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427" r:id="rId2"/>
    <p:sldId id="329" r:id="rId3"/>
    <p:sldId id="272" r:id="rId4"/>
    <p:sldId id="344" r:id="rId5"/>
    <p:sldId id="270" r:id="rId6"/>
    <p:sldId id="273" r:id="rId7"/>
    <p:sldId id="263" r:id="rId8"/>
    <p:sldId id="343" r:id="rId9"/>
    <p:sldId id="378" r:id="rId10"/>
    <p:sldId id="277" r:id="rId11"/>
    <p:sldId id="314" r:id="rId12"/>
    <p:sldId id="529" r:id="rId13"/>
    <p:sldId id="269" r:id="rId14"/>
    <p:sldId id="327" r:id="rId15"/>
    <p:sldId id="266" r:id="rId16"/>
    <p:sldId id="307" r:id="rId17"/>
    <p:sldId id="434" r:id="rId18"/>
    <p:sldId id="525" r:id="rId19"/>
    <p:sldId id="279" r:id="rId20"/>
    <p:sldId id="507" r:id="rId21"/>
    <p:sldId id="353" r:id="rId22"/>
    <p:sldId id="267" r:id="rId2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99FF99"/>
    <a:srgbClr val="FF33CC"/>
    <a:srgbClr val="FFCCFF"/>
    <a:srgbClr val="FFFF99"/>
    <a:srgbClr val="CCFF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84099" autoAdjust="0"/>
  </p:normalViewPr>
  <p:slideViewPr>
    <p:cSldViewPr>
      <p:cViewPr varScale="1">
        <p:scale>
          <a:sx n="124" d="100"/>
          <a:sy n="124" d="100"/>
        </p:scale>
        <p:origin x="-544" y="-96"/>
      </p:cViewPr>
      <p:guideLst>
        <p:guide orient="horz" pos="2160"/>
        <p:guide pos="2880"/>
      </p:guideLst>
    </p:cSldViewPr>
  </p:slideViewPr>
  <p:notesTextViewPr>
    <p:cViewPr>
      <p:scale>
        <a:sx n="1" d="1"/>
        <a:sy n="1" d="1"/>
      </p:scale>
      <p:origin x="0" y="0"/>
    </p:cViewPr>
  </p:notesTextViewPr>
  <p:sorterViewPr>
    <p:cViewPr>
      <p:scale>
        <a:sx n="100" d="100"/>
        <a:sy n="100" d="100"/>
      </p:scale>
      <p:origin x="0" y="707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36"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8769B3-B221-477C-BF8C-9E92577A7CF4}" type="doc">
      <dgm:prSet loTypeId="urn:microsoft.com/office/officeart/2005/8/layout/vList2" loCatId="list" qsTypeId="urn:microsoft.com/office/officeart/2005/8/quickstyle/3d1" qsCatId="3D" csTypeId="urn:microsoft.com/office/officeart/2005/8/colors/accent4_2" csCatId="accent4" phldr="1"/>
      <dgm:spPr/>
      <dgm:t>
        <a:bodyPr/>
        <a:lstStyle/>
        <a:p>
          <a:endParaRPr kumimoji="1" lang="ja-JP" altLang="en-US"/>
        </a:p>
      </dgm:t>
    </dgm:pt>
    <dgm:pt modelId="{0D583CBD-C7B4-4421-B26F-66E3D1F6D212}">
      <dgm:prSet custT="1"/>
      <dgm:spPr>
        <a:effectLst>
          <a:outerShdw blurRad="76200" dir="18900000" sy="23000" kx="-1200000" algn="bl" rotWithShape="0">
            <a:prstClr val="black">
              <a:alpha val="20000"/>
            </a:prstClr>
          </a:outerShdw>
        </a:effectLst>
      </dgm:spPr>
      <dgm:t>
        <a:bodyPr/>
        <a:lstStyle/>
        <a:p>
          <a:pPr algn="ctr" rtl="0"/>
          <a:r>
            <a:rPr lang="ja-JP" altLang="en-US" sz="4800" dirty="0">
              <a:effectLst>
                <a:outerShdw blurRad="38100" dist="38100" dir="2700000" algn="tl">
                  <a:srgbClr val="000000">
                    <a:alpha val="43137"/>
                  </a:srgbClr>
                </a:outerShdw>
              </a:effectLst>
              <a:latin typeface="HG丸ｺﾞｼｯｸM-PRO" pitchFamily="50" charset="-128"/>
              <a:ea typeface="HG丸ｺﾞｼｯｸM-PRO" pitchFamily="50" charset="-128"/>
            </a:rPr>
            <a:t>透明性</a:t>
          </a:r>
        </a:p>
      </dgm:t>
    </dgm:pt>
    <dgm:pt modelId="{42A3F6F3-477E-44B3-8769-EC5B764A1C6C}" type="parTrans" cxnId="{9D75D8E7-A798-4CF5-B02A-A70E62EDB5CA}">
      <dgm:prSet/>
      <dgm:spPr/>
      <dgm:t>
        <a:bodyPr/>
        <a:lstStyle/>
        <a:p>
          <a:pPr algn="ctr"/>
          <a:endParaRPr kumimoji="1" lang="ja-JP" altLang="en-US" sz="3200">
            <a:effectLst>
              <a:outerShdw blurRad="38100" dist="38100" dir="2700000" algn="tl">
                <a:srgbClr val="000000">
                  <a:alpha val="43137"/>
                </a:srgbClr>
              </a:outerShdw>
            </a:effectLst>
            <a:latin typeface="HG丸ｺﾞｼｯｸM-PRO" pitchFamily="50" charset="-128"/>
            <a:ea typeface="HG丸ｺﾞｼｯｸM-PRO" pitchFamily="50" charset="-128"/>
          </a:endParaRPr>
        </a:p>
      </dgm:t>
    </dgm:pt>
    <dgm:pt modelId="{05C3D14C-17F9-427F-AB89-804481A71FF1}" type="sibTrans" cxnId="{9D75D8E7-A798-4CF5-B02A-A70E62EDB5CA}">
      <dgm:prSet/>
      <dgm:spPr/>
      <dgm:t>
        <a:bodyPr/>
        <a:lstStyle/>
        <a:p>
          <a:pPr algn="ctr"/>
          <a:endParaRPr kumimoji="1" lang="ja-JP" altLang="en-US" sz="3200">
            <a:effectLst>
              <a:outerShdw blurRad="38100" dist="38100" dir="2700000" algn="tl">
                <a:srgbClr val="000000">
                  <a:alpha val="43137"/>
                </a:srgbClr>
              </a:outerShdw>
            </a:effectLst>
            <a:latin typeface="HG丸ｺﾞｼｯｸM-PRO" pitchFamily="50" charset="-128"/>
            <a:ea typeface="HG丸ｺﾞｼｯｸM-PRO" pitchFamily="50" charset="-128"/>
          </a:endParaRPr>
        </a:p>
      </dgm:t>
    </dgm:pt>
    <dgm:pt modelId="{C54C4546-5F6E-400A-A4B4-D1D07049F792}">
      <dgm:prSet custT="1"/>
      <dgm:spPr>
        <a:effectLst>
          <a:outerShdw blurRad="76200" dir="18900000" sy="23000" kx="-1200000" algn="bl" rotWithShape="0">
            <a:prstClr val="black">
              <a:alpha val="20000"/>
            </a:prstClr>
          </a:outerShdw>
        </a:effectLst>
      </dgm:spPr>
      <dgm:t>
        <a:bodyPr/>
        <a:lstStyle/>
        <a:p>
          <a:pPr algn="ctr" rtl="0"/>
          <a:r>
            <a:rPr lang="ja-JP" altLang="en-US" sz="4800" dirty="0">
              <a:effectLst>
                <a:outerShdw blurRad="38100" dist="38100" dir="2700000" algn="tl">
                  <a:srgbClr val="000000">
                    <a:alpha val="43137"/>
                  </a:srgbClr>
                </a:outerShdw>
              </a:effectLst>
              <a:latin typeface="HG丸ｺﾞｼｯｸM-PRO" pitchFamily="50" charset="-128"/>
              <a:ea typeface="HG丸ｺﾞｼｯｸM-PRO" pitchFamily="50" charset="-128"/>
            </a:rPr>
            <a:t>情報の共有</a:t>
          </a:r>
        </a:p>
      </dgm:t>
    </dgm:pt>
    <dgm:pt modelId="{68DA1F0D-4D8F-4562-860C-FB65AA234BC4}" type="parTrans" cxnId="{18599ECE-8015-4B3D-BB0A-7AD44F9CA5C2}">
      <dgm:prSet/>
      <dgm:spPr/>
      <dgm:t>
        <a:bodyPr/>
        <a:lstStyle/>
        <a:p>
          <a:pPr algn="ctr"/>
          <a:endParaRPr kumimoji="1" lang="ja-JP" altLang="en-US" sz="3200">
            <a:effectLst>
              <a:outerShdw blurRad="38100" dist="38100" dir="2700000" algn="tl">
                <a:srgbClr val="000000">
                  <a:alpha val="43137"/>
                </a:srgbClr>
              </a:outerShdw>
            </a:effectLst>
            <a:latin typeface="HG丸ｺﾞｼｯｸM-PRO" pitchFamily="50" charset="-128"/>
            <a:ea typeface="HG丸ｺﾞｼｯｸM-PRO" pitchFamily="50" charset="-128"/>
          </a:endParaRPr>
        </a:p>
      </dgm:t>
    </dgm:pt>
    <dgm:pt modelId="{FED059FC-EEC4-4C58-898E-5C3BF9C6576A}" type="sibTrans" cxnId="{18599ECE-8015-4B3D-BB0A-7AD44F9CA5C2}">
      <dgm:prSet/>
      <dgm:spPr/>
      <dgm:t>
        <a:bodyPr/>
        <a:lstStyle/>
        <a:p>
          <a:pPr algn="ctr"/>
          <a:endParaRPr kumimoji="1" lang="ja-JP" altLang="en-US" sz="3200">
            <a:effectLst>
              <a:outerShdw blurRad="38100" dist="38100" dir="2700000" algn="tl">
                <a:srgbClr val="000000">
                  <a:alpha val="43137"/>
                </a:srgbClr>
              </a:outerShdw>
            </a:effectLst>
            <a:latin typeface="HG丸ｺﾞｼｯｸM-PRO" pitchFamily="50" charset="-128"/>
            <a:ea typeface="HG丸ｺﾞｼｯｸM-PRO" pitchFamily="50" charset="-128"/>
          </a:endParaRPr>
        </a:p>
      </dgm:t>
    </dgm:pt>
    <dgm:pt modelId="{56A7C60F-7319-4E90-8E6D-69E7504B92E4}">
      <dgm:prSet custT="1"/>
      <dgm:spPr>
        <a:effectLst>
          <a:outerShdw blurRad="76200" dir="18900000" sy="23000" kx="-1200000" algn="bl" rotWithShape="0">
            <a:prstClr val="black">
              <a:alpha val="20000"/>
            </a:prstClr>
          </a:outerShdw>
        </a:effectLst>
      </dgm:spPr>
      <dgm:t>
        <a:bodyPr/>
        <a:lstStyle/>
        <a:p>
          <a:pPr algn="ctr" rtl="0"/>
          <a:r>
            <a:rPr lang="ja-JP" altLang="en-US" sz="4800" dirty="0">
              <a:effectLst>
                <a:outerShdw blurRad="38100" dist="38100" dir="2700000" algn="tl">
                  <a:srgbClr val="000000">
                    <a:alpha val="43137"/>
                  </a:srgbClr>
                </a:outerShdw>
              </a:effectLst>
              <a:latin typeface="HG丸ｺﾞｼｯｸM-PRO" pitchFamily="50" charset="-128"/>
              <a:ea typeface="HG丸ｺﾞｼｯｸM-PRO" pitchFamily="50" charset="-128"/>
            </a:rPr>
            <a:t>信　頼</a:t>
          </a:r>
        </a:p>
      </dgm:t>
    </dgm:pt>
    <dgm:pt modelId="{EB9664A0-5BBC-4BFC-A326-39941325683A}" type="parTrans" cxnId="{7F2A8658-5E76-4A9B-81DC-C64BDD1B19B4}">
      <dgm:prSet/>
      <dgm:spPr/>
      <dgm:t>
        <a:bodyPr/>
        <a:lstStyle/>
        <a:p>
          <a:pPr algn="ctr"/>
          <a:endParaRPr kumimoji="1" lang="ja-JP" altLang="en-US" sz="3200">
            <a:effectLst>
              <a:outerShdw blurRad="38100" dist="38100" dir="2700000" algn="tl">
                <a:srgbClr val="000000">
                  <a:alpha val="43137"/>
                </a:srgbClr>
              </a:outerShdw>
            </a:effectLst>
            <a:latin typeface="HG丸ｺﾞｼｯｸM-PRO" pitchFamily="50" charset="-128"/>
            <a:ea typeface="HG丸ｺﾞｼｯｸM-PRO" pitchFamily="50" charset="-128"/>
          </a:endParaRPr>
        </a:p>
      </dgm:t>
    </dgm:pt>
    <dgm:pt modelId="{96683B26-859F-4FA2-9254-17DEB68D6553}" type="sibTrans" cxnId="{7F2A8658-5E76-4A9B-81DC-C64BDD1B19B4}">
      <dgm:prSet/>
      <dgm:spPr/>
      <dgm:t>
        <a:bodyPr/>
        <a:lstStyle/>
        <a:p>
          <a:pPr algn="ctr"/>
          <a:endParaRPr kumimoji="1" lang="ja-JP" altLang="en-US" sz="3200">
            <a:effectLst>
              <a:outerShdw blurRad="38100" dist="38100" dir="2700000" algn="tl">
                <a:srgbClr val="000000">
                  <a:alpha val="43137"/>
                </a:srgbClr>
              </a:outerShdw>
            </a:effectLst>
            <a:latin typeface="HG丸ｺﾞｼｯｸM-PRO" pitchFamily="50" charset="-128"/>
            <a:ea typeface="HG丸ｺﾞｼｯｸM-PRO" pitchFamily="50" charset="-128"/>
          </a:endParaRPr>
        </a:p>
      </dgm:t>
    </dgm:pt>
    <dgm:pt modelId="{6E856CE5-C6DA-419B-8720-AF1E45752509}">
      <dgm:prSet custT="1"/>
      <dgm:spPr>
        <a:effectLst>
          <a:outerShdw blurRad="76200" dir="18900000" sy="23000" kx="-1200000" algn="bl" rotWithShape="0">
            <a:prstClr val="black">
              <a:alpha val="20000"/>
            </a:prstClr>
          </a:outerShdw>
        </a:effectLst>
      </dgm:spPr>
      <dgm:t>
        <a:bodyPr/>
        <a:lstStyle/>
        <a:p>
          <a:pPr algn="ctr" rtl="0"/>
          <a:r>
            <a:rPr lang="ja-JP" altLang="en-US" sz="4800" dirty="0">
              <a:effectLst>
                <a:outerShdw blurRad="38100" dist="38100" dir="2700000" algn="tl">
                  <a:srgbClr val="000000">
                    <a:alpha val="43137"/>
                  </a:srgbClr>
                </a:outerShdw>
              </a:effectLst>
              <a:latin typeface="HG丸ｺﾞｼｯｸM-PRO" pitchFamily="50" charset="-128"/>
              <a:ea typeface="HG丸ｺﾞｼｯｸM-PRO" pitchFamily="50" charset="-128"/>
            </a:rPr>
            <a:t>共　考</a:t>
          </a:r>
        </a:p>
      </dgm:t>
    </dgm:pt>
    <dgm:pt modelId="{A7592D3D-AA59-44C5-BDAE-8DE90C916082}" type="parTrans" cxnId="{B6D10DFF-6F51-478B-BC53-8ADCA1C7EEE2}">
      <dgm:prSet/>
      <dgm:spPr/>
      <dgm:t>
        <a:bodyPr/>
        <a:lstStyle/>
        <a:p>
          <a:pPr algn="ctr"/>
          <a:endParaRPr kumimoji="1" lang="ja-JP" altLang="en-US" sz="3200">
            <a:effectLst>
              <a:outerShdw blurRad="38100" dist="38100" dir="2700000" algn="tl">
                <a:srgbClr val="000000">
                  <a:alpha val="43137"/>
                </a:srgbClr>
              </a:outerShdw>
            </a:effectLst>
            <a:latin typeface="HG丸ｺﾞｼｯｸM-PRO" pitchFamily="50" charset="-128"/>
            <a:ea typeface="HG丸ｺﾞｼｯｸM-PRO" pitchFamily="50" charset="-128"/>
          </a:endParaRPr>
        </a:p>
      </dgm:t>
    </dgm:pt>
    <dgm:pt modelId="{90D30911-2743-49D7-94D6-B536C10C5990}" type="sibTrans" cxnId="{B6D10DFF-6F51-478B-BC53-8ADCA1C7EEE2}">
      <dgm:prSet/>
      <dgm:spPr/>
      <dgm:t>
        <a:bodyPr/>
        <a:lstStyle/>
        <a:p>
          <a:pPr algn="ctr"/>
          <a:endParaRPr kumimoji="1" lang="ja-JP" altLang="en-US" sz="3200">
            <a:effectLst>
              <a:outerShdw blurRad="38100" dist="38100" dir="2700000" algn="tl">
                <a:srgbClr val="000000">
                  <a:alpha val="43137"/>
                </a:srgbClr>
              </a:outerShdw>
            </a:effectLst>
            <a:latin typeface="HG丸ｺﾞｼｯｸM-PRO" pitchFamily="50" charset="-128"/>
            <a:ea typeface="HG丸ｺﾞｼｯｸM-PRO" pitchFamily="50" charset="-128"/>
          </a:endParaRPr>
        </a:p>
      </dgm:t>
    </dgm:pt>
    <dgm:pt modelId="{22E28003-85DB-4DA7-A332-E7B40C8D85BB}" type="pres">
      <dgm:prSet presAssocID="{9B8769B3-B221-477C-BF8C-9E92577A7CF4}" presName="linear" presStyleCnt="0">
        <dgm:presLayoutVars>
          <dgm:animLvl val="lvl"/>
          <dgm:resizeHandles val="exact"/>
        </dgm:presLayoutVars>
      </dgm:prSet>
      <dgm:spPr/>
      <dgm:t>
        <a:bodyPr/>
        <a:lstStyle/>
        <a:p>
          <a:endParaRPr kumimoji="1" lang="ja-JP" altLang="en-US"/>
        </a:p>
      </dgm:t>
    </dgm:pt>
    <dgm:pt modelId="{6776CA59-E7F0-4BC7-868C-6AF32B15B535}" type="pres">
      <dgm:prSet presAssocID="{0D583CBD-C7B4-4421-B26F-66E3D1F6D212}" presName="parentText" presStyleLbl="node1" presStyleIdx="0" presStyleCnt="4" custLinFactNeighborX="1695" custLinFactNeighborY="-5742">
        <dgm:presLayoutVars>
          <dgm:chMax val="0"/>
          <dgm:bulletEnabled val="1"/>
        </dgm:presLayoutVars>
      </dgm:prSet>
      <dgm:spPr/>
      <dgm:t>
        <a:bodyPr/>
        <a:lstStyle/>
        <a:p>
          <a:endParaRPr kumimoji="1" lang="ja-JP" altLang="en-US"/>
        </a:p>
      </dgm:t>
    </dgm:pt>
    <dgm:pt modelId="{1DF22F46-A627-4EB1-B8E4-3C17CFCE7614}" type="pres">
      <dgm:prSet presAssocID="{05C3D14C-17F9-427F-AB89-804481A71FF1}" presName="spacer" presStyleCnt="0"/>
      <dgm:spPr/>
    </dgm:pt>
    <dgm:pt modelId="{A5D6358C-E813-435B-B4E1-D705BB5989FF}" type="pres">
      <dgm:prSet presAssocID="{C54C4546-5F6E-400A-A4B4-D1D07049F792}" presName="parentText" presStyleLbl="node1" presStyleIdx="1" presStyleCnt="4" custLinFactNeighborX="912">
        <dgm:presLayoutVars>
          <dgm:chMax val="0"/>
          <dgm:bulletEnabled val="1"/>
        </dgm:presLayoutVars>
      </dgm:prSet>
      <dgm:spPr/>
      <dgm:t>
        <a:bodyPr/>
        <a:lstStyle/>
        <a:p>
          <a:endParaRPr kumimoji="1" lang="ja-JP" altLang="en-US"/>
        </a:p>
      </dgm:t>
    </dgm:pt>
    <dgm:pt modelId="{5210A545-773A-4CC6-B04F-DEE8BC0D8FDD}" type="pres">
      <dgm:prSet presAssocID="{FED059FC-EEC4-4C58-898E-5C3BF9C6576A}" presName="spacer" presStyleCnt="0"/>
      <dgm:spPr/>
    </dgm:pt>
    <dgm:pt modelId="{D6433CA6-B1BF-4C40-81F5-CE6815A6CEED}" type="pres">
      <dgm:prSet presAssocID="{56A7C60F-7319-4E90-8E6D-69E7504B92E4}" presName="parentText" presStyleLbl="node1" presStyleIdx="2" presStyleCnt="4" custLinFactY="-75" custLinFactNeighborX="-1695" custLinFactNeighborY="-100000">
        <dgm:presLayoutVars>
          <dgm:chMax val="0"/>
          <dgm:bulletEnabled val="1"/>
        </dgm:presLayoutVars>
      </dgm:prSet>
      <dgm:spPr/>
      <dgm:t>
        <a:bodyPr/>
        <a:lstStyle/>
        <a:p>
          <a:endParaRPr kumimoji="1" lang="ja-JP" altLang="en-US"/>
        </a:p>
      </dgm:t>
    </dgm:pt>
    <dgm:pt modelId="{E2CC90B9-779B-4921-8002-6F5956608ACB}" type="pres">
      <dgm:prSet presAssocID="{96683B26-859F-4FA2-9254-17DEB68D6553}" presName="spacer" presStyleCnt="0"/>
      <dgm:spPr/>
    </dgm:pt>
    <dgm:pt modelId="{01D2BF22-D190-47D3-B869-CEC1E6171461}" type="pres">
      <dgm:prSet presAssocID="{6E856CE5-C6DA-419B-8720-AF1E45752509}" presName="parentText" presStyleLbl="node1" presStyleIdx="3" presStyleCnt="4">
        <dgm:presLayoutVars>
          <dgm:chMax val="0"/>
          <dgm:bulletEnabled val="1"/>
        </dgm:presLayoutVars>
      </dgm:prSet>
      <dgm:spPr/>
      <dgm:t>
        <a:bodyPr/>
        <a:lstStyle/>
        <a:p>
          <a:endParaRPr kumimoji="1" lang="ja-JP" altLang="en-US"/>
        </a:p>
      </dgm:t>
    </dgm:pt>
  </dgm:ptLst>
  <dgm:cxnLst>
    <dgm:cxn modelId="{9D75D8E7-A798-4CF5-B02A-A70E62EDB5CA}" srcId="{9B8769B3-B221-477C-BF8C-9E92577A7CF4}" destId="{0D583CBD-C7B4-4421-B26F-66E3D1F6D212}" srcOrd="0" destOrd="0" parTransId="{42A3F6F3-477E-44B3-8769-EC5B764A1C6C}" sibTransId="{05C3D14C-17F9-427F-AB89-804481A71FF1}"/>
    <dgm:cxn modelId="{7F2A8658-5E76-4A9B-81DC-C64BDD1B19B4}" srcId="{9B8769B3-B221-477C-BF8C-9E92577A7CF4}" destId="{56A7C60F-7319-4E90-8E6D-69E7504B92E4}" srcOrd="2" destOrd="0" parTransId="{EB9664A0-5BBC-4BFC-A326-39941325683A}" sibTransId="{96683B26-859F-4FA2-9254-17DEB68D6553}"/>
    <dgm:cxn modelId="{5B0637DF-8884-4FE7-90F1-B09F5EA2992A}" type="presOf" srcId="{9B8769B3-B221-477C-BF8C-9E92577A7CF4}" destId="{22E28003-85DB-4DA7-A332-E7B40C8D85BB}" srcOrd="0" destOrd="0" presId="urn:microsoft.com/office/officeart/2005/8/layout/vList2"/>
    <dgm:cxn modelId="{18599ECE-8015-4B3D-BB0A-7AD44F9CA5C2}" srcId="{9B8769B3-B221-477C-BF8C-9E92577A7CF4}" destId="{C54C4546-5F6E-400A-A4B4-D1D07049F792}" srcOrd="1" destOrd="0" parTransId="{68DA1F0D-4D8F-4562-860C-FB65AA234BC4}" sibTransId="{FED059FC-EEC4-4C58-898E-5C3BF9C6576A}"/>
    <dgm:cxn modelId="{5288C459-6D12-4FEB-B697-B36C2F0B0BEB}" type="presOf" srcId="{C54C4546-5F6E-400A-A4B4-D1D07049F792}" destId="{A5D6358C-E813-435B-B4E1-D705BB5989FF}" srcOrd="0" destOrd="0" presId="urn:microsoft.com/office/officeart/2005/8/layout/vList2"/>
    <dgm:cxn modelId="{B6D10DFF-6F51-478B-BC53-8ADCA1C7EEE2}" srcId="{9B8769B3-B221-477C-BF8C-9E92577A7CF4}" destId="{6E856CE5-C6DA-419B-8720-AF1E45752509}" srcOrd="3" destOrd="0" parTransId="{A7592D3D-AA59-44C5-BDAE-8DE90C916082}" sibTransId="{90D30911-2743-49D7-94D6-B536C10C5990}"/>
    <dgm:cxn modelId="{26B434C8-A4A8-4534-B69D-C0A6EF97A07C}" type="presOf" srcId="{0D583CBD-C7B4-4421-B26F-66E3D1F6D212}" destId="{6776CA59-E7F0-4BC7-868C-6AF32B15B535}" srcOrd="0" destOrd="0" presId="urn:microsoft.com/office/officeart/2005/8/layout/vList2"/>
    <dgm:cxn modelId="{2342EC8D-850F-4DAD-835F-3CE271858B0B}" type="presOf" srcId="{6E856CE5-C6DA-419B-8720-AF1E45752509}" destId="{01D2BF22-D190-47D3-B869-CEC1E6171461}" srcOrd="0" destOrd="0" presId="urn:microsoft.com/office/officeart/2005/8/layout/vList2"/>
    <dgm:cxn modelId="{E31158F6-E8DA-4056-85D1-D33F9B9F6B86}" type="presOf" srcId="{56A7C60F-7319-4E90-8E6D-69E7504B92E4}" destId="{D6433CA6-B1BF-4C40-81F5-CE6815A6CEED}" srcOrd="0" destOrd="0" presId="urn:microsoft.com/office/officeart/2005/8/layout/vList2"/>
    <dgm:cxn modelId="{372C00B2-0B07-497B-8E7F-EC71DE6E8CCE}" type="presParOf" srcId="{22E28003-85DB-4DA7-A332-E7B40C8D85BB}" destId="{6776CA59-E7F0-4BC7-868C-6AF32B15B535}" srcOrd="0" destOrd="0" presId="urn:microsoft.com/office/officeart/2005/8/layout/vList2"/>
    <dgm:cxn modelId="{A518B775-F8D3-49A2-B2F1-F4566BA676E7}" type="presParOf" srcId="{22E28003-85DB-4DA7-A332-E7B40C8D85BB}" destId="{1DF22F46-A627-4EB1-B8E4-3C17CFCE7614}" srcOrd="1" destOrd="0" presId="urn:microsoft.com/office/officeart/2005/8/layout/vList2"/>
    <dgm:cxn modelId="{C7C1D3AB-5FD5-44AF-95AD-0BA360FC9F69}" type="presParOf" srcId="{22E28003-85DB-4DA7-A332-E7B40C8D85BB}" destId="{A5D6358C-E813-435B-B4E1-D705BB5989FF}" srcOrd="2" destOrd="0" presId="urn:microsoft.com/office/officeart/2005/8/layout/vList2"/>
    <dgm:cxn modelId="{1EE7CE2E-9B10-4139-AE59-ADB06078E096}" type="presParOf" srcId="{22E28003-85DB-4DA7-A332-E7B40C8D85BB}" destId="{5210A545-773A-4CC6-B04F-DEE8BC0D8FDD}" srcOrd="3" destOrd="0" presId="urn:microsoft.com/office/officeart/2005/8/layout/vList2"/>
    <dgm:cxn modelId="{449243FA-7C3B-445E-801B-55EC128DC4E5}" type="presParOf" srcId="{22E28003-85DB-4DA7-A332-E7B40C8D85BB}" destId="{D6433CA6-B1BF-4C40-81F5-CE6815A6CEED}" srcOrd="4" destOrd="0" presId="urn:microsoft.com/office/officeart/2005/8/layout/vList2"/>
    <dgm:cxn modelId="{8E39FDF4-1AA4-4C09-A9D8-E265F67C1857}" type="presParOf" srcId="{22E28003-85DB-4DA7-A332-E7B40C8D85BB}" destId="{E2CC90B9-779B-4921-8002-6F5956608ACB}" srcOrd="5" destOrd="0" presId="urn:microsoft.com/office/officeart/2005/8/layout/vList2"/>
    <dgm:cxn modelId="{F0B2F719-581B-444B-8769-A3AE18B1CE5C}" type="presParOf" srcId="{22E28003-85DB-4DA7-A332-E7B40C8D85BB}" destId="{01D2BF22-D190-47D3-B869-CEC1E6171461}" srcOrd="6" destOrd="0" presId="urn:microsoft.com/office/officeart/2005/8/layout/vList2"/>
  </dgm:cxnLst>
  <dgm:bg>
    <a:effectLst>
      <a:outerShdw blurRad="76200" dir="18900000" sy="23000" kx="-1200000" algn="bl" rotWithShape="0">
        <a:prstClr val="black">
          <a:alpha val="20000"/>
        </a:prstClr>
      </a:outerShdw>
    </a:effect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76CA59-E7F0-4BC7-868C-6AF32B15B535}">
      <dsp:nvSpPr>
        <dsp:cNvPr id="0" name=""/>
        <dsp:cNvSpPr/>
      </dsp:nvSpPr>
      <dsp:spPr>
        <a:xfrm>
          <a:off x="0" y="1253"/>
          <a:ext cx="4248472" cy="100103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76200" dir="18900000" sy="23000" kx="-1200000" algn="bl" rotWithShape="0">
            <a:prstClr val="black">
              <a:alpha val="2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ja-JP" altLang="en-US" sz="4800" kern="1200" dirty="0">
              <a:effectLst>
                <a:outerShdw blurRad="38100" dist="38100" dir="2700000" algn="tl">
                  <a:srgbClr val="000000">
                    <a:alpha val="43137"/>
                  </a:srgbClr>
                </a:outerShdw>
              </a:effectLst>
              <a:latin typeface="HG丸ｺﾞｼｯｸM-PRO" pitchFamily="50" charset="-128"/>
              <a:ea typeface="HG丸ｺﾞｼｯｸM-PRO" pitchFamily="50" charset="-128"/>
            </a:rPr>
            <a:t>透明性</a:t>
          </a:r>
        </a:p>
      </dsp:txBody>
      <dsp:txXfrm>
        <a:off x="48867" y="50120"/>
        <a:ext cx="4150738" cy="903301"/>
      </dsp:txXfrm>
    </dsp:sp>
    <dsp:sp modelId="{A5D6358C-E813-435B-B4E1-D705BB5989FF}">
      <dsp:nvSpPr>
        <dsp:cNvPr id="0" name=""/>
        <dsp:cNvSpPr/>
      </dsp:nvSpPr>
      <dsp:spPr>
        <a:xfrm>
          <a:off x="0" y="1015582"/>
          <a:ext cx="4248472" cy="100103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76200" dir="18900000" sy="23000" kx="-1200000" algn="bl" rotWithShape="0">
            <a:prstClr val="black">
              <a:alpha val="2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ja-JP" altLang="en-US" sz="4800" kern="1200" dirty="0">
              <a:effectLst>
                <a:outerShdw blurRad="38100" dist="38100" dir="2700000" algn="tl">
                  <a:srgbClr val="000000">
                    <a:alpha val="43137"/>
                  </a:srgbClr>
                </a:outerShdw>
              </a:effectLst>
              <a:latin typeface="HG丸ｺﾞｼｯｸM-PRO" pitchFamily="50" charset="-128"/>
              <a:ea typeface="HG丸ｺﾞｼｯｸM-PRO" pitchFamily="50" charset="-128"/>
            </a:rPr>
            <a:t>情報の共有</a:t>
          </a:r>
        </a:p>
      </dsp:txBody>
      <dsp:txXfrm>
        <a:off x="48867" y="1064449"/>
        <a:ext cx="4150738" cy="903301"/>
      </dsp:txXfrm>
    </dsp:sp>
    <dsp:sp modelId="{D6433CA6-B1BF-4C40-81F5-CE6815A6CEED}">
      <dsp:nvSpPr>
        <dsp:cNvPr id="0" name=""/>
        <dsp:cNvSpPr/>
      </dsp:nvSpPr>
      <dsp:spPr>
        <a:xfrm>
          <a:off x="0" y="2015867"/>
          <a:ext cx="4248472" cy="100103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76200" dir="18900000" sy="23000" kx="-1200000" algn="bl" rotWithShape="0">
            <a:prstClr val="black">
              <a:alpha val="2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ja-JP" altLang="en-US" sz="4800" kern="1200" dirty="0">
              <a:effectLst>
                <a:outerShdw blurRad="38100" dist="38100" dir="2700000" algn="tl">
                  <a:srgbClr val="000000">
                    <a:alpha val="43137"/>
                  </a:srgbClr>
                </a:outerShdw>
              </a:effectLst>
              <a:latin typeface="HG丸ｺﾞｼｯｸM-PRO" pitchFamily="50" charset="-128"/>
              <a:ea typeface="HG丸ｺﾞｼｯｸM-PRO" pitchFamily="50" charset="-128"/>
            </a:rPr>
            <a:t>信　頼</a:t>
          </a:r>
        </a:p>
      </dsp:txBody>
      <dsp:txXfrm>
        <a:off x="48867" y="2064734"/>
        <a:ext cx="4150738" cy="903301"/>
      </dsp:txXfrm>
    </dsp:sp>
    <dsp:sp modelId="{01D2BF22-D190-47D3-B869-CEC1E6171461}">
      <dsp:nvSpPr>
        <dsp:cNvPr id="0" name=""/>
        <dsp:cNvSpPr/>
      </dsp:nvSpPr>
      <dsp:spPr>
        <a:xfrm>
          <a:off x="0" y="3042797"/>
          <a:ext cx="4248472" cy="100103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76200" dir="18900000" sy="23000" kx="-1200000" algn="bl" rotWithShape="0">
            <a:prstClr val="black">
              <a:alpha val="2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ja-JP" altLang="en-US" sz="4800" kern="1200" dirty="0">
              <a:effectLst>
                <a:outerShdw blurRad="38100" dist="38100" dir="2700000" algn="tl">
                  <a:srgbClr val="000000">
                    <a:alpha val="43137"/>
                  </a:srgbClr>
                </a:outerShdw>
              </a:effectLst>
              <a:latin typeface="HG丸ｺﾞｼｯｸM-PRO" pitchFamily="50" charset="-128"/>
              <a:ea typeface="HG丸ｺﾞｼｯｸM-PRO" pitchFamily="50" charset="-128"/>
            </a:rPr>
            <a:t>共　考</a:t>
          </a:r>
        </a:p>
      </dsp:txBody>
      <dsp:txXfrm>
        <a:off x="48867" y="3091664"/>
        <a:ext cx="4150738" cy="90330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C416BF-DEC6-486F-BD4F-47F9ED328774}" type="datetimeFigureOut">
              <a:rPr kumimoji="1" lang="en-US" smtClean="0"/>
              <a:t>17/12/05</a:t>
            </a:fld>
            <a:endParaRPr kumimoji="1" 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3DF3C4-98CA-41B4-B9CB-03C07D793FD5}" type="slidenum">
              <a:rPr kumimoji="1" lang="en-US" smtClean="0"/>
              <a:t>‹#›</a:t>
            </a:fld>
            <a:endParaRPr kumimoji="1" lang="en-US"/>
          </a:p>
        </p:txBody>
      </p:sp>
    </p:spTree>
    <p:extLst>
      <p:ext uri="{BB962C8B-B14F-4D97-AF65-F5344CB8AC3E}">
        <p14:creationId xmlns:p14="http://schemas.microsoft.com/office/powerpoint/2010/main" val="55990277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4400" dirty="0">
                <a:latin typeface="Meiryo UI" panose="020B0604030504040204" pitchFamily="50" charset="-128"/>
                <a:ea typeface="Meiryo UI" panose="020B0604030504040204" pitchFamily="50" charset="-128"/>
                <a:cs typeface="Meiryo UI" panose="020B0604030504040204" pitchFamily="50" charset="-128"/>
              </a:rPr>
              <a:t>Q1</a:t>
            </a:r>
            <a:r>
              <a:rPr lang="ja-JP" altLang="ja-JP" sz="4400" dirty="0">
                <a:latin typeface="Meiryo UI" panose="020B0604030504040204" pitchFamily="50" charset="-128"/>
                <a:ea typeface="Meiryo UI" panose="020B0604030504040204" pitchFamily="50" charset="-128"/>
                <a:cs typeface="Meiryo UI" panose="020B0604030504040204" pitchFamily="50" charset="-128"/>
              </a:rPr>
              <a:t>：患者さんから、</a:t>
            </a:r>
            <a:r>
              <a:rPr lang="ja-JP" altLang="en-US" sz="4400" dirty="0">
                <a:latin typeface="Meiryo UI" panose="020B0604030504040204" pitchFamily="50" charset="-128"/>
                <a:ea typeface="Meiryo UI" panose="020B0604030504040204" pitchFamily="50" charset="-128"/>
                <a:cs typeface="Meiryo UI" panose="020B0604030504040204" pitchFamily="50" charset="-128"/>
              </a:rPr>
              <a:t>放射線</a:t>
            </a:r>
            <a:r>
              <a:rPr lang="ja-JP" altLang="ja-JP" sz="4400" dirty="0">
                <a:latin typeface="Meiryo UI" panose="020B0604030504040204" pitchFamily="50" charset="-128"/>
                <a:ea typeface="Meiryo UI" panose="020B0604030504040204" pitchFamily="50" charset="-128"/>
                <a:cs typeface="Meiryo UI" panose="020B0604030504040204" pitchFamily="50" charset="-128"/>
              </a:rPr>
              <a:t>検査で受けた被ばくは大丈夫かと質問されたのですが、</a:t>
            </a:r>
          </a:p>
          <a:p>
            <a:r>
              <a:rPr lang="ja-JP" altLang="en-US" sz="4400" dirty="0">
                <a:latin typeface="Meiryo UI" panose="020B0604030504040204" pitchFamily="50" charset="-128"/>
                <a:ea typeface="Meiryo UI" panose="020B0604030504040204" pitchFamily="50" charset="-128"/>
                <a:cs typeface="Meiryo UI" panose="020B0604030504040204" pitchFamily="50" charset="-128"/>
              </a:rPr>
              <a:t>注意点</a:t>
            </a:r>
            <a:r>
              <a:rPr lang="ja-JP" altLang="ja-JP" sz="4400" dirty="0">
                <a:latin typeface="Meiryo UI" panose="020B0604030504040204" pitchFamily="50" charset="-128"/>
                <a:ea typeface="Meiryo UI" panose="020B0604030504040204" pitchFamily="50" charset="-128"/>
                <a:cs typeface="Meiryo UI" panose="020B0604030504040204" pitchFamily="50" charset="-128"/>
              </a:rPr>
              <a:t>ってありますか？</a:t>
            </a:r>
          </a:p>
        </p:txBody>
      </p:sp>
      <p:sp>
        <p:nvSpPr>
          <p:cNvPr id="4" name="スライド番号プレースホルダー 3"/>
          <p:cNvSpPr>
            <a:spLocks noGrp="1"/>
          </p:cNvSpPr>
          <p:nvPr>
            <p:ph type="sldNum" sz="quarter" idx="10"/>
          </p:nvPr>
        </p:nvSpPr>
        <p:spPr/>
        <p:txBody>
          <a:bodyPr/>
          <a:lstStyle/>
          <a:p>
            <a:fld id="{433DF3C4-98CA-41B4-B9CB-03C07D793FD5}" type="slidenum">
              <a:rPr kumimoji="1" lang="en-US" smtClean="0"/>
              <a:t>1</a:t>
            </a:fld>
            <a:endParaRPr kumimoji="1" lang="en-US"/>
          </a:p>
        </p:txBody>
      </p:sp>
    </p:spTree>
    <p:extLst>
      <p:ext uri="{BB962C8B-B14F-4D97-AF65-F5344CB8AC3E}">
        <p14:creationId xmlns:p14="http://schemas.microsoft.com/office/powerpoint/2010/main" val="3205186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dirty="0"/>
          </a:p>
        </p:txBody>
      </p:sp>
      <p:sp>
        <p:nvSpPr>
          <p:cNvPr id="4" name="スライド番号プレースホルダー 3"/>
          <p:cNvSpPr>
            <a:spLocks noGrp="1"/>
          </p:cNvSpPr>
          <p:nvPr>
            <p:ph type="sldNum" sz="quarter" idx="10"/>
          </p:nvPr>
        </p:nvSpPr>
        <p:spPr/>
        <p:txBody>
          <a:bodyPr/>
          <a:lstStyle/>
          <a:p>
            <a:fld id="{433DF3C4-98CA-41B4-B9CB-03C07D793FD5}" type="slidenum">
              <a:rPr kumimoji="1" lang="en-US" smtClean="0"/>
              <a:t>10</a:t>
            </a:fld>
            <a:endParaRPr kumimoji="1" lang="en-US"/>
          </a:p>
        </p:txBody>
      </p:sp>
    </p:spTree>
    <p:extLst>
      <p:ext uri="{BB962C8B-B14F-4D97-AF65-F5344CB8AC3E}">
        <p14:creationId xmlns:p14="http://schemas.microsoft.com/office/powerpoint/2010/main" val="3645793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dirty="0"/>
          </a:p>
        </p:txBody>
      </p:sp>
      <p:sp>
        <p:nvSpPr>
          <p:cNvPr id="4" name="スライド番号プレースホルダー 3"/>
          <p:cNvSpPr>
            <a:spLocks noGrp="1"/>
          </p:cNvSpPr>
          <p:nvPr>
            <p:ph type="sldNum" sz="quarter" idx="10"/>
          </p:nvPr>
        </p:nvSpPr>
        <p:spPr/>
        <p:txBody>
          <a:bodyPr/>
          <a:lstStyle/>
          <a:p>
            <a:fld id="{433DF3C4-98CA-41B4-B9CB-03C07D793FD5}" type="slidenum">
              <a:rPr kumimoji="1" lang="en-US" smtClean="0"/>
              <a:t>11</a:t>
            </a:fld>
            <a:endParaRPr kumimoji="1" lang="en-US"/>
          </a:p>
        </p:txBody>
      </p:sp>
    </p:spTree>
    <p:extLst>
      <p:ext uri="{BB962C8B-B14F-4D97-AF65-F5344CB8AC3E}">
        <p14:creationId xmlns:p14="http://schemas.microsoft.com/office/powerpoint/2010/main" val="2216581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EB45528-F43B-497C-AEEC-4159D574901B}" type="slidenum">
              <a:rPr kumimoji="1" lang="ja-JP" altLang="en-US" smtClean="0"/>
              <a:t>12</a:t>
            </a:fld>
            <a:endParaRPr kumimoji="1" lang="ja-JP" altLang="en-US"/>
          </a:p>
        </p:txBody>
      </p:sp>
    </p:spTree>
    <p:extLst>
      <p:ext uri="{BB962C8B-B14F-4D97-AF65-F5344CB8AC3E}">
        <p14:creationId xmlns:p14="http://schemas.microsoft.com/office/powerpoint/2010/main" val="3106819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33DF3C4-98CA-41B4-B9CB-03C07D793FD5}" type="slidenum">
              <a:rPr kumimoji="1" lang="en-US" smtClean="0"/>
              <a:t>13</a:t>
            </a:fld>
            <a:endParaRPr kumimoji="1" lang="en-US"/>
          </a:p>
        </p:txBody>
      </p:sp>
    </p:spTree>
    <p:extLst>
      <p:ext uri="{BB962C8B-B14F-4D97-AF65-F5344CB8AC3E}">
        <p14:creationId xmlns:p14="http://schemas.microsoft.com/office/powerpoint/2010/main" val="912903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dirty="0"/>
          </a:p>
        </p:txBody>
      </p:sp>
      <p:sp>
        <p:nvSpPr>
          <p:cNvPr id="4" name="スライド番号プレースホルダー 3"/>
          <p:cNvSpPr>
            <a:spLocks noGrp="1"/>
          </p:cNvSpPr>
          <p:nvPr>
            <p:ph type="sldNum" sz="quarter" idx="10"/>
          </p:nvPr>
        </p:nvSpPr>
        <p:spPr/>
        <p:txBody>
          <a:bodyPr/>
          <a:lstStyle/>
          <a:p>
            <a:fld id="{433DF3C4-98CA-41B4-B9CB-03C07D793FD5}" type="slidenum">
              <a:rPr kumimoji="1" lang="en-US" smtClean="0"/>
              <a:t>14</a:t>
            </a:fld>
            <a:endParaRPr kumimoji="1" lang="en-US"/>
          </a:p>
        </p:txBody>
      </p:sp>
    </p:spTree>
    <p:extLst>
      <p:ext uri="{BB962C8B-B14F-4D97-AF65-F5344CB8AC3E}">
        <p14:creationId xmlns:p14="http://schemas.microsoft.com/office/powerpoint/2010/main" val="1428103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dirty="0"/>
          </a:p>
        </p:txBody>
      </p:sp>
      <p:sp>
        <p:nvSpPr>
          <p:cNvPr id="4" name="スライド番号プレースホルダー 3"/>
          <p:cNvSpPr>
            <a:spLocks noGrp="1"/>
          </p:cNvSpPr>
          <p:nvPr>
            <p:ph type="sldNum" sz="quarter" idx="10"/>
          </p:nvPr>
        </p:nvSpPr>
        <p:spPr/>
        <p:txBody>
          <a:bodyPr/>
          <a:lstStyle/>
          <a:p>
            <a:fld id="{433DF3C4-98CA-41B4-B9CB-03C07D793FD5}" type="slidenum">
              <a:rPr kumimoji="1" lang="en-US" smtClean="0"/>
              <a:t>15</a:t>
            </a:fld>
            <a:endParaRPr kumimoji="1" lang="en-US"/>
          </a:p>
        </p:txBody>
      </p:sp>
    </p:spTree>
    <p:extLst>
      <p:ext uri="{BB962C8B-B14F-4D97-AF65-F5344CB8AC3E}">
        <p14:creationId xmlns:p14="http://schemas.microsoft.com/office/powerpoint/2010/main" val="3973773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33DF3C4-98CA-41B4-B9CB-03C07D793FD5}" type="slidenum">
              <a:rPr kumimoji="1" lang="en-US" smtClean="0"/>
              <a:t>16</a:t>
            </a:fld>
            <a:endParaRPr kumimoji="1" lang="en-US"/>
          </a:p>
        </p:txBody>
      </p:sp>
    </p:spTree>
    <p:extLst>
      <p:ext uri="{BB962C8B-B14F-4D97-AF65-F5344CB8AC3E}">
        <p14:creationId xmlns:p14="http://schemas.microsoft.com/office/powerpoint/2010/main" val="3511338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dirty="0"/>
          </a:p>
        </p:txBody>
      </p:sp>
      <p:sp>
        <p:nvSpPr>
          <p:cNvPr id="4" name="スライド番号プレースホルダー 3"/>
          <p:cNvSpPr>
            <a:spLocks noGrp="1"/>
          </p:cNvSpPr>
          <p:nvPr>
            <p:ph type="sldNum" sz="quarter" idx="10"/>
          </p:nvPr>
        </p:nvSpPr>
        <p:spPr/>
        <p:txBody>
          <a:bodyPr/>
          <a:lstStyle/>
          <a:p>
            <a:fld id="{433DF3C4-98CA-41B4-B9CB-03C07D793FD5}" type="slidenum">
              <a:rPr kumimoji="1" lang="en-US" smtClean="0"/>
              <a:t>17</a:t>
            </a:fld>
            <a:endParaRPr kumimoji="1" lang="en-US"/>
          </a:p>
        </p:txBody>
      </p:sp>
    </p:spTree>
    <p:extLst>
      <p:ext uri="{BB962C8B-B14F-4D97-AF65-F5344CB8AC3E}">
        <p14:creationId xmlns:p14="http://schemas.microsoft.com/office/powerpoint/2010/main" val="798955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dirty="0"/>
          </a:p>
        </p:txBody>
      </p:sp>
      <p:sp>
        <p:nvSpPr>
          <p:cNvPr id="4" name="スライド番号プレースホルダー 3"/>
          <p:cNvSpPr>
            <a:spLocks noGrp="1"/>
          </p:cNvSpPr>
          <p:nvPr>
            <p:ph type="sldNum" sz="quarter" idx="10"/>
          </p:nvPr>
        </p:nvSpPr>
        <p:spPr/>
        <p:txBody>
          <a:bodyPr/>
          <a:lstStyle/>
          <a:p>
            <a:fld id="{433DF3C4-98CA-41B4-B9CB-03C07D793FD5}" type="slidenum">
              <a:rPr kumimoji="1" lang="en-US" smtClean="0"/>
              <a:t>18</a:t>
            </a:fld>
            <a:endParaRPr kumimoji="1" lang="en-US"/>
          </a:p>
        </p:txBody>
      </p:sp>
    </p:spTree>
    <p:extLst>
      <p:ext uri="{BB962C8B-B14F-4D97-AF65-F5344CB8AC3E}">
        <p14:creationId xmlns:p14="http://schemas.microsoft.com/office/powerpoint/2010/main" val="197325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dirty="0"/>
          </a:p>
        </p:txBody>
      </p:sp>
      <p:sp>
        <p:nvSpPr>
          <p:cNvPr id="4" name="スライド番号プレースホルダー 3"/>
          <p:cNvSpPr>
            <a:spLocks noGrp="1"/>
          </p:cNvSpPr>
          <p:nvPr>
            <p:ph type="sldNum" sz="quarter" idx="10"/>
          </p:nvPr>
        </p:nvSpPr>
        <p:spPr/>
        <p:txBody>
          <a:bodyPr/>
          <a:lstStyle/>
          <a:p>
            <a:fld id="{433DF3C4-98CA-41B4-B9CB-03C07D793FD5}" type="slidenum">
              <a:rPr kumimoji="1" lang="en-US" smtClean="0"/>
              <a:t>19</a:t>
            </a:fld>
            <a:endParaRPr kumimoji="1" lang="en-US"/>
          </a:p>
        </p:txBody>
      </p:sp>
    </p:spTree>
    <p:extLst>
      <p:ext uri="{BB962C8B-B14F-4D97-AF65-F5344CB8AC3E}">
        <p14:creationId xmlns:p14="http://schemas.microsoft.com/office/powerpoint/2010/main" val="186539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33DF3C4-98CA-41B4-B9CB-03C07D793FD5}" type="slidenum">
              <a:rPr kumimoji="1" lang="en-US" smtClean="0"/>
              <a:t>2</a:t>
            </a:fld>
            <a:endParaRPr kumimoji="1" lang="en-US"/>
          </a:p>
        </p:txBody>
      </p:sp>
    </p:spTree>
    <p:extLst>
      <p:ext uri="{BB962C8B-B14F-4D97-AF65-F5344CB8AC3E}">
        <p14:creationId xmlns:p14="http://schemas.microsoft.com/office/powerpoint/2010/main" val="376627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dirty="0"/>
          </a:p>
        </p:txBody>
      </p:sp>
      <p:sp>
        <p:nvSpPr>
          <p:cNvPr id="4" name="スライド番号プレースホルダー 3"/>
          <p:cNvSpPr>
            <a:spLocks noGrp="1"/>
          </p:cNvSpPr>
          <p:nvPr>
            <p:ph type="sldNum" sz="quarter" idx="10"/>
          </p:nvPr>
        </p:nvSpPr>
        <p:spPr/>
        <p:txBody>
          <a:bodyPr/>
          <a:lstStyle/>
          <a:p>
            <a:fld id="{433DF3C4-98CA-41B4-B9CB-03C07D793FD5}" type="slidenum">
              <a:rPr kumimoji="1" lang="en-US" smtClean="0"/>
              <a:t>20</a:t>
            </a:fld>
            <a:endParaRPr kumimoji="1" lang="en-US"/>
          </a:p>
        </p:txBody>
      </p:sp>
    </p:spTree>
    <p:extLst>
      <p:ext uri="{BB962C8B-B14F-4D97-AF65-F5344CB8AC3E}">
        <p14:creationId xmlns:p14="http://schemas.microsoft.com/office/powerpoint/2010/main" val="3644023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dirty="0"/>
          </a:p>
        </p:txBody>
      </p:sp>
      <p:sp>
        <p:nvSpPr>
          <p:cNvPr id="4" name="スライド番号プレースホルダー 3"/>
          <p:cNvSpPr>
            <a:spLocks noGrp="1"/>
          </p:cNvSpPr>
          <p:nvPr>
            <p:ph type="sldNum" sz="quarter" idx="10"/>
          </p:nvPr>
        </p:nvSpPr>
        <p:spPr/>
        <p:txBody>
          <a:bodyPr/>
          <a:lstStyle/>
          <a:p>
            <a:fld id="{433DF3C4-98CA-41B4-B9CB-03C07D793FD5}" type="slidenum">
              <a:rPr kumimoji="1" lang="en-US" smtClean="0"/>
              <a:t>21</a:t>
            </a:fld>
            <a:endParaRPr kumimoji="1" lang="en-US"/>
          </a:p>
        </p:txBody>
      </p:sp>
    </p:spTree>
    <p:extLst>
      <p:ext uri="{BB962C8B-B14F-4D97-AF65-F5344CB8AC3E}">
        <p14:creationId xmlns:p14="http://schemas.microsoft.com/office/powerpoint/2010/main" val="3555397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dirty="0"/>
          </a:p>
        </p:txBody>
      </p:sp>
      <p:sp>
        <p:nvSpPr>
          <p:cNvPr id="4" name="スライド番号プレースホルダー 3"/>
          <p:cNvSpPr>
            <a:spLocks noGrp="1"/>
          </p:cNvSpPr>
          <p:nvPr>
            <p:ph type="sldNum" sz="quarter" idx="10"/>
          </p:nvPr>
        </p:nvSpPr>
        <p:spPr/>
        <p:txBody>
          <a:bodyPr/>
          <a:lstStyle/>
          <a:p>
            <a:fld id="{433DF3C4-98CA-41B4-B9CB-03C07D793FD5}" type="slidenum">
              <a:rPr kumimoji="1" lang="en-US" smtClean="0"/>
              <a:t>22</a:t>
            </a:fld>
            <a:endParaRPr kumimoji="1" lang="en-US"/>
          </a:p>
        </p:txBody>
      </p:sp>
    </p:spTree>
    <p:extLst>
      <p:ext uri="{BB962C8B-B14F-4D97-AF65-F5344CB8AC3E}">
        <p14:creationId xmlns:p14="http://schemas.microsoft.com/office/powerpoint/2010/main" val="2465912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dirty="0"/>
          </a:p>
        </p:txBody>
      </p:sp>
      <p:sp>
        <p:nvSpPr>
          <p:cNvPr id="4" name="スライド番号プレースホルダー 3"/>
          <p:cNvSpPr>
            <a:spLocks noGrp="1"/>
          </p:cNvSpPr>
          <p:nvPr>
            <p:ph type="sldNum" sz="quarter" idx="10"/>
          </p:nvPr>
        </p:nvSpPr>
        <p:spPr/>
        <p:txBody>
          <a:bodyPr/>
          <a:lstStyle/>
          <a:p>
            <a:fld id="{433DF3C4-98CA-41B4-B9CB-03C07D793FD5}" type="slidenum">
              <a:rPr kumimoji="1" lang="en-US" smtClean="0"/>
              <a:t>3</a:t>
            </a:fld>
            <a:endParaRPr kumimoji="1" lang="en-US"/>
          </a:p>
        </p:txBody>
      </p:sp>
    </p:spTree>
    <p:extLst>
      <p:ext uri="{BB962C8B-B14F-4D97-AF65-F5344CB8AC3E}">
        <p14:creationId xmlns:p14="http://schemas.microsoft.com/office/powerpoint/2010/main" val="3168446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10"/>
          </p:nvPr>
        </p:nvSpPr>
        <p:spPr/>
        <p:txBody>
          <a:bodyPr/>
          <a:lstStyle/>
          <a:p>
            <a:fld id="{433DF3C4-98CA-41B4-B9CB-03C07D793FD5}" type="slidenum">
              <a:rPr kumimoji="1" lang="en-US" smtClean="0"/>
              <a:t>4</a:t>
            </a:fld>
            <a:endParaRPr kumimoji="1" lang="en-US"/>
          </a:p>
        </p:txBody>
      </p:sp>
    </p:spTree>
    <p:extLst>
      <p:ext uri="{BB962C8B-B14F-4D97-AF65-F5344CB8AC3E}">
        <p14:creationId xmlns:p14="http://schemas.microsoft.com/office/powerpoint/2010/main" val="941543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dirty="0"/>
          </a:p>
        </p:txBody>
      </p:sp>
      <p:sp>
        <p:nvSpPr>
          <p:cNvPr id="4" name="スライド番号プレースホルダー 3"/>
          <p:cNvSpPr>
            <a:spLocks noGrp="1"/>
          </p:cNvSpPr>
          <p:nvPr>
            <p:ph type="sldNum" sz="quarter" idx="10"/>
          </p:nvPr>
        </p:nvSpPr>
        <p:spPr/>
        <p:txBody>
          <a:bodyPr/>
          <a:lstStyle/>
          <a:p>
            <a:fld id="{433DF3C4-98CA-41B4-B9CB-03C07D793FD5}" type="slidenum">
              <a:rPr kumimoji="1" lang="en-US" smtClean="0"/>
              <a:t>5</a:t>
            </a:fld>
            <a:endParaRPr kumimoji="1" lang="en-US"/>
          </a:p>
        </p:txBody>
      </p:sp>
    </p:spTree>
    <p:extLst>
      <p:ext uri="{BB962C8B-B14F-4D97-AF65-F5344CB8AC3E}">
        <p14:creationId xmlns:p14="http://schemas.microsoft.com/office/powerpoint/2010/main" val="2197078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33DF3C4-98CA-41B4-B9CB-03C07D793FD5}" type="slidenum">
              <a:rPr kumimoji="1" lang="en-US" smtClean="0"/>
              <a:t>6</a:t>
            </a:fld>
            <a:endParaRPr kumimoji="1" lang="en-US"/>
          </a:p>
        </p:txBody>
      </p:sp>
    </p:spTree>
    <p:extLst>
      <p:ext uri="{BB962C8B-B14F-4D97-AF65-F5344CB8AC3E}">
        <p14:creationId xmlns:p14="http://schemas.microsoft.com/office/powerpoint/2010/main" val="2121104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dirty="0"/>
          </a:p>
        </p:txBody>
      </p:sp>
      <p:sp>
        <p:nvSpPr>
          <p:cNvPr id="4" name="スライド番号プレースホルダー 3"/>
          <p:cNvSpPr>
            <a:spLocks noGrp="1"/>
          </p:cNvSpPr>
          <p:nvPr>
            <p:ph type="sldNum" sz="quarter" idx="10"/>
          </p:nvPr>
        </p:nvSpPr>
        <p:spPr/>
        <p:txBody>
          <a:bodyPr/>
          <a:lstStyle/>
          <a:p>
            <a:fld id="{433DF3C4-98CA-41B4-B9CB-03C07D793FD5}" type="slidenum">
              <a:rPr kumimoji="1" lang="en-US" smtClean="0"/>
              <a:t>7</a:t>
            </a:fld>
            <a:endParaRPr kumimoji="1" lang="en-US"/>
          </a:p>
        </p:txBody>
      </p:sp>
    </p:spTree>
    <p:extLst>
      <p:ext uri="{BB962C8B-B14F-4D97-AF65-F5344CB8AC3E}">
        <p14:creationId xmlns:p14="http://schemas.microsoft.com/office/powerpoint/2010/main" val="3365173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dirty="0"/>
          </a:p>
        </p:txBody>
      </p:sp>
      <p:sp>
        <p:nvSpPr>
          <p:cNvPr id="4" name="スライド番号プレースホルダー 3"/>
          <p:cNvSpPr>
            <a:spLocks noGrp="1"/>
          </p:cNvSpPr>
          <p:nvPr>
            <p:ph type="sldNum" sz="quarter" idx="10"/>
          </p:nvPr>
        </p:nvSpPr>
        <p:spPr/>
        <p:txBody>
          <a:bodyPr/>
          <a:lstStyle/>
          <a:p>
            <a:fld id="{433DF3C4-98CA-41B4-B9CB-03C07D793FD5}" type="slidenum">
              <a:rPr kumimoji="1" lang="en-US" smtClean="0"/>
              <a:t>8</a:t>
            </a:fld>
            <a:endParaRPr kumimoji="1" lang="en-US"/>
          </a:p>
        </p:txBody>
      </p:sp>
    </p:spTree>
    <p:extLst>
      <p:ext uri="{BB962C8B-B14F-4D97-AF65-F5344CB8AC3E}">
        <p14:creationId xmlns:p14="http://schemas.microsoft.com/office/powerpoint/2010/main" val="3058059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dirty="0"/>
          </a:p>
        </p:txBody>
      </p:sp>
      <p:sp>
        <p:nvSpPr>
          <p:cNvPr id="4" name="スライド番号プレースホルダー 3"/>
          <p:cNvSpPr>
            <a:spLocks noGrp="1"/>
          </p:cNvSpPr>
          <p:nvPr>
            <p:ph type="sldNum" sz="quarter" idx="10"/>
          </p:nvPr>
        </p:nvSpPr>
        <p:spPr/>
        <p:txBody>
          <a:bodyPr/>
          <a:lstStyle/>
          <a:p>
            <a:fld id="{433DF3C4-98CA-41B4-B9CB-03C07D793FD5}" type="slidenum">
              <a:rPr kumimoji="1" lang="en-US" smtClean="0"/>
              <a:t>9</a:t>
            </a:fld>
            <a:endParaRPr kumimoji="1" lang="en-US"/>
          </a:p>
        </p:txBody>
      </p:sp>
    </p:spTree>
    <p:extLst>
      <p:ext uri="{BB962C8B-B14F-4D97-AF65-F5344CB8AC3E}">
        <p14:creationId xmlns:p14="http://schemas.microsoft.com/office/powerpoint/2010/main" val="1062543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C8EA48E-CA2C-4EC5-B0E3-33733E51F2F7}" type="datetimeFigureOut">
              <a:rPr kumimoji="1" lang="ja-JP" altLang="en-US" smtClean="0"/>
              <a:t>17/12/05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E6D55F5-6A3A-49E7-9BE1-4DE86E14A427}" type="slidenum">
              <a:rPr kumimoji="1" lang="ja-JP" altLang="en-US" smtClean="0"/>
              <a:t>‹#›</a:t>
            </a:fld>
            <a:endParaRPr kumimoji="1" lang="ja-JP" altLang="en-US"/>
          </a:p>
        </p:txBody>
      </p:sp>
    </p:spTree>
    <p:extLst>
      <p:ext uri="{BB962C8B-B14F-4D97-AF65-F5344CB8AC3E}">
        <p14:creationId xmlns:p14="http://schemas.microsoft.com/office/powerpoint/2010/main" val="2916874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C8EA48E-CA2C-4EC5-B0E3-33733E51F2F7}" type="datetimeFigureOut">
              <a:rPr kumimoji="1" lang="ja-JP" altLang="en-US" smtClean="0"/>
              <a:t>17/12/05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E6D55F5-6A3A-49E7-9BE1-4DE86E14A427}" type="slidenum">
              <a:rPr kumimoji="1" lang="ja-JP" altLang="en-US" smtClean="0"/>
              <a:t>‹#›</a:t>
            </a:fld>
            <a:endParaRPr kumimoji="1" lang="ja-JP" altLang="en-US"/>
          </a:p>
        </p:txBody>
      </p:sp>
    </p:spTree>
    <p:extLst>
      <p:ext uri="{BB962C8B-B14F-4D97-AF65-F5344CB8AC3E}">
        <p14:creationId xmlns:p14="http://schemas.microsoft.com/office/powerpoint/2010/main" val="922436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C8EA48E-CA2C-4EC5-B0E3-33733E51F2F7}" type="datetimeFigureOut">
              <a:rPr kumimoji="1" lang="ja-JP" altLang="en-US" smtClean="0"/>
              <a:t>17/12/05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E6D55F5-6A3A-49E7-9BE1-4DE86E14A427}" type="slidenum">
              <a:rPr kumimoji="1" lang="ja-JP" altLang="en-US" smtClean="0"/>
              <a:t>‹#›</a:t>
            </a:fld>
            <a:endParaRPr kumimoji="1" lang="ja-JP" altLang="en-US"/>
          </a:p>
        </p:txBody>
      </p:sp>
    </p:spTree>
    <p:extLst>
      <p:ext uri="{BB962C8B-B14F-4D97-AF65-F5344CB8AC3E}">
        <p14:creationId xmlns:p14="http://schemas.microsoft.com/office/powerpoint/2010/main" val="468278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C8EA48E-CA2C-4EC5-B0E3-33733E51F2F7}" type="datetimeFigureOut">
              <a:rPr kumimoji="1" lang="ja-JP" altLang="en-US" smtClean="0"/>
              <a:t>17/12/05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E6D55F5-6A3A-49E7-9BE1-4DE86E14A427}" type="slidenum">
              <a:rPr kumimoji="1" lang="ja-JP" altLang="en-US" smtClean="0"/>
              <a:t>‹#›</a:t>
            </a:fld>
            <a:endParaRPr kumimoji="1" lang="ja-JP" altLang="en-US"/>
          </a:p>
        </p:txBody>
      </p:sp>
    </p:spTree>
    <p:extLst>
      <p:ext uri="{BB962C8B-B14F-4D97-AF65-F5344CB8AC3E}">
        <p14:creationId xmlns:p14="http://schemas.microsoft.com/office/powerpoint/2010/main" val="3029744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C8EA48E-CA2C-4EC5-B0E3-33733E51F2F7}" type="datetimeFigureOut">
              <a:rPr kumimoji="1" lang="ja-JP" altLang="en-US" smtClean="0"/>
              <a:t>17/12/05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E6D55F5-6A3A-49E7-9BE1-4DE86E14A427}" type="slidenum">
              <a:rPr kumimoji="1" lang="ja-JP" altLang="en-US" smtClean="0"/>
              <a:t>‹#›</a:t>
            </a:fld>
            <a:endParaRPr kumimoji="1" lang="ja-JP" altLang="en-US"/>
          </a:p>
        </p:txBody>
      </p:sp>
    </p:spTree>
    <p:extLst>
      <p:ext uri="{BB962C8B-B14F-4D97-AF65-F5344CB8AC3E}">
        <p14:creationId xmlns:p14="http://schemas.microsoft.com/office/powerpoint/2010/main" val="2805876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C8EA48E-CA2C-4EC5-B0E3-33733E51F2F7}" type="datetimeFigureOut">
              <a:rPr kumimoji="1" lang="ja-JP" altLang="en-US" smtClean="0"/>
              <a:t>17/12/05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E6D55F5-6A3A-49E7-9BE1-4DE86E14A427}" type="slidenum">
              <a:rPr kumimoji="1" lang="ja-JP" altLang="en-US" smtClean="0"/>
              <a:t>‹#›</a:t>
            </a:fld>
            <a:endParaRPr kumimoji="1" lang="ja-JP" altLang="en-US"/>
          </a:p>
        </p:txBody>
      </p:sp>
    </p:spTree>
    <p:extLst>
      <p:ext uri="{BB962C8B-B14F-4D97-AF65-F5344CB8AC3E}">
        <p14:creationId xmlns:p14="http://schemas.microsoft.com/office/powerpoint/2010/main" val="2216114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C8EA48E-CA2C-4EC5-B0E3-33733E51F2F7}" type="datetimeFigureOut">
              <a:rPr kumimoji="1" lang="ja-JP" altLang="en-US" smtClean="0"/>
              <a:t>17/12/05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E6D55F5-6A3A-49E7-9BE1-4DE86E14A427}" type="slidenum">
              <a:rPr kumimoji="1" lang="ja-JP" altLang="en-US" smtClean="0"/>
              <a:t>‹#›</a:t>
            </a:fld>
            <a:endParaRPr kumimoji="1" lang="ja-JP" altLang="en-US"/>
          </a:p>
        </p:txBody>
      </p:sp>
    </p:spTree>
    <p:extLst>
      <p:ext uri="{BB962C8B-B14F-4D97-AF65-F5344CB8AC3E}">
        <p14:creationId xmlns:p14="http://schemas.microsoft.com/office/powerpoint/2010/main" val="2535348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C8EA48E-CA2C-4EC5-B0E3-33733E51F2F7}" type="datetimeFigureOut">
              <a:rPr kumimoji="1" lang="ja-JP" altLang="en-US" smtClean="0"/>
              <a:t>17/12/05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E6D55F5-6A3A-49E7-9BE1-4DE86E14A427}" type="slidenum">
              <a:rPr kumimoji="1" lang="ja-JP" altLang="en-US" smtClean="0"/>
              <a:t>‹#›</a:t>
            </a:fld>
            <a:endParaRPr kumimoji="1" lang="ja-JP" altLang="en-US"/>
          </a:p>
        </p:txBody>
      </p:sp>
    </p:spTree>
    <p:extLst>
      <p:ext uri="{BB962C8B-B14F-4D97-AF65-F5344CB8AC3E}">
        <p14:creationId xmlns:p14="http://schemas.microsoft.com/office/powerpoint/2010/main" val="2868427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C8EA48E-CA2C-4EC5-B0E3-33733E51F2F7}" type="datetimeFigureOut">
              <a:rPr kumimoji="1" lang="ja-JP" altLang="en-US" smtClean="0"/>
              <a:t>17/12/05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E6D55F5-6A3A-49E7-9BE1-4DE86E14A427}" type="slidenum">
              <a:rPr kumimoji="1" lang="ja-JP" altLang="en-US" smtClean="0"/>
              <a:t>‹#›</a:t>
            </a:fld>
            <a:endParaRPr kumimoji="1" lang="ja-JP" altLang="en-US"/>
          </a:p>
        </p:txBody>
      </p:sp>
    </p:spTree>
    <p:extLst>
      <p:ext uri="{BB962C8B-B14F-4D97-AF65-F5344CB8AC3E}">
        <p14:creationId xmlns:p14="http://schemas.microsoft.com/office/powerpoint/2010/main" val="642872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C8EA48E-CA2C-4EC5-B0E3-33733E51F2F7}" type="datetimeFigureOut">
              <a:rPr kumimoji="1" lang="ja-JP" altLang="en-US" smtClean="0"/>
              <a:t>17/12/05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E6D55F5-6A3A-49E7-9BE1-4DE86E14A427}" type="slidenum">
              <a:rPr kumimoji="1" lang="ja-JP" altLang="en-US" smtClean="0"/>
              <a:t>‹#›</a:t>
            </a:fld>
            <a:endParaRPr kumimoji="1" lang="ja-JP" altLang="en-US"/>
          </a:p>
        </p:txBody>
      </p:sp>
    </p:spTree>
    <p:extLst>
      <p:ext uri="{BB962C8B-B14F-4D97-AF65-F5344CB8AC3E}">
        <p14:creationId xmlns:p14="http://schemas.microsoft.com/office/powerpoint/2010/main" val="3783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C8EA48E-CA2C-4EC5-B0E3-33733E51F2F7}" type="datetimeFigureOut">
              <a:rPr kumimoji="1" lang="ja-JP" altLang="en-US" smtClean="0"/>
              <a:t>17/12/05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E6D55F5-6A3A-49E7-9BE1-4DE86E14A427}" type="slidenum">
              <a:rPr kumimoji="1" lang="ja-JP" altLang="en-US" smtClean="0"/>
              <a:t>‹#›</a:t>
            </a:fld>
            <a:endParaRPr kumimoji="1" lang="ja-JP" altLang="en-US"/>
          </a:p>
        </p:txBody>
      </p:sp>
    </p:spTree>
    <p:extLst>
      <p:ext uri="{BB962C8B-B14F-4D97-AF65-F5344CB8AC3E}">
        <p14:creationId xmlns:p14="http://schemas.microsoft.com/office/powerpoint/2010/main" val="3119450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8EA48E-CA2C-4EC5-B0E3-33733E51F2F7}" type="datetimeFigureOut">
              <a:rPr kumimoji="1" lang="ja-JP" altLang="en-US" smtClean="0"/>
              <a:t>17/12/05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6D55F5-6A3A-49E7-9BE1-4DE86E14A427}" type="slidenum">
              <a:rPr kumimoji="1" lang="ja-JP" altLang="en-US" smtClean="0"/>
              <a:t>‹#›</a:t>
            </a:fld>
            <a:endParaRPr kumimoji="1" lang="ja-JP" altLang="en-US"/>
          </a:p>
        </p:txBody>
      </p:sp>
    </p:spTree>
    <p:extLst>
      <p:ext uri="{BB962C8B-B14F-4D97-AF65-F5344CB8AC3E}">
        <p14:creationId xmlns:p14="http://schemas.microsoft.com/office/powerpoint/2010/main" val="349192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2.wdp"/><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3999" cy="1268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5"/>
          <p:cNvSpPr txBox="1">
            <a:spLocks noChangeArrowheads="1"/>
          </p:cNvSpPr>
          <p:nvPr/>
        </p:nvSpPr>
        <p:spPr bwMode="auto">
          <a:xfrm>
            <a:off x="307181" y="836613"/>
            <a:ext cx="8729315" cy="587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nSpc>
                <a:spcPts val="4100"/>
              </a:lnSpc>
              <a:buClr>
                <a:schemeClr val="tx1"/>
              </a:buClr>
              <a:buFont typeface="Arial" pitchFamily="34" charset="0"/>
              <a:buChar char="•"/>
            </a:pPr>
            <a:r>
              <a:rPr lang="en-US" altLang="ja-JP" sz="2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時間をちゃんととる</a:t>
            </a:r>
          </a:p>
          <a:p>
            <a:pPr marL="457200" indent="-457200">
              <a:lnSpc>
                <a:spcPts val="4100"/>
              </a:lnSpc>
              <a:buClr>
                <a:schemeClr val="tx1"/>
              </a:buClr>
              <a:buFont typeface="Arial" pitchFamily="34" charset="0"/>
              <a:buChar cha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 プライバシーには踏み込まない</a:t>
            </a:r>
          </a:p>
          <a:p>
            <a:pPr marL="457200" indent="-457200">
              <a:lnSpc>
                <a:spcPts val="4100"/>
              </a:lnSpc>
              <a:buClr>
                <a:schemeClr val="tx1"/>
              </a:buClr>
              <a:buFont typeface="Arial" pitchFamily="34" charset="0"/>
              <a:buChar cha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 相手の話を良く聞く</a:t>
            </a:r>
          </a:p>
          <a:p>
            <a:pPr marL="457200" indent="-457200">
              <a:lnSpc>
                <a:spcPts val="4100"/>
              </a:lnSpc>
              <a:buClr>
                <a:schemeClr val="tx1"/>
              </a:buClr>
              <a:buFont typeface="Arial" pitchFamily="34" charset="0"/>
              <a:buChar cha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 何を心配しているのか、対象をしっかり把握する</a:t>
            </a:r>
          </a:p>
          <a:p>
            <a:pPr marL="457200" indent="-457200">
              <a:lnSpc>
                <a:spcPts val="4100"/>
              </a:lnSpc>
              <a:buClr>
                <a:schemeClr val="tx1"/>
              </a:buClr>
              <a:buFont typeface="Arial" pitchFamily="34" charset="0"/>
              <a:buChar cha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 時には、第三者を紹介する（わからないときにはわからないと伝える）</a:t>
            </a:r>
          </a:p>
          <a:p>
            <a:pPr marL="457200" indent="-457200">
              <a:lnSpc>
                <a:spcPts val="4100"/>
              </a:lnSpc>
              <a:buClr>
                <a:schemeClr val="tx1"/>
              </a:buClr>
              <a:buFont typeface="Arial" pitchFamily="34" charset="0"/>
              <a:buChar cha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 意見を押し付けない（説得ではない）</a:t>
            </a:r>
          </a:p>
          <a:p>
            <a:pPr marL="457200" indent="-457200">
              <a:lnSpc>
                <a:spcPts val="4100"/>
              </a:lnSpc>
              <a:buClr>
                <a:schemeClr val="tx1"/>
              </a:buClr>
              <a:buFont typeface="Arial" pitchFamily="34" charset="0"/>
              <a:buChar cha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 一度で理解していただこうとは、考えない</a:t>
            </a:r>
          </a:p>
          <a:p>
            <a:pPr>
              <a:lnSpc>
                <a:spcPts val="4100"/>
              </a:lnSpc>
              <a:buClr>
                <a:schemeClr val="tx1"/>
              </a:buCl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　（何度でも質問できるような状況を築いておく）</a:t>
            </a:r>
          </a:p>
          <a:p>
            <a:pPr marL="457200" indent="-457200">
              <a:lnSpc>
                <a:spcPts val="4100"/>
              </a:lnSpc>
              <a:buClr>
                <a:schemeClr val="tx1"/>
              </a:buClr>
              <a:buFont typeface="Arial" pitchFamily="34" charset="0"/>
              <a:buChar cha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 立ち話はしない（同じ目線にする）（ペーシング）</a:t>
            </a:r>
          </a:p>
          <a:p>
            <a:pPr marL="457200" indent="-457200">
              <a:lnSpc>
                <a:spcPts val="4100"/>
              </a:lnSpc>
              <a:buClr>
                <a:schemeClr val="tx1"/>
              </a:buClr>
              <a:buFont typeface="Arial" pitchFamily="34" charset="0"/>
              <a:buChar cha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 話すペースなどを相手に合わせる（ペーシング）</a:t>
            </a:r>
          </a:p>
        </p:txBody>
      </p:sp>
      <p:sp>
        <p:nvSpPr>
          <p:cNvPr id="4" name="正方形/長方形 3"/>
          <p:cNvSpPr/>
          <p:nvPr/>
        </p:nvSpPr>
        <p:spPr>
          <a:xfrm>
            <a:off x="179512" y="190282"/>
            <a:ext cx="8582230" cy="646331"/>
          </a:xfrm>
          <a:prstGeom prst="rect">
            <a:avLst/>
          </a:prstGeom>
          <a:noFill/>
        </p:spPr>
        <p:txBody>
          <a:bodyPr wrap="square" lIns="91440" tIns="45720" rIns="91440" bIns="45720">
            <a:spAutoFit/>
          </a:bodyPr>
          <a:lstStyle/>
          <a:p>
            <a:pPr algn="ct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相談に関する要点</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（私が気をつけていること）</a:t>
            </a:r>
          </a:p>
        </p:txBody>
      </p:sp>
    </p:spTree>
    <p:extLst>
      <p:ext uri="{BB962C8B-B14F-4D97-AF65-F5344CB8AC3E}">
        <p14:creationId xmlns:p14="http://schemas.microsoft.com/office/powerpoint/2010/main" val="172681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3999" cy="1268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直線コネクタ 12"/>
          <p:cNvCxnSpPr/>
          <p:nvPr/>
        </p:nvCxnSpPr>
        <p:spPr>
          <a:xfrm>
            <a:off x="320035" y="6309320"/>
            <a:ext cx="8068389" cy="0"/>
          </a:xfrm>
          <a:prstGeom prst="line">
            <a:avLst/>
          </a:prstGeom>
          <a:ln>
            <a:solidFill>
              <a:schemeClr val="tx1">
                <a:lumMod val="65000"/>
                <a:lumOff val="35000"/>
              </a:schemeClr>
            </a:solidFill>
            <a:prstDash val="dash"/>
          </a:ln>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a:xfrm>
            <a:off x="320035" y="4869160"/>
            <a:ext cx="8068389" cy="0"/>
          </a:xfrm>
          <a:prstGeom prst="line">
            <a:avLst/>
          </a:prstGeom>
          <a:ln>
            <a:solidFill>
              <a:schemeClr val="tx1">
                <a:lumMod val="65000"/>
                <a:lumOff val="35000"/>
              </a:schemeClr>
            </a:solidFill>
            <a:prstDash val="dash"/>
          </a:ln>
        </p:spPr>
        <p:style>
          <a:lnRef idx="1">
            <a:schemeClr val="dk1"/>
          </a:lnRef>
          <a:fillRef idx="0">
            <a:schemeClr val="dk1"/>
          </a:fillRef>
          <a:effectRef idx="0">
            <a:schemeClr val="dk1"/>
          </a:effectRef>
          <a:fontRef idx="minor">
            <a:schemeClr val="tx1"/>
          </a:fontRef>
        </p:style>
      </p:cxnSp>
      <p:sp>
        <p:nvSpPr>
          <p:cNvPr id="2" name="テキスト ボックス 1"/>
          <p:cNvSpPr txBox="1"/>
          <p:nvPr/>
        </p:nvSpPr>
        <p:spPr>
          <a:xfrm>
            <a:off x="559137" y="266510"/>
            <a:ext cx="5573962" cy="1200329"/>
          </a:xfrm>
          <a:prstGeom prst="rect">
            <a:avLst/>
          </a:prstGeom>
          <a:noFill/>
        </p:spPr>
        <p:txBody>
          <a:bodyPr wrap="none" rtlCol="0">
            <a:spAutoFit/>
          </a:bodyPr>
          <a:lstStyle/>
          <a:p>
            <a:pPr algn="ctr"/>
            <a:r>
              <a:rPr kumimoji="1" lang="ja-JP" altLang="en-US" sz="3600" b="1" dirty="0">
                <a:latin typeface="Meiryo UI" panose="020B0604030504040204" pitchFamily="50" charset="-128"/>
                <a:ea typeface="Meiryo UI" panose="020B0604030504040204" pitchFamily="50" charset="-128"/>
                <a:cs typeface="Meiryo UI" panose="020B0604030504040204" pitchFamily="50" charset="-128"/>
              </a:rPr>
              <a:t>リスクには二律背反性がある</a:t>
            </a:r>
            <a:endParaRPr kumimoji="1" lang="en-US" altLang="ja-JP" sz="36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（トレード・オフ）</a:t>
            </a:r>
            <a:endParaRPr kumimoji="1" lang="ja-JP" altLang="en-US" sz="3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520184" y="1897668"/>
            <a:ext cx="6293711" cy="523220"/>
          </a:xfrm>
          <a:prstGeom prst="rect">
            <a:avLst/>
          </a:prstGeom>
          <a:noFill/>
        </p:spPr>
        <p:txBody>
          <a:bodyPr wrap="none" rtlCol="0">
            <a:spAutoFit/>
          </a:bodyPr>
          <a:lstStyle/>
          <a:p>
            <a:r>
              <a:rPr kumimoji="1" lang="ja-JP" altLang="en-US" sz="2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あるリスクを減らせば、別のリスクが上がる</a:t>
            </a:r>
          </a:p>
        </p:txBody>
      </p:sp>
      <p:sp>
        <p:nvSpPr>
          <p:cNvPr id="4" name="テキスト ボックス 3"/>
          <p:cNvSpPr txBox="1"/>
          <p:nvPr/>
        </p:nvSpPr>
        <p:spPr>
          <a:xfrm>
            <a:off x="562120" y="2241328"/>
            <a:ext cx="7098418" cy="1815882"/>
          </a:xfrm>
          <a:prstGeom prst="rect">
            <a:avLst/>
          </a:prstGeom>
          <a:noFill/>
        </p:spPr>
        <p:txBody>
          <a:bodyPr wrap="none" rtlCol="0">
            <a:spAutoFit/>
          </a:bodyPr>
          <a:lstStyle/>
          <a:p>
            <a:pPr marL="457200" indent="-457200">
              <a:lnSpc>
                <a:spcPct val="200000"/>
              </a:lnSpc>
              <a:buFont typeface="Arial" pitchFamily="34" charset="0"/>
              <a:buChar char="•"/>
            </a:pPr>
            <a:r>
              <a:rPr kumimoji="1" lang="ja-JP" altLang="en-US" sz="2800" dirty="0">
                <a:latin typeface="Meiryo UI" panose="020B0604030504040204" pitchFamily="50" charset="-128"/>
                <a:ea typeface="Meiryo UI" panose="020B0604030504040204" pitchFamily="50" charset="-128"/>
                <a:cs typeface="Meiryo UI" panose="020B0604030504040204" pitchFamily="50" charset="-128"/>
              </a:rPr>
              <a:t>大きなリスクには十分な注意と関心をはらい</a:t>
            </a:r>
            <a:endParaRPr kumimoji="1"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marL="457200" indent="-457200">
              <a:lnSpc>
                <a:spcPct val="200000"/>
              </a:lnSpc>
              <a:buFont typeface="Arial" pitchFamily="34" charset="0"/>
              <a:buChar char="•"/>
            </a:pPr>
            <a:r>
              <a:rPr kumimoji="1" lang="ja-JP" altLang="en-US" sz="2800" dirty="0">
                <a:latin typeface="Meiryo UI" panose="020B0604030504040204" pitchFamily="50" charset="-128"/>
                <a:ea typeface="Meiryo UI" panose="020B0604030504040204" pitchFamily="50" charset="-128"/>
                <a:cs typeface="Meiryo UI" panose="020B0604030504040204" pitchFamily="50" charset="-128"/>
              </a:rPr>
              <a:t>小さなリスクには不安になりすぎないことが重要</a:t>
            </a:r>
          </a:p>
        </p:txBody>
      </p:sp>
      <p:sp>
        <p:nvSpPr>
          <p:cNvPr id="5" name="右矢印 4"/>
          <p:cNvSpPr/>
          <p:nvPr/>
        </p:nvSpPr>
        <p:spPr>
          <a:xfrm rot="18670576">
            <a:off x="878581" y="4766670"/>
            <a:ext cx="3124972" cy="714278"/>
          </a:xfrm>
          <a:prstGeom prst="rightArrow">
            <a:avLst/>
          </a:prstGeom>
          <a:solidFill>
            <a:srgbClr val="00B05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右矢印 5"/>
          <p:cNvSpPr/>
          <p:nvPr/>
        </p:nvSpPr>
        <p:spPr>
          <a:xfrm rot="1807086">
            <a:off x="878582" y="5183723"/>
            <a:ext cx="3124972" cy="714278"/>
          </a:xfrm>
          <a:prstGeom prst="rightArrow">
            <a:avLst/>
          </a:prstGeom>
          <a:solidFill>
            <a:srgbClr val="FF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右矢印 6"/>
          <p:cNvSpPr/>
          <p:nvPr/>
        </p:nvSpPr>
        <p:spPr>
          <a:xfrm rot="21250231">
            <a:off x="4837513" y="5288888"/>
            <a:ext cx="3124972" cy="714278"/>
          </a:xfrm>
          <a:prstGeom prst="rightArrow">
            <a:avLst/>
          </a:prstGeom>
          <a:solidFill>
            <a:srgbClr val="00B05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右矢印 7"/>
          <p:cNvSpPr/>
          <p:nvPr/>
        </p:nvSpPr>
        <p:spPr>
          <a:xfrm rot="1807086">
            <a:off x="4660617" y="5183723"/>
            <a:ext cx="3124972" cy="714278"/>
          </a:xfrm>
          <a:prstGeom prst="rightArrow">
            <a:avLst/>
          </a:prstGeom>
          <a:solidFill>
            <a:srgbClr val="FF00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爆発 2 8"/>
          <p:cNvSpPr/>
          <p:nvPr/>
        </p:nvSpPr>
        <p:spPr>
          <a:xfrm>
            <a:off x="6223103" y="117958"/>
            <a:ext cx="2904640" cy="1374322"/>
          </a:xfrm>
          <a:prstGeom prst="irregularSeal2">
            <a:avLst/>
          </a:prstGeom>
          <a:solidFill>
            <a:srgbClr val="FF0000"/>
          </a:solidFill>
          <a:ln>
            <a:noFill/>
          </a:ln>
          <a:effectLst>
            <a:outerShdw blurRad="76200" dir="18900000" sy="23000" kx="-1200000" algn="bl"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重要</a:t>
            </a:r>
          </a:p>
        </p:txBody>
      </p:sp>
    </p:spTree>
    <p:extLst>
      <p:ext uri="{BB962C8B-B14F-4D97-AF65-F5344CB8AC3E}">
        <p14:creationId xmlns:p14="http://schemas.microsoft.com/office/powerpoint/2010/main" val="1338650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3999" cy="1268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991131" y="260648"/>
            <a:ext cx="7225055" cy="646331"/>
          </a:xfrm>
          <a:prstGeom prst="rect">
            <a:avLst/>
          </a:prstGeom>
          <a:noFill/>
          <a:effectLst/>
        </p:spPr>
        <p:txBody>
          <a:bodyPr wrap="none" rtlCol="0">
            <a:spAutoFit/>
          </a:bodyPr>
          <a:lstStyle/>
          <a:p>
            <a:pPr algn="ctr"/>
            <a:r>
              <a:rPr kumimoji="1" lang="ja-JP" altLang="en-US" sz="3600" b="1" dirty="0">
                <a:latin typeface="Meiryo UI" panose="020B0604030504040204" pitchFamily="50" charset="-128"/>
                <a:ea typeface="Meiryo UI" panose="020B0604030504040204" pitchFamily="50" charset="-128"/>
                <a:cs typeface="Meiryo UI" panose="020B0604030504040204" pitchFamily="50" charset="-128"/>
              </a:rPr>
              <a:t>ノーアウトでランナーが一塁に出ました</a:t>
            </a:r>
            <a:endParaRPr kumimoji="1" lang="en-US" altLang="ja-JP" sz="3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395536" y="1345983"/>
            <a:ext cx="6697667" cy="523220"/>
          </a:xfrm>
          <a:prstGeom prst="rect">
            <a:avLst/>
          </a:prstGeom>
          <a:noFill/>
        </p:spPr>
        <p:txBody>
          <a:bodyPr wrap="none" rtlCol="0">
            <a:spAutoFit/>
          </a:bodyPr>
          <a:lstStyle/>
          <a:p>
            <a:r>
              <a:rPr kumimoji="1" lang="ja-JP" altLang="en-US" sz="2800" dirty="0">
                <a:latin typeface="Meiryo UI" panose="020B0604030504040204" pitchFamily="50" charset="-128"/>
                <a:ea typeface="Meiryo UI" panose="020B0604030504040204" pitchFamily="50" charset="-128"/>
                <a:cs typeface="Meiryo UI" panose="020B0604030504040204" pitchFamily="50" charset="-128"/>
              </a:rPr>
              <a:t>盗塁？　</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バント？　エンドラン？　</a:t>
            </a:r>
            <a:r>
              <a:rPr kumimoji="1" lang="ja-JP" altLang="en-US" sz="2800" dirty="0">
                <a:latin typeface="Meiryo UI" panose="020B0604030504040204" pitchFamily="50" charset="-128"/>
                <a:ea typeface="Meiryo UI" panose="020B0604030504040204" pitchFamily="50" charset="-128"/>
                <a:cs typeface="Meiryo UI" panose="020B0604030504040204" pitchFamily="50" charset="-128"/>
              </a:rPr>
              <a:t>どうしようか</a:t>
            </a:r>
            <a:r>
              <a:rPr kumimoji="1" lang="en-US" altLang="ja-JP" sz="28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606758" y="1847873"/>
            <a:ext cx="6215163" cy="4401205"/>
          </a:xfrm>
          <a:prstGeom prst="rect">
            <a:avLst/>
          </a:prstGeom>
          <a:noFill/>
        </p:spPr>
        <p:txBody>
          <a:bodyPr wrap="none" rtlCol="0">
            <a:spAutoFit/>
          </a:bodyPr>
          <a:lstStyle/>
          <a:p>
            <a:pPr marL="285750" indent="-285750">
              <a:lnSpc>
                <a:spcPts val="4200"/>
              </a:lnSpc>
              <a:buFont typeface="Arial" pitchFamily="34" charset="0"/>
              <a:buChar char="•"/>
            </a:pPr>
            <a:r>
              <a:rPr kumimoji="1" lang="ja-JP" altLang="en-US" sz="2800" dirty="0">
                <a:latin typeface="Meiryo UI" panose="020B0604030504040204" pitchFamily="50" charset="-128"/>
                <a:ea typeface="Meiryo UI" panose="020B0604030504040204" pitchFamily="50" charset="-128"/>
                <a:cs typeface="Meiryo UI" panose="020B0604030504040204" pitchFamily="50" charset="-128"/>
              </a:rPr>
              <a:t>今</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、何回</a:t>
            </a:r>
            <a:r>
              <a:rPr kumimoji="1" lang="ja-JP" altLang="en-US" sz="28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4200"/>
              </a:lnSpc>
              <a:buFont typeface="Arial" pitchFamily="34" charset="0"/>
              <a:buChar cha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勝っている</a:t>
            </a:r>
            <a:r>
              <a:rPr lang="en-US" altLang="ja-JP" sz="2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　負けている</a:t>
            </a:r>
            <a:r>
              <a:rPr lang="en-US" altLang="ja-JP" sz="2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　その点差は？</a:t>
            </a:r>
            <a:endParaRPr kumimoji="1"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4200"/>
              </a:lnSpc>
              <a:buFont typeface="Arial" pitchFamily="34" charset="0"/>
              <a:buChar cha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ランナーの足の速さは？</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4200"/>
              </a:lnSpc>
              <a:buFont typeface="Arial" pitchFamily="34" charset="0"/>
              <a:buChar char="•"/>
            </a:pPr>
            <a:r>
              <a:rPr kumimoji="1" lang="ja-JP" altLang="en-US" sz="2800" dirty="0">
                <a:latin typeface="Meiryo UI" panose="020B0604030504040204" pitchFamily="50" charset="-128"/>
                <a:ea typeface="Meiryo UI" panose="020B0604030504040204" pitchFamily="50" charset="-128"/>
                <a:cs typeface="Meiryo UI" panose="020B0604030504040204" pitchFamily="50" charset="-128"/>
              </a:rPr>
              <a:t>ピッチャーのモーションは？</a:t>
            </a:r>
            <a:endParaRPr kumimoji="1"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4200"/>
              </a:lnSpc>
              <a:buFont typeface="Arial" pitchFamily="34" charset="0"/>
              <a:buChar cha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キャッチャーの肩は？</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4200"/>
              </a:lnSpc>
              <a:buFont typeface="Arial" pitchFamily="34" charset="0"/>
              <a:buChar char="•"/>
            </a:pPr>
            <a:r>
              <a:rPr kumimoji="1" lang="ja-JP" altLang="en-US" sz="2800" dirty="0">
                <a:latin typeface="Meiryo UI" panose="020B0604030504040204" pitchFamily="50" charset="-128"/>
                <a:ea typeface="Meiryo UI" panose="020B0604030504040204" pitchFamily="50" charset="-128"/>
                <a:cs typeface="Meiryo UI" panose="020B0604030504040204" pitchFamily="50" charset="-128"/>
              </a:rPr>
              <a:t>バッターの打率は？</a:t>
            </a:r>
            <a:endParaRPr kumimoji="1"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4200"/>
              </a:lnSpc>
              <a:buFont typeface="Arial" pitchFamily="34" charset="0"/>
              <a:buChar cha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バントは上手？</a:t>
            </a:r>
            <a:endParaRPr kumimoji="1"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4200"/>
              </a:lnSpc>
              <a:buFont typeface="Arial" pitchFamily="34" charset="0"/>
              <a:buChar cha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他に良い策は？</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7025" y="3108890"/>
            <a:ext cx="3426975" cy="3749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8466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89470" y="1670994"/>
            <a:ext cx="8718008" cy="5013176"/>
          </a:xfrm>
          <a:prstGeom prst="roundRect">
            <a:avLst/>
          </a:prstGeom>
          <a:solidFill>
            <a:schemeClr val="tx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円/楕円 3"/>
          <p:cNvSpPr/>
          <p:nvPr/>
        </p:nvSpPr>
        <p:spPr>
          <a:xfrm>
            <a:off x="1419342" y="4592835"/>
            <a:ext cx="1872208" cy="936104"/>
          </a:xfrm>
          <a:prstGeom prst="ellipse">
            <a:avLst/>
          </a:prstGeom>
          <a:solidFill>
            <a:schemeClr val="accent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がん検診</a:t>
            </a:r>
            <a:endParaRPr kumimoji="1"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未受診</a:t>
            </a:r>
            <a:endParaRPr kumimoji="1"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円/楕円 5"/>
          <p:cNvSpPr/>
          <p:nvPr/>
        </p:nvSpPr>
        <p:spPr>
          <a:xfrm>
            <a:off x="2861911" y="5455305"/>
            <a:ext cx="1872208" cy="936104"/>
          </a:xfrm>
          <a:prstGeom prst="ellipse">
            <a:avLst/>
          </a:prstGeom>
          <a:solidFill>
            <a:schemeClr val="accent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偏　食</a:t>
            </a:r>
            <a:endParaRPr kumimoji="1"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円/楕円 6"/>
          <p:cNvSpPr/>
          <p:nvPr/>
        </p:nvSpPr>
        <p:spPr>
          <a:xfrm>
            <a:off x="4236605" y="4519201"/>
            <a:ext cx="1872208" cy="936104"/>
          </a:xfrm>
          <a:prstGeom prst="ellipse">
            <a:avLst/>
          </a:prstGeom>
          <a:solidFill>
            <a:schemeClr val="accent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食塩の</a:t>
            </a:r>
            <a:endParaRPr kumimoji="1"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摂り過ぎ</a:t>
            </a:r>
          </a:p>
        </p:txBody>
      </p:sp>
      <p:sp>
        <p:nvSpPr>
          <p:cNvPr id="8" name="円/楕円 7"/>
          <p:cNvSpPr/>
          <p:nvPr/>
        </p:nvSpPr>
        <p:spPr>
          <a:xfrm>
            <a:off x="820878" y="5679124"/>
            <a:ext cx="1872208" cy="936104"/>
          </a:xfrm>
          <a:prstGeom prst="ellipse">
            <a:avLst/>
          </a:prstGeom>
          <a:solidFill>
            <a:schemeClr val="accent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食品</a:t>
            </a:r>
            <a:endParaRPr kumimoji="1"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添加物</a:t>
            </a:r>
          </a:p>
        </p:txBody>
      </p:sp>
      <p:sp>
        <p:nvSpPr>
          <p:cNvPr id="9" name="円/楕円 8"/>
          <p:cNvSpPr/>
          <p:nvPr/>
        </p:nvSpPr>
        <p:spPr>
          <a:xfrm>
            <a:off x="2843808" y="2614921"/>
            <a:ext cx="1872208" cy="936104"/>
          </a:xfrm>
          <a:prstGeom prst="ellipse">
            <a:avLst/>
          </a:prstGeom>
          <a:solidFill>
            <a:schemeClr val="accent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肥　満</a:t>
            </a:r>
          </a:p>
        </p:txBody>
      </p:sp>
      <p:sp>
        <p:nvSpPr>
          <p:cNvPr id="10" name="円/楕円 9"/>
          <p:cNvSpPr/>
          <p:nvPr/>
        </p:nvSpPr>
        <p:spPr>
          <a:xfrm>
            <a:off x="4860032" y="2317325"/>
            <a:ext cx="1872208" cy="936104"/>
          </a:xfrm>
          <a:prstGeom prst="ellipse">
            <a:avLst/>
          </a:prstGeom>
          <a:solidFill>
            <a:schemeClr val="accent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精神的</a:t>
            </a:r>
            <a:endParaRPr kumimoji="1"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ストレス</a:t>
            </a:r>
          </a:p>
        </p:txBody>
      </p:sp>
      <p:sp>
        <p:nvSpPr>
          <p:cNvPr id="11" name="円/楕円 10"/>
          <p:cNvSpPr/>
          <p:nvPr/>
        </p:nvSpPr>
        <p:spPr>
          <a:xfrm>
            <a:off x="5044313" y="5667552"/>
            <a:ext cx="1872208" cy="936104"/>
          </a:xfrm>
          <a:prstGeom prst="ellipse">
            <a:avLst/>
          </a:prstGeom>
          <a:solidFill>
            <a:schemeClr val="accent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喫　煙</a:t>
            </a:r>
          </a:p>
        </p:txBody>
      </p:sp>
      <p:sp>
        <p:nvSpPr>
          <p:cNvPr id="12" name="円/楕円 11"/>
          <p:cNvSpPr/>
          <p:nvPr/>
        </p:nvSpPr>
        <p:spPr>
          <a:xfrm>
            <a:off x="6920780" y="3709530"/>
            <a:ext cx="1872208" cy="936104"/>
          </a:xfrm>
          <a:prstGeom prst="ellipse">
            <a:avLst/>
          </a:prstGeom>
          <a:solidFill>
            <a:schemeClr val="accent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飲　酒</a:t>
            </a:r>
          </a:p>
        </p:txBody>
      </p:sp>
      <p:sp>
        <p:nvSpPr>
          <p:cNvPr id="13" name="円/楕円 12"/>
          <p:cNvSpPr/>
          <p:nvPr/>
        </p:nvSpPr>
        <p:spPr>
          <a:xfrm>
            <a:off x="6876256" y="2577101"/>
            <a:ext cx="1872208" cy="936104"/>
          </a:xfrm>
          <a:prstGeom prst="ellipse">
            <a:avLst/>
          </a:prstGeom>
          <a:solidFill>
            <a:schemeClr val="accent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運動不足</a:t>
            </a:r>
          </a:p>
        </p:txBody>
      </p:sp>
      <p:sp>
        <p:nvSpPr>
          <p:cNvPr id="14" name="円/楕円 13"/>
          <p:cNvSpPr/>
          <p:nvPr/>
        </p:nvSpPr>
        <p:spPr>
          <a:xfrm>
            <a:off x="5148064" y="3374176"/>
            <a:ext cx="1872208" cy="936104"/>
          </a:xfrm>
          <a:prstGeom prst="ellipse">
            <a:avLst/>
          </a:prstGeom>
          <a:solidFill>
            <a:schemeClr val="accent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FF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放射線</a:t>
            </a:r>
          </a:p>
        </p:txBody>
      </p:sp>
      <p:sp>
        <p:nvSpPr>
          <p:cNvPr id="18" name="テキスト ボックス 17"/>
          <p:cNvSpPr txBox="1"/>
          <p:nvPr/>
        </p:nvSpPr>
        <p:spPr>
          <a:xfrm>
            <a:off x="1702972" y="1654552"/>
            <a:ext cx="4958409" cy="646331"/>
          </a:xfrm>
          <a:prstGeom prst="rect">
            <a:avLst/>
          </a:prstGeom>
          <a:noFill/>
        </p:spPr>
        <p:txBody>
          <a:bodyPr wrap="none" rtlCol="0">
            <a:spAutoFit/>
          </a:bodyPr>
          <a:lstStyle/>
          <a:p>
            <a:r>
              <a:rPr kumimoji="1" lang="ja-JP" altLang="en-US" sz="36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生命や生活の質へのリスク</a:t>
            </a:r>
          </a:p>
        </p:txBody>
      </p:sp>
      <p:sp>
        <p:nvSpPr>
          <p:cNvPr id="19" name="円/楕円 18"/>
          <p:cNvSpPr/>
          <p:nvPr/>
        </p:nvSpPr>
        <p:spPr>
          <a:xfrm>
            <a:off x="6251365" y="4743020"/>
            <a:ext cx="1872208" cy="936104"/>
          </a:xfrm>
          <a:prstGeom prst="ellipse">
            <a:avLst/>
          </a:prstGeom>
          <a:solidFill>
            <a:schemeClr val="accent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休養不足</a:t>
            </a:r>
          </a:p>
        </p:txBody>
      </p:sp>
      <p:sp>
        <p:nvSpPr>
          <p:cNvPr id="16" name="円/楕円 15"/>
          <p:cNvSpPr/>
          <p:nvPr/>
        </p:nvSpPr>
        <p:spPr>
          <a:xfrm>
            <a:off x="518634" y="2323492"/>
            <a:ext cx="1872208" cy="936104"/>
          </a:xfrm>
          <a:prstGeom prst="ellipse">
            <a:avLst/>
          </a:prstGeom>
          <a:solidFill>
            <a:schemeClr val="accent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感染症</a:t>
            </a:r>
          </a:p>
        </p:txBody>
      </p:sp>
      <p:sp>
        <p:nvSpPr>
          <p:cNvPr id="20" name="円/楕円 19"/>
          <p:cNvSpPr/>
          <p:nvPr/>
        </p:nvSpPr>
        <p:spPr>
          <a:xfrm>
            <a:off x="2699792" y="3694865"/>
            <a:ext cx="1872208" cy="936104"/>
          </a:xfrm>
          <a:prstGeom prst="ellipse">
            <a:avLst/>
          </a:prstGeom>
          <a:solidFill>
            <a:schemeClr val="accent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交通事故</a:t>
            </a:r>
          </a:p>
        </p:txBody>
      </p:sp>
      <p:sp>
        <p:nvSpPr>
          <p:cNvPr id="21" name="円/楕円 20"/>
          <p:cNvSpPr/>
          <p:nvPr/>
        </p:nvSpPr>
        <p:spPr>
          <a:xfrm>
            <a:off x="538917" y="3467164"/>
            <a:ext cx="1872208" cy="936104"/>
          </a:xfrm>
          <a:prstGeom prst="ellipse">
            <a:avLst/>
          </a:prstGeom>
          <a:solidFill>
            <a:schemeClr val="accent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紫外線</a:t>
            </a:r>
          </a:p>
        </p:txBody>
      </p:sp>
      <p:pic>
        <p:nvPicPr>
          <p:cNvPr id="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3999" cy="1268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テキスト ボックス 22"/>
          <p:cNvSpPr txBox="1"/>
          <p:nvPr/>
        </p:nvSpPr>
        <p:spPr>
          <a:xfrm>
            <a:off x="179512" y="188640"/>
            <a:ext cx="8784976" cy="120032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ja-JP" altLang="en-US" sz="36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個人のリスク管理の目標は</a:t>
            </a:r>
            <a:endParaRPr lang="en-US" altLang="ja-JP" sz="36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36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合理的な個体リスクの最小化</a:t>
            </a:r>
          </a:p>
        </p:txBody>
      </p:sp>
      <p:sp>
        <p:nvSpPr>
          <p:cNvPr id="2" name="テキスト ボックス 1"/>
          <p:cNvSpPr txBox="1"/>
          <p:nvPr/>
        </p:nvSpPr>
        <p:spPr>
          <a:xfrm>
            <a:off x="7252822" y="6141991"/>
            <a:ext cx="1165704" cy="461665"/>
          </a:xfrm>
          <a:prstGeom prst="rect">
            <a:avLst/>
          </a:prstGeom>
          <a:noFill/>
        </p:spPr>
        <p:txBody>
          <a:bodyPr wrap="none" rtlCol="0">
            <a:spAutoFit/>
          </a:bodyPr>
          <a:lstStyle/>
          <a:p>
            <a:r>
              <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などなど</a:t>
            </a:r>
            <a:endParaRPr kumimoji="1" 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377913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8" grpId="0"/>
      <p:bldP spid="19" grpId="0" animBg="1"/>
      <p:bldP spid="16"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3999" cy="1268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305474" y="908720"/>
            <a:ext cx="8533049" cy="5078313"/>
          </a:xfrm>
          <a:prstGeom prst="rect">
            <a:avLst/>
          </a:prstGeom>
          <a:noFill/>
        </p:spPr>
        <p:txBody>
          <a:bodyPr wrap="square" rtlCol="0">
            <a:spAutoFit/>
          </a:bodyPr>
          <a:lstStyle/>
          <a:p>
            <a:pPr>
              <a:lnSpc>
                <a:spcPct val="150000"/>
              </a:lnSpc>
            </a:pPr>
            <a:r>
              <a:rPr lang="ja-JP" altLang="en-US" sz="3600" dirty="0">
                <a:latin typeface="Meiryo UI" panose="020B0604030504040204" pitchFamily="50" charset="-128"/>
                <a:ea typeface="Meiryo UI" panose="020B0604030504040204" pitchFamily="50" charset="-128"/>
                <a:cs typeface="Meiryo UI" panose="020B0604030504040204" pitchFamily="50" charset="-128"/>
              </a:rPr>
              <a:t>関係する人びと（ステークホルダ）に対して、当該案件に関する情報を、</a:t>
            </a:r>
            <a:endParaRPr lang="en-US" altLang="ja-JP" sz="36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3600" dirty="0">
                <a:latin typeface="Meiryo UI" panose="020B0604030504040204" pitchFamily="50" charset="-128"/>
                <a:ea typeface="Meiryo UI" panose="020B0604030504040204" pitchFamily="50" charset="-128"/>
                <a:cs typeface="Meiryo UI" panose="020B0604030504040204" pitchFamily="50" charset="-128"/>
              </a:rPr>
              <a:t>可能な限り</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開示（透明性）</a:t>
            </a:r>
            <a:r>
              <a:rPr lang="ja-JP" altLang="en-US" sz="3600" dirty="0">
                <a:latin typeface="Meiryo UI" panose="020B0604030504040204" pitchFamily="50" charset="-128"/>
                <a:ea typeface="Meiryo UI" panose="020B0604030504040204" pitchFamily="50" charset="-128"/>
                <a:cs typeface="Meiryo UI" panose="020B0604030504040204" pitchFamily="50" charset="-128"/>
              </a:rPr>
              <a:t>して</a:t>
            </a:r>
            <a:endParaRPr lang="en-US" altLang="ja-JP" sz="36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共に考える（共考）</a:t>
            </a:r>
            <a:r>
              <a:rPr lang="ja-JP" altLang="en-US" sz="3600" dirty="0">
                <a:latin typeface="Meiryo UI" panose="020B0604030504040204" pitchFamily="50" charset="-128"/>
                <a:ea typeface="Meiryo UI" panose="020B0604030504040204" pitchFamily="50" charset="-128"/>
                <a:cs typeface="Meiryo UI" panose="020B0604030504040204" pitchFamily="50" charset="-128"/>
              </a:rPr>
              <a:t>ことで、</a:t>
            </a:r>
            <a:endParaRPr lang="en-US" altLang="ja-JP" sz="36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3600" dirty="0">
                <a:latin typeface="Meiryo UI" panose="020B0604030504040204" pitchFamily="50" charset="-128"/>
                <a:ea typeface="Meiryo UI" panose="020B0604030504040204" pitchFamily="50" charset="-128"/>
                <a:cs typeface="Meiryo UI" panose="020B0604030504040204" pitchFamily="50" charset="-128"/>
              </a:rPr>
              <a:t>問題を解決への道筋を相互に考えていく</a:t>
            </a:r>
            <a:endParaRPr lang="en-US" altLang="ja-JP" sz="36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3600" dirty="0">
                <a:latin typeface="Meiryo UI" panose="020B0604030504040204" pitchFamily="50" charset="-128"/>
                <a:ea typeface="Meiryo UI" panose="020B0604030504040204" pitchFamily="50" charset="-128"/>
                <a:cs typeface="Meiryo UI" panose="020B0604030504040204" pitchFamily="50" charset="-128"/>
              </a:rPr>
              <a:t>社会的技術</a:t>
            </a:r>
            <a:endParaRPr kumimoji="1" lang="ja-JP" altLang="en-US" sz="3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03324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23349" y="548680"/>
            <a:ext cx="8094532" cy="503214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大学・研究機関、</a:t>
            </a:r>
            <a:r>
              <a:rPr lang="ja-JP" altLang="en-US" sz="2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学協会などの専門家集団は、リスクコミュニケーション</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という学術領域の探求のみならず、</a:t>
            </a:r>
            <a:r>
              <a:rPr lang="ja-JP" altLang="en-US" sz="2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実学としての社会的貢献を行うべく、社会に足を踏み出して実践的な取組をしていくこと</a:t>
            </a:r>
            <a:endParaRPr lang="en-US" altLang="ja-JP" sz="2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endParaRPr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nSpc>
                <a:spcPct val="150000"/>
              </a:lnSpc>
              <a:buFont typeface="Arial" panose="020B0604020202020204" pitchFamily="34" charset="0"/>
              <a:buChar cha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大学や</a:t>
            </a:r>
            <a:r>
              <a:rPr lang="ja-JP" altLang="en-US" sz="2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学協会は、リスクコミュニケーションを職能として身につけ社会の様々な場面で活躍する人材を育成</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すること</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27027" y="6292759"/>
            <a:ext cx="8938665" cy="338554"/>
          </a:xfrm>
          <a:prstGeom prst="rect">
            <a:avLst/>
          </a:prstGeom>
          <a:noFill/>
        </p:spPr>
        <p:txBody>
          <a:bodyPr wrap="none" rtlCol="0">
            <a:spAutoFit/>
          </a:bodyPr>
          <a:lstStyle/>
          <a:p>
            <a:pPr algn="r"/>
            <a:r>
              <a:rPr lang="ja-JP" altLang="en-US" sz="1600" dirty="0">
                <a:latin typeface="Meiryo UI" panose="020B0604030504040204" pitchFamily="50" charset="-128"/>
                <a:ea typeface="Meiryo UI" panose="020B0604030504040204" pitchFamily="50" charset="-128"/>
                <a:cs typeface="Meiryo UI" panose="020B0604030504040204" pitchFamily="50" charset="-128"/>
              </a:rPr>
              <a:t>文部科学省 安全・安心科学技術及び社会連携委員会．リスクコミュニケーションの推進方策．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1600" dirty="0" err="1">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44065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0042" y1="61932" x2="70042" y2="61932"/>
                        <a14:foregroundMark x1="69833" y1="62879" x2="70146" y2="84659"/>
                        <a14:foregroundMark x1="65553" y1="14583" x2="65031" y2="14583"/>
                        <a14:foregroundMark x1="89144" y1="66667" x2="89144" y2="66667"/>
                        <a14:foregroundMark x1="82150" y1="53030" x2="85595" y2="70265"/>
                        <a14:foregroundMark x1="5846" y1="34280" x2="5846" y2="34280"/>
                        <a14:foregroundMark x1="6054" y1="35606" x2="16701" y2="73106"/>
                        <a14:foregroundMark x1="55532" y1="57197" x2="55532" y2="57197"/>
                        <a14:foregroundMark x1="56472" y1="60606" x2="48852" y2="91667"/>
                        <a14:foregroundMark x1="6159" y1="34280" x2="12317" y2="24811"/>
                        <a14:foregroundMark x1="18685" y1="32008" x2="18685" y2="32008"/>
                        <a14:foregroundMark x1="5846" y1="56629" x2="5846" y2="56629"/>
                        <a14:foregroundMark x1="10960" y1="55492" x2="13570" y2="99621"/>
                        <a14:foregroundMark x1="7724" y1="88447" x2="7724" y2="88447"/>
                        <a14:foregroundMark x1="82046" y1="51894" x2="82046" y2="54356"/>
                        <a14:foregroundMark x1="76514" y1="52083" x2="98852" y2="51515"/>
                        <a14:foregroundMark x1="98643" y1="51894" x2="98852" y2="89394"/>
                        <a14:foregroundMark x1="98852" y1="89583" x2="88205" y2="89015"/>
                        <a14:foregroundMark x1="87891" y1="89962" x2="87683" y2="94886"/>
                        <a14:foregroundMark x1="87996" y1="93561" x2="97390" y2="94129"/>
                        <a14:foregroundMark x1="97599" y1="94697" x2="97704" y2="97538"/>
                        <a14:foregroundMark x1="97599" y1="97159" x2="80167" y2="96970"/>
                        <a14:foregroundMark x1="15866" y1="85417" x2="15866" y2="85417"/>
                        <a14:backgroundMark x1="21294" y1="9848" x2="21294" y2="9848"/>
                        <a14:backgroundMark x1="98017" y1="92803" x2="98017" y2="92803"/>
                        <a14:backgroundMark x1="99269" y1="74811" x2="99269" y2="74811"/>
                        <a14:backgroundMark x1="83299" y1="98295" x2="83299" y2="98295"/>
                        <a14:backgroundMark x1="99269" y1="91856" x2="99269" y2="91856"/>
                        <a14:backgroundMark x1="84760" y1="98864" x2="84760" y2="98864"/>
                        <a14:backgroundMark x1="86534" y1="98674" x2="86534" y2="98674"/>
                        <a14:backgroundMark x1="86221" y1="98864" x2="80585" y2="98106"/>
                        <a14:backgroundMark x1="86013" y1="98106" x2="98643" y2="99242"/>
                        <a14:backgroundMark x1="99165" y1="92424" x2="93319" y2="90530"/>
                        <a14:backgroundMark x1="95616" y1="91856" x2="87370" y2="91667"/>
                        <a14:backgroundMark x1="99582" y1="90720" x2="99269" y2="59470"/>
                        <a14:backgroundMark x1="99165" y1="61742" x2="99165" y2="61742"/>
                        <a14:backgroundMark x1="99582" y1="60606" x2="99269" y2="50000"/>
                      </a14:backgroundRemoval>
                    </a14:imgEffect>
                  </a14:imgLayer>
                </a14:imgProps>
              </a:ext>
              <a:ext uri="{28A0092B-C50C-407E-A947-70E740481C1C}">
                <a14:useLocalDpi xmlns:a14="http://schemas.microsoft.com/office/drawing/2010/main" val="0"/>
              </a:ext>
            </a:extLst>
          </a:blip>
          <a:srcRect/>
          <a:stretch>
            <a:fillRect/>
          </a:stretch>
        </p:blipFill>
        <p:spPr bwMode="auto">
          <a:xfrm>
            <a:off x="48626" y="2219965"/>
            <a:ext cx="5074772" cy="279695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450396" y="188640"/>
            <a:ext cx="8208912" cy="2031325"/>
          </a:xfrm>
          <a:prstGeom prst="rect">
            <a:avLst/>
          </a:prstGeom>
          <a:noFill/>
        </p:spPr>
        <p:txBody>
          <a:bodyPr wrap="square" rtlCol="0">
            <a:spAutoFit/>
          </a:bodyPr>
          <a:lstStyle/>
          <a:p>
            <a:pPr>
              <a:lnSpc>
                <a:spcPct val="150000"/>
              </a:lnSpc>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リスクコミュニケーションとは，相手を</a:t>
            </a:r>
            <a:r>
              <a:rPr lang="ja-JP" altLang="en-US" sz="2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説得したり屈服させることではなく</a:t>
            </a:r>
            <a:r>
              <a:rPr lang="ja-JP" altLang="en-US" sz="2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問題解決に向けてより良い解決法を模索すること</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図表 3"/>
          <p:cNvGraphicFramePr/>
          <p:nvPr>
            <p:extLst>
              <p:ext uri="{D42A27DB-BD31-4B8C-83A1-F6EECF244321}">
                <p14:modId xmlns:p14="http://schemas.microsoft.com/office/powerpoint/2010/main" val="3789485897"/>
              </p:ext>
            </p:extLst>
          </p:nvPr>
        </p:nvGraphicFramePr>
        <p:xfrm>
          <a:off x="4716016" y="1628800"/>
          <a:ext cx="4248472" cy="40458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テキスト ボックス 4"/>
          <p:cNvSpPr txBox="1"/>
          <p:nvPr/>
        </p:nvSpPr>
        <p:spPr>
          <a:xfrm>
            <a:off x="51216" y="5786690"/>
            <a:ext cx="9057288" cy="646331"/>
          </a:xfrm>
          <a:prstGeom prst="rect">
            <a:avLst/>
          </a:prstGeom>
          <a:noFill/>
        </p:spPr>
        <p:txBody>
          <a:bodyPr wrap="none" rtlCol="0">
            <a:spAutoFit/>
          </a:bodyPr>
          <a:lstStyle/>
          <a:p>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最終的な選択や意思決定は相談者自身がする</a:t>
            </a:r>
            <a:endParaRPr kumimoji="1" 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105924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3999" cy="1268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539552" y="3501008"/>
            <a:ext cx="8568952" cy="1077218"/>
          </a:xfrm>
          <a:prstGeom prst="rect">
            <a:avLst/>
          </a:prstGeom>
          <a:noFill/>
        </p:spPr>
        <p:txBody>
          <a:bodyPr wrap="square" rtlCol="0">
            <a:spAutoFit/>
          </a:bodyPr>
          <a:lstStyle/>
          <a:p>
            <a:r>
              <a:rPr lang="ja-JP" altLang="en-US" sz="3200" dirty="0">
                <a:latin typeface="Meiryo UI" panose="020B0604030504040204" pitchFamily="50" charset="-128"/>
                <a:ea typeface="Meiryo UI" panose="020B0604030504040204" pitchFamily="50" charset="-128"/>
                <a:cs typeface="Meiryo UI" panose="020B0604030504040204" pitchFamily="50" charset="-128"/>
              </a:rPr>
              <a:t>リスクを語る時、伝えるとき、確率論や相対論は、</a:t>
            </a: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3200" dirty="0">
                <a:latin typeface="Meiryo UI" panose="020B0604030504040204" pitchFamily="50" charset="-128"/>
                <a:ea typeface="Meiryo UI" panose="020B0604030504040204" pitchFamily="50" charset="-128"/>
                <a:cs typeface="Meiryo UI" panose="020B0604030504040204" pitchFamily="50" charset="-128"/>
              </a:rPr>
              <a:t>よく考えて用いないと正しい理解を得られない。</a:t>
            </a:r>
            <a:endParaRPr kumimoji="1" lang="ja-JP" altLang="en-US" sz="3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323528" y="260648"/>
            <a:ext cx="8352928" cy="1077218"/>
          </a:xfrm>
          <a:prstGeom prst="rect">
            <a:avLst/>
          </a:prstGeom>
          <a:noFill/>
        </p:spPr>
        <p:txBody>
          <a:bodyPr wrap="square" rtlCol="0">
            <a:spAutoFit/>
          </a:bodyPr>
          <a:lstStyle/>
          <a:p>
            <a:pPr algn="ct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確率表現は、リスクコミュニケーションの理解を</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難しくする</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539552" y="1632500"/>
            <a:ext cx="8352928" cy="809902"/>
          </a:xfrm>
          <a:prstGeom prst="rect">
            <a:avLst/>
          </a:prstGeom>
        </p:spPr>
        <p:txBody>
          <a:bodyPr wrap="square">
            <a:spAutoFit/>
          </a:bodyPr>
          <a:lstStyle/>
          <a:p>
            <a:pPr>
              <a:lnSpc>
                <a:spcPct val="200000"/>
              </a:lnSpc>
            </a:pPr>
            <a:r>
              <a:rPr lang="en-US" altLang="ja-JP" sz="2800" dirty="0">
                <a:latin typeface="Meiryo UI" panose="020B0604030504040204" pitchFamily="50" charset="-128"/>
                <a:ea typeface="Meiryo UI" panose="020B0604030504040204" pitchFamily="50" charset="-128"/>
                <a:cs typeface="Meiryo UI" panose="020B0604030504040204" pitchFamily="50" charset="-128"/>
              </a:rPr>
              <a:t>CT</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検査は胸部レントゲンの</a:t>
            </a:r>
            <a:r>
              <a:rPr lang="en-US" altLang="ja-JP" sz="2800" dirty="0">
                <a:latin typeface="Meiryo UI" panose="020B0604030504040204" pitchFamily="50" charset="-128"/>
                <a:ea typeface="Meiryo UI" panose="020B0604030504040204" pitchFamily="50" charset="-128"/>
                <a:cs typeface="Meiryo UI" panose="020B0604030504040204" pitchFamily="50" charset="-128"/>
              </a:rPr>
              <a:t>300</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800" dirty="0">
                <a:latin typeface="Meiryo UI" panose="020B0604030504040204" pitchFamily="50" charset="-128"/>
                <a:ea typeface="Meiryo UI" panose="020B0604030504040204" pitchFamily="50" charset="-128"/>
                <a:cs typeface="Meiryo UI" panose="020B0604030504040204" pitchFamily="50" charset="-128"/>
              </a:rPr>
              <a:t>600</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倍の被ばく量・・・</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578862" y="5301208"/>
            <a:ext cx="7986273" cy="1384995"/>
          </a:xfrm>
          <a:prstGeom prst="rect">
            <a:avLst/>
          </a:prstGeom>
          <a:noFill/>
        </p:spPr>
        <p:txBody>
          <a:bodyPr wrap="square" rtlCol="0">
            <a:spAutoFit/>
          </a:bodyPr>
          <a:lstStyle/>
          <a:p>
            <a:r>
              <a:rPr lang="en-US" altLang="ja-JP" sz="28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円と</a:t>
            </a:r>
            <a:r>
              <a:rPr lang="en-US" altLang="ja-JP" sz="28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円は</a:t>
            </a:r>
            <a:r>
              <a:rPr lang="en-US" altLang="ja-JP" sz="28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倍</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28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億円と</a:t>
            </a:r>
            <a:r>
              <a:rPr lang="en-US" altLang="ja-JP" sz="28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億円も</a:t>
            </a:r>
            <a:r>
              <a:rPr lang="en-US" altLang="ja-JP" sz="28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倍</a:t>
            </a:r>
            <a:endParaRPr kumimoji="1"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cs typeface="Meiryo UI" panose="020B0604030504040204" pitchFamily="50" charset="-128"/>
              </a:rPr>
              <a:t>同じ</a:t>
            </a:r>
            <a:r>
              <a:rPr kumimoji="1" lang="en-US" altLang="ja-JP" sz="28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800" dirty="0">
                <a:latin typeface="Meiryo UI" panose="020B0604030504040204" pitchFamily="50" charset="-128"/>
                <a:ea typeface="Meiryo UI" panose="020B0604030504040204" pitchFamily="50" charset="-128"/>
                <a:cs typeface="Meiryo UI" panose="020B0604030504040204" pitchFamily="50" charset="-128"/>
              </a:rPr>
              <a:t>倍でも現実的には両者のインパクトは違うはず</a:t>
            </a:r>
          </a:p>
        </p:txBody>
      </p:sp>
      <p:sp>
        <p:nvSpPr>
          <p:cNvPr id="8" name="下矢印 7"/>
          <p:cNvSpPr/>
          <p:nvPr/>
        </p:nvSpPr>
        <p:spPr>
          <a:xfrm>
            <a:off x="3203848" y="2442402"/>
            <a:ext cx="2592288" cy="914590"/>
          </a:xfrm>
          <a:prstGeom prst="downArrow">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9" name="下矢印 8"/>
          <p:cNvSpPr/>
          <p:nvPr/>
        </p:nvSpPr>
        <p:spPr>
          <a:xfrm>
            <a:off x="3203848" y="4555204"/>
            <a:ext cx="2592288" cy="914590"/>
          </a:xfrm>
          <a:prstGeom prst="downArrow">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Tree>
    <p:extLst>
      <p:ext uri="{BB962C8B-B14F-4D97-AF65-F5344CB8AC3E}">
        <p14:creationId xmlns:p14="http://schemas.microsoft.com/office/powerpoint/2010/main" val="29918397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3999" cy="1268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275344" y="980728"/>
            <a:ext cx="8257096" cy="3539430"/>
          </a:xfrm>
          <a:prstGeom prst="rect">
            <a:avLst/>
          </a:prstGeom>
          <a:noFill/>
        </p:spPr>
        <p:txBody>
          <a:bodyPr wrap="square" rtlCol="0">
            <a:spAutoFit/>
          </a:bodyPr>
          <a:lstStyle/>
          <a:p>
            <a:pPr>
              <a:lnSpc>
                <a:spcPct val="200000"/>
              </a:lnSpc>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色々と調べていたら</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a:lnSpc>
                <a:spcPct val="200000"/>
              </a:lnSpc>
            </a:pPr>
            <a:r>
              <a:rPr lang="en-US" altLang="ja-JP" sz="2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10mGy</a:t>
            </a:r>
            <a:r>
              <a:rPr lang="ja-JP" altLang="en-US" sz="2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sz="2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放射線が胎児にあたれば</a:t>
            </a:r>
            <a:r>
              <a:rPr lang="en-US" altLang="ja-JP" sz="2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1.4</a:t>
            </a:r>
            <a:r>
              <a:rPr lang="ja-JP" altLang="ja-JP" sz="2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倍</a:t>
            </a:r>
            <a:r>
              <a:rPr lang="ja-JP" altLang="en-US" sz="2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つまり</a:t>
            </a:r>
            <a:r>
              <a:rPr lang="en-US" altLang="ja-JP" sz="2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40%</a:t>
            </a:r>
            <a:r>
              <a:rPr lang="ja-JP" altLang="ja-JP" sz="2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癌の発生率が上がる</a:t>
            </a:r>
            <a:r>
              <a:rPr lang="ja-JP" altLang="ja-JP" sz="2800" dirty="0">
                <a:latin typeface="Meiryo UI" panose="020B0604030504040204" pitchFamily="50" charset="-128"/>
                <a:ea typeface="Meiryo UI" panose="020B0604030504040204" pitchFamily="50" charset="-128"/>
                <a:cs typeface="Meiryo UI" panose="020B0604030504040204" pitchFamily="50" charset="-128"/>
              </a:rPr>
              <a:t>とありま</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した</a:t>
            </a:r>
            <a:r>
              <a:rPr lang="ja-JP" altLang="ja-JP" sz="28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800" dirty="0">
                <a:latin typeface="Meiryo UI" panose="020B0604030504040204" pitchFamily="50" charset="-128"/>
                <a:ea typeface="Meiryo UI" panose="020B0604030504040204" pitchFamily="50" charset="-128"/>
                <a:cs typeface="Meiryo UI" panose="020B0604030504040204" pitchFamily="50" charset="-128"/>
              </a:rPr>
              <a:t/>
            </a:r>
            <a:br>
              <a:rPr lang="en-US" altLang="ja-JP" sz="2800" dirty="0">
                <a:latin typeface="Meiryo UI" panose="020B0604030504040204" pitchFamily="50" charset="-128"/>
                <a:ea typeface="Meiryo UI" panose="020B0604030504040204" pitchFamily="50" charset="-128"/>
                <a:cs typeface="Meiryo UI" panose="020B0604030504040204" pitchFamily="50" charset="-128"/>
              </a:rPr>
            </a:br>
            <a:r>
              <a:rPr lang="en-US" altLang="ja-JP" sz="2800" dirty="0">
                <a:latin typeface="Meiryo UI" panose="020B0604030504040204" pitchFamily="50" charset="-128"/>
                <a:ea typeface="Meiryo UI" panose="020B0604030504040204" pitchFamily="50" charset="-128"/>
                <a:cs typeface="Meiryo UI" panose="020B0604030504040204" pitchFamily="50" charset="-128"/>
              </a:rPr>
              <a:t>40</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％も癌の発生率が上がるってありましたが・・・</a:t>
            </a:r>
            <a:endParaRPr kumimoji="1" 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971600" y="5131350"/>
            <a:ext cx="7252755" cy="1200329"/>
          </a:xfrm>
          <a:prstGeom prst="rect">
            <a:avLst/>
          </a:prstGeom>
          <a:noFill/>
        </p:spPr>
        <p:txBody>
          <a:bodyPr wrap="none" rtlCol="0">
            <a:spAutoFit/>
          </a:bodyPr>
          <a:lstStyle/>
          <a:p>
            <a:pPr>
              <a:lnSpc>
                <a:spcPct val="150000"/>
              </a:lnSpc>
            </a:pPr>
            <a:r>
              <a:rPr kumimoji="1" lang="en-US" altLang="ja-JP" sz="24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400" dirty="0">
                <a:latin typeface="Meiryo UI" panose="020B0604030504040204" pitchFamily="50" charset="-128"/>
                <a:ea typeface="Meiryo UI" panose="020B0604030504040204" pitchFamily="50" charset="-128"/>
                <a:cs typeface="Meiryo UI" panose="020B0604030504040204" pitchFamily="50" charset="-128"/>
              </a:rPr>
              <a:t>オックスフォード調査では、</a:t>
            </a:r>
            <a:r>
              <a:rPr kumimoji="1" lang="en-US" altLang="ja-JP" sz="2400"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24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dirty="0">
                <a:latin typeface="Meiryo UI" panose="020B0604030504040204" pitchFamily="50" charset="-128"/>
                <a:ea typeface="Meiryo UI" panose="020B0604030504040204" pitchFamily="50" charset="-128"/>
                <a:cs typeface="Meiryo UI" panose="020B0604030504040204" pitchFamily="50" charset="-128"/>
              </a:rPr>
              <a:t>20mSv</a:t>
            </a:r>
            <a:r>
              <a:rPr kumimoji="1" lang="ja-JP" altLang="en-US" sz="2400" dirty="0">
                <a:latin typeface="Meiryo UI" panose="020B0604030504040204" pitchFamily="50" charset="-128"/>
                <a:ea typeface="Meiryo UI" panose="020B0604030504040204" pitchFamily="50" charset="-128"/>
                <a:cs typeface="Meiryo UI" panose="020B0604030504040204" pitchFamily="50" charset="-128"/>
              </a:rPr>
              <a:t>の胎児被ばくで</a:t>
            </a:r>
            <a:endParaRPr kumimoji="1"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441325">
              <a:lnSpc>
                <a:spcPct val="150000"/>
              </a:lnSpc>
            </a:pPr>
            <a:r>
              <a:rPr kumimoji="1" lang="ja-JP" altLang="en-US" sz="2400">
                <a:latin typeface="Meiryo UI" panose="020B0604030504040204" pitchFamily="50" charset="-128"/>
                <a:ea typeface="Meiryo UI" panose="020B0604030504040204" pitchFamily="50" charset="-128"/>
                <a:cs typeface="Meiryo UI" panose="020B0604030504040204" pitchFamily="50" charset="-128"/>
              </a:rPr>
              <a:t>小児癌のリスク</a:t>
            </a:r>
            <a:r>
              <a:rPr kumimoji="1" lang="ja-JP" altLang="en-US" sz="2400" dirty="0">
                <a:latin typeface="Meiryo UI" panose="020B0604030504040204" pitchFamily="50" charset="-128"/>
                <a:ea typeface="Meiryo UI" panose="020B0604030504040204" pitchFamily="50" charset="-128"/>
                <a:cs typeface="Meiryo UI" panose="020B0604030504040204" pitchFamily="50" charset="-128"/>
              </a:rPr>
              <a:t>が</a:t>
            </a:r>
            <a:r>
              <a:rPr kumimoji="1" lang="en-US" altLang="ja-JP" sz="2400" dirty="0">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2400" dirty="0">
                <a:latin typeface="Meiryo UI" panose="020B0604030504040204" pitchFamily="50" charset="-128"/>
                <a:ea typeface="Meiryo UI" panose="020B0604030504040204" pitchFamily="50" charset="-128"/>
                <a:cs typeface="Meiryo UI" panose="020B0604030504040204" pitchFamily="50" charset="-128"/>
              </a:rPr>
              <a:t>倍に上昇</a:t>
            </a:r>
            <a:endParaRPr kumimoji="1" lang="en-US" sz="2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76521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59632" y="188640"/>
            <a:ext cx="6264696" cy="1077218"/>
          </a:xfrm>
          <a:prstGeom prst="rect">
            <a:avLst/>
          </a:prstGeom>
          <a:solidFill>
            <a:schemeClr val="accent6">
              <a:lumMod val="20000"/>
              <a:lumOff val="80000"/>
            </a:schemeClr>
          </a:solidFill>
        </p:spPr>
        <p:txBody>
          <a:bodyPr wrap="square" rtlCol="0">
            <a:spAutoFit/>
          </a:bodyPr>
          <a:lstStyle/>
          <a:p>
            <a:pPr marL="457200" indent="-457200">
              <a:buFont typeface="Arial" panose="020B0604020202020204" pitchFamily="34" charset="0"/>
              <a:buChar char="•"/>
            </a:pPr>
            <a:r>
              <a:rPr lang="ja-JP" altLang="ja-JP" sz="3200" dirty="0">
                <a:latin typeface="Meiryo UI" panose="020B0604030504040204" pitchFamily="50" charset="-128"/>
                <a:ea typeface="Meiryo UI" panose="020B0604030504040204" pitchFamily="50" charset="-128"/>
                <a:cs typeface="Meiryo UI" panose="020B0604030504040204" pitchFamily="50" charset="-128"/>
              </a:rPr>
              <a:t>発生率が</a:t>
            </a:r>
            <a:r>
              <a:rPr lang="en-US" altLang="ja-JP" sz="3200" dirty="0">
                <a:latin typeface="Meiryo UI" panose="020B0604030504040204" pitchFamily="50" charset="-128"/>
                <a:ea typeface="Meiryo UI" panose="020B0604030504040204" pitchFamily="50" charset="-128"/>
                <a:cs typeface="Meiryo UI" panose="020B0604030504040204" pitchFamily="50" charset="-128"/>
              </a:rPr>
              <a:t>1.33</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倍</a:t>
            </a:r>
            <a:r>
              <a:rPr lang="en-US" altLang="ja-JP" sz="3200" dirty="0">
                <a:latin typeface="Meiryo UI" panose="020B0604030504040204" pitchFamily="50" charset="-128"/>
                <a:ea typeface="Meiryo UI" panose="020B0604030504040204" pitchFamily="50" charset="-128"/>
                <a:cs typeface="Meiryo UI" panose="020B0604030504040204" pitchFamily="50" charset="-128"/>
              </a:rPr>
              <a:t>(33%)</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に上昇</a:t>
            </a: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pPr marL="457200" indent="-457200">
              <a:buFont typeface="Arial" panose="020B0604020202020204" pitchFamily="34" charset="0"/>
              <a:buChar char="•"/>
            </a:pPr>
            <a:r>
              <a:rPr lang="ja-JP" altLang="en-US" sz="3200" dirty="0">
                <a:latin typeface="Meiryo UI" panose="020B0604030504040204" pitchFamily="50" charset="-128"/>
                <a:ea typeface="Meiryo UI" panose="020B0604030504040204" pitchFamily="50" charset="-128"/>
                <a:cs typeface="Meiryo UI" panose="020B0604030504040204" pitchFamily="50" charset="-128"/>
              </a:rPr>
              <a:t>発生率が</a:t>
            </a:r>
            <a:r>
              <a:rPr lang="en-US" altLang="ja-JP" sz="3200" dirty="0">
                <a:latin typeface="Meiryo UI" panose="020B0604030504040204" pitchFamily="50" charset="-128"/>
                <a:ea typeface="Meiryo UI" panose="020B0604030504040204" pitchFamily="50" charset="-128"/>
                <a:cs typeface="Meiryo UI" panose="020B0604030504040204" pitchFamily="50" charset="-128"/>
              </a:rPr>
              <a:t>0.1%</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上昇</a:t>
            </a:r>
            <a:endParaRPr kumimoji="1" lang="en-US" sz="3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1016697" y="2004826"/>
            <a:ext cx="6750566" cy="1077218"/>
          </a:xfrm>
          <a:prstGeom prst="rect">
            <a:avLst/>
          </a:prstGeom>
          <a:solidFill>
            <a:schemeClr val="accent6">
              <a:lumMod val="20000"/>
              <a:lumOff val="80000"/>
            </a:schemeClr>
          </a:solidFill>
        </p:spPr>
        <p:txBody>
          <a:bodyPr wrap="none" rtlCol="0">
            <a:spAutoFit/>
          </a:bodyPr>
          <a:lstStyle/>
          <a:p>
            <a:r>
              <a:rPr lang="ja-JP" altLang="en-US" sz="3200" dirty="0">
                <a:latin typeface="Meiryo UI" panose="020B0604030504040204" pitchFamily="50" charset="-128"/>
                <a:ea typeface="Meiryo UI" panose="020B0604030504040204" pitchFamily="50" charset="-128"/>
                <a:cs typeface="Meiryo UI" panose="020B0604030504040204" pitchFamily="50" charset="-128"/>
              </a:rPr>
              <a:t>小児癌の自然</a:t>
            </a:r>
            <a:r>
              <a:rPr kumimoji="1" lang="ja-JP" altLang="en-US" sz="3200" dirty="0">
                <a:latin typeface="Meiryo UI" panose="020B0604030504040204" pitchFamily="50" charset="-128"/>
                <a:ea typeface="Meiryo UI" panose="020B0604030504040204" pitchFamily="50" charset="-128"/>
                <a:cs typeface="Meiryo UI" panose="020B0604030504040204" pitchFamily="50" charset="-128"/>
              </a:rPr>
              <a:t>発生率</a:t>
            </a:r>
            <a:r>
              <a:rPr kumimoji="1" lang="en-US" altLang="ja-JP" sz="3200" dirty="0">
                <a:latin typeface="Meiryo UI" panose="020B0604030504040204" pitchFamily="50" charset="-128"/>
                <a:ea typeface="Meiryo UI" panose="020B0604030504040204" pitchFamily="50" charset="-128"/>
                <a:cs typeface="Meiryo UI" panose="020B0604030504040204" pitchFamily="50" charset="-128"/>
              </a:rPr>
              <a:t>0.3</a:t>
            </a:r>
            <a:r>
              <a:rPr kumimoji="1" lang="ja-JP" altLang="en-US" sz="3200" dirty="0">
                <a:latin typeface="Meiryo UI" panose="020B0604030504040204" pitchFamily="50" charset="-128"/>
                <a:ea typeface="Meiryo UI" panose="020B0604030504040204" pitchFamily="50" charset="-128"/>
                <a:cs typeface="Meiryo UI" panose="020B0604030504040204" pitchFamily="50" charset="-128"/>
              </a:rPr>
              <a:t>％だったものが</a:t>
            </a:r>
            <a:endParaRPr kumimoji="1"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3200" dirty="0">
                <a:latin typeface="Meiryo UI" panose="020B0604030504040204" pitchFamily="50" charset="-128"/>
                <a:ea typeface="Meiryo UI" panose="020B0604030504040204" pitchFamily="50" charset="-128"/>
                <a:cs typeface="Meiryo UI" panose="020B0604030504040204" pitchFamily="50" charset="-128"/>
              </a:rPr>
              <a:t>10mGy</a:t>
            </a:r>
            <a:r>
              <a:rPr kumimoji="1" lang="ja-JP" altLang="en-US" sz="3200" dirty="0">
                <a:latin typeface="Meiryo UI" panose="020B0604030504040204" pitchFamily="50" charset="-128"/>
                <a:ea typeface="Meiryo UI" panose="020B0604030504040204" pitchFamily="50" charset="-128"/>
                <a:cs typeface="Meiryo UI" panose="020B0604030504040204" pitchFamily="50" charset="-128"/>
              </a:rPr>
              <a:t>の被ばくにより</a:t>
            </a:r>
            <a:r>
              <a:rPr kumimoji="1" lang="en-US" altLang="ja-JP" sz="3200" dirty="0">
                <a:latin typeface="Meiryo UI" panose="020B0604030504040204" pitchFamily="50" charset="-128"/>
                <a:ea typeface="Meiryo UI" panose="020B0604030504040204" pitchFamily="50" charset="-128"/>
                <a:cs typeface="Meiryo UI" panose="020B0604030504040204" pitchFamily="50" charset="-128"/>
              </a:rPr>
              <a:t>0.4</a:t>
            </a:r>
            <a:r>
              <a:rPr kumimoji="1" lang="ja-JP" altLang="en-US" sz="3200" dirty="0">
                <a:latin typeface="Meiryo UI" panose="020B0604030504040204" pitchFamily="50" charset="-128"/>
                <a:ea typeface="Meiryo UI" panose="020B0604030504040204" pitchFamily="50" charset="-128"/>
                <a:cs typeface="Meiryo UI" panose="020B0604030504040204" pitchFamily="50" charset="-128"/>
              </a:rPr>
              <a:t>％に上昇</a:t>
            </a:r>
            <a:endParaRPr kumimoji="1" lang="en-US" sz="3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323528" y="3501006"/>
            <a:ext cx="8568952" cy="3293209"/>
          </a:xfrm>
          <a:prstGeom prst="rect">
            <a:avLst/>
          </a:prstGeom>
          <a:noFill/>
        </p:spPr>
        <p:txBody>
          <a:bodyPr wrap="square" rtlCol="0">
            <a:spAutoFit/>
          </a:bodyPr>
          <a:lstStyle/>
          <a:p>
            <a:r>
              <a:rPr lang="en-US" altLang="ja-JP" sz="2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相対リスク</a:t>
            </a:r>
            <a:r>
              <a:rPr lang="en-US" altLang="ja-JP" sz="2800" dirty="0">
                <a:latin typeface="Meiryo UI" panose="020B0604030504040204" pitchFamily="50" charset="-128"/>
                <a:ea typeface="Meiryo UI" panose="020B0604030504040204" pitchFamily="50" charset="-128"/>
                <a:cs typeface="Meiryo UI" panose="020B0604030504040204" pitchFamily="50" charset="-128"/>
              </a:rPr>
              <a:t>】</a:t>
            </a:r>
          </a:p>
          <a:p>
            <a:pPr marL="447675"/>
            <a:r>
              <a:rPr lang="ja-JP" altLang="en-US" sz="2400" dirty="0">
                <a:latin typeface="Meiryo UI" panose="020B0604030504040204" pitchFamily="50" charset="-128"/>
                <a:ea typeface="Meiryo UI" panose="020B0604030504040204" pitchFamily="50" charset="-128"/>
                <a:cs typeface="Meiryo UI" panose="020B0604030504040204" pitchFamily="50" charset="-128"/>
              </a:rPr>
              <a:t>２つ以上の集団でリスクを比べる時、非曝露群と比べて曝露群が「</a:t>
            </a:r>
            <a:r>
              <a:rPr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何倍</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」のリスクがあるのかをみる</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627063"/>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0.4</a:t>
            </a:r>
            <a:r>
              <a:rPr lang="ja-JP" altLang="en-US" sz="2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0.3</a:t>
            </a:r>
            <a:r>
              <a:rPr lang="ja-JP" altLang="en-US" sz="2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1.33</a:t>
            </a:r>
            <a:r>
              <a:rPr lang="ja-JP" altLang="en-US" sz="2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倍</a:t>
            </a:r>
            <a:endParaRPr lang="en-US" altLang="ja-JP" sz="2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2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絶対リスク</a:t>
            </a:r>
            <a:r>
              <a:rPr lang="en-US" altLang="ja-JP" sz="2800" dirty="0">
                <a:latin typeface="Meiryo UI" panose="020B0604030504040204" pitchFamily="50" charset="-128"/>
                <a:ea typeface="Meiryo UI" panose="020B0604030504040204" pitchFamily="50" charset="-128"/>
                <a:cs typeface="Meiryo UI" panose="020B0604030504040204" pitchFamily="50" charset="-128"/>
              </a:rPr>
              <a:t>】</a:t>
            </a:r>
          </a:p>
          <a:p>
            <a:pPr marL="447675"/>
            <a:r>
              <a:rPr lang="ja-JP" altLang="en-US" sz="2400" dirty="0">
                <a:latin typeface="Meiryo UI" panose="020B0604030504040204" pitchFamily="50" charset="-128"/>
                <a:ea typeface="Meiryo UI" panose="020B0604030504040204" pitchFamily="50" charset="-128"/>
                <a:cs typeface="Meiryo UI" panose="020B0604030504040204" pitchFamily="50" charset="-128"/>
              </a:rPr>
              <a:t>２つ以上の集団でリスクを比べる時、非曝露群と曝露群で</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627063">
              <a:tabLst>
                <a:tab pos="358775" algn="l"/>
              </a:tabLst>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何人</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」のリスク差があるのかをみる</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400" dirty="0"/>
              <a:t>　　　　　　　</a:t>
            </a:r>
            <a:r>
              <a:rPr kumimoji="1" lang="en-US" altLang="ja-JP" sz="2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0.4-0.3=0.1</a:t>
            </a:r>
            <a:r>
              <a:rPr kumimoji="1" lang="ja-JP" altLang="en-US" sz="2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下矢印 4"/>
          <p:cNvSpPr/>
          <p:nvPr/>
        </p:nvSpPr>
        <p:spPr>
          <a:xfrm>
            <a:off x="3059832" y="1412776"/>
            <a:ext cx="2952328" cy="504056"/>
          </a:xfrm>
          <a:prstGeom prst="downArrow">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7" name="角丸四角形 6"/>
          <p:cNvSpPr/>
          <p:nvPr/>
        </p:nvSpPr>
        <p:spPr>
          <a:xfrm>
            <a:off x="179512" y="3356992"/>
            <a:ext cx="8712968" cy="343722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Tree>
    <p:extLst>
      <p:ext uri="{BB962C8B-B14F-4D97-AF65-F5344CB8AC3E}">
        <p14:creationId xmlns:p14="http://schemas.microsoft.com/office/powerpoint/2010/main" val="2192341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3999" cy="1268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 Box 4"/>
          <p:cNvSpPr txBox="1">
            <a:spLocks noChangeArrowheads="1"/>
          </p:cNvSpPr>
          <p:nvPr/>
        </p:nvSpPr>
        <p:spPr bwMode="auto">
          <a:xfrm>
            <a:off x="617008" y="404813"/>
            <a:ext cx="792717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妊娠関連の相談を持ちかけてくるケースの特徴</a:t>
            </a:r>
          </a:p>
        </p:txBody>
      </p:sp>
      <p:sp>
        <p:nvSpPr>
          <p:cNvPr id="3" name="Text Box 5"/>
          <p:cNvSpPr txBox="1">
            <a:spLocks noChangeArrowheads="1"/>
          </p:cNvSpPr>
          <p:nvPr/>
        </p:nvSpPr>
        <p:spPr bwMode="auto">
          <a:xfrm>
            <a:off x="298974" y="1268760"/>
            <a:ext cx="7940427"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kumimoji="1">
                <a:solidFill>
                  <a:schemeClr val="tx1"/>
                </a:solidFill>
                <a:latin typeface="Arial" charset="0"/>
                <a:ea typeface="ＭＳ Ｐゴシック" charset="-128"/>
              </a:defRPr>
            </a:lvl1pPr>
            <a:lvl2pPr marL="800100" indent="-342900">
              <a:defRPr kumimoji="1">
                <a:solidFill>
                  <a:schemeClr val="tx1"/>
                </a:solidFill>
                <a:latin typeface="Arial" charset="0"/>
                <a:ea typeface="ＭＳ Ｐゴシック" charset="-128"/>
              </a:defRPr>
            </a:lvl2pPr>
            <a:lvl3pPr marL="1257300" indent="-342900">
              <a:defRPr kumimoji="1">
                <a:solidFill>
                  <a:schemeClr val="tx1"/>
                </a:solidFill>
                <a:latin typeface="Arial" charset="0"/>
                <a:ea typeface="ＭＳ Ｐゴシック" charset="-128"/>
              </a:defRPr>
            </a:lvl3pPr>
            <a:lvl4pPr marL="1714500" indent="-342900">
              <a:defRPr kumimoji="1">
                <a:solidFill>
                  <a:schemeClr val="tx1"/>
                </a:solidFill>
                <a:latin typeface="Arial" charset="0"/>
                <a:ea typeface="ＭＳ Ｐゴシック" charset="-128"/>
              </a:defRPr>
            </a:lvl4pPr>
            <a:lvl5pPr marL="2171700" indent="-342900">
              <a:defRPr kumimoji="1">
                <a:solidFill>
                  <a:schemeClr val="tx1"/>
                </a:solidFill>
                <a:latin typeface="Arial" charset="0"/>
                <a:ea typeface="ＭＳ Ｐゴシック" charset="-128"/>
              </a:defRPr>
            </a:lvl5pPr>
            <a:lvl6pPr marL="2628900" indent="-342900" fontAlgn="base">
              <a:spcBef>
                <a:spcPct val="0"/>
              </a:spcBef>
              <a:spcAft>
                <a:spcPct val="0"/>
              </a:spcAft>
              <a:defRPr kumimoji="1">
                <a:solidFill>
                  <a:schemeClr val="tx1"/>
                </a:solidFill>
                <a:latin typeface="Arial" charset="0"/>
                <a:ea typeface="ＭＳ Ｐゴシック" charset="-128"/>
              </a:defRPr>
            </a:lvl6pPr>
            <a:lvl7pPr marL="3086100" indent="-342900" fontAlgn="base">
              <a:spcBef>
                <a:spcPct val="0"/>
              </a:spcBef>
              <a:spcAft>
                <a:spcPct val="0"/>
              </a:spcAft>
              <a:defRPr kumimoji="1">
                <a:solidFill>
                  <a:schemeClr val="tx1"/>
                </a:solidFill>
                <a:latin typeface="Arial" charset="0"/>
                <a:ea typeface="ＭＳ Ｐゴシック" charset="-128"/>
              </a:defRPr>
            </a:lvl7pPr>
            <a:lvl8pPr marL="3543300" indent="-342900" fontAlgn="base">
              <a:spcBef>
                <a:spcPct val="0"/>
              </a:spcBef>
              <a:spcAft>
                <a:spcPct val="0"/>
              </a:spcAft>
              <a:defRPr kumimoji="1">
                <a:solidFill>
                  <a:schemeClr val="tx1"/>
                </a:solidFill>
                <a:latin typeface="Arial" charset="0"/>
                <a:ea typeface="ＭＳ Ｐゴシック" charset="-128"/>
              </a:defRPr>
            </a:lvl8pPr>
            <a:lvl9pPr marL="4000500" indent="-342900" fontAlgn="base">
              <a:spcBef>
                <a:spcPct val="0"/>
              </a:spcBef>
              <a:spcAft>
                <a:spcPct val="0"/>
              </a:spcAft>
              <a:defRPr kumimoji="1">
                <a:solidFill>
                  <a:schemeClr val="tx1"/>
                </a:solidFill>
                <a:latin typeface="Arial" charset="0"/>
                <a:ea typeface="ＭＳ Ｐゴシック" charset="-128"/>
              </a:defRPr>
            </a:lvl9pPr>
          </a:lstStyle>
          <a:p>
            <a:pPr marL="457200" indent="-468000">
              <a:lnSpc>
                <a:spcPts val="4500"/>
              </a:lnSpc>
              <a:buFont typeface="Arial" panose="020B0604020202020204" pitchFamily="34" charset="0"/>
              <a:buChar cha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心底では「産みたい」と思っている</a:t>
            </a:r>
          </a:p>
          <a:p>
            <a:pPr marL="457200" indent="-468000">
              <a:lnSpc>
                <a:spcPts val="4500"/>
              </a:lnSpc>
              <a:buFont typeface="Arial" panose="020B0604020202020204" pitchFamily="34" charset="0"/>
              <a:buChar cha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しかし「放射線障害で奇形児を産む」のような強い恐怖感を持っている</a:t>
            </a:r>
          </a:p>
          <a:p>
            <a:pPr marL="457200" indent="-468000">
              <a:lnSpc>
                <a:spcPts val="4500"/>
              </a:lnSpc>
              <a:buFont typeface="Arial" panose="020B0604020202020204" pitchFamily="34" charset="0"/>
              <a:buChar cha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自分自身ではその恐怖心を克服したとしても、身近な関係者（母親など）にそう思っている人がいて、その人を説得できないでいる</a:t>
            </a:r>
          </a:p>
          <a:p>
            <a:pPr marL="457200" indent="-468000">
              <a:lnSpc>
                <a:spcPts val="4500"/>
              </a:lnSpc>
              <a:buFont typeface="Arial" panose="020B0604020202020204" pitchFamily="34" charset="0"/>
              <a:buChar cha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できるかぎり内密に決断したいと思っている</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marL="457200" indent="-468000">
              <a:lnSpc>
                <a:spcPts val="4500"/>
              </a:lnSpc>
              <a:buFont typeface="Arial" panose="020B0604020202020204" pitchFamily="34" charset="0"/>
              <a:buChar cha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出来る限り早急に判断したいと思っている人が多い</a:t>
            </a:r>
          </a:p>
        </p:txBody>
      </p:sp>
      <p:sp>
        <p:nvSpPr>
          <p:cNvPr id="4" name="Text Box 6"/>
          <p:cNvSpPr txBox="1">
            <a:spLocks noChangeArrowheads="1"/>
          </p:cNvSpPr>
          <p:nvPr/>
        </p:nvSpPr>
        <p:spPr bwMode="auto">
          <a:xfrm>
            <a:off x="3779838" y="6092825"/>
            <a:ext cx="44935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第</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回「医療放射線の安全利用研究会」フォーラム　「妊娠と放射線」</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患者さんからの相談を受けた経験を振り返って　　　館野之男　に加筆</a:t>
            </a:r>
          </a:p>
        </p:txBody>
      </p:sp>
    </p:spTree>
    <p:extLst>
      <p:ext uri="{BB962C8B-B14F-4D97-AF65-F5344CB8AC3E}">
        <p14:creationId xmlns:p14="http://schemas.microsoft.com/office/powerpoint/2010/main" val="1402411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91680" y="1556792"/>
            <a:ext cx="5493812" cy="3170099"/>
          </a:xfrm>
          <a:prstGeom prst="rect">
            <a:avLst/>
          </a:prstGeom>
          <a:noFill/>
        </p:spPr>
        <p:txBody>
          <a:bodyPr wrap="none" rtlCol="0">
            <a:spAutoFit/>
          </a:bodyPr>
          <a:lstStyle/>
          <a:p>
            <a:r>
              <a:rPr kumimoji="1" lang="ja-JP" altLang="en-US" sz="4000" dirty="0">
                <a:latin typeface="Meiryo UI" panose="020B0604030504040204" pitchFamily="50" charset="-128"/>
                <a:ea typeface="Meiryo UI" panose="020B0604030504040204" pitchFamily="50" charset="-128"/>
                <a:cs typeface="Meiryo UI" panose="020B0604030504040204" pitchFamily="50" charset="-128"/>
              </a:rPr>
              <a:t>そして</a:t>
            </a:r>
            <a:r>
              <a:rPr kumimoji="1" lang="en-US" altLang="ja-JP" sz="4000" dirty="0">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4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4000" dirty="0">
                <a:latin typeface="Meiryo UI" panose="020B0604030504040204" pitchFamily="50" charset="-128"/>
                <a:ea typeface="Meiryo UI" panose="020B0604030504040204" pitchFamily="50" charset="-128"/>
                <a:cs typeface="Meiryo UI" panose="020B0604030504040204" pitchFamily="50" charset="-128"/>
              </a:rPr>
              <a:t>信頼を獲得するためには</a:t>
            </a:r>
            <a:endParaRPr lang="en-US" altLang="ja-JP" sz="4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4000" dirty="0">
                <a:latin typeface="Meiryo UI" panose="020B0604030504040204" pitchFamily="50" charset="-128"/>
                <a:ea typeface="Meiryo UI" panose="020B0604030504040204" pitchFamily="50" charset="-128"/>
                <a:cs typeface="Meiryo UI" panose="020B0604030504040204" pitchFamily="50" charset="-128"/>
              </a:rPr>
              <a:t>可能な限り早く回答をする</a:t>
            </a:r>
            <a:endParaRPr kumimoji="1" lang="en-US" altLang="ja-JP" sz="4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3999" cy="1268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2219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3999" cy="1268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 Box 2"/>
          <p:cNvSpPr txBox="1">
            <a:spLocks noChangeArrowheads="1"/>
          </p:cNvSpPr>
          <p:nvPr/>
        </p:nvSpPr>
        <p:spPr bwMode="auto">
          <a:xfrm>
            <a:off x="179512" y="1203861"/>
            <a:ext cx="8712968" cy="447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nSpc>
                <a:spcPts val="3800"/>
              </a:lnSpc>
              <a:buFont typeface="Arial" pitchFamily="34" charset="0"/>
              <a:buChar char="•"/>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親たちは、我が子に対する放射線影響に対する言い知れぬ不安、自身への罪悪感、自分に対する後悔を払拭したくて、相談に来ている。</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3800"/>
              </a:lnSpc>
              <a:buFont typeface="Arial" pitchFamily="34" charset="0"/>
              <a:buChar char="•"/>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医療者からの視点である「行為の正当化」が、すべての安心を与えるわけではない。 </a:t>
            </a:r>
          </a:p>
          <a:p>
            <a:pPr marL="285750" indent="-285750">
              <a:lnSpc>
                <a:spcPts val="3800"/>
              </a:lnSpc>
              <a:buFont typeface="Arial" pitchFamily="34" charset="0"/>
              <a:buChar char="•"/>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なぜなら、自身でも検査が正当であろうと考えるから、検査に同意したのです。</a:t>
            </a:r>
          </a:p>
          <a:p>
            <a:pPr marL="285750" indent="-285750">
              <a:lnSpc>
                <a:spcPts val="3800"/>
              </a:lnSpc>
              <a:buFont typeface="Arial" pitchFamily="34" charset="0"/>
              <a:buChar char="•"/>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したがって、「利益が害を上回っている」という話だけでは不十分、リスコミのもっとも出番のケース。</a:t>
            </a:r>
          </a:p>
          <a:p>
            <a:pPr marL="285750" indent="-285750">
              <a:lnSpc>
                <a:spcPts val="3800"/>
              </a:lnSpc>
              <a:buFont typeface="Arial" pitchFamily="34" charset="0"/>
              <a:buChar char="•"/>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それと共に親に対するフォーローを併せて行うことが大事。</a:t>
            </a:r>
          </a:p>
        </p:txBody>
      </p:sp>
      <p:sp>
        <p:nvSpPr>
          <p:cNvPr id="3" name="テキスト ボックス 2"/>
          <p:cNvSpPr txBox="1"/>
          <p:nvPr/>
        </p:nvSpPr>
        <p:spPr>
          <a:xfrm>
            <a:off x="899592" y="332656"/>
            <a:ext cx="7272808" cy="584775"/>
          </a:xfrm>
          <a:prstGeom prst="rect">
            <a:avLst/>
          </a:prstGeom>
          <a:noFill/>
        </p:spPr>
        <p:txBody>
          <a:bodyPr wrap="square" rtlCol="0">
            <a:spAutoFit/>
          </a:bodyPr>
          <a:lstStyle/>
          <a:p>
            <a:pPr algn="ct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子どもの被ばくに対する親からの相談</a:t>
            </a:r>
            <a:endParaRPr kumimoji="1" lang="ja-JP" altLang="en-US" sz="3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03370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3999" cy="1268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395536" y="908720"/>
            <a:ext cx="8208912" cy="4154984"/>
          </a:xfrm>
          <a:prstGeom prst="rect">
            <a:avLst/>
          </a:prstGeom>
          <a:noFill/>
        </p:spPr>
        <p:txBody>
          <a:bodyPr wrap="square" rtlCol="0">
            <a:spAutoFit/>
          </a:bodyPr>
          <a:lstStyle/>
          <a:p>
            <a:pPr algn="ctr">
              <a:lnSpc>
                <a:spcPct val="150000"/>
              </a:lnSpc>
            </a:pPr>
            <a:r>
              <a:rPr kumimoji="1" lang="ja-JP" altLang="en-US" sz="3200" dirty="0">
                <a:latin typeface="Meiryo UI" panose="020B0604030504040204" pitchFamily="50" charset="-128"/>
                <a:ea typeface="Meiryo UI" panose="020B0604030504040204" pitchFamily="50" charset="-128"/>
                <a:cs typeface="Meiryo UI" panose="020B0604030504040204" pitchFamily="50" charset="-128"/>
              </a:rPr>
              <a:t>患者へのリスクコミュニケーションは</a:t>
            </a:r>
            <a:endParaRPr kumimoji="1"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pPr algn="ctr">
              <a:lnSpc>
                <a:spcPct val="150000"/>
              </a:lnSpc>
            </a:pPr>
            <a:r>
              <a:rPr lang="ja-JP" altLang="en-US" sz="3200" dirty="0">
                <a:latin typeface="Meiryo UI" panose="020B0604030504040204" pitchFamily="50" charset="-128"/>
                <a:ea typeface="Meiryo UI" panose="020B0604030504040204" pitchFamily="50" charset="-128"/>
                <a:cs typeface="Meiryo UI" panose="020B0604030504040204" pitchFamily="50" charset="-128"/>
              </a:rPr>
              <a:t>すぐにできるものではない</a:t>
            </a:r>
            <a:endParaRPr kumimoji="1"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pPr algn="ctr">
              <a:lnSpc>
                <a:spcPct val="150000"/>
              </a:lnSpc>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ctr">
              <a:lnSpc>
                <a:spcPct val="150000"/>
              </a:lnSpc>
            </a:pPr>
            <a:r>
              <a:rPr kumimoji="1" lang="ja-JP" altLang="en-US" sz="3200" dirty="0">
                <a:latin typeface="Meiryo UI" panose="020B0604030504040204" pitchFamily="50" charset="-128"/>
                <a:ea typeface="Meiryo UI" panose="020B0604030504040204" pitchFamily="50" charset="-128"/>
                <a:cs typeface="Meiryo UI" panose="020B0604030504040204" pitchFamily="50" charset="-128"/>
              </a:rPr>
              <a:t>ここでの知識もふまえ</a:t>
            </a:r>
            <a:endParaRPr kumimoji="1"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pPr algn="ctr">
              <a:lnSpc>
                <a:spcPct val="150000"/>
              </a:lnSpc>
            </a:pPr>
            <a:r>
              <a:rPr kumimoji="1" lang="ja-JP" altLang="en-US" sz="3200" dirty="0">
                <a:latin typeface="Meiryo UI" panose="020B0604030504040204" pitchFamily="50" charset="-128"/>
                <a:ea typeface="Meiryo UI" panose="020B0604030504040204" pitchFamily="50" charset="-128"/>
                <a:cs typeface="Meiryo UI" panose="020B0604030504040204" pitchFamily="50" charset="-128"/>
              </a:rPr>
              <a:t>現場で積極的に実践とその反省を</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繰り返しつつ</a:t>
            </a: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pPr algn="ctr">
              <a:lnSpc>
                <a:spcPct val="150000"/>
              </a:lnSpc>
            </a:pPr>
            <a:r>
              <a:rPr kumimoji="1" lang="ja-JP" altLang="en-US" sz="3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経験を積んでいくこと</a:t>
            </a:r>
            <a:r>
              <a:rPr lang="ja-JP" altLang="en-US" sz="3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が一番の近道</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です</a:t>
            </a:r>
            <a:endParaRPr kumimoji="1" lang="ja-JP" altLang="en-US" sz="3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36353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3999" cy="1268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683568" y="5190291"/>
            <a:ext cx="1824538" cy="830997"/>
          </a:xfrm>
          <a:prstGeom prst="rect">
            <a:avLst/>
          </a:prstGeom>
          <a:solidFill>
            <a:schemeClr val="accent2">
              <a:lumMod val="60000"/>
              <a:lumOff val="40000"/>
            </a:schemeClr>
          </a:solidFill>
          <a:ln>
            <a:noFill/>
          </a:ln>
          <a:effectLst>
            <a:outerShdw blurRad="149987" dist="250190" dir="8460000" algn="ctr">
              <a:srgbClr val="000000">
                <a:alpha val="28000"/>
              </a:srgbClr>
            </a:outerShdw>
            <a:reflection blurRad="6350" stA="50000" endA="300" endPos="90000" dist="50800" dir="5400000" sy="-100000" algn="bl" rotWithShape="0"/>
          </a:effectLst>
        </p:spPr>
        <p:txBody>
          <a:bodyPr wrap="none" rtlCol="0">
            <a:spAutoFit/>
          </a:bodyPr>
          <a:lstStyle/>
          <a:p>
            <a:r>
              <a:rPr lang="ja-JP" altLang="en-US" sz="48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安　心</a:t>
            </a:r>
            <a:endParaRPr kumimoji="1" lang="ja-JP" altLang="en-US" sz="48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3743908" y="5190291"/>
            <a:ext cx="1824538" cy="830997"/>
          </a:xfrm>
          <a:prstGeom prst="rect">
            <a:avLst/>
          </a:prstGeom>
          <a:solidFill>
            <a:srgbClr val="00B050"/>
          </a:solidFill>
          <a:ln>
            <a:noFill/>
          </a:ln>
          <a:effectLst>
            <a:outerShdw blurRad="149987" dist="250190" dir="8460000" algn="ctr">
              <a:srgbClr val="000000">
                <a:alpha val="28000"/>
              </a:srgbClr>
            </a:outerShdw>
            <a:reflection blurRad="6350" stA="50000" endA="300" endPos="90000" dist="50800" dir="5400000" sy="-100000" algn="bl" rotWithShape="0"/>
          </a:effectLst>
        </p:spPr>
        <p:txBody>
          <a:bodyPr wrap="none" rtlCol="0">
            <a:spAutoFit/>
          </a:bodyPr>
          <a:lstStyle/>
          <a:p>
            <a:r>
              <a:rPr kumimoji="1" lang="ja-JP" altLang="en-US" sz="48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安　全</a:t>
            </a:r>
          </a:p>
        </p:txBody>
      </p:sp>
      <p:sp>
        <p:nvSpPr>
          <p:cNvPr id="4" name="テキスト ボックス 3"/>
          <p:cNvSpPr txBox="1"/>
          <p:nvPr/>
        </p:nvSpPr>
        <p:spPr>
          <a:xfrm>
            <a:off x="6804248" y="5190291"/>
            <a:ext cx="1824538" cy="830997"/>
          </a:xfrm>
          <a:prstGeom prst="rect">
            <a:avLst/>
          </a:prstGeom>
          <a:solidFill>
            <a:srgbClr val="00B0F0"/>
          </a:solidFill>
          <a:ln>
            <a:noFill/>
          </a:ln>
          <a:effectLst>
            <a:outerShdw blurRad="149987" dist="250190" dir="8460000" algn="ctr">
              <a:srgbClr val="000000">
                <a:alpha val="28000"/>
              </a:srgbClr>
            </a:outerShdw>
            <a:reflection blurRad="6350" stA="50000" endA="300" endPos="90000" dist="50800" dir="5400000" sy="-100000" algn="bl" rotWithShape="0"/>
          </a:effectLst>
        </p:spPr>
        <p:txBody>
          <a:bodyPr wrap="none" rtlCol="0">
            <a:spAutoFit/>
          </a:bodyPr>
          <a:lstStyle/>
          <a:p>
            <a:r>
              <a:rPr kumimoji="1" lang="ja-JP" altLang="en-US" sz="48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信　頼</a:t>
            </a:r>
          </a:p>
        </p:txBody>
      </p:sp>
      <p:sp>
        <p:nvSpPr>
          <p:cNvPr id="5" name="テキスト ボックス 4"/>
          <p:cNvSpPr txBox="1"/>
          <p:nvPr/>
        </p:nvSpPr>
        <p:spPr>
          <a:xfrm>
            <a:off x="2726699" y="5190291"/>
            <a:ext cx="800219" cy="830997"/>
          </a:xfrm>
          <a:prstGeom prst="rect">
            <a:avLst/>
          </a:prstGeom>
          <a:noFill/>
          <a:effectLst>
            <a:reflection blurRad="6350" stA="50000" endA="300" endPos="90000" dist="50800" dir="5400000" sy="-100000" algn="bl" rotWithShape="0"/>
          </a:effectLst>
        </p:spPr>
        <p:txBody>
          <a:bodyPr wrap="none" rtlCol="0">
            <a:spAutoFit/>
          </a:bodyPr>
          <a:lstStyle/>
          <a:p>
            <a:r>
              <a:rPr kumimoji="1" lang="ja-JP" altLang="en-US" sz="48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6" name="テキスト ボックス 5"/>
          <p:cNvSpPr txBox="1"/>
          <p:nvPr/>
        </p:nvSpPr>
        <p:spPr>
          <a:xfrm>
            <a:off x="5787039" y="5190291"/>
            <a:ext cx="800219" cy="830997"/>
          </a:xfrm>
          <a:prstGeom prst="rect">
            <a:avLst/>
          </a:prstGeom>
          <a:noFill/>
          <a:effectLst>
            <a:reflection blurRad="6350" stA="50000" endA="300" endPos="90000" dist="50800" dir="5400000" sy="-100000" algn="bl" rotWithShape="0"/>
          </a:effectLst>
        </p:spPr>
        <p:txBody>
          <a:bodyPr wrap="none" rtlCol="0">
            <a:spAutoFit/>
          </a:bodyPr>
          <a:lstStyle/>
          <a:p>
            <a:r>
              <a:rPr kumimoji="1" lang="ja-JP" altLang="en-US" sz="4800" dirty="0">
                <a:latin typeface="Meiryo UI" panose="020B0604030504040204" pitchFamily="50" charset="-128"/>
                <a:ea typeface="Meiryo UI" panose="020B0604030504040204" pitchFamily="50" charset="-128"/>
                <a:cs typeface="Meiryo UI" panose="020B0604030504040204" pitchFamily="50" charset="-128"/>
              </a:rPr>
              <a:t>＋</a:t>
            </a:r>
          </a:p>
        </p:txBody>
      </p:sp>
      <p:pic>
        <p:nvPicPr>
          <p:cNvPr id="4100" name="Picture 4" descr="http://kids.wanpug.com/illust/illust40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0375" y="1844824"/>
            <a:ext cx="5111604" cy="3119876"/>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626274" y="476672"/>
            <a:ext cx="8002512" cy="954107"/>
          </a:xfrm>
          <a:prstGeom prst="rect">
            <a:avLst/>
          </a:prstGeom>
          <a:solidFill>
            <a:schemeClr val="bg1">
              <a:lumMod val="85000"/>
            </a:schemeClr>
          </a:solidFill>
          <a:effectLst>
            <a:outerShdw blurRad="50800" dist="165100" dir="8100000" algn="tr" rotWithShape="0">
              <a:schemeClr val="tx1">
                <a:lumMod val="75000"/>
                <a:lumOff val="25000"/>
                <a:alpha val="40000"/>
              </a:schemeClr>
            </a:outerShdw>
          </a:effectLst>
        </p:spPr>
        <p:txBody>
          <a:bodyPr wrap="none" rtlCol="0">
            <a:spAutoFit/>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安心できるかどうかは</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cs typeface="Meiryo UI" panose="020B0604030504040204" pitchFamily="50" charset="-128"/>
              </a:rPr>
              <a:t>リスク情報を提供する側に対する「信頼」が何よりも重要</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64547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3999" cy="1268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580619" y="1628800"/>
            <a:ext cx="8325239" cy="4616648"/>
          </a:xfrm>
          <a:prstGeom prst="rect">
            <a:avLst/>
          </a:prstGeom>
        </p:spPr>
        <p:txBody>
          <a:bodyPr wrap="square">
            <a:spAutoFit/>
          </a:bodyPr>
          <a:lstStyle/>
          <a:p>
            <a:pPr>
              <a:lnSpc>
                <a:spcPct val="150000"/>
              </a:lnSpc>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対面状況で用いるコミュニケーション技法の</a:t>
            </a:r>
            <a:r>
              <a:rPr lang="en-US" altLang="ja-JP" sz="28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つで、話し方や身振りなどを相手に合わせること。</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ペーシングをすることで、相手に「この人は自分の気持ちをわかってくれている」「自分に同意している」といった好印象を与えられる。</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ただし、合わせすぎたり、わざとらしい合わせ方をすると、</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かえって不快感をもたれる恐れがある。 </a:t>
            </a:r>
          </a:p>
        </p:txBody>
      </p:sp>
      <p:sp>
        <p:nvSpPr>
          <p:cNvPr id="5" name="テキスト ボックス 4"/>
          <p:cNvSpPr txBox="1"/>
          <p:nvPr/>
        </p:nvSpPr>
        <p:spPr>
          <a:xfrm>
            <a:off x="2988449" y="355778"/>
            <a:ext cx="3134192" cy="707886"/>
          </a:xfrm>
          <a:prstGeom prst="rect">
            <a:avLst/>
          </a:prstGeom>
          <a:noFill/>
        </p:spPr>
        <p:txBody>
          <a:bodyPr wrap="none" rtlCol="0">
            <a:spAutoFit/>
          </a:bodyPr>
          <a:lstStyle/>
          <a:p>
            <a:pPr algn="ctr"/>
            <a:r>
              <a:rPr lang="ja-JP" altLang="en-US" sz="4000" b="1" dirty="0">
                <a:latin typeface="Meiryo UI" panose="020B0604030504040204" pitchFamily="50" charset="-128"/>
                <a:ea typeface="Meiryo UI" panose="020B0604030504040204" pitchFamily="50" charset="-128"/>
                <a:cs typeface="Meiryo UI" panose="020B0604030504040204" pitchFamily="50" charset="-128"/>
              </a:rPr>
              <a:t>ペーシングとは</a:t>
            </a:r>
            <a:endParaRPr lang="en-US" altLang="ja-JP" sz="40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83067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3999" cy="1268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1359329" y="904066"/>
            <a:ext cx="6597047" cy="5909310"/>
          </a:xfrm>
          <a:prstGeom prst="rect">
            <a:avLst/>
          </a:prstGeom>
        </p:spPr>
        <p:txBody>
          <a:bodyPr wrap="square">
            <a:spAutoFit/>
          </a:bodyPr>
          <a:lstStyle/>
          <a:p>
            <a:pPr marL="342900" indent="-342900">
              <a:lnSpc>
                <a:spcPct val="150000"/>
              </a:lnSpc>
              <a:buFont typeface="Arial" pitchFamily="34" charset="0"/>
              <a:buChar cha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表情を合わせる</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lnSpc>
                <a:spcPct val="150000"/>
              </a:lnSpc>
              <a:buFont typeface="Arial" pitchFamily="34" charset="0"/>
              <a:buChar cha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目線（目の高さ）を合わせる</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lnSpc>
                <a:spcPct val="150000"/>
              </a:lnSpc>
              <a:buFont typeface="Arial" pitchFamily="34" charset="0"/>
              <a:buChar cha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話すスピードを合わせる</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lnSpc>
                <a:spcPct val="150000"/>
              </a:lnSpc>
              <a:buFont typeface="Arial" pitchFamily="34" charset="0"/>
              <a:buChar cha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声のトーンや大きさを合わせる</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lnSpc>
                <a:spcPct val="150000"/>
              </a:lnSpc>
              <a:buFont typeface="Arial" pitchFamily="34" charset="0"/>
              <a:buChar cha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話題を合わせる</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lnSpc>
                <a:spcPct val="150000"/>
              </a:lnSpc>
              <a:buFont typeface="Arial" pitchFamily="34" charset="0"/>
              <a:buChar cha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相手に共感の言葉を返す</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lnSpc>
                <a:spcPct val="150000"/>
              </a:lnSpc>
              <a:buFont typeface="Arial" pitchFamily="34" charset="0"/>
              <a:buChar cha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言葉を合わせる（方言など）</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lnSpc>
                <a:spcPct val="150000"/>
              </a:lnSpc>
              <a:buFont typeface="Arial" pitchFamily="34" charset="0"/>
              <a:buChar cha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口調を合わせる</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algn="r">
              <a:lnSpc>
                <a:spcPct val="150000"/>
              </a:lnSpc>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などがある</a:t>
            </a:r>
          </a:p>
        </p:txBody>
      </p:sp>
      <p:sp>
        <p:nvSpPr>
          <p:cNvPr id="5" name="テキスト ボックス 4"/>
          <p:cNvSpPr txBox="1"/>
          <p:nvPr/>
        </p:nvSpPr>
        <p:spPr>
          <a:xfrm>
            <a:off x="2811864" y="260648"/>
            <a:ext cx="2887329" cy="646331"/>
          </a:xfrm>
          <a:prstGeom prst="rect">
            <a:avLst/>
          </a:prstGeom>
          <a:noFill/>
        </p:spPr>
        <p:txBody>
          <a:bodyPr wrap="none" rtlCol="0">
            <a:spAutoFit/>
          </a:bodyPr>
          <a:lstStyle/>
          <a:p>
            <a:r>
              <a:rPr lang="ja-JP" altLang="en-US" sz="3600" b="1" dirty="0">
                <a:latin typeface="Meiryo UI" panose="020B0604030504040204" pitchFamily="50" charset="-128"/>
                <a:ea typeface="Meiryo UI" panose="020B0604030504040204" pitchFamily="50" charset="-128"/>
                <a:cs typeface="Meiryo UI" panose="020B0604030504040204" pitchFamily="50" charset="-128"/>
              </a:rPr>
              <a:t>ペーシングには</a:t>
            </a:r>
            <a:endParaRPr lang="en-US" altLang="ja-JP" sz="36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56266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190803" y="692696"/>
            <a:ext cx="661732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元来、被ばく相談に回答例などない</a:t>
            </a:r>
          </a:p>
          <a:p>
            <a:endParaRPr lang="ja-JP" altLang="en-US" sz="2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cs typeface="Meiryo UI" panose="020B0604030504040204" pitchFamily="50" charset="-128"/>
              </a:rPr>
              <a:t>同じような相談でも、相談者によって</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cs typeface="Meiryo UI" panose="020B0604030504040204" pitchFamily="50" charset="-128"/>
              </a:rPr>
              <a:t>対応や回答が異なる</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503019" y="2996952"/>
            <a:ext cx="7992888" cy="1940981"/>
          </a:xfrm>
          <a:prstGeom prst="rect">
            <a:avLst/>
          </a:prstGeom>
          <a:noFill/>
          <a:ln>
            <a:noFill/>
          </a:ln>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nSpc>
                <a:spcPct val="150000"/>
              </a:lnSpc>
            </a:pPr>
            <a:r>
              <a:rPr lang="ja-JP" altLang="en-US" sz="2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医療での放射線被ばくに関する患者からの問合わせはクレームではない</a:t>
            </a:r>
            <a:endParaRPr lang="en-US" altLang="ja-JP" sz="2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kumimoji="1" lang="ja-JP" altLang="en-US" sz="2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したがって、必要以上な低姿勢な対応は不要</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1508214" y="5661248"/>
            <a:ext cx="6202339" cy="646331"/>
          </a:xfrm>
          <a:prstGeom prst="rect">
            <a:avLst/>
          </a:prstGeom>
          <a:noFill/>
        </p:spPr>
        <p:txBody>
          <a:bodyPr wrap="none" rtlCol="0">
            <a:spAutoFit/>
          </a:bodyPr>
          <a:lstStyle/>
          <a:p>
            <a:pPr algn="ctr"/>
            <a:r>
              <a:rPr kumimoji="1" lang="ja-JP" altLang="en-US" sz="3600" dirty="0">
                <a:latin typeface="Meiryo UI" panose="020B0604030504040204" pitchFamily="50" charset="-128"/>
                <a:ea typeface="Meiryo UI" panose="020B0604030504040204" pitchFamily="50" charset="-128"/>
                <a:cs typeface="Meiryo UI" panose="020B0604030504040204" pitchFamily="50" charset="-128"/>
              </a:rPr>
              <a:t>同じ目線で対話をすることが重要</a:t>
            </a:r>
            <a:endParaRPr kumimoji="1" lang="en-US" sz="3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359446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3999" cy="1268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622656" y="2276872"/>
            <a:ext cx="8064896" cy="2469202"/>
          </a:xfrm>
          <a:prstGeom prst="rect">
            <a:avLst/>
          </a:prstGeom>
          <a:noFill/>
        </p:spPr>
        <p:txBody>
          <a:bodyPr wrap="square" rtlCol="0">
            <a:spAutoFit/>
          </a:bodyPr>
          <a:lstStyle/>
          <a:p>
            <a:pPr>
              <a:lnSpc>
                <a:spcPct val="150000"/>
              </a:lnSpc>
            </a:pPr>
            <a:r>
              <a:rPr lang="ja-JP" altLang="en-US" sz="3600" dirty="0">
                <a:latin typeface="Meiryo UI" panose="020B0604030504040204" pitchFamily="50" charset="-128"/>
                <a:ea typeface="Meiryo UI" panose="020B0604030504040204" pitchFamily="50" charset="-128"/>
                <a:cs typeface="Meiryo UI" panose="020B0604030504040204" pitchFamily="50" charset="-128"/>
              </a:rPr>
              <a:t>ある行動に伴って（あるいは行動しないことによって）、危険に遭う可能性や損をする可能性を意味する考え</a:t>
            </a:r>
            <a:endParaRPr kumimoji="1" lang="ja-JP" altLang="en-US" sz="3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3079703" y="345430"/>
            <a:ext cx="2903359"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ja-JP" altLang="en-US" sz="5400" b="1" cap="none" spc="0" dirty="0">
                <a:ln>
                  <a:prstDash val="solid"/>
                </a:ln>
                <a:latin typeface="Meiryo UI" panose="020B0604030504040204" pitchFamily="50" charset="-128"/>
                <a:ea typeface="Meiryo UI" panose="020B0604030504040204" pitchFamily="50" charset="-128"/>
                <a:cs typeface="Meiryo UI" panose="020B0604030504040204" pitchFamily="50" charset="-128"/>
              </a:rPr>
              <a:t>リスクとは</a:t>
            </a:r>
          </a:p>
        </p:txBody>
      </p:sp>
    </p:spTree>
    <p:extLst>
      <p:ext uri="{BB962C8B-B14F-4D97-AF65-F5344CB8AC3E}">
        <p14:creationId xmlns:p14="http://schemas.microsoft.com/office/powerpoint/2010/main" val="209299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9551" y="476672"/>
            <a:ext cx="8136905" cy="2554545"/>
          </a:xfrm>
          <a:prstGeom prst="rect">
            <a:avLst/>
          </a:prstGeom>
          <a:noFill/>
        </p:spPr>
        <p:txBody>
          <a:bodyPr wrap="square" rtlCol="0">
            <a:spAutoFit/>
          </a:bodyPr>
          <a:lstStyle/>
          <a:p>
            <a:pPr marL="457200" indent="-457200">
              <a:buFont typeface="Arial" pitchFamily="34" charset="0"/>
              <a:buChar cha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患者（市民）が，全てのリスク対象について勉強したり知識を持つことは不可能</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457200" indent="-457200">
              <a:buFont typeface="Arial" pitchFamily="34" charset="0"/>
              <a:buChar cha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人間は，あまたあるさまざまなリスクに対して，限られた知識と時間の範囲内で直感的な判断をしている</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457200" indent="-457200">
              <a:buFont typeface="Arial" pitchFamily="34" charset="0"/>
              <a:buChar cha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我々も全てのリスクに対して科学的に対応しているか</a:t>
            </a:r>
            <a:r>
              <a:rPr lang="en-US" altLang="ja-JP" sz="2800" dirty="0">
                <a:latin typeface="Meiryo UI" panose="020B0604030504040204" pitchFamily="50" charset="-128"/>
                <a:ea typeface="Meiryo UI" panose="020B0604030504040204" pitchFamily="50" charset="-128"/>
                <a:cs typeface="Meiryo UI" panose="020B0604030504040204" pitchFamily="50" charset="-128"/>
              </a:rPr>
              <a:t>?</a:t>
            </a:r>
          </a:p>
        </p:txBody>
      </p:sp>
      <p:pic>
        <p:nvPicPr>
          <p:cNvPr id="1026" name="Picture 2" descr="http://080206.kazudiet.com/img/A320_133.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040" b="95527" l="9957" r="89899">
                        <a14:foregroundMark x1="47042" y1="18759" x2="47042" y2="18759"/>
                        <a14:foregroundMark x1="30880" y1="13997" x2="30880" y2="13997"/>
                        <a14:foregroundMark x1="35209" y1="26840" x2="35209" y2="26840"/>
                        <a14:foregroundMark x1="35209" y1="26840" x2="35209" y2="26840"/>
                        <a14:foregroundMark x1="47042" y1="35786" x2="47042" y2="35786"/>
                        <a14:foregroundMark x1="57431" y1="10245" x2="57431" y2="10245"/>
                        <a14:foregroundMark x1="57431" y1="10245" x2="57431" y2="10245"/>
                        <a14:foregroundMark x1="39538" y1="8802" x2="39538" y2="8802"/>
                        <a14:foregroundMark x1="26696" y1="37807" x2="26696" y2="37807"/>
                        <a14:foregroundMark x1="24820" y1="24964" x2="24820" y2="24964"/>
                        <a14:foregroundMark x1="68398" y1="12121" x2="68398" y2="12121"/>
                        <a14:foregroundMark x1="83117" y1="38240" x2="83117" y2="38240"/>
                        <a14:foregroundMark x1="61760" y1="46320" x2="61760" y2="46320"/>
                        <a14:foregroundMark x1="41414" y1="45310" x2="41414" y2="45310"/>
                        <a14:foregroundMark x1="28571" y1="43434" x2="28571" y2="43434"/>
                        <a14:foregroundMark x1="13420" y1="26840" x2="13420" y2="26840"/>
                        <a14:foregroundMark x1="17172" y1="20202" x2="17172" y2="20202"/>
                        <a14:foregroundMark x1="17605" y1="20202" x2="17605" y2="20202"/>
                        <a14:foregroundMark x1="38095" y1="22078" x2="38095" y2="22078"/>
                        <a14:foregroundMark x1="55123" y1="30159" x2="55123" y2="30159"/>
                        <a14:foregroundMark x1="43290" y1="23088" x2="43290" y2="23088"/>
                        <a14:foregroundMark x1="77345" y1="18759" x2="77345" y2="18759"/>
                        <a14:foregroundMark x1="62626" y1="33478" x2="62626" y2="33478"/>
                        <a14:foregroundMark x1="27561" y1="33045" x2="27561" y2="33045"/>
                        <a14:foregroundMark x1="38961" y1="18326" x2="38961" y2="18326"/>
                        <a14:foregroundMark x1="52670" y1="15440" x2="54113" y2="15440"/>
                        <a14:foregroundMark x1="43290" y1="15440" x2="43290" y2="15440"/>
                        <a14:foregroundMark x1="33766" y1="14574" x2="33766" y2="14574"/>
                        <a14:foregroundMark x1="16739" y1="27850" x2="16739" y2="27850"/>
                        <a14:foregroundMark x1="30880" y1="20202" x2="30880" y2="20202"/>
                        <a14:foregroundMark x1="76479" y1="23521" x2="76479" y2="23521"/>
                        <a14:foregroundMark x1="80664" y1="23521" x2="80664" y2="23521"/>
                        <a14:foregroundMark x1="84993" y1="21645" x2="84993" y2="21645"/>
                        <a14:foregroundMark x1="76479" y1="41991" x2="76479" y2="41991"/>
                        <a14:foregroundMark x1="50361" y1="45743" x2="50361" y2="45743"/>
                        <a14:foregroundMark x1="17172" y1="33045" x2="17172" y2="33045"/>
                        <a14:foregroundMark x1="70707" y1="35786" x2="70707" y2="35786"/>
                        <a14:foregroundMark x1="22655" y1="18182" x2="22655" y2="18182"/>
                        <a14:foregroundMark x1="14719" y1="24964" x2="14719" y2="24964"/>
                        <a14:foregroundMark x1="81818" y1="26984" x2="81818" y2="26984"/>
                        <a14:foregroundMark x1="50794" y1="29293" x2="50794" y2="29293"/>
                        <a14:foregroundMark x1="52814" y1="17316" x2="52814" y2="17316"/>
                        <a14:foregroundMark x1="58586" y1="13131" x2="58586" y2="13131"/>
                        <a14:foregroundMark x1="38817" y1="9091" x2="33478" y2="13709"/>
                        <a14:foregroundMark x1="17027" y1="37374" x2="17027" y2="37374"/>
                        <a14:foregroundMark x1="17027" y1="37374" x2="28283" y2="43867"/>
                        <a14:foregroundMark x1="28716" y1="43579" x2="41126" y2="45310"/>
                        <a14:foregroundMark x1="41414" y1="45599" x2="50505" y2="45599"/>
                        <a14:foregroundMark x1="50072" y1="46176" x2="61905" y2="46609"/>
                        <a14:foregroundMark x1="61616" y1="46753" x2="76190" y2="42136"/>
                        <a14:foregroundMark x1="83550" y1="30014" x2="83550" y2="30014"/>
                        <a14:foregroundMark x1="55700" y1="41126" x2="55700" y2="41126"/>
                        <a14:foregroundMark x1="65801" y1="39971" x2="65801" y2="39971"/>
                        <a14:foregroundMark x1="76335" y1="35786" x2="76335" y2="35786"/>
                        <a14:foregroundMark x1="43867" y1="19048" x2="43867" y2="19048"/>
                        <a14:foregroundMark x1="29437" y1="27417" x2="29437" y2="27417"/>
                        <a14:foregroundMark x1="41703" y1="27850" x2="41703" y2="27850"/>
                        <a14:foregroundMark x1="39538" y1="8947" x2="56566" y2="10390"/>
                        <a14:foregroundMark x1="50794" y1="22655" x2="50794" y2="22655"/>
                        <a14:foregroundMark x1="47330" y1="18759" x2="51082" y2="21645"/>
                        <a14:foregroundMark x1="58874" y1="13564" x2="67821" y2="12554"/>
                        <a14:foregroundMark x1="17316" y1="33478" x2="13564" y2="26696"/>
                        <a14:foregroundMark x1="16739" y1="28283" x2="25685" y2="25108"/>
                        <a14:foregroundMark x1="21068" y1="26984" x2="26407" y2="37951"/>
                        <a14:foregroundMark x1="55556" y1="41558" x2="55556" y2="30159"/>
                        <a14:foregroundMark x1="76190" y1="41703" x2="83117" y2="38672"/>
                        <a14:foregroundMark x1="83694" y1="30303" x2="85281" y2="21645"/>
                        <a14:foregroundMark x1="84704" y1="22222" x2="76912" y2="18759"/>
                        <a14:foregroundMark x1="33478" y1="14719" x2="14574" y2="24964"/>
                        <a14:foregroundMark x1="32756" y1="35065" x2="32756" y2="35065"/>
                        <a14:foregroundMark x1="61616" y1="19481" x2="61616" y2="19481"/>
                        <a14:foregroundMark x1="61328" y1="28283" x2="61328" y2="28283"/>
                        <a14:foregroundMark x1="70274" y1="21356" x2="70274" y2="21356"/>
                      </a14:backgroundRemoval>
                    </a14:imgEffect>
                  </a14:imgLayer>
                </a14:imgProps>
              </a:ext>
              <a:ext uri="{28A0092B-C50C-407E-A947-70E740481C1C}">
                <a14:useLocalDpi xmlns:a14="http://schemas.microsoft.com/office/drawing/2010/main" val="0"/>
              </a:ext>
            </a:extLst>
          </a:blip>
          <a:srcRect/>
          <a:stretch>
            <a:fillRect/>
          </a:stretch>
        </p:blipFill>
        <p:spPr bwMode="auto">
          <a:xfrm>
            <a:off x="323528" y="3266423"/>
            <a:ext cx="2880320" cy="288032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3230875" y="4106418"/>
            <a:ext cx="5320687" cy="1015663"/>
          </a:xfrm>
          <a:prstGeom prst="rect">
            <a:avLst/>
          </a:prstGeom>
          <a:solidFill>
            <a:schemeClr val="bg1">
              <a:lumMod val="95000"/>
            </a:schemeClr>
          </a:solidFill>
          <a:ln>
            <a:solidFill>
              <a:schemeClr val="bg1">
                <a:lumMod val="75000"/>
              </a:schemeClr>
            </a:solidFill>
          </a:ln>
          <a:effectLst>
            <a:outerShdw blurRad="76200" dir="18900000" sy="23000" kx="-1200000" algn="bl" rotWithShape="0">
              <a:prstClr val="black">
                <a:alpha val="20000"/>
              </a:prstClr>
            </a:outerShdw>
          </a:effectLst>
        </p:spPr>
        <p:txBody>
          <a:bodyPr wrap="none" rtlCol="0">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原材料：大豆（遺伝子組換えではない）</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原材料：大豆（遺伝子組換え</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95</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％以上使用）</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2267744" y="6165304"/>
            <a:ext cx="6325771" cy="523220"/>
          </a:xfrm>
          <a:prstGeom prst="rect">
            <a:avLst/>
          </a:prstGeom>
          <a:noFill/>
        </p:spPr>
        <p:txBody>
          <a:bodyPr wrap="none" rtlCol="0">
            <a:spAutoFit/>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そもそも遺伝子組換え技術ってどんなもの？</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922611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kids.wanpug.com/illust/illust418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9914" y="188640"/>
            <a:ext cx="1640558" cy="2736304"/>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5124" name="Picture 4" descr="http://kids.wanpug.com/illust/illust19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334003"/>
            <a:ext cx="1855685" cy="2462464"/>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2212595" y="4654010"/>
            <a:ext cx="3871573" cy="523220"/>
          </a:xfrm>
          <a:prstGeom prst="rect">
            <a:avLst/>
          </a:prstGeom>
          <a:solidFill>
            <a:srgbClr val="0070C0"/>
          </a:solidFill>
        </p:spPr>
        <p:txBody>
          <a:bodyPr wrap="none" rtlCol="0">
            <a:spAutoFit/>
          </a:bodyPr>
          <a:lstStyle/>
          <a:p>
            <a:r>
              <a:rPr lang="ja-JP" altLang="en-US" sz="2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リスクに対する認知ギャップ</a:t>
            </a:r>
          </a:p>
        </p:txBody>
      </p:sp>
      <p:sp>
        <p:nvSpPr>
          <p:cNvPr id="6" name="テキスト ボックス 5"/>
          <p:cNvSpPr txBox="1"/>
          <p:nvPr/>
        </p:nvSpPr>
        <p:spPr>
          <a:xfrm>
            <a:off x="1115616" y="1210546"/>
            <a:ext cx="1415772" cy="584775"/>
          </a:xfrm>
          <a:prstGeom prst="rect">
            <a:avLst/>
          </a:prstGeom>
          <a:solidFill>
            <a:schemeClr val="accent4">
              <a:lumMod val="75000"/>
            </a:schemeClr>
          </a:solidFill>
        </p:spPr>
        <p:style>
          <a:lnRef idx="0">
            <a:schemeClr val="accent1"/>
          </a:lnRef>
          <a:fillRef idx="3">
            <a:schemeClr val="accent1"/>
          </a:fillRef>
          <a:effectRef idx="3">
            <a:schemeClr val="accent1"/>
          </a:effectRef>
          <a:fontRef idx="minor">
            <a:schemeClr val="lt1"/>
          </a:fontRef>
        </p:style>
        <p:txBody>
          <a:bodyPr wrap="none" rtlCol="0">
            <a:spAutoFit/>
          </a:bodyPr>
          <a:lstStyle/>
          <a:p>
            <a:r>
              <a:rPr kumimoji="1"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専門家</a:t>
            </a:r>
          </a:p>
        </p:txBody>
      </p:sp>
      <p:sp>
        <p:nvSpPr>
          <p:cNvPr id="7" name="テキスト ボックス 6"/>
          <p:cNvSpPr txBox="1"/>
          <p:nvPr/>
        </p:nvSpPr>
        <p:spPr>
          <a:xfrm>
            <a:off x="5844334" y="1210546"/>
            <a:ext cx="1415772" cy="584775"/>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kumimoji="1"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一般人</a:t>
            </a:r>
          </a:p>
        </p:txBody>
      </p:sp>
      <p:cxnSp>
        <p:nvCxnSpPr>
          <p:cNvPr id="9" name="直線矢印コネクタ 8"/>
          <p:cNvCxnSpPr/>
          <p:nvPr/>
        </p:nvCxnSpPr>
        <p:spPr>
          <a:xfrm>
            <a:off x="2938431" y="3630508"/>
            <a:ext cx="905227" cy="1023502"/>
          </a:xfrm>
          <a:prstGeom prst="straightConnector1">
            <a:avLst/>
          </a:prstGeom>
          <a:ln w="127000">
            <a:solidFill>
              <a:schemeClr val="accent4">
                <a:lumMod val="60000"/>
                <a:lumOff val="40000"/>
              </a:schemeClr>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H="1">
            <a:off x="4572001" y="3138066"/>
            <a:ext cx="1512167" cy="1515944"/>
          </a:xfrm>
          <a:prstGeom prst="straightConnector1">
            <a:avLst/>
          </a:prstGeom>
          <a:ln w="127000">
            <a:solidFill>
              <a:srgbClr val="FF3300"/>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5004048" y="2060848"/>
            <a:ext cx="3096344" cy="1077218"/>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２値的にリスクを理解しがち</a:t>
            </a:r>
            <a:endParaRPr lang="en-US" altLang="ja-JP"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395536" y="2060848"/>
            <a:ext cx="3096344" cy="1569660"/>
          </a:xfrm>
          <a:prstGeom prst="rect">
            <a:avLst/>
          </a:prstGeom>
          <a:solidFill>
            <a:schemeClr val="accent4">
              <a:lumMod val="75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定性的・定量的にリスクの程度を理解</a:t>
            </a:r>
            <a:endParaRPr lang="en-US" altLang="ja-JP"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38431" y="5257503"/>
            <a:ext cx="2664296" cy="1462708"/>
          </a:xfrm>
          <a:prstGeom prst="rect">
            <a:avLst/>
          </a:prstGeom>
        </p:spPr>
      </p:pic>
    </p:spTree>
    <p:extLst>
      <p:ext uri="{BB962C8B-B14F-4D97-AF65-F5344CB8AC3E}">
        <p14:creationId xmlns:p14="http://schemas.microsoft.com/office/powerpoint/2010/main" val="106847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57199" y="1412776"/>
            <a:ext cx="8363273" cy="2677656"/>
          </a:xfrm>
          <a:prstGeom prst="rect">
            <a:avLst/>
          </a:prstGeom>
          <a:noFill/>
        </p:spPr>
        <p:txBody>
          <a:bodyPr wrap="square" rtlCol="0">
            <a:spAutoFit/>
          </a:bodyPr>
          <a:lstStyle/>
          <a:p>
            <a:pPr marL="363538" indent="-363538">
              <a:lnSpc>
                <a:spcPct val="150000"/>
              </a:lnSpc>
              <a:buFont typeface="Arial" panose="020B0604020202020204" pitchFamily="34" charset="0"/>
              <a:buChar cha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専門用語を平易な言葉にすれば相手に伝わる？</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marL="363538" indent="-363538">
              <a:lnSpc>
                <a:spcPct val="150000"/>
              </a:lnSpc>
              <a:buFont typeface="Arial" panose="020B0604020202020204" pitchFamily="34" charset="0"/>
              <a:buChar cha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専門的なことがわかってないから、科学的事実をやさしく説明すればわかってくれる？</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marL="363538" indent="-363538">
              <a:lnSpc>
                <a:spcPct val="150000"/>
              </a:lnSpc>
              <a:buFont typeface="Arial" panose="020B0604020202020204" pitchFamily="34" charset="0"/>
              <a:buChar cha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一般の人は専門家の考えを受容すべき？</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3999" cy="1268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タイトル 3"/>
          <p:cNvSpPr txBox="1">
            <a:spLocks/>
          </p:cNvSpPr>
          <p:nvPr/>
        </p:nvSpPr>
        <p:spPr>
          <a:xfrm>
            <a:off x="457199" y="186211"/>
            <a:ext cx="8229600" cy="648072"/>
          </a:xfrm>
          <a:prstGeom prst="rect">
            <a:avLst/>
          </a:prstGeom>
          <a:ln>
            <a:noFill/>
          </a:ln>
          <a:effectLst/>
          <a:scene3d>
            <a:camera prst="orthographicFront">
              <a:rot lat="0" lon="0" rev="0"/>
            </a:camera>
            <a:lightRig rig="contrasting" dir="t">
              <a:rot lat="0" lon="0" rev="1500000"/>
            </a:lightRig>
          </a:scene3d>
          <a:sp3d prstMaterial="metal">
            <a:bevelT w="88900" h="88900"/>
          </a:sp3d>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b="1" dirty="0">
                <a:latin typeface="Meiryo UI" panose="020B0604030504040204" pitchFamily="50" charset="-128"/>
                <a:ea typeface="Meiryo UI" panose="020B0604030504040204" pitchFamily="50" charset="-128"/>
                <a:cs typeface="Meiryo UI" panose="020B0604030504040204" pitchFamily="50" charset="-128"/>
              </a:rPr>
              <a:t>科学至上主義</a:t>
            </a:r>
          </a:p>
        </p:txBody>
      </p:sp>
      <p:sp>
        <p:nvSpPr>
          <p:cNvPr id="7" name="テキスト ボックス 6"/>
          <p:cNvSpPr txBox="1"/>
          <p:nvPr/>
        </p:nvSpPr>
        <p:spPr>
          <a:xfrm>
            <a:off x="1144448" y="5499228"/>
            <a:ext cx="6855104" cy="954107"/>
          </a:xfrm>
          <a:prstGeom prst="rect">
            <a:avLst/>
          </a:prstGeom>
          <a:noFill/>
        </p:spPr>
        <p:txBody>
          <a:bodyPr wrap="square" rtlCol="0">
            <a:spAutoFit/>
          </a:bodyPr>
          <a:lstStyle/>
          <a:p>
            <a:r>
              <a:rPr kumimoji="1" lang="ja-JP" altLang="en-US" sz="2800" dirty="0">
                <a:latin typeface="Meiryo UI" panose="020B0604030504040204" pitchFamily="50" charset="-128"/>
                <a:ea typeface="Meiryo UI" panose="020B0604030504040204" pitchFamily="50" charset="-128"/>
                <a:cs typeface="Meiryo UI" panose="020B0604030504040204" pitchFamily="50" charset="-128"/>
              </a:rPr>
              <a:t>従前的なパターナリズムは、一般人の「不安」に</a:t>
            </a:r>
            <a:endParaRPr kumimoji="1"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cs typeface="Meiryo UI" panose="020B0604030504040204" pitchFamily="50" charset="-128"/>
              </a:rPr>
              <a:t>向き合っていないのでは</a:t>
            </a:r>
            <a:r>
              <a:rPr kumimoji="1" lang="en-US" altLang="ja-JP" sz="28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800" dirty="0">
                <a:latin typeface="Meiryo UI" panose="020B0604030504040204" pitchFamily="50" charset="-128"/>
                <a:ea typeface="Meiryo UI" panose="020B0604030504040204" pitchFamily="50" charset="-128"/>
                <a:cs typeface="Meiryo UI" panose="020B0604030504040204" pitchFamily="50" charset="-128"/>
              </a:rPr>
              <a:t>？</a:t>
            </a:r>
            <a:endParaRPr kumimoji="1" 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下矢印 7"/>
          <p:cNvSpPr/>
          <p:nvPr/>
        </p:nvSpPr>
        <p:spPr>
          <a:xfrm>
            <a:off x="3563888" y="4160519"/>
            <a:ext cx="2016224" cy="936104"/>
          </a:xfrm>
          <a:prstGeom prst="downArrow">
            <a:avLst/>
          </a:prstGeom>
          <a:solidFill>
            <a:srgbClr val="FFCCFF"/>
          </a:solidFill>
          <a:ln>
            <a:noFill/>
          </a:ln>
          <a:effectLst>
            <a:outerShdw blurRad="508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Tree>
    <p:extLst>
      <p:ext uri="{BB962C8B-B14F-4D97-AF65-F5344CB8AC3E}">
        <p14:creationId xmlns:p14="http://schemas.microsoft.com/office/powerpoint/2010/main" val="23056278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1362</TotalTime>
  <Words>1241</Words>
  <Application>Microsoft Macintosh PowerPoint</Application>
  <PresentationFormat>画面に合わせる (4:3)</PresentationFormat>
  <Paragraphs>187</Paragraphs>
  <Slides>22</Slides>
  <Notes>22</Notes>
  <HiddenSlides>0</HiddenSlides>
  <MMClips>0</MMClips>
  <ScaleCrop>false</ScaleCrop>
  <HeadingPairs>
    <vt:vector size="4" baseType="variant">
      <vt:variant>
        <vt:lpstr>テーマ</vt:lpstr>
      </vt:variant>
      <vt:variant>
        <vt:i4>1</vt:i4>
      </vt:variant>
      <vt:variant>
        <vt:lpstr>スライド タイトル</vt:lpstr>
      </vt:variant>
      <vt:variant>
        <vt:i4>22</vt:i4>
      </vt:variant>
    </vt:vector>
  </HeadingPairs>
  <TitlesOfParts>
    <vt:vector size="23"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五十嵐隆元</dc:creator>
  <cp:lastModifiedBy>Miyazaki Koichiro</cp:lastModifiedBy>
  <cp:revision>404</cp:revision>
  <dcterms:created xsi:type="dcterms:W3CDTF">2015-06-09T06:18:03Z</dcterms:created>
  <dcterms:modified xsi:type="dcterms:W3CDTF">2017-12-05T10:41:44Z</dcterms:modified>
</cp:coreProperties>
</file>