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embeddings/oleObject1.bin" ContentType="application/vnd.openxmlformats-officedocument.oleObject"/>
  <Override PartName="/ppt/tags/tag13.xml" ContentType="application/vnd.openxmlformats-officedocument.presentationml.tags+xml"/>
  <Override PartName="/ppt/notesSlides/notesSlide14.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tags/tag1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97" r:id="rId2"/>
    <p:sldMasterId id="2147483810" r:id="rId3"/>
    <p:sldMasterId id="2147483824" r:id="rId4"/>
    <p:sldMasterId id="2147483861" r:id="rId5"/>
    <p:sldMasterId id="2147483875" r:id="rId6"/>
    <p:sldMasterId id="2147483906" r:id="rId7"/>
    <p:sldMasterId id="2147483918" r:id="rId8"/>
    <p:sldMasterId id="2147483943" r:id="rId9"/>
    <p:sldMasterId id="2147483967" r:id="rId10"/>
    <p:sldMasterId id="2147484028" r:id="rId11"/>
    <p:sldMasterId id="2147484040" r:id="rId12"/>
    <p:sldMasterId id="2147484053" r:id="rId13"/>
    <p:sldMasterId id="2147484066" r:id="rId14"/>
    <p:sldMasterId id="2147484078" r:id="rId15"/>
    <p:sldMasterId id="2147484090" r:id="rId16"/>
  </p:sldMasterIdLst>
  <p:notesMasterIdLst>
    <p:notesMasterId r:id="rId96"/>
  </p:notesMasterIdLst>
  <p:handoutMasterIdLst>
    <p:handoutMasterId r:id="rId97"/>
  </p:handoutMasterIdLst>
  <p:sldIdLst>
    <p:sldId id="969" r:id="rId17"/>
    <p:sldId id="970" r:id="rId18"/>
    <p:sldId id="1032" r:id="rId19"/>
    <p:sldId id="1059" r:id="rId20"/>
    <p:sldId id="1035" r:id="rId21"/>
    <p:sldId id="1060" r:id="rId22"/>
    <p:sldId id="1036" r:id="rId23"/>
    <p:sldId id="975" r:id="rId24"/>
    <p:sldId id="1057" r:id="rId25"/>
    <p:sldId id="1065" r:id="rId26"/>
    <p:sldId id="980" r:id="rId27"/>
    <p:sldId id="1058" r:id="rId28"/>
    <p:sldId id="945" r:id="rId29"/>
    <p:sldId id="950" r:id="rId30"/>
    <p:sldId id="384" r:id="rId31"/>
    <p:sldId id="937" r:id="rId32"/>
    <p:sldId id="938" r:id="rId33"/>
    <p:sldId id="939" r:id="rId34"/>
    <p:sldId id="940" r:id="rId35"/>
    <p:sldId id="941" r:id="rId36"/>
    <p:sldId id="1073" r:id="rId37"/>
    <p:sldId id="943" r:id="rId38"/>
    <p:sldId id="944" r:id="rId39"/>
    <p:sldId id="952" r:id="rId40"/>
    <p:sldId id="953" r:id="rId41"/>
    <p:sldId id="954" r:id="rId42"/>
    <p:sldId id="955" r:id="rId43"/>
    <p:sldId id="956" r:id="rId44"/>
    <p:sldId id="958" r:id="rId45"/>
    <p:sldId id="959" r:id="rId46"/>
    <p:sldId id="961" r:id="rId47"/>
    <p:sldId id="963" r:id="rId48"/>
    <p:sldId id="995" r:id="rId49"/>
    <p:sldId id="996" r:id="rId50"/>
    <p:sldId id="997" r:id="rId51"/>
    <p:sldId id="998" r:id="rId52"/>
    <p:sldId id="999" r:id="rId53"/>
    <p:sldId id="1001" r:id="rId54"/>
    <p:sldId id="1002" r:id="rId55"/>
    <p:sldId id="1003" r:id="rId56"/>
    <p:sldId id="1009" r:id="rId57"/>
    <p:sldId id="1018" r:id="rId58"/>
    <p:sldId id="1025" r:id="rId59"/>
    <p:sldId id="1064" r:id="rId60"/>
    <p:sldId id="1099" r:id="rId61"/>
    <p:sldId id="1101" r:id="rId62"/>
    <p:sldId id="1063" r:id="rId63"/>
    <p:sldId id="1029" r:id="rId64"/>
    <p:sldId id="1020" r:id="rId65"/>
    <p:sldId id="1074" r:id="rId66"/>
    <p:sldId id="1075" r:id="rId67"/>
    <p:sldId id="1076" r:id="rId68"/>
    <p:sldId id="1077" r:id="rId69"/>
    <p:sldId id="1078" r:id="rId70"/>
    <p:sldId id="1079" r:id="rId71"/>
    <p:sldId id="1080" r:id="rId72"/>
    <p:sldId id="1081" r:id="rId73"/>
    <p:sldId id="1082" r:id="rId74"/>
    <p:sldId id="1083" r:id="rId75"/>
    <p:sldId id="1084" r:id="rId76"/>
    <p:sldId id="1085" r:id="rId77"/>
    <p:sldId id="1086" r:id="rId78"/>
    <p:sldId id="1087" r:id="rId79"/>
    <p:sldId id="1089" r:id="rId80"/>
    <p:sldId id="1090" r:id="rId81"/>
    <p:sldId id="1091" r:id="rId82"/>
    <p:sldId id="1092" r:id="rId83"/>
    <p:sldId id="1093" r:id="rId84"/>
    <p:sldId id="1094" r:id="rId85"/>
    <p:sldId id="1095" r:id="rId86"/>
    <p:sldId id="1096" r:id="rId87"/>
    <p:sldId id="1097" r:id="rId88"/>
    <p:sldId id="1098" r:id="rId89"/>
    <p:sldId id="1102" r:id="rId90"/>
    <p:sldId id="1103" r:id="rId91"/>
    <p:sldId id="1104" r:id="rId92"/>
    <p:sldId id="1105" r:id="rId93"/>
    <p:sldId id="1106" r:id="rId94"/>
    <p:sldId id="1026" r:id="rId95"/>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4">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OSHIMURA" initials="YY"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C8651A"/>
    <a:srgbClr val="FFFFFF"/>
    <a:srgbClr val="DAA600"/>
    <a:srgbClr val="000D2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5" autoAdjust="0"/>
    <p:restoredTop sz="62857" autoAdjust="0"/>
  </p:normalViewPr>
  <p:slideViewPr>
    <p:cSldViewPr>
      <p:cViewPr varScale="1">
        <p:scale>
          <a:sx n="91" d="100"/>
          <a:sy n="91" d="100"/>
        </p:scale>
        <p:origin x="-1504" y="-112"/>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13560"/>
    </p:cViewPr>
  </p:sorterViewPr>
  <p:notesViewPr>
    <p:cSldViewPr>
      <p:cViewPr varScale="1">
        <p:scale>
          <a:sx n="85" d="100"/>
          <a:sy n="85" d="100"/>
        </p:scale>
        <p:origin x="-3138" y="-7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70" Type="http://schemas.openxmlformats.org/officeDocument/2006/relationships/slide" Target="slides/slide54.xml"/><Relationship Id="rId71" Type="http://schemas.openxmlformats.org/officeDocument/2006/relationships/slide" Target="slides/slide55.xml"/><Relationship Id="rId72" Type="http://schemas.openxmlformats.org/officeDocument/2006/relationships/slide" Target="slides/slide56.xml"/><Relationship Id="rId73" Type="http://schemas.openxmlformats.org/officeDocument/2006/relationships/slide" Target="slides/slide57.xml"/><Relationship Id="rId74" Type="http://schemas.openxmlformats.org/officeDocument/2006/relationships/slide" Target="slides/slide58.xml"/><Relationship Id="rId75" Type="http://schemas.openxmlformats.org/officeDocument/2006/relationships/slide" Target="slides/slide59.xml"/><Relationship Id="rId76" Type="http://schemas.openxmlformats.org/officeDocument/2006/relationships/slide" Target="slides/slide60.xml"/><Relationship Id="rId77" Type="http://schemas.openxmlformats.org/officeDocument/2006/relationships/slide" Target="slides/slide61.xml"/><Relationship Id="rId78" Type="http://schemas.openxmlformats.org/officeDocument/2006/relationships/slide" Target="slides/slide62.xml"/><Relationship Id="rId79" Type="http://schemas.openxmlformats.org/officeDocument/2006/relationships/slide" Target="slides/slide63.xml"/><Relationship Id="rId90" Type="http://schemas.openxmlformats.org/officeDocument/2006/relationships/slide" Target="slides/slide74.xml"/><Relationship Id="rId91" Type="http://schemas.openxmlformats.org/officeDocument/2006/relationships/slide" Target="slides/slide75.xml"/><Relationship Id="rId92" Type="http://schemas.openxmlformats.org/officeDocument/2006/relationships/slide" Target="slides/slide76.xml"/><Relationship Id="rId93" Type="http://schemas.openxmlformats.org/officeDocument/2006/relationships/slide" Target="slides/slide77.xml"/><Relationship Id="rId94" Type="http://schemas.openxmlformats.org/officeDocument/2006/relationships/slide" Target="slides/slide78.xml"/><Relationship Id="rId95" Type="http://schemas.openxmlformats.org/officeDocument/2006/relationships/slide" Target="slides/slide79.xml"/><Relationship Id="rId96" Type="http://schemas.openxmlformats.org/officeDocument/2006/relationships/notesMaster" Target="notesMasters/notesMaster1.xml"/><Relationship Id="rId97" Type="http://schemas.openxmlformats.org/officeDocument/2006/relationships/handoutMaster" Target="handoutMasters/handoutMaster1.xml"/><Relationship Id="rId98" Type="http://schemas.openxmlformats.org/officeDocument/2006/relationships/printerSettings" Target="printerSettings/printerSettings1.bin"/><Relationship Id="rId99" Type="http://schemas.openxmlformats.org/officeDocument/2006/relationships/commentAuthors" Target="commentAuthors.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slide" Target="slides/slide50.xml"/><Relationship Id="rId67" Type="http://schemas.openxmlformats.org/officeDocument/2006/relationships/slide" Target="slides/slide51.xml"/><Relationship Id="rId68" Type="http://schemas.openxmlformats.org/officeDocument/2006/relationships/slide" Target="slides/slide52.xml"/><Relationship Id="rId69" Type="http://schemas.openxmlformats.org/officeDocument/2006/relationships/slide" Target="slides/slide53.xml"/><Relationship Id="rId100" Type="http://schemas.openxmlformats.org/officeDocument/2006/relationships/presProps" Target="presProps.xml"/><Relationship Id="rId80" Type="http://schemas.openxmlformats.org/officeDocument/2006/relationships/slide" Target="slides/slide64.xml"/><Relationship Id="rId81" Type="http://schemas.openxmlformats.org/officeDocument/2006/relationships/slide" Target="slides/slide65.xml"/><Relationship Id="rId82" Type="http://schemas.openxmlformats.org/officeDocument/2006/relationships/slide" Target="slides/slide66.xml"/><Relationship Id="rId83" Type="http://schemas.openxmlformats.org/officeDocument/2006/relationships/slide" Target="slides/slide67.xml"/><Relationship Id="rId84" Type="http://schemas.openxmlformats.org/officeDocument/2006/relationships/slide" Target="slides/slide68.xml"/><Relationship Id="rId85" Type="http://schemas.openxmlformats.org/officeDocument/2006/relationships/slide" Target="slides/slide69.xml"/><Relationship Id="rId86" Type="http://schemas.openxmlformats.org/officeDocument/2006/relationships/slide" Target="slides/slide70.xml"/><Relationship Id="rId87" Type="http://schemas.openxmlformats.org/officeDocument/2006/relationships/slide" Target="slides/slide71.xml"/><Relationship Id="rId88" Type="http://schemas.openxmlformats.org/officeDocument/2006/relationships/slide" Target="slides/slide72.xml"/><Relationship Id="rId89" Type="http://schemas.openxmlformats.org/officeDocument/2006/relationships/slide" Target="slides/slide73.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4" Type="http://schemas.microsoft.com/office/2011/relationships/chartColorStyle" Target="colors1.xml"/><Relationship Id="rId1" Type="http://schemas.openxmlformats.org/officeDocument/2006/relationships/themeOverride" Target="../theme/themeOverride2.xml"/><Relationship Id="rId2" Type="http://schemas.openxmlformats.org/officeDocument/2006/relationships/package" Target="../embeddings/Microsoft_Excel____1.xlsx"/></Relationships>
</file>

<file path=ppt/charts/_rels/chart3.xml.rels><?xml version="1.0" encoding="UTF-8" standalone="yes"?>
<Relationships xmlns="http://schemas.openxmlformats.org/package/2006/relationships"><Relationship Id="rId1" Type="http://schemas.openxmlformats.org/officeDocument/2006/relationships/oleObject" Target="file:///G:\20110511_&#39135;&#21697;_&#25918;&#23556;&#33021;&#28204;&#2345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96055992855512"/>
          <c:y val="0.182739274180268"/>
          <c:w val="0.741341124134356"/>
          <c:h val="0.575188761077829"/>
        </c:manualLayout>
      </c:layout>
      <c:barChart>
        <c:barDir val="bar"/>
        <c:grouping val="clustered"/>
        <c:varyColors val="0"/>
        <c:ser>
          <c:idx val="0"/>
          <c:order val="0"/>
          <c:invertIfNegative val="0"/>
          <c:cat>
            <c:strRef>
              <c:f>Sheet1!$B$2:$B$6</c:f>
              <c:strCache>
                <c:ptCount val="5"/>
                <c:pt idx="0">
                  <c:v>光子
（γ線, X線）</c:v>
                </c:pt>
                <c:pt idx="1">
                  <c:v>電子
（β線）</c:v>
                </c:pt>
                <c:pt idx="2">
                  <c:v>陽子</c:v>
                </c:pt>
                <c:pt idx="3">
                  <c:v>中性子</c:v>
                </c:pt>
                <c:pt idx="4">
                  <c:v>α粒子</c:v>
                </c:pt>
              </c:strCache>
            </c:strRef>
          </c:cat>
          <c:val>
            <c:numRef>
              <c:f>Sheet1!$C$2:$C$6</c:f>
              <c:numCache>
                <c:formatCode>General</c:formatCode>
                <c:ptCount val="5"/>
                <c:pt idx="0">
                  <c:v>1.0</c:v>
                </c:pt>
                <c:pt idx="1">
                  <c:v>1.0</c:v>
                </c:pt>
                <c:pt idx="2">
                  <c:v>2.0</c:v>
                </c:pt>
                <c:pt idx="3">
                  <c:v>21.0</c:v>
                </c:pt>
                <c:pt idx="4">
                  <c:v>20.0</c:v>
                </c:pt>
              </c:numCache>
            </c:numRef>
          </c:val>
        </c:ser>
        <c:dLbls>
          <c:showLegendKey val="0"/>
          <c:showVal val="0"/>
          <c:showCatName val="0"/>
          <c:showSerName val="0"/>
          <c:showPercent val="0"/>
          <c:showBubbleSize val="0"/>
        </c:dLbls>
        <c:gapWidth val="150"/>
        <c:axId val="-2082883496"/>
        <c:axId val="-2082881112"/>
      </c:barChart>
      <c:catAx>
        <c:axId val="-2082883496"/>
        <c:scaling>
          <c:orientation val="minMax"/>
        </c:scaling>
        <c:delete val="1"/>
        <c:axPos val="l"/>
        <c:numFmt formatCode="General" sourceLinked="0"/>
        <c:majorTickMark val="out"/>
        <c:minorTickMark val="none"/>
        <c:tickLblPos val="none"/>
        <c:crossAx val="-2082881112"/>
        <c:crosses val="autoZero"/>
        <c:auto val="1"/>
        <c:lblAlgn val="ctr"/>
        <c:lblOffset val="100"/>
        <c:noMultiLvlLbl val="0"/>
      </c:catAx>
      <c:valAx>
        <c:axId val="-2082881112"/>
        <c:scaling>
          <c:orientation val="minMax"/>
        </c:scaling>
        <c:delete val="0"/>
        <c:axPos val="b"/>
        <c:majorGridlines>
          <c:spPr>
            <a:ln>
              <a:solidFill>
                <a:srgbClr val="000000"/>
              </a:solidFill>
            </a:ln>
          </c:spPr>
        </c:majorGridlines>
        <c:title>
          <c:tx>
            <c:rich>
              <a:bodyPr rot="0" vert="horz"/>
              <a:lstStyle/>
              <a:p>
                <a:pPr>
                  <a:defRPr sz="1600">
                    <a:solidFill>
                      <a:schemeClr val="tx1"/>
                    </a:solidFill>
                  </a:defRPr>
                </a:pPr>
                <a:r>
                  <a:rPr lang="ja-JP" sz="1600" dirty="0">
                    <a:solidFill>
                      <a:schemeClr val="tx1"/>
                    </a:solidFill>
                  </a:rPr>
                  <a:t>放射線加重係数</a:t>
                </a:r>
              </a:p>
            </c:rich>
          </c:tx>
          <c:layout>
            <c:manualLayout>
              <c:xMode val="edge"/>
              <c:yMode val="edge"/>
              <c:x val="0.381341253193213"/>
              <c:y val="0.0196668760942276"/>
            </c:manualLayout>
          </c:layout>
          <c:overlay val="0"/>
        </c:title>
        <c:numFmt formatCode="General" sourceLinked="1"/>
        <c:majorTickMark val="out"/>
        <c:minorTickMark val="none"/>
        <c:tickLblPos val="nextTo"/>
        <c:spPr>
          <a:ln>
            <a:solidFill>
              <a:srgbClr val="000000"/>
            </a:solidFill>
          </a:ln>
        </c:spPr>
        <c:txPr>
          <a:bodyPr/>
          <a:lstStyle/>
          <a:p>
            <a:pPr>
              <a:defRPr sz="1800">
                <a:solidFill>
                  <a:schemeClr val="tx1"/>
                </a:solidFill>
              </a:defRPr>
            </a:pPr>
            <a:endParaRPr lang="ja-JP"/>
          </a:p>
        </c:txPr>
        <c:crossAx val="-2082883496"/>
        <c:crosses val="autoZero"/>
        <c:crossBetween val="between"/>
      </c:valAx>
      <c:spPr>
        <a:ln>
          <a:solidFill>
            <a:srgbClr val="000000"/>
          </a:solidFill>
        </a:ln>
      </c:spPr>
    </c:plotArea>
    <c:plotVisOnly val="1"/>
    <c:dispBlanksAs val="gap"/>
    <c:showDLblsOverMax val="0"/>
  </c:chart>
  <c:txPr>
    <a:bodyPr/>
    <a:lstStyle/>
    <a:p>
      <a:pPr>
        <a:defRPr sz="2000">
          <a:solidFill>
            <a:schemeClr val="bg1"/>
          </a:solidFill>
        </a:defRPr>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00B050"/>
              </a:soli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1-785B-4AE3-A215-64F23B542C75}"/>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3-785B-4AE3-A215-64F23B542C75}"/>
              </c:ext>
            </c:extLst>
          </c:dPt>
          <c:dPt>
            <c:idx val="2"/>
            <c:bubble3D val="0"/>
            <c:spPr>
              <a:solidFill>
                <a:srgbClr val="FF99FF"/>
              </a:soli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5-785B-4AE3-A215-64F23B542C75}"/>
              </c:ext>
            </c:extLst>
          </c:dPt>
          <c:dPt>
            <c:idx val="3"/>
            <c:bubble3D val="0"/>
            <c:spPr>
              <a:solidFill>
                <a:srgbClr val="FFFF00"/>
              </a:soli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7-785B-4AE3-A215-64F23B542C75}"/>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Comic Sans MS" panose="030F0702030302020204" pitchFamily="66" charset="0"/>
                    <a:ea typeface="+mj-ea"/>
                    <a:cs typeface="+mn-cs"/>
                  </a:defRPr>
                </a:pPr>
                <a:endParaRPr lang="ja-JP"/>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Sheet1!$B$2:$B$5</c:f>
              <c:strCache>
                <c:ptCount val="4"/>
                <c:pt idx="0">
                  <c:v>宇宙</c:v>
                </c:pt>
                <c:pt idx="1">
                  <c:v>地面</c:v>
                </c:pt>
                <c:pt idx="2">
                  <c:v>呼吸</c:v>
                </c:pt>
                <c:pt idx="3">
                  <c:v>食物</c:v>
                </c:pt>
              </c:strCache>
            </c:strRef>
          </c:cat>
          <c:val>
            <c:numRef>
              <c:f>Sheet1!$C$2:$C$5</c:f>
              <c:numCache>
                <c:formatCode>General</c:formatCode>
                <c:ptCount val="4"/>
                <c:pt idx="0">
                  <c:v>0.3</c:v>
                </c:pt>
                <c:pt idx="1">
                  <c:v>0.33</c:v>
                </c:pt>
                <c:pt idx="2">
                  <c:v>0.47</c:v>
                </c:pt>
                <c:pt idx="3">
                  <c:v>1.0</c:v>
                </c:pt>
              </c:numCache>
            </c:numRef>
          </c:val>
          <c:extLst xmlns:c16r2="http://schemas.microsoft.com/office/drawing/2015/06/chart">
            <c:ext xmlns:c16="http://schemas.microsoft.com/office/drawing/2014/chart" uri="{C3380CC4-5D6E-409C-BE32-E72D297353CC}">
              <c16:uniqueId val="{00000008-785B-4AE3-A215-64F23B542C75}"/>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HG丸ｺﾞｼｯｸM-PRO" panose="020F0600000000000000" pitchFamily="50" charset="-128"/>
              <a:ea typeface="HG丸ｺﾞｼｯｸM-PRO" panose="020F0600000000000000" pitchFamily="50" charset="-128"/>
              <a:cs typeface="+mn-cs"/>
            </a:defRPr>
          </a:pPr>
          <a:endParaRPr lang="ja-JP"/>
        </a:p>
      </c:txPr>
    </c:legend>
    <c:plotVisOnly val="1"/>
    <c:dispBlanksAs val="gap"/>
    <c:showDLblsOverMax val="0"/>
  </c:chart>
  <c:spPr>
    <a:noFill/>
    <a:ln>
      <a:noFill/>
    </a:ln>
    <a:effectLst/>
  </c:spPr>
  <c:txPr>
    <a:bodyPr/>
    <a:lstStyle/>
    <a:p>
      <a:pPr>
        <a:defRPr sz="2000">
          <a:latin typeface="Comic Sans MS" panose="030F0702030302020204" pitchFamily="66" charset="0"/>
          <a:ea typeface="+mj-ea"/>
        </a:defRPr>
      </a:pPr>
      <a:endParaRPr lang="ja-JP"/>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1"/>
    </mc:Choice>
    <mc:Fallback>
      <c:style val="31"/>
    </mc:Fallback>
  </mc:AlternateContent>
  <c:chart>
    <c:autoTitleDeleted val="1"/>
    <c:plotArea>
      <c:layout/>
      <c:barChart>
        <c:barDir val="col"/>
        <c:grouping val="clustered"/>
        <c:varyColors val="0"/>
        <c:ser>
          <c:idx val="0"/>
          <c:order val="0"/>
          <c:invertIfNegative val="0"/>
          <c:errBars>
            <c:errBarType val="both"/>
            <c:errValType val="cust"/>
            <c:noEndCap val="0"/>
            <c:plus>
              <c:numRef>
                <c:f>サンチュ!$F$10:$F$11</c:f>
                <c:numCache>
                  <c:formatCode>General</c:formatCode>
                  <c:ptCount val="2"/>
                  <c:pt idx="0">
                    <c:v>366.4516119635867</c:v>
                  </c:pt>
                  <c:pt idx="1">
                    <c:v>15.02682374418572</c:v>
                  </c:pt>
                </c:numCache>
              </c:numRef>
            </c:plus>
            <c:minus>
              <c:numRef>
                <c:f>サンチュ!$F$10:$F$11</c:f>
                <c:numCache>
                  <c:formatCode>General</c:formatCode>
                  <c:ptCount val="2"/>
                  <c:pt idx="0">
                    <c:v>366.4516119635867</c:v>
                  </c:pt>
                  <c:pt idx="1">
                    <c:v>15.02682374418572</c:v>
                  </c:pt>
                </c:numCache>
              </c:numRef>
            </c:minus>
            <c:spPr>
              <a:ln>
                <a:solidFill>
                  <a:schemeClr val="tx1"/>
                </a:solidFill>
              </a:ln>
            </c:spPr>
          </c:errBars>
          <c:cat>
            <c:strRef>
              <c:f>サンチュ!$B$10:$B$11</c:f>
              <c:strCache>
                <c:ptCount val="2"/>
                <c:pt idx="0">
                  <c:v>上の葉</c:v>
                </c:pt>
                <c:pt idx="1">
                  <c:v>下の葉</c:v>
                </c:pt>
              </c:strCache>
            </c:strRef>
          </c:cat>
          <c:val>
            <c:numRef>
              <c:f>サンチュ!$E$10:$E$11</c:f>
              <c:numCache>
                <c:formatCode>0.00_ </c:formatCode>
                <c:ptCount val="2"/>
                <c:pt idx="0">
                  <c:v>1371.926883780379</c:v>
                </c:pt>
                <c:pt idx="1">
                  <c:v>9.677319459928155</c:v>
                </c:pt>
              </c:numCache>
            </c:numRef>
          </c:val>
          <c:extLst xmlns:c16r2="http://schemas.microsoft.com/office/drawing/2015/06/chart">
            <c:ext xmlns:c16="http://schemas.microsoft.com/office/drawing/2014/chart" uri="{C3380CC4-5D6E-409C-BE32-E72D297353CC}">
              <c16:uniqueId val="{00000000-CBFC-4151-A9C3-728DD2843FE3}"/>
            </c:ext>
          </c:extLst>
        </c:ser>
        <c:dLbls>
          <c:showLegendKey val="0"/>
          <c:showVal val="0"/>
          <c:showCatName val="0"/>
          <c:showSerName val="0"/>
          <c:showPercent val="0"/>
          <c:showBubbleSize val="0"/>
        </c:dLbls>
        <c:gapWidth val="150"/>
        <c:axId val="-2023024712"/>
        <c:axId val="-2023021352"/>
      </c:barChart>
      <c:catAx>
        <c:axId val="-2023024712"/>
        <c:scaling>
          <c:orientation val="minMax"/>
        </c:scaling>
        <c:delete val="0"/>
        <c:axPos val="b"/>
        <c:numFmt formatCode="General" sourceLinked="0"/>
        <c:majorTickMark val="out"/>
        <c:minorTickMark val="none"/>
        <c:tickLblPos val="nextTo"/>
        <c:spPr>
          <a:ln>
            <a:solidFill>
              <a:schemeClr val="tx1"/>
            </a:solidFill>
          </a:ln>
        </c:spPr>
        <c:txPr>
          <a:bodyPr/>
          <a:lstStyle/>
          <a:p>
            <a:pPr>
              <a:defRPr>
                <a:solidFill>
                  <a:schemeClr val="tx1"/>
                </a:solidFill>
              </a:defRPr>
            </a:pPr>
            <a:endParaRPr lang="ja-JP"/>
          </a:p>
        </c:txPr>
        <c:crossAx val="-2023021352"/>
        <c:crosses val="autoZero"/>
        <c:auto val="1"/>
        <c:lblAlgn val="ctr"/>
        <c:lblOffset val="100"/>
        <c:noMultiLvlLbl val="0"/>
      </c:catAx>
      <c:valAx>
        <c:axId val="-2023021352"/>
        <c:scaling>
          <c:orientation val="minMax"/>
        </c:scaling>
        <c:delete val="0"/>
        <c:axPos val="l"/>
        <c:majorGridlines>
          <c:spPr>
            <a:ln>
              <a:solidFill>
                <a:schemeClr val="tx1"/>
              </a:solidFill>
            </a:ln>
          </c:spPr>
        </c:majorGridlines>
        <c:title>
          <c:tx>
            <c:rich>
              <a:bodyPr rot="-5400000" vert="horz"/>
              <a:lstStyle/>
              <a:p>
                <a:pPr>
                  <a:defRPr>
                    <a:solidFill>
                      <a:schemeClr val="tx1"/>
                    </a:solidFill>
                  </a:defRPr>
                </a:pPr>
                <a:r>
                  <a:rPr lang="ja-JP">
                    <a:solidFill>
                      <a:schemeClr val="tx1"/>
                    </a:solidFill>
                  </a:rPr>
                  <a:t>（</a:t>
                </a:r>
                <a:r>
                  <a:rPr lang="en-US">
                    <a:solidFill>
                      <a:schemeClr val="tx1"/>
                    </a:solidFill>
                  </a:rPr>
                  <a:t>Bq/kg</a:t>
                </a:r>
                <a:r>
                  <a:rPr lang="ja-JP">
                    <a:solidFill>
                      <a:schemeClr val="tx1"/>
                    </a:solidFill>
                  </a:rPr>
                  <a:t>）</a:t>
                </a:r>
              </a:p>
            </c:rich>
          </c:tx>
          <c:layout/>
          <c:overlay val="0"/>
        </c:title>
        <c:numFmt formatCode="0.00_ " sourceLinked="1"/>
        <c:majorTickMark val="out"/>
        <c:minorTickMark val="none"/>
        <c:tickLblPos val="nextTo"/>
        <c:spPr>
          <a:ln>
            <a:solidFill>
              <a:schemeClr val="tx1"/>
            </a:solidFill>
          </a:ln>
        </c:spPr>
        <c:txPr>
          <a:bodyPr/>
          <a:lstStyle/>
          <a:p>
            <a:pPr>
              <a:defRPr>
                <a:solidFill>
                  <a:schemeClr val="tx1"/>
                </a:solidFill>
              </a:defRPr>
            </a:pPr>
            <a:endParaRPr lang="ja-JP"/>
          </a:p>
        </c:txPr>
        <c:crossAx val="-2023024712"/>
        <c:crosses val="autoZero"/>
        <c:crossBetween val="between"/>
        <c:majorUnit val="500.0"/>
      </c:valAx>
      <c:spPr>
        <a:ln>
          <a:solidFill>
            <a:schemeClr val="tx1"/>
          </a:solidFill>
        </a:ln>
      </c:spPr>
    </c:plotArea>
    <c:plotVisOnly val="1"/>
    <c:dispBlanksAs val="gap"/>
    <c:showDLblsOverMax val="0"/>
  </c:chart>
  <c:txPr>
    <a:bodyPr/>
    <a:lstStyle/>
    <a:p>
      <a:pPr>
        <a:defRPr sz="1600">
          <a:solidFill>
            <a:schemeClr val="bg1"/>
          </a:solidFill>
        </a:defRPr>
      </a:pPr>
      <a:endParaRPr lang="ja-JP"/>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136715BD-D303-4E17-9C8E-749FF5D162FB}" type="slidenum">
              <a:rPr kumimoji="1" lang="ja-JP" altLang="en-US" smtClean="0"/>
              <a:t>‹#›</a:t>
            </a:fld>
            <a:endParaRPr kumimoji="1" lang="ja-JP" altLang="en-US"/>
          </a:p>
        </p:txBody>
      </p:sp>
    </p:spTree>
    <p:extLst>
      <p:ext uri="{BB962C8B-B14F-4D97-AF65-F5344CB8AC3E}">
        <p14:creationId xmlns:p14="http://schemas.microsoft.com/office/powerpoint/2010/main" val="3870971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7BBE85A2-05A3-424D-9938-7DF9E598FE83}" type="datetimeFigureOut">
              <a:rPr kumimoji="1" lang="ja-JP" altLang="en-US" smtClean="0"/>
              <a:t>17/12/05</a:t>
            </a:fld>
            <a:endParaRPr kumimoji="1" lang="ja-JP" altLang="en-US"/>
          </a:p>
        </p:txBody>
      </p:sp>
      <p:sp>
        <p:nvSpPr>
          <p:cNvPr id="4" name="スライド イメージ プレースホルダー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0EDFA429-28FF-4A50-B5E7-7E8E3659061B}" type="slidenum">
              <a:rPr kumimoji="1" lang="ja-JP" altLang="en-US" smtClean="0"/>
              <a:t>‹#›</a:t>
            </a:fld>
            <a:endParaRPr kumimoji="1" lang="ja-JP" altLang="en-US"/>
          </a:p>
        </p:txBody>
      </p:sp>
    </p:spTree>
    <p:extLst>
      <p:ext uri="{BB962C8B-B14F-4D97-AF65-F5344CB8AC3E}">
        <p14:creationId xmlns:p14="http://schemas.microsoft.com/office/powerpoint/2010/main" val="193513361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latin typeface="Times New Roman" panose="02020603050405020304" pitchFamily="18" charset="0"/>
              <a:ea typeface="HGPｺﾞｼｯｸE" panose="020B0900000000000000"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0EDFA429-28FF-4A50-B5E7-7E8E3659061B}" type="slidenum">
              <a:rPr kumimoji="1" lang="ja-JP" altLang="en-US" smtClean="0"/>
              <a:t>1</a:t>
            </a:fld>
            <a:endParaRPr kumimoji="1" lang="ja-JP" altLang="en-US"/>
          </a:p>
        </p:txBody>
      </p:sp>
    </p:spTree>
    <p:extLst>
      <p:ext uri="{BB962C8B-B14F-4D97-AF65-F5344CB8AC3E}">
        <p14:creationId xmlns:p14="http://schemas.microsoft.com/office/powerpoint/2010/main" val="4164496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050" b="0" u="none" dirty="0">
              <a:latin typeface="Times New Roman" panose="02020603050405020304" pitchFamily="18" charset="0"/>
              <a:ea typeface="HG丸ｺﾞｼｯｸM-PRO" panose="020F0600000000000000"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0EDFA429-28FF-4A50-B5E7-7E8E3659061B}" type="slidenum">
              <a:rPr kumimoji="1" lang="ja-JP" altLang="en-US" smtClean="0"/>
              <a:t>11</a:t>
            </a:fld>
            <a:endParaRPr kumimoji="1" lang="ja-JP" altLang="en-US"/>
          </a:p>
        </p:txBody>
      </p:sp>
    </p:spTree>
    <p:extLst>
      <p:ext uri="{BB962C8B-B14F-4D97-AF65-F5344CB8AC3E}">
        <p14:creationId xmlns:p14="http://schemas.microsoft.com/office/powerpoint/2010/main" val="2049134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altLang="ja-JP"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altLang="ja-JP"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0EDFA429-28FF-4A50-B5E7-7E8E3659061B}"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3111960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92188" y="768350"/>
            <a:ext cx="5114925" cy="38369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A5655-C5C3-47FD-B594-30967E9CF32C}" type="slidenum">
              <a:rPr lang="en-US" altLang="ja-JP" smtClean="0">
                <a:solidFill>
                  <a:prstClr val="black"/>
                </a:solidFill>
              </a:rPr>
              <a:pPr/>
              <a:t>15</a:t>
            </a:fld>
            <a:endParaRPr lang="en-US" altLang="ja-JP" dirty="0">
              <a:solidFill>
                <a:prstClr val="black"/>
              </a:solidFill>
            </a:endParaRPr>
          </a:p>
        </p:txBody>
      </p:sp>
    </p:spTree>
    <p:extLst>
      <p:ext uri="{BB962C8B-B14F-4D97-AF65-F5344CB8AC3E}">
        <p14:creationId xmlns:p14="http://schemas.microsoft.com/office/powerpoint/2010/main" val="3047836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66800" y="665163"/>
            <a:ext cx="4432300" cy="3325812"/>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65E87F3A-CB54-49AE-84BB-06339B3181ED}"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3894079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A5655-C5C3-47FD-B594-30967E9CF32C}" type="slidenum">
              <a:rPr lang="en-US" altLang="ja-JP" smtClean="0">
                <a:solidFill>
                  <a:prstClr val="black"/>
                </a:solidFill>
              </a:rPr>
              <a:pPr/>
              <a:t>17</a:t>
            </a:fld>
            <a:endParaRPr lang="en-US" altLang="ja-JP">
              <a:solidFill>
                <a:prstClr val="black"/>
              </a:solidFill>
            </a:endParaRPr>
          </a:p>
        </p:txBody>
      </p:sp>
    </p:spTree>
    <p:extLst>
      <p:ext uri="{BB962C8B-B14F-4D97-AF65-F5344CB8AC3E}">
        <p14:creationId xmlns:p14="http://schemas.microsoft.com/office/powerpoint/2010/main" val="1942158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66800" y="665163"/>
            <a:ext cx="4432300" cy="3325812"/>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A5655-C5C3-47FD-B594-30967E9CF32C}" type="slidenum">
              <a:rPr lang="en-US" altLang="ja-JP" smtClean="0">
                <a:solidFill>
                  <a:prstClr val="black"/>
                </a:solidFill>
              </a:rPr>
              <a:pPr/>
              <a:t>18</a:t>
            </a:fld>
            <a:endParaRPr lang="en-US" altLang="ja-JP">
              <a:solidFill>
                <a:prstClr val="black"/>
              </a:solidFill>
            </a:endParaRPr>
          </a:p>
        </p:txBody>
      </p:sp>
    </p:spTree>
    <p:extLst>
      <p:ext uri="{BB962C8B-B14F-4D97-AF65-F5344CB8AC3E}">
        <p14:creationId xmlns:p14="http://schemas.microsoft.com/office/powerpoint/2010/main" val="2231387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65213" y="663575"/>
            <a:ext cx="4435475" cy="3327400"/>
          </a:xfrm>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AFA5655-C5C3-47FD-B594-30967E9CF32C}" type="slidenum">
              <a:rPr lang="en-US" altLang="ja-JP" smtClean="0">
                <a:solidFill>
                  <a:prstClr val="black"/>
                </a:solidFill>
              </a:rPr>
              <a:pPr/>
              <a:t>19</a:t>
            </a:fld>
            <a:endParaRPr lang="en-US" altLang="ja-JP">
              <a:solidFill>
                <a:prstClr val="black"/>
              </a:solidFill>
            </a:endParaRPr>
          </a:p>
        </p:txBody>
      </p:sp>
    </p:spTree>
    <p:extLst>
      <p:ext uri="{BB962C8B-B14F-4D97-AF65-F5344CB8AC3E}">
        <p14:creationId xmlns:p14="http://schemas.microsoft.com/office/powerpoint/2010/main" val="4024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66800" y="665163"/>
            <a:ext cx="4432300" cy="3325812"/>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5E87F3A-CB54-49AE-84BB-06339B3181ED}" type="slidenum">
              <a:rPr lang="ja-JP" altLang="en-US" smtClean="0">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3598312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66800" y="665163"/>
            <a:ext cx="4432300" cy="3325812"/>
          </a:xfrm>
        </p:spPr>
      </p:sp>
      <p:sp>
        <p:nvSpPr>
          <p:cNvPr id="3" name="ノート プレースホルダ 2"/>
          <p:cNvSpPr>
            <a:spLocks noGrp="1"/>
          </p:cNvSpPr>
          <p:nvPr>
            <p:ph type="body" idx="1"/>
          </p:nvPr>
        </p:nvSpPr>
        <p:spPr/>
        <p:txBody>
          <a:bodyPr>
            <a:normAutofit/>
          </a:bodyPr>
          <a:lstStyle/>
          <a:p>
            <a:pPr defTabSz="850624">
              <a:defRPr/>
            </a:pPr>
            <a:endParaRPr kumimoji="1" lang="ja-JP" altLang="en-US" dirty="0" smtClean="0"/>
          </a:p>
        </p:txBody>
      </p:sp>
      <p:sp>
        <p:nvSpPr>
          <p:cNvPr id="4" name="スライド番号プレースホルダ 3"/>
          <p:cNvSpPr>
            <a:spLocks noGrp="1"/>
          </p:cNvSpPr>
          <p:nvPr>
            <p:ph type="sldNum" sz="quarter" idx="10"/>
          </p:nvPr>
        </p:nvSpPr>
        <p:spPr/>
        <p:txBody>
          <a:bodyPr/>
          <a:lstStyle/>
          <a:p>
            <a:fld id="{8AFA5655-C5C3-47FD-B594-30967E9CF32C}" type="slidenum">
              <a:rPr lang="en-US" altLang="ja-JP" smtClean="0">
                <a:solidFill>
                  <a:prstClr val="black"/>
                </a:solidFill>
              </a:rPr>
              <a:pPr/>
              <a:t>22</a:t>
            </a:fld>
            <a:endParaRPr lang="en-US" altLang="ja-JP" dirty="0">
              <a:solidFill>
                <a:prstClr val="black"/>
              </a:solidFill>
            </a:endParaRPr>
          </a:p>
        </p:txBody>
      </p:sp>
    </p:spTree>
    <p:extLst>
      <p:ext uri="{BB962C8B-B14F-4D97-AF65-F5344CB8AC3E}">
        <p14:creationId xmlns:p14="http://schemas.microsoft.com/office/powerpoint/2010/main" val="1113699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EDFA429-28FF-4A50-B5E7-7E8E3659061B}" type="slidenum">
              <a:rPr lang="ja-JP" altLang="en-US" smtClean="0">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2181836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EDFA429-28FF-4A50-B5E7-7E8E3659061B}" type="slidenum">
              <a:rPr kumimoji="1" lang="ja-JP" altLang="en-US" smtClean="0"/>
              <a:t>2</a:t>
            </a:fld>
            <a:endParaRPr kumimoji="1" lang="ja-JP" altLang="en-US"/>
          </a:p>
        </p:txBody>
      </p:sp>
    </p:spTree>
    <p:extLst>
      <p:ext uri="{BB962C8B-B14F-4D97-AF65-F5344CB8AC3E}">
        <p14:creationId xmlns:p14="http://schemas.microsoft.com/office/powerpoint/2010/main" val="3917697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43000" y="685800"/>
            <a:ext cx="4572000" cy="3429000"/>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A5655-C5C3-47FD-B594-30967E9CF32C}" type="slidenum">
              <a:rPr lang="en-US" altLang="ja-JP" smtClean="0">
                <a:solidFill>
                  <a:prstClr val="black"/>
                </a:solidFill>
              </a:rPr>
              <a:pPr/>
              <a:t>26</a:t>
            </a:fld>
            <a:endParaRPr lang="en-US" altLang="ja-JP">
              <a:solidFill>
                <a:prstClr val="black"/>
              </a:solidFill>
            </a:endParaRPr>
          </a:p>
        </p:txBody>
      </p:sp>
    </p:spTree>
    <p:extLst>
      <p:ext uri="{BB962C8B-B14F-4D97-AF65-F5344CB8AC3E}">
        <p14:creationId xmlns:p14="http://schemas.microsoft.com/office/powerpoint/2010/main" val="3051523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43000" y="685800"/>
            <a:ext cx="4572000" cy="3429000"/>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A5655-C5C3-47FD-B594-30967E9CF32C}" type="slidenum">
              <a:rPr lang="en-US" altLang="ja-JP" smtClean="0">
                <a:solidFill>
                  <a:prstClr val="black"/>
                </a:solidFill>
              </a:rPr>
              <a:pPr/>
              <a:t>27</a:t>
            </a:fld>
            <a:endParaRPr lang="en-US" altLang="ja-JP">
              <a:solidFill>
                <a:prstClr val="black"/>
              </a:solidFill>
            </a:endParaRPr>
          </a:p>
        </p:txBody>
      </p:sp>
    </p:spTree>
    <p:extLst>
      <p:ext uri="{BB962C8B-B14F-4D97-AF65-F5344CB8AC3E}">
        <p14:creationId xmlns:p14="http://schemas.microsoft.com/office/powerpoint/2010/main" val="716809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43000" y="685800"/>
            <a:ext cx="4572000" cy="3429000"/>
          </a:xfrm>
        </p:spPr>
      </p:sp>
      <p:sp>
        <p:nvSpPr>
          <p:cNvPr id="3" name="ノート プレースホルダ 2"/>
          <p:cNvSpPr>
            <a:spLocks noGrp="1"/>
          </p:cNvSpPr>
          <p:nvPr>
            <p:ph type="body" idx="1"/>
          </p:nvPr>
        </p:nvSpPr>
        <p:spPr/>
        <p:txBody>
          <a:bodyPr>
            <a:normAutofit/>
          </a:bodyPr>
          <a:lstStyle/>
          <a:p>
            <a:pPr marL="342900" indent="-342900">
              <a:spcBef>
                <a:spcPct val="30000"/>
              </a:spcBef>
              <a:buFontTx/>
              <a:buNone/>
              <a:defRPr/>
            </a:pPr>
            <a:endParaRPr lang="en-US" altLang="ja-JP" kern="0" dirty="0">
              <a:solidFill>
                <a:schemeClr val="bg1"/>
              </a:solidFill>
              <a:latin typeface="Comic Sans MS" pitchFamily="66" charset="0"/>
              <a:ea typeface="HG丸ｺﾞｼｯｸM-PRO" pitchFamily="50" charset="-128"/>
            </a:endParaRPr>
          </a:p>
        </p:txBody>
      </p:sp>
      <p:sp>
        <p:nvSpPr>
          <p:cNvPr id="4" name="スライド番号プレースホルダ 3"/>
          <p:cNvSpPr>
            <a:spLocks noGrp="1"/>
          </p:cNvSpPr>
          <p:nvPr>
            <p:ph type="sldNum" sz="quarter" idx="10"/>
          </p:nvPr>
        </p:nvSpPr>
        <p:spPr/>
        <p:txBody>
          <a:bodyPr/>
          <a:lstStyle/>
          <a:p>
            <a:fld id="{8AFA5655-C5C3-47FD-B594-30967E9CF32C}" type="slidenum">
              <a:rPr lang="en-US" altLang="ja-JP" smtClean="0">
                <a:solidFill>
                  <a:prstClr val="black"/>
                </a:solidFill>
              </a:rPr>
              <a:pPr/>
              <a:t>28</a:t>
            </a:fld>
            <a:endParaRPr lang="en-US" altLang="ja-JP">
              <a:solidFill>
                <a:prstClr val="black"/>
              </a:solidFill>
            </a:endParaRPr>
          </a:p>
        </p:txBody>
      </p:sp>
    </p:spTree>
    <p:extLst>
      <p:ext uri="{BB962C8B-B14F-4D97-AF65-F5344CB8AC3E}">
        <p14:creationId xmlns:p14="http://schemas.microsoft.com/office/powerpoint/2010/main" val="139906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43000" y="685800"/>
            <a:ext cx="4572000" cy="3429000"/>
          </a:xfrm>
        </p:spPr>
      </p:sp>
      <p:sp>
        <p:nvSpPr>
          <p:cNvPr id="3" name="ノート プレースホルダ 2"/>
          <p:cNvSpPr>
            <a:spLocks noGrp="1"/>
          </p:cNvSpPr>
          <p:nvPr>
            <p:ph type="body" idx="1"/>
          </p:nvPr>
        </p:nvSpPr>
        <p:spPr/>
        <p:txBody>
          <a:bodyPr>
            <a:normAutofit lnSpcReduction="10000"/>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A5655-C5C3-47FD-B594-30967E9CF32C}" type="slidenum">
              <a:rPr lang="en-US" altLang="ja-JP" smtClean="0">
                <a:solidFill>
                  <a:prstClr val="black"/>
                </a:solidFill>
              </a:rPr>
              <a:pPr/>
              <a:t>29</a:t>
            </a:fld>
            <a:endParaRPr lang="en-US" altLang="ja-JP" dirty="0">
              <a:solidFill>
                <a:prstClr val="black"/>
              </a:solidFill>
            </a:endParaRPr>
          </a:p>
        </p:txBody>
      </p:sp>
    </p:spTree>
    <p:extLst>
      <p:ext uri="{BB962C8B-B14F-4D97-AF65-F5344CB8AC3E}">
        <p14:creationId xmlns:p14="http://schemas.microsoft.com/office/powerpoint/2010/main" val="2561308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43000" y="685800"/>
            <a:ext cx="4572000" cy="3429000"/>
          </a:xfrm>
        </p:spPr>
      </p:sp>
      <p:sp>
        <p:nvSpPr>
          <p:cNvPr id="3" name="ノート プレースホルダ 2"/>
          <p:cNvSpPr>
            <a:spLocks noGrp="1"/>
          </p:cNvSpPr>
          <p:nvPr>
            <p:ph type="body" idx="1"/>
          </p:nvPr>
        </p:nvSpPr>
        <p:spPr/>
        <p:txBody>
          <a:bodyPr>
            <a:normAutofit lnSpcReduction="10000"/>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A5655-C5C3-47FD-B594-30967E9CF32C}" type="slidenum">
              <a:rPr lang="en-US" altLang="ja-JP" smtClean="0">
                <a:solidFill>
                  <a:prstClr val="black"/>
                </a:solidFill>
              </a:rPr>
              <a:pPr/>
              <a:t>30</a:t>
            </a:fld>
            <a:endParaRPr lang="en-US" altLang="ja-JP" dirty="0">
              <a:solidFill>
                <a:prstClr val="black"/>
              </a:solidFill>
            </a:endParaRPr>
          </a:p>
        </p:txBody>
      </p:sp>
    </p:spTree>
    <p:extLst>
      <p:ext uri="{BB962C8B-B14F-4D97-AF65-F5344CB8AC3E}">
        <p14:creationId xmlns:p14="http://schemas.microsoft.com/office/powerpoint/2010/main" val="3525816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43000" y="685800"/>
            <a:ext cx="4572000" cy="3429000"/>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5E87F3A-CB54-49AE-84BB-06339B3181ED}" type="slidenum">
              <a:rPr lang="ja-JP" altLang="en-US" smtClean="0">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338248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 1"/>
          <p:cNvSpPr>
            <a:spLocks noGrp="1" noRot="1" noChangeAspect="1" noTextEdit="1"/>
          </p:cNvSpPr>
          <p:nvPr>
            <p:ph type="sldImg"/>
          </p:nvPr>
        </p:nvSpPr>
        <p:spPr>
          <a:xfrm>
            <a:off x="1144588" y="687388"/>
            <a:ext cx="4568825" cy="3427412"/>
          </a:xfrm>
          <a:ln/>
        </p:spPr>
      </p:sp>
      <p:sp>
        <p:nvSpPr>
          <p:cNvPr id="81923" name="ノート プレースホルダ 2"/>
          <p:cNvSpPr>
            <a:spLocks noGrp="1"/>
          </p:cNvSpPr>
          <p:nvPr>
            <p:ph type="body" idx="1"/>
          </p:nvPr>
        </p:nvSpPr>
        <p:spPr>
          <a:noFill/>
          <a:ln/>
        </p:spPr>
        <p:txBody>
          <a:bodyPr/>
          <a:lstStyle/>
          <a:p>
            <a:endParaRPr lang="ja-JP" altLang="en-US" dirty="0"/>
          </a:p>
        </p:txBody>
      </p:sp>
      <p:sp>
        <p:nvSpPr>
          <p:cNvPr id="81924" name="スライド番号プレースホルダ 3"/>
          <p:cNvSpPr>
            <a:spLocks noGrp="1"/>
          </p:cNvSpPr>
          <p:nvPr>
            <p:ph type="sldNum" sz="quarter" idx="5"/>
          </p:nvPr>
        </p:nvSpPr>
        <p:spPr>
          <a:noFill/>
        </p:spPr>
        <p:txBody>
          <a:bodyPr/>
          <a:lstStyle/>
          <a:p>
            <a:fld id="{52AB8183-FAAF-4A5D-ADA1-67537ADA21AD}" type="slidenum">
              <a:rPr lang="ja-JP" altLang="en-US">
                <a:solidFill>
                  <a:prstClr val="black"/>
                </a:solidFill>
              </a:rPr>
              <a:pPr/>
              <a:t>32</a:t>
            </a:fld>
            <a:endParaRPr lang="en-US" altLang="ja-JP">
              <a:solidFill>
                <a:prstClr val="black"/>
              </a:solidFill>
            </a:endParaRPr>
          </a:p>
        </p:txBody>
      </p:sp>
    </p:spTree>
    <p:extLst>
      <p:ext uri="{BB962C8B-B14F-4D97-AF65-F5344CB8AC3E}">
        <p14:creationId xmlns:p14="http://schemas.microsoft.com/office/powerpoint/2010/main" val="676021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defRPr/>
            </a:pPr>
            <a:fld id="{6DEB449E-4083-4018-B15E-456BE2D9D7BB}" type="slidenum">
              <a:rPr lang="en-US" altLang="ja-JP">
                <a:solidFill>
                  <a:prstClr val="black"/>
                </a:solidFill>
              </a:rPr>
              <a:pPr>
                <a:defRPr/>
              </a:pPr>
              <a:t>35</a:t>
            </a:fld>
            <a:endParaRPr lang="en-US" altLang="ja-JP">
              <a:solidFill>
                <a:prstClr val="black"/>
              </a:solidFill>
            </a:endParaRPr>
          </a:p>
        </p:txBody>
      </p:sp>
      <p:sp>
        <p:nvSpPr>
          <p:cNvPr id="10956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95683" name="Rectangle 3"/>
          <p:cNvSpPr>
            <a:spLocks noGrp="1" noChangeArrowheads="1"/>
          </p:cNvSpPr>
          <p:nvPr>
            <p:ph type="body" idx="1"/>
          </p:nvPr>
        </p:nvSpPr>
        <p:spPr bwMode="auto">
          <a:xfrm>
            <a:off x="914830" y="4343990"/>
            <a:ext cx="5028341" cy="4114505"/>
          </a:xfrm>
          <a:prstGeom prst="rect">
            <a:avLst/>
          </a:prstGeom>
          <a:solidFill>
            <a:srgbClr val="FFFFFF"/>
          </a:solidFill>
          <a:ln>
            <a:solidFill>
              <a:srgbClr val="000000"/>
            </a:solidFill>
            <a:miter lim="800000"/>
            <a:headEnd/>
            <a:tailEnd/>
          </a:ln>
        </p:spPr>
        <p:txBody>
          <a:bodyPr/>
          <a:lstStyle/>
          <a:p>
            <a:endParaRPr lang="en-US" altLang="ja-JP" dirty="0">
              <a:solidFill>
                <a:schemeClr val="bg1"/>
              </a:solidFill>
              <a:ea typeface="ＭＳ Ｐゴシック" pitchFamily="50" charset="-128"/>
            </a:endParaRPr>
          </a:p>
          <a:p>
            <a:endParaRPr lang="en-US" altLang="ja-JP" dirty="0">
              <a:solidFill>
                <a:schemeClr val="bg1"/>
              </a:solidFill>
              <a:ea typeface="ＭＳ Ｐゴシック" pitchFamily="50" charset="-128"/>
            </a:endParaRPr>
          </a:p>
        </p:txBody>
      </p:sp>
    </p:spTree>
    <p:extLst>
      <p:ext uri="{BB962C8B-B14F-4D97-AF65-F5344CB8AC3E}">
        <p14:creationId xmlns:p14="http://schemas.microsoft.com/office/powerpoint/2010/main" val="2358056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843" eaLnBrk="0" hangingPunct="0">
              <a:defRPr kumimoji="1">
                <a:solidFill>
                  <a:schemeClr val="tx1"/>
                </a:solidFill>
                <a:latin typeface="Arial" charset="0"/>
                <a:ea typeface="ＭＳ Ｐゴシック" pitchFamily="50" charset="-128"/>
              </a:defRPr>
            </a:lvl1pPr>
            <a:lvl2pPr marL="741761" indent="-285293" defTabSz="901843" eaLnBrk="0" hangingPunct="0">
              <a:defRPr kumimoji="1">
                <a:solidFill>
                  <a:schemeClr val="tx1"/>
                </a:solidFill>
                <a:latin typeface="Arial" charset="0"/>
                <a:ea typeface="ＭＳ Ｐゴシック" pitchFamily="50" charset="-128"/>
              </a:defRPr>
            </a:lvl2pPr>
            <a:lvl3pPr marL="1141171" indent="-228234" defTabSz="901843" eaLnBrk="0" hangingPunct="0">
              <a:defRPr kumimoji="1">
                <a:solidFill>
                  <a:schemeClr val="tx1"/>
                </a:solidFill>
                <a:latin typeface="Arial" charset="0"/>
                <a:ea typeface="ＭＳ Ｐゴシック" pitchFamily="50" charset="-128"/>
              </a:defRPr>
            </a:lvl3pPr>
            <a:lvl4pPr marL="1597640" indent="-228234" defTabSz="901843" eaLnBrk="0" hangingPunct="0">
              <a:defRPr kumimoji="1">
                <a:solidFill>
                  <a:schemeClr val="tx1"/>
                </a:solidFill>
                <a:latin typeface="Arial" charset="0"/>
                <a:ea typeface="ＭＳ Ｐゴシック" pitchFamily="50" charset="-128"/>
              </a:defRPr>
            </a:lvl4pPr>
            <a:lvl5pPr marL="2054108" indent="-228234" defTabSz="901843" eaLnBrk="0" hangingPunct="0">
              <a:defRPr kumimoji="1">
                <a:solidFill>
                  <a:schemeClr val="tx1"/>
                </a:solidFill>
                <a:latin typeface="Arial" charset="0"/>
                <a:ea typeface="ＭＳ Ｐゴシック" pitchFamily="50" charset="-128"/>
              </a:defRPr>
            </a:lvl5pPr>
            <a:lvl6pPr marL="2510577" indent="-228234" algn="ctr" defTabSz="901843" eaLnBrk="0" fontAlgn="base" hangingPunct="0">
              <a:spcBef>
                <a:spcPct val="0"/>
              </a:spcBef>
              <a:spcAft>
                <a:spcPct val="0"/>
              </a:spcAft>
              <a:defRPr kumimoji="1">
                <a:solidFill>
                  <a:schemeClr val="tx1"/>
                </a:solidFill>
                <a:latin typeface="Arial" charset="0"/>
                <a:ea typeface="ＭＳ Ｐゴシック" pitchFamily="50" charset="-128"/>
              </a:defRPr>
            </a:lvl6pPr>
            <a:lvl7pPr marL="2967045" indent="-228234" algn="ctr" defTabSz="901843" eaLnBrk="0" fontAlgn="base" hangingPunct="0">
              <a:spcBef>
                <a:spcPct val="0"/>
              </a:spcBef>
              <a:spcAft>
                <a:spcPct val="0"/>
              </a:spcAft>
              <a:defRPr kumimoji="1">
                <a:solidFill>
                  <a:schemeClr val="tx1"/>
                </a:solidFill>
                <a:latin typeface="Arial" charset="0"/>
                <a:ea typeface="ＭＳ Ｐゴシック" pitchFamily="50" charset="-128"/>
              </a:defRPr>
            </a:lvl7pPr>
            <a:lvl8pPr marL="3423514" indent="-228234" algn="ctr" defTabSz="901843" eaLnBrk="0" fontAlgn="base" hangingPunct="0">
              <a:spcBef>
                <a:spcPct val="0"/>
              </a:spcBef>
              <a:spcAft>
                <a:spcPct val="0"/>
              </a:spcAft>
              <a:defRPr kumimoji="1">
                <a:solidFill>
                  <a:schemeClr val="tx1"/>
                </a:solidFill>
                <a:latin typeface="Arial" charset="0"/>
                <a:ea typeface="ＭＳ Ｐゴシック" pitchFamily="50" charset="-128"/>
              </a:defRPr>
            </a:lvl8pPr>
            <a:lvl9pPr marL="3879982" indent="-228234" algn="ctr" defTabSz="901843"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fld id="{8B85BE63-1811-4CAB-9491-4CA60E94F81A}" type="slidenum">
              <a:rPr lang="en-US" altLang="ja-JP" smtClean="0">
                <a:solidFill>
                  <a:prstClr val="black"/>
                </a:solidFill>
                <a:latin typeface="Times" charset="0"/>
              </a:rPr>
              <a:pPr eaLnBrk="1" hangingPunct="1">
                <a:defRPr/>
              </a:pPr>
              <a:t>36</a:t>
            </a:fld>
            <a:endParaRPr lang="en-US" altLang="ja-JP">
              <a:solidFill>
                <a:prstClr val="black"/>
              </a:solidFill>
              <a:latin typeface="Times"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685316" y="4343216"/>
            <a:ext cx="5487370" cy="41136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dirty="0">
              <a:latin typeface="Times" charset="0"/>
            </a:endParaRPr>
          </a:p>
        </p:txBody>
      </p:sp>
    </p:spTree>
    <p:extLst>
      <p:ext uri="{BB962C8B-B14F-4D97-AF65-F5344CB8AC3E}">
        <p14:creationId xmlns:p14="http://schemas.microsoft.com/office/powerpoint/2010/main" val="963961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36495" indent="-283267" eaLnBrk="0" hangingPunct="0">
              <a:defRPr kumimoji="1">
                <a:solidFill>
                  <a:schemeClr val="tx1"/>
                </a:solidFill>
                <a:latin typeface="Arial" pitchFamily="34" charset="0"/>
                <a:ea typeface="ＭＳ Ｐゴシック" pitchFamily="50" charset="-128"/>
              </a:defRPr>
            </a:lvl2pPr>
            <a:lvl3pPr marL="1133069" indent="-226614" eaLnBrk="0" hangingPunct="0">
              <a:defRPr kumimoji="1">
                <a:solidFill>
                  <a:schemeClr val="tx1"/>
                </a:solidFill>
                <a:latin typeface="Arial" pitchFamily="34" charset="0"/>
                <a:ea typeface="ＭＳ Ｐゴシック" pitchFamily="50" charset="-128"/>
              </a:defRPr>
            </a:lvl3pPr>
            <a:lvl4pPr marL="1586297" indent="-226614" eaLnBrk="0" hangingPunct="0">
              <a:defRPr kumimoji="1">
                <a:solidFill>
                  <a:schemeClr val="tx1"/>
                </a:solidFill>
                <a:latin typeface="Arial" pitchFamily="34" charset="0"/>
                <a:ea typeface="ＭＳ Ｐゴシック" pitchFamily="50" charset="-128"/>
              </a:defRPr>
            </a:lvl4pPr>
            <a:lvl5pPr marL="2039524" indent="-226614" eaLnBrk="0" hangingPunct="0">
              <a:defRPr kumimoji="1">
                <a:solidFill>
                  <a:schemeClr val="tx1"/>
                </a:solidFill>
                <a:latin typeface="Arial" pitchFamily="34" charset="0"/>
                <a:ea typeface="ＭＳ Ｐゴシック" pitchFamily="50" charset="-128"/>
              </a:defRPr>
            </a:lvl5pPr>
            <a:lvl6pPr marL="2492751" indent="-226614"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45979" indent="-226614"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399207" indent="-226614"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52434" indent="-226614"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fld id="{23DA6E40-CC1E-4423-B048-6554E502D5C6}" type="slidenum">
              <a:rPr lang="en-US" altLang="ja-JP" smtClean="0">
                <a:solidFill>
                  <a:prstClr val="black"/>
                </a:solidFill>
                <a:latin typeface="Times New Roman" pitchFamily="18" charset="0"/>
              </a:rPr>
              <a:pPr eaLnBrk="1" hangingPunct="1">
                <a:defRPr/>
              </a:pPr>
              <a:t>38</a:t>
            </a:fld>
            <a:endParaRPr lang="en-US" altLang="ja-JP" dirty="0">
              <a:solidFill>
                <a:prstClr val="black"/>
              </a:solidFill>
              <a:latin typeface="Times New Roman" pitchFamily="18" charset="0"/>
            </a:endParaRPr>
          </a:p>
        </p:txBody>
      </p:sp>
      <p:sp>
        <p:nvSpPr>
          <p:cNvPr id="1945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latin typeface="Times New Roman" pitchFamily="18" charset="0"/>
              <a:ea typeface="ＭＳ Ｐ明朝" pitchFamily="18" charset="-128"/>
            </a:endParaRPr>
          </a:p>
        </p:txBody>
      </p:sp>
    </p:spTree>
    <p:extLst>
      <p:ext uri="{BB962C8B-B14F-4D97-AF65-F5344CB8AC3E}">
        <p14:creationId xmlns:p14="http://schemas.microsoft.com/office/powerpoint/2010/main" val="1609727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b="0" u="none" dirty="0" smtClean="0">
              <a:latin typeface="Times New Roman" panose="02020603050405020304" pitchFamily="18" charset="0"/>
              <a:ea typeface="HG丸ｺﾞｼｯｸM-PRO" panose="020F0600000000000000"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0EDFA429-28FF-4A50-B5E7-7E8E3659061B}" type="slidenum">
              <a:rPr kumimoji="1" lang="ja-JP" altLang="en-US" smtClean="0"/>
              <a:t>3</a:t>
            </a:fld>
            <a:endParaRPr kumimoji="1" lang="ja-JP" altLang="en-US"/>
          </a:p>
        </p:txBody>
      </p:sp>
    </p:spTree>
    <p:extLst>
      <p:ext uri="{BB962C8B-B14F-4D97-AF65-F5344CB8AC3E}">
        <p14:creationId xmlns:p14="http://schemas.microsoft.com/office/powerpoint/2010/main" val="3349781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smtClean="0"/>
          </a:p>
        </p:txBody>
      </p:sp>
      <p:sp>
        <p:nvSpPr>
          <p:cNvPr id="2048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36495" indent="-283267" eaLnBrk="0" hangingPunct="0">
              <a:defRPr kumimoji="1">
                <a:solidFill>
                  <a:schemeClr val="tx1"/>
                </a:solidFill>
                <a:latin typeface="Arial" pitchFamily="34" charset="0"/>
                <a:ea typeface="ＭＳ Ｐゴシック" pitchFamily="50" charset="-128"/>
              </a:defRPr>
            </a:lvl2pPr>
            <a:lvl3pPr marL="1133069" indent="-226614" eaLnBrk="0" hangingPunct="0">
              <a:defRPr kumimoji="1">
                <a:solidFill>
                  <a:schemeClr val="tx1"/>
                </a:solidFill>
                <a:latin typeface="Arial" pitchFamily="34" charset="0"/>
                <a:ea typeface="ＭＳ Ｐゴシック" pitchFamily="50" charset="-128"/>
              </a:defRPr>
            </a:lvl3pPr>
            <a:lvl4pPr marL="1586297" indent="-226614" eaLnBrk="0" hangingPunct="0">
              <a:defRPr kumimoji="1">
                <a:solidFill>
                  <a:schemeClr val="tx1"/>
                </a:solidFill>
                <a:latin typeface="Arial" pitchFamily="34" charset="0"/>
                <a:ea typeface="ＭＳ Ｐゴシック" pitchFamily="50" charset="-128"/>
              </a:defRPr>
            </a:lvl4pPr>
            <a:lvl5pPr marL="2039524" indent="-226614" eaLnBrk="0" hangingPunct="0">
              <a:defRPr kumimoji="1">
                <a:solidFill>
                  <a:schemeClr val="tx1"/>
                </a:solidFill>
                <a:latin typeface="Arial" pitchFamily="34" charset="0"/>
                <a:ea typeface="ＭＳ Ｐゴシック" pitchFamily="50" charset="-128"/>
              </a:defRPr>
            </a:lvl5pPr>
            <a:lvl6pPr marL="2492751" indent="-226614"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45979" indent="-226614"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399207" indent="-226614"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52434" indent="-226614"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DF465AFF-52E7-48BE-A4E7-E794AD7A0E76}" type="slidenum">
              <a:rPr lang="ja-JP" altLang="en-US" smtClean="0">
                <a:solidFill>
                  <a:prstClr val="black"/>
                </a:solidFill>
                <a:latin typeface="Calibri" pitchFamily="34" charset="0"/>
              </a:rPr>
              <a:pPr eaLnBrk="1" hangingPunct="1"/>
              <a:t>39</a:t>
            </a:fld>
            <a:endParaRPr lang="ja-JP" altLang="en-US" dirty="0" smtClean="0">
              <a:solidFill>
                <a:prstClr val="black"/>
              </a:solidFill>
              <a:latin typeface="Calibri" pitchFamily="34" charset="0"/>
            </a:endParaRPr>
          </a:p>
        </p:txBody>
      </p:sp>
    </p:spTree>
    <p:extLst>
      <p:ext uri="{BB962C8B-B14F-4D97-AF65-F5344CB8AC3E}">
        <p14:creationId xmlns:p14="http://schemas.microsoft.com/office/powerpoint/2010/main" val="3874809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43000" y="685800"/>
            <a:ext cx="4572000" cy="3429000"/>
          </a:xfrm>
        </p:spPr>
      </p:sp>
      <p:sp>
        <p:nvSpPr>
          <p:cNvPr id="3" name="ノート プレースホルダ 2"/>
          <p:cNvSpPr>
            <a:spLocks noGrp="1"/>
          </p:cNvSpPr>
          <p:nvPr>
            <p:ph type="body" idx="1"/>
          </p:nvPr>
        </p:nvSpPr>
        <p:spPr/>
        <p:txBody>
          <a:bodyPr>
            <a:normAutofit/>
          </a:bodyPr>
          <a:lstStyle/>
          <a:p>
            <a:endParaRPr kumimoji="1" lang="en-US" altLang="ja-JP" dirty="0"/>
          </a:p>
        </p:txBody>
      </p:sp>
      <p:sp>
        <p:nvSpPr>
          <p:cNvPr id="4" name="スライド番号プレースホルダ 3"/>
          <p:cNvSpPr>
            <a:spLocks noGrp="1"/>
          </p:cNvSpPr>
          <p:nvPr>
            <p:ph type="sldNum" sz="quarter" idx="10"/>
          </p:nvPr>
        </p:nvSpPr>
        <p:spPr/>
        <p:txBody>
          <a:bodyPr/>
          <a:lstStyle/>
          <a:p>
            <a:pPr>
              <a:defRPr/>
            </a:pPr>
            <a:fld id="{65E87F3A-CB54-49AE-84BB-06339B3181ED}" type="slidenum">
              <a:rPr lang="ja-JP" altLang="en-US" smtClean="0">
                <a:solidFill>
                  <a:prstClr val="black"/>
                </a:solidFill>
              </a:rPr>
              <a:pPr>
                <a:defRPr/>
              </a:pPr>
              <a:t>40</a:t>
            </a:fld>
            <a:endParaRPr lang="ja-JP" altLang="en-US">
              <a:solidFill>
                <a:prstClr val="black"/>
              </a:solidFill>
            </a:endParaRPr>
          </a:p>
        </p:txBody>
      </p:sp>
    </p:spTree>
    <p:extLst>
      <p:ext uri="{BB962C8B-B14F-4D97-AF65-F5344CB8AC3E}">
        <p14:creationId xmlns:p14="http://schemas.microsoft.com/office/powerpoint/2010/main" val="2227651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放射線防護の考え方のところで、医療被ばくでは、線量限度を設けないと説明しました。</a:t>
            </a:r>
            <a:endParaRPr kumimoji="1" lang="en-US" altLang="ja-JP" dirty="0" smtClean="0"/>
          </a:p>
          <a:p>
            <a:r>
              <a:rPr kumimoji="1" lang="ja-JP" altLang="en-US" dirty="0" smtClean="0"/>
              <a:t>では、診断能を高くするために、線量を上げてしまって良いのでしょう？</a:t>
            </a:r>
            <a:endParaRPr kumimoji="1" lang="en-US" altLang="ja-JP" dirty="0" smtClean="0"/>
          </a:p>
          <a:p>
            <a:r>
              <a:rPr kumimoji="1" lang="ja-JP" altLang="en-US" dirty="0" smtClean="0"/>
              <a:t>いけませんよね。</a:t>
            </a:r>
            <a:endParaRPr kumimoji="1" lang="en-US" altLang="ja-JP" dirty="0" smtClean="0"/>
          </a:p>
          <a:p>
            <a:r>
              <a:rPr kumimoji="1" lang="ja-JP" altLang="en-US" dirty="0" smtClean="0"/>
              <a:t>最適化が必要になります。</a:t>
            </a:r>
            <a:endParaRPr kumimoji="1" lang="en-US" altLang="ja-JP" dirty="0" smtClean="0"/>
          </a:p>
          <a:p>
            <a:r>
              <a:rPr kumimoji="1" lang="ja-JP" altLang="en-US" dirty="0" smtClean="0"/>
              <a:t>最適化を実施するためのツールが診断参考レベルです。</a:t>
            </a:r>
            <a:endParaRPr kumimoji="1" lang="ja-JP" altLang="en-US" dirty="0"/>
          </a:p>
        </p:txBody>
      </p:sp>
      <p:sp>
        <p:nvSpPr>
          <p:cNvPr id="4" name="スライド番号プレースホルダー 3"/>
          <p:cNvSpPr>
            <a:spLocks noGrp="1"/>
          </p:cNvSpPr>
          <p:nvPr>
            <p:ph type="sldNum" sz="quarter" idx="10"/>
          </p:nvPr>
        </p:nvSpPr>
        <p:spPr/>
        <p:txBody>
          <a:bodyPr/>
          <a:lstStyle/>
          <a:p>
            <a:fld id="{0EDFA429-28FF-4A50-B5E7-7E8E3659061B}" type="slidenum">
              <a:rPr kumimoji="1" lang="ja-JP" altLang="en-US" smtClean="0"/>
              <a:t>43</a:t>
            </a:fld>
            <a:endParaRPr kumimoji="1" lang="ja-JP" altLang="en-US"/>
          </a:p>
        </p:txBody>
      </p:sp>
    </p:spTree>
    <p:extLst>
      <p:ext uri="{BB962C8B-B14F-4D97-AF65-F5344CB8AC3E}">
        <p14:creationId xmlns:p14="http://schemas.microsoft.com/office/powerpoint/2010/main" val="3587782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latin typeface="Comic Sans MS" panose="030F0702030302020204" pitchFamily="66" charset="0"/>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latin typeface="Comic Sans MS" panose="030F0702030302020204" pitchFamily="66" charset="0"/>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0EDFA429-28FF-4A50-B5E7-7E8E3659061B}" type="slidenum">
              <a:rPr kumimoji="1" lang="ja-JP" altLang="en-US" smtClean="0"/>
              <a:t>44</a:t>
            </a:fld>
            <a:endParaRPr kumimoji="1" lang="ja-JP" altLang="en-US"/>
          </a:p>
        </p:txBody>
      </p:sp>
    </p:spTree>
    <p:extLst>
      <p:ext uri="{BB962C8B-B14F-4D97-AF65-F5344CB8AC3E}">
        <p14:creationId xmlns:p14="http://schemas.microsoft.com/office/powerpoint/2010/main" val="404847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どう導き出すか？ですが、まず、各施設で、</a:t>
            </a:r>
            <a:r>
              <a:rPr lang="ja-JP" altLang="en-US" sz="1200" kern="0"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標準的体格の患者または標準ファントムに対する典型的な線量、すなわち、施設の代表値を把握します。</a:t>
            </a:r>
            <a:endParaRPr lang="en-US" altLang="ja-JP" sz="1200" kern="0"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0" dirty="0" smtClean="0">
                <a:solidFill>
                  <a:prstClr val="black"/>
                </a:solidFill>
                <a:latin typeface="Comic Sans MS" panose="030F0702030302020204" pitchFamily="66" charset="0"/>
                <a:ea typeface="HG丸ｺﾞｼｯｸM-PRO" panose="020F0600000000000000" pitchFamily="50" charset="-128"/>
              </a:rPr>
              <a:t>このとき、もちろんですが、標準化された線量測定法を使用します。</a:t>
            </a:r>
            <a:endParaRPr kumimoji="1" lang="en-US" altLang="ja-JP" sz="1200" kern="0" dirty="0" smtClean="0">
              <a:solidFill>
                <a:prstClr val="black"/>
              </a:solidFill>
              <a:latin typeface="Comic Sans MS" panose="030F0702030302020204" pitchFamily="66" charset="0"/>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0"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このデータを、国や地域毎に集めて</a:t>
            </a:r>
            <a:r>
              <a:rPr lang="ja-JP" altLang="en-US" sz="1200" dirty="0" smtClean="0">
                <a:latin typeface="Comic Sans MS" panose="030F0702030302020204" pitchFamily="66" charset="0"/>
                <a:ea typeface="HG丸ｺﾞｼｯｸM-PRO" panose="020F0600000000000000" pitchFamily="50" charset="-128"/>
              </a:rPr>
              <a:t>ヒストグラムを作成します。</a:t>
            </a:r>
            <a:endParaRPr lang="en-US" altLang="ja-JP" sz="1200" dirty="0" smtClean="0">
              <a:latin typeface="Comic Sans MS" panose="030F0702030302020204" pitchFamily="66" charset="0"/>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Comic Sans MS" panose="030F0702030302020204" pitchFamily="66" charset="0"/>
                <a:ea typeface="HG丸ｺﾞｼｯｸM-PRO" panose="020F0600000000000000" pitchFamily="50" charset="-128"/>
              </a:rPr>
              <a:t>おおよそ、ガウス分布になると思います。</a:t>
            </a:r>
            <a:endParaRPr lang="en-US" altLang="ja-JP" sz="1200" dirty="0" smtClean="0">
              <a:latin typeface="Comic Sans MS" panose="030F0702030302020204" pitchFamily="66" charset="0"/>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施設の代表値ですが、あくまで診断能は十分に担保されていることが前提です。</a:t>
            </a:r>
            <a:endParaRPr kumimoji="1" lang="ja-JP" altLang="en-US" dirty="0"/>
          </a:p>
        </p:txBody>
      </p:sp>
      <p:sp>
        <p:nvSpPr>
          <p:cNvPr id="4" name="スライド番号プレースホルダー 3"/>
          <p:cNvSpPr>
            <a:spLocks noGrp="1"/>
          </p:cNvSpPr>
          <p:nvPr>
            <p:ph type="sldNum" sz="quarter" idx="10"/>
          </p:nvPr>
        </p:nvSpPr>
        <p:spPr/>
        <p:txBody>
          <a:bodyPr/>
          <a:lstStyle/>
          <a:p>
            <a:fld id="{0EDFA429-28FF-4A50-B5E7-7E8E3659061B}" type="slidenum">
              <a:rPr kumimoji="1" lang="ja-JP" altLang="en-US" smtClean="0"/>
              <a:t>45</a:t>
            </a:fld>
            <a:endParaRPr kumimoji="1" lang="ja-JP" altLang="en-US"/>
          </a:p>
        </p:txBody>
      </p:sp>
    </p:spTree>
    <p:extLst>
      <p:ext uri="{BB962C8B-B14F-4D97-AF65-F5344CB8AC3E}">
        <p14:creationId xmlns:p14="http://schemas.microsoft.com/office/powerpoint/2010/main" val="1673002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a:t>
            </a:r>
            <a:r>
              <a:rPr kumimoji="1" lang="en-US" altLang="ja-JP" dirty="0" smtClean="0"/>
              <a:t>75</a:t>
            </a:r>
            <a:r>
              <a:rPr kumimoji="1" lang="ja-JP" altLang="en-US" dirty="0" smtClean="0"/>
              <a:t>パーセンタイル値を設定します。</a:t>
            </a:r>
            <a:r>
              <a:rPr kumimoji="1" lang="en-US" altLang="ja-JP" dirty="0" smtClean="0"/>
              <a:t>75</a:t>
            </a:r>
            <a:r>
              <a:rPr kumimoji="1" lang="ja-JP" altLang="en-US" dirty="0" smtClean="0"/>
              <a:t>パーセンタイルとは、</a:t>
            </a:r>
            <a:r>
              <a:rPr kumimoji="1" lang="ja-JP" altLang="en-US" sz="1200" b="0" kern="1200" dirty="0" smtClean="0">
                <a:solidFill>
                  <a:schemeClr val="tx1"/>
                </a:solidFill>
                <a:effectLst/>
                <a:latin typeface="+mn-lt"/>
                <a:ea typeface="+mn-ea"/>
                <a:cs typeface="+mn-cs"/>
              </a:rPr>
              <a:t>データを小さい順に並べたとき、初めから数えて全体の</a:t>
            </a:r>
            <a:r>
              <a:rPr kumimoji="1" lang="en-US" altLang="ja-JP" sz="1200" b="0" kern="1200" dirty="0" smtClean="0">
                <a:solidFill>
                  <a:schemeClr val="tx1"/>
                </a:solidFill>
                <a:effectLst/>
                <a:latin typeface="+mn-lt"/>
                <a:ea typeface="+mn-ea"/>
                <a:cs typeface="+mn-cs"/>
              </a:rPr>
              <a:t>75%</a:t>
            </a:r>
            <a:r>
              <a:rPr kumimoji="1" lang="ja-JP" altLang="en-US" sz="1200" b="0" kern="1200" dirty="0" smtClean="0">
                <a:solidFill>
                  <a:schemeClr val="tx1"/>
                </a:solidFill>
                <a:effectLst/>
                <a:latin typeface="+mn-lt"/>
                <a:ea typeface="+mn-ea"/>
                <a:cs typeface="+mn-cs"/>
              </a:rPr>
              <a:t>に位置する値のことです。 </a:t>
            </a:r>
            <a:endParaRPr kumimoji="1" lang="en-US" altLang="ja-JP" sz="1200" b="0" kern="1200" dirty="0" smtClean="0">
              <a:solidFill>
                <a:schemeClr val="tx1"/>
              </a:solidFill>
              <a:effectLst/>
              <a:latin typeface="+mn-lt"/>
              <a:ea typeface="+mn-ea"/>
              <a:cs typeface="+mn-cs"/>
            </a:endParaRPr>
          </a:p>
          <a:p>
            <a:r>
              <a:rPr kumimoji="1" lang="ja-JP" altLang="en-US" sz="1200" b="0" kern="1200" dirty="0" smtClean="0">
                <a:solidFill>
                  <a:schemeClr val="tx1"/>
                </a:solidFill>
                <a:effectLst/>
                <a:latin typeface="+mn-lt"/>
                <a:ea typeface="+mn-ea"/>
                <a:cs typeface="+mn-cs"/>
              </a:rPr>
              <a:t>この</a:t>
            </a:r>
            <a:r>
              <a:rPr kumimoji="1" lang="en-US" altLang="ja-JP" sz="1200" b="0" kern="1200" dirty="0" smtClean="0">
                <a:solidFill>
                  <a:schemeClr val="tx1"/>
                </a:solidFill>
                <a:effectLst/>
                <a:latin typeface="+mn-lt"/>
                <a:ea typeface="+mn-ea"/>
                <a:cs typeface="+mn-cs"/>
              </a:rPr>
              <a:t>75</a:t>
            </a:r>
            <a:r>
              <a:rPr kumimoji="1" lang="ja-JP" altLang="en-US" sz="1200" b="0" kern="1200" dirty="0" smtClean="0">
                <a:solidFill>
                  <a:schemeClr val="tx1"/>
                </a:solidFill>
                <a:effectLst/>
                <a:latin typeface="+mn-lt"/>
                <a:ea typeface="+mn-ea"/>
                <a:cs typeface="+mn-cs"/>
              </a:rPr>
              <a:t>パーセンタイルですが、</a:t>
            </a:r>
            <a:r>
              <a:rPr lang="ja-JP" altLang="en-US" sz="1200" b="1" dirty="0" smtClean="0">
                <a:solidFill>
                  <a:srgbClr val="00B050"/>
                </a:solidFill>
                <a:latin typeface="Comic Sans MS" panose="030F0702030302020204" pitchFamily="66" charset="0"/>
                <a:ea typeface="HG丸ｺﾞｼｯｸM-PRO" panose="020F0600000000000000" pitchFamily="50" charset="-128"/>
              </a:rPr>
              <a:t>値を超えている場合に、線量を下げることを検討すべきであるとされる目安になります。</a:t>
            </a:r>
            <a:endParaRPr lang="en-US" altLang="ja-JP" sz="1200" b="1" dirty="0" smtClean="0">
              <a:solidFill>
                <a:srgbClr val="00B050"/>
              </a:solidFill>
              <a:latin typeface="Comic Sans MS" panose="030F0702030302020204" pitchFamily="66" charset="0"/>
              <a:ea typeface="HG丸ｺﾞｼｯｸM-PRO" panose="020F0600000000000000" pitchFamily="50" charset="-128"/>
            </a:endParaRPr>
          </a:p>
          <a:p>
            <a:r>
              <a:rPr lang="ja-JP" altLang="en-US" sz="1200" b="1" dirty="0" smtClean="0">
                <a:solidFill>
                  <a:srgbClr val="00B050"/>
                </a:solidFill>
                <a:latin typeface="Comic Sans MS" panose="030F0702030302020204" pitchFamily="66" charset="0"/>
                <a:ea typeface="HG丸ｺﾞｼｯｸM-PRO" panose="020F0600000000000000" pitchFamily="50" charset="-128"/>
              </a:rPr>
              <a:t>これが</a:t>
            </a:r>
            <a:r>
              <a:rPr lang="en-US" altLang="ja-JP" sz="1200" b="1" dirty="0" smtClean="0">
                <a:solidFill>
                  <a:srgbClr val="00B050"/>
                </a:solidFill>
                <a:latin typeface="Comic Sans MS" panose="030F0702030302020204" pitchFamily="66" charset="0"/>
                <a:ea typeface="HG丸ｺﾞｼｯｸM-PRO" panose="020F0600000000000000" pitchFamily="50" charset="-128"/>
              </a:rPr>
              <a:t>DRL</a:t>
            </a:r>
            <a:r>
              <a:rPr lang="ja-JP" altLang="en-US" sz="1200" b="1" dirty="0" smtClean="0">
                <a:solidFill>
                  <a:srgbClr val="00B050"/>
                </a:solidFill>
                <a:latin typeface="Comic Sans MS" panose="030F0702030302020204" pitchFamily="66" charset="0"/>
                <a:ea typeface="HG丸ｺﾞｼｯｸM-PRO" panose="020F0600000000000000" pitchFamily="50" charset="-128"/>
              </a:rPr>
              <a:t>ということになります。</a:t>
            </a:r>
          </a:p>
          <a:p>
            <a:endParaRPr kumimoji="1" lang="en-US" altLang="ja-JP" sz="1200" b="0" kern="1200" dirty="0" smtClean="0">
              <a:solidFill>
                <a:schemeClr val="tx1"/>
              </a:solidFill>
              <a:effectLst/>
              <a:latin typeface="+mn-lt"/>
              <a:ea typeface="+mn-ea"/>
              <a:cs typeface="+mn-cs"/>
            </a:endParaRPr>
          </a:p>
          <a:p>
            <a:endParaRPr kumimoji="1" lang="en-US" altLang="ja-JP" sz="1200" b="0" kern="1200" dirty="0" smtClean="0">
              <a:solidFill>
                <a:schemeClr val="tx1"/>
              </a:solidFill>
              <a:effectLst/>
              <a:latin typeface="+mn-lt"/>
              <a:ea typeface="+mn-ea"/>
              <a:cs typeface="+mn-cs"/>
            </a:endParaRPr>
          </a:p>
          <a:p>
            <a:endParaRPr kumimoji="1" lang="en-US" altLang="ja-JP" sz="1200" b="0" kern="1200" dirty="0" smtClean="0">
              <a:solidFill>
                <a:schemeClr val="tx1"/>
              </a:solidFill>
              <a:effectLst/>
              <a:latin typeface="+mn-lt"/>
              <a:ea typeface="+mn-ea"/>
              <a:cs typeface="+mn-cs"/>
            </a:endParaRPr>
          </a:p>
          <a:p>
            <a:r>
              <a:rPr kumimoji="1" lang="en-US" altLang="ja-JP" sz="1200" b="0" kern="1200" dirty="0" smtClean="0">
                <a:solidFill>
                  <a:schemeClr val="tx1"/>
                </a:solidFill>
                <a:effectLst/>
                <a:latin typeface="+mn-lt"/>
                <a:ea typeface="+mn-ea"/>
                <a:cs typeface="+mn-cs"/>
              </a:rPr>
              <a:t>65</a:t>
            </a:r>
            <a:r>
              <a:rPr kumimoji="1" lang="ja-JP" altLang="en-US" sz="1200" b="1" kern="1200" dirty="0" smtClean="0">
                <a:solidFill>
                  <a:schemeClr val="tx1"/>
                </a:solidFill>
                <a:effectLst/>
                <a:latin typeface="+mn-lt"/>
                <a:ea typeface="+mn-ea"/>
                <a:cs typeface="+mn-cs"/>
              </a:rPr>
              <a:t>パーセンタイル</a:t>
            </a:r>
            <a:r>
              <a:rPr kumimoji="1" lang="ja-JP" altLang="en-US" sz="1200" b="0" kern="1200" dirty="0" smtClean="0">
                <a:solidFill>
                  <a:schemeClr val="tx1"/>
                </a:solidFill>
                <a:effectLst/>
                <a:latin typeface="+mn-lt"/>
                <a:ea typeface="+mn-ea"/>
                <a:cs typeface="+mn-cs"/>
              </a:rPr>
              <a:t>であれば、最小値から数えて</a:t>
            </a:r>
            <a:r>
              <a:rPr kumimoji="1" lang="en-US" altLang="ja-JP" sz="1200" b="0" kern="1200" dirty="0" smtClean="0">
                <a:solidFill>
                  <a:schemeClr val="tx1"/>
                </a:solidFill>
                <a:effectLst/>
                <a:latin typeface="+mn-lt"/>
                <a:ea typeface="+mn-ea"/>
                <a:cs typeface="+mn-cs"/>
              </a:rPr>
              <a:t>65%</a:t>
            </a:r>
            <a:r>
              <a:rPr kumimoji="1" lang="ja-JP" altLang="en-US" sz="1200" b="0" kern="1200" dirty="0" smtClean="0">
                <a:solidFill>
                  <a:schemeClr val="tx1"/>
                </a:solidFill>
                <a:effectLst/>
                <a:latin typeface="+mn-lt"/>
                <a:ea typeface="+mn-ea"/>
                <a:cs typeface="+mn-cs"/>
              </a:rPr>
              <a:t>に位置する値を指す。</a:t>
            </a:r>
            <a:endParaRPr kumimoji="1" lang="ja-JP" altLang="en-US" dirty="0"/>
          </a:p>
        </p:txBody>
      </p:sp>
      <p:sp>
        <p:nvSpPr>
          <p:cNvPr id="4" name="スライド番号プレースホルダー 3"/>
          <p:cNvSpPr>
            <a:spLocks noGrp="1"/>
          </p:cNvSpPr>
          <p:nvPr>
            <p:ph type="sldNum" sz="quarter" idx="10"/>
          </p:nvPr>
        </p:nvSpPr>
        <p:spPr/>
        <p:txBody>
          <a:bodyPr/>
          <a:lstStyle/>
          <a:p>
            <a:fld id="{0EDFA429-28FF-4A50-B5E7-7E8E3659061B}" type="slidenum">
              <a:rPr kumimoji="1" lang="ja-JP" altLang="en-US" smtClean="0"/>
              <a:t>46</a:t>
            </a:fld>
            <a:endParaRPr kumimoji="1" lang="ja-JP" altLang="en-US"/>
          </a:p>
        </p:txBody>
      </p:sp>
    </p:spTree>
    <p:extLst>
      <p:ext uri="{BB962C8B-B14F-4D97-AF65-F5344CB8AC3E}">
        <p14:creationId xmlns:p14="http://schemas.microsoft.com/office/powerpoint/2010/main" val="1529354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0"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自施設の代表値が</a:t>
            </a:r>
            <a:r>
              <a:rPr lang="en-US" altLang="ja-JP" sz="1200" kern="0"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DRL</a:t>
            </a:r>
            <a:r>
              <a:rPr lang="ja-JP" altLang="en-US" sz="1200" kern="0"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を超えている場合、臨床的に正当な理由がない限り、撮影条件や検査のプロトコルなどの見直しを行うべき</a:t>
            </a:r>
            <a:r>
              <a:rPr lang="ja-JP" altLang="en-US" sz="1200" kern="0" dirty="0" smtClean="0">
                <a:solidFill>
                  <a:srgbClr val="FF0000"/>
                </a:solidFill>
                <a:latin typeface="Comic Sans MS" panose="030F0702030302020204" pitchFamily="66" charset="0"/>
                <a:ea typeface="HG丸ｺﾞｼｯｸM-PRO" panose="020F0600000000000000" pitchFamily="50" charset="-128"/>
                <a:cs typeface="メイリオ" panose="020B0604030504040204" pitchFamily="50" charset="-128"/>
              </a:rPr>
              <a:t>ということになります。</a:t>
            </a:r>
            <a:endParaRPr lang="en-US" altLang="ja-JP" sz="1200" kern="0"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0EDFA429-28FF-4A50-B5E7-7E8E3659061B}" type="slidenum">
              <a:rPr kumimoji="1" lang="ja-JP" altLang="en-US" smtClean="0"/>
              <a:t>47</a:t>
            </a:fld>
            <a:endParaRPr kumimoji="1" lang="ja-JP" altLang="en-US"/>
          </a:p>
        </p:txBody>
      </p:sp>
    </p:spTree>
    <p:extLst>
      <p:ext uri="{BB962C8B-B14F-4D97-AF65-F5344CB8AC3E}">
        <p14:creationId xmlns:p14="http://schemas.microsoft.com/office/powerpoint/2010/main" val="2459238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日本における</a:t>
            </a:r>
            <a:r>
              <a:rPr kumimoji="1" lang="en-US" altLang="ja-JP" dirty="0" smtClean="0"/>
              <a:t>DRL</a:t>
            </a:r>
            <a:r>
              <a:rPr kumimoji="1" lang="ja-JP" altLang="en-US" dirty="0" smtClean="0"/>
              <a:t>ですが、</a:t>
            </a:r>
            <a:endParaRPr kumimoji="1" lang="en-US" altLang="ja-JP" dirty="0" smtClean="0"/>
          </a:p>
          <a:p>
            <a:r>
              <a:rPr kumimoji="1" lang="ja-JP" altLang="en-US" dirty="0" smtClean="0"/>
              <a:t>関連学会等のオールジャパン組織である</a:t>
            </a:r>
            <a:r>
              <a:rPr kumimoji="1" lang="en-US" altLang="ja-JP" dirty="0" smtClean="0"/>
              <a:t>J-RIME</a:t>
            </a:r>
            <a:r>
              <a:rPr kumimoji="1" lang="ja-JP" altLang="en-US" dirty="0" smtClean="0"/>
              <a:t>からリリースされています。</a:t>
            </a:r>
            <a:endParaRPr kumimoji="1" lang="en-US" altLang="ja-JP" dirty="0" smtClean="0"/>
          </a:p>
          <a:p>
            <a:r>
              <a:rPr kumimoji="1" lang="ja-JP" altLang="en-US" dirty="0" smtClean="0"/>
              <a:t>詳しくは</a:t>
            </a:r>
            <a:r>
              <a:rPr kumimoji="1" lang="en-US" altLang="ja-JP" dirty="0" smtClean="0"/>
              <a:t>HP</a:t>
            </a:r>
            <a:r>
              <a:rPr kumimoji="1" lang="ja-JP" altLang="en-US" dirty="0" smtClean="0"/>
              <a:t>をご覧ください。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0EDFA429-28FF-4A50-B5E7-7E8E3659061B}" type="slidenum">
              <a:rPr kumimoji="1" lang="ja-JP" altLang="en-US" smtClean="0"/>
              <a:t>48</a:t>
            </a:fld>
            <a:endParaRPr kumimoji="1" lang="ja-JP" altLang="en-US"/>
          </a:p>
        </p:txBody>
      </p:sp>
    </p:spTree>
    <p:extLst>
      <p:ext uri="{BB962C8B-B14F-4D97-AF65-F5344CB8AC3E}">
        <p14:creationId xmlns:p14="http://schemas.microsoft.com/office/powerpoint/2010/main" val="35727697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EDFA429-28FF-4A50-B5E7-7E8E3659061B}" type="slidenum">
              <a:rPr kumimoji="1" lang="ja-JP" altLang="en-US" smtClean="0"/>
              <a:t>49</a:t>
            </a:fld>
            <a:endParaRPr kumimoji="1" lang="ja-JP" altLang="en-US"/>
          </a:p>
        </p:txBody>
      </p:sp>
    </p:spTree>
    <p:extLst>
      <p:ext uri="{BB962C8B-B14F-4D97-AF65-F5344CB8AC3E}">
        <p14:creationId xmlns:p14="http://schemas.microsoft.com/office/powerpoint/2010/main" val="2704122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EDFA429-28FF-4A50-B5E7-7E8E3659061B}" type="slidenum">
              <a:rPr lang="ja-JP" altLang="en-US" smtClean="0">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871909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b="0" i="0" u="none" strike="noStrike" kern="1200" baseline="0" dirty="0" smtClean="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0EDFA429-28FF-4A50-B5E7-7E8E3659061B}" type="slidenum">
              <a:rPr lang="ja-JP" altLang="en-US" smtClean="0">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1039776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050" dirty="0">
              <a:latin typeface="Times New Roman" panose="02020603050405020304" pitchFamily="18" charset="0"/>
              <a:ea typeface="HG丸ｺﾞｼｯｸM-PRO" panose="020F0600000000000000"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0EDFA429-28FF-4A50-B5E7-7E8E3659061B}" type="slidenum">
              <a:rPr lang="ja-JP" altLang="en-US" smtClean="0">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807860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EDFA429-28FF-4A50-B5E7-7E8E3659061B}" type="slidenum">
              <a:rPr lang="ja-JP" altLang="en-US" smtClean="0">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3391903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5E87F3A-CB54-49AE-84BB-06339B3181ED}" type="slidenum">
              <a:rPr lang="ja-JP" altLang="en-US" smtClean="0">
                <a:solidFill>
                  <a:prstClr val="black"/>
                </a:solidFill>
              </a:rPr>
              <a:pPr>
                <a:defRPr/>
              </a:pPr>
              <a:t>56</a:t>
            </a:fld>
            <a:endParaRPr lang="ja-JP" altLang="en-US">
              <a:solidFill>
                <a:prstClr val="black"/>
              </a:solidFill>
            </a:endParaRPr>
          </a:p>
        </p:txBody>
      </p:sp>
    </p:spTree>
    <p:extLst>
      <p:ext uri="{BB962C8B-B14F-4D97-AF65-F5344CB8AC3E}">
        <p14:creationId xmlns:p14="http://schemas.microsoft.com/office/powerpoint/2010/main" val="2705353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A5655-C5C3-47FD-B594-30967E9CF32C}" type="slidenum">
              <a:rPr lang="en-US" altLang="ja-JP" smtClean="0">
                <a:solidFill>
                  <a:prstClr val="black"/>
                </a:solidFill>
              </a:rPr>
              <a:pPr/>
              <a:t>57</a:t>
            </a:fld>
            <a:endParaRPr lang="en-US" altLang="ja-JP" dirty="0">
              <a:solidFill>
                <a:prstClr val="black"/>
              </a:solidFill>
            </a:endParaRPr>
          </a:p>
        </p:txBody>
      </p:sp>
    </p:spTree>
    <p:extLst>
      <p:ext uri="{BB962C8B-B14F-4D97-AF65-F5344CB8AC3E}">
        <p14:creationId xmlns:p14="http://schemas.microsoft.com/office/powerpoint/2010/main" val="541661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8AFA5655-C5C3-47FD-B594-30967E9CF32C}" type="slidenum">
              <a:rPr lang="en-US" altLang="ja-JP" smtClean="0">
                <a:solidFill>
                  <a:prstClr val="black"/>
                </a:solidFill>
              </a:rPr>
              <a:pPr>
                <a:defRPr/>
              </a:pPr>
              <a:t>59</a:t>
            </a:fld>
            <a:endParaRPr lang="en-US" altLang="ja-JP" dirty="0">
              <a:solidFill>
                <a:prstClr val="black"/>
              </a:solidFill>
            </a:endParaRPr>
          </a:p>
        </p:txBody>
      </p:sp>
    </p:spTree>
    <p:extLst>
      <p:ext uri="{BB962C8B-B14F-4D97-AF65-F5344CB8AC3E}">
        <p14:creationId xmlns:p14="http://schemas.microsoft.com/office/powerpoint/2010/main" val="9804280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EDFA429-28FF-4A50-B5E7-7E8E3659061B}" type="slidenum">
              <a:rPr lang="ja-JP" altLang="en-US" smtClean="0">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146629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実は、</a:t>
            </a:r>
            <a:r>
              <a:rPr kumimoji="1" lang="en-US" altLang="ja-JP" dirty="0" smtClean="0"/>
              <a:t>2011</a:t>
            </a:r>
            <a:r>
              <a:rPr kumimoji="1" lang="ja-JP" altLang="en-US" dirty="0" smtClean="0"/>
              <a:t>年の福島第一原子力発電所事故が発生する前から目安がありました。</a:t>
            </a:r>
            <a:endParaRPr kumimoji="1" lang="en-US" altLang="ja-JP" dirty="0" smtClean="0"/>
          </a:p>
          <a:p>
            <a:r>
              <a:rPr kumimoji="1" lang="en-US" altLang="ja-JP" dirty="0" smtClean="0"/>
              <a:t>ICRP2007</a:t>
            </a:r>
            <a:r>
              <a:rPr kumimoji="1" lang="ja-JP" altLang="en-US" dirty="0" smtClean="0"/>
              <a:t>（</a:t>
            </a:r>
            <a:r>
              <a:rPr kumimoji="1" lang="en-US" altLang="ja-JP" dirty="0" smtClean="0"/>
              <a:t>Pub.103</a:t>
            </a:r>
            <a:r>
              <a:rPr kumimoji="1" lang="ja-JP" altLang="en-US" dirty="0" smtClean="0"/>
              <a:t>）では、（屋内ラドン・ガスなど）管理が難しい線源の存在や放射性物質を使ったテロ事案などを考慮して、それまでの平常時（</a:t>
            </a:r>
            <a:r>
              <a:rPr kumimoji="1" lang="en-US" altLang="ja-JP" dirty="0" smtClean="0"/>
              <a:t>ICRP</a:t>
            </a:r>
            <a:r>
              <a:rPr kumimoji="1" lang="ja-JP" altLang="en-US" dirty="0" smtClean="0"/>
              <a:t>は計画被ばくと呼んでいる）の防護体系に加えて、新しい防護体系を勧告しています。</a:t>
            </a:r>
            <a:endParaRPr kumimoji="1" lang="en-US" altLang="ja-JP" dirty="0" smtClean="0"/>
          </a:p>
          <a:p>
            <a:endParaRPr kumimoji="1" lang="en-US" altLang="ja-JP" dirty="0" smtClean="0"/>
          </a:p>
          <a:p>
            <a:r>
              <a:rPr kumimoji="1" lang="ja-JP" altLang="en-US" dirty="0" smtClean="0"/>
              <a:t>人が受ける被ばくを、計画的に管理できる平常時（計画被ばく状況）、原発事故やテロなどの大規模放射線災害（緊急時被ばく状況）、事故の回復や復旧の時期（現存被ばく状況）の</a:t>
            </a:r>
            <a:r>
              <a:rPr kumimoji="1" lang="en-US" altLang="ja-JP" dirty="0" smtClean="0"/>
              <a:t>3</a:t>
            </a:r>
            <a:r>
              <a:rPr kumimoji="1" lang="ja-JP" altLang="en-US" dirty="0" err="1" smtClean="0"/>
              <a:t>つに</a:t>
            </a:r>
            <a:r>
              <a:rPr kumimoji="1" lang="ja-JP" altLang="en-US" dirty="0" smtClean="0"/>
              <a:t>分けて防護の基準を定めているんです。</a:t>
            </a:r>
            <a:endParaRPr kumimoji="1" lang="en-US" altLang="ja-JP" dirty="0" smtClean="0"/>
          </a:p>
          <a:p>
            <a:endParaRPr kumimoji="1" lang="en-US" altLang="ja-JP" dirty="0" smtClean="0"/>
          </a:p>
          <a:p>
            <a:r>
              <a:rPr kumimoji="1" lang="ja-JP" altLang="en-US" dirty="0" smtClean="0"/>
              <a:t>計画被ばく状況ですが、通常の放射線診療や線源導入時など、計画的な管理下で被ばくする状況を指しています。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緊急時被ばく状況は、</a:t>
            </a:r>
            <a:r>
              <a:rPr lang="ja-JP" altLang="en-US" sz="1200" dirty="0" smtClean="0">
                <a:latin typeface="Comic Sans MS" panose="030F0702030302020204" pitchFamily="66" charset="0"/>
                <a:ea typeface="HG丸ｺﾞｼｯｸM-PRO" panose="020F0600000000000000" pitchFamily="50" charset="-128"/>
              </a:rPr>
              <a:t>テロなどの</a:t>
            </a:r>
            <a:r>
              <a:rPr kumimoji="1" lang="ja-JP" altLang="en-US" dirty="0" smtClean="0"/>
              <a:t>悪意ある行動、あるいは</a:t>
            </a:r>
            <a:r>
              <a:rPr lang="ja-JP" altLang="en-US" sz="1200" dirty="0" smtClean="0">
                <a:latin typeface="Comic Sans MS" panose="030F0702030302020204" pitchFamily="66" charset="0"/>
                <a:ea typeface="HG丸ｺﾞｼｯｸM-PRO" panose="020F0600000000000000" pitchFamily="50" charset="-128"/>
              </a:rPr>
              <a:t>原発事故などの想定外の事態により、予期せぬ被ばくが発生した状況を指します。この被ばくを避けたり、減少させるために緊急対策が必要となります。</a:t>
            </a:r>
            <a:endParaRPr kumimoji="1" lang="en-US" altLang="ja-JP" dirty="0" smtClean="0"/>
          </a:p>
          <a:p>
            <a:r>
              <a:rPr kumimoji="1" lang="ja-JP" altLang="en-US" dirty="0" smtClean="0"/>
              <a:t>現存被ばく状況とは、緊急時被ばく状況が終息しあとに、環境中に管理されない放射性物質が存在している状況を指します。</a:t>
            </a:r>
            <a:endParaRPr kumimoji="1" lang="en-US" altLang="ja-JP" dirty="0" smtClean="0"/>
          </a:p>
          <a:p>
            <a:endParaRPr kumimoji="1" lang="en-US" altLang="ja-JP" dirty="0" smtClean="0"/>
          </a:p>
          <a:p>
            <a:endParaRPr kumimoji="1" lang="en-US" altLang="ja-JP" dirty="0" smtClean="0"/>
          </a:p>
          <a:p>
            <a:r>
              <a:rPr kumimoji="1" lang="ja-JP" altLang="en-US" dirty="0" smtClean="0"/>
              <a:t>線源の意図的な導入と運用が伴う状況</a:t>
            </a:r>
            <a:endParaRPr kumimoji="1" lang="en-US" altLang="ja-JP" dirty="0" smtClean="0"/>
          </a:p>
          <a:p>
            <a:endParaRPr kumimoji="1" lang="en-US" altLang="ja-JP" dirty="0" smtClean="0"/>
          </a:p>
          <a:p>
            <a:r>
              <a:rPr kumimoji="1" lang="ja-JP" altLang="en-US" dirty="0" smtClean="0"/>
              <a:t>緊急時被ばく状況は、計画された状況を運用する間に、もしくは悪意ある行動からあるいは他の予想しない状況から発生する可能性のある好ましくない結果を避けたり</a:t>
            </a:r>
            <a:endParaRPr kumimoji="1" lang="en-US" altLang="ja-JP" dirty="0" smtClean="0"/>
          </a:p>
          <a:p>
            <a:r>
              <a:rPr kumimoji="1" lang="ja-JP" altLang="en-US" dirty="0" smtClean="0"/>
              <a:t>減らしたりするための緊急の対策を必要とする状況</a:t>
            </a:r>
            <a:endParaRPr kumimoji="1" lang="en-US" altLang="ja-JP" dirty="0" smtClean="0"/>
          </a:p>
          <a:p>
            <a:endParaRPr kumimoji="1" lang="en-US" altLang="ja-JP" dirty="0" smtClean="0"/>
          </a:p>
          <a:p>
            <a:r>
              <a:rPr kumimoji="1" lang="ja-JP" altLang="en-US" dirty="0" smtClean="0"/>
              <a:t>現存被ばく状況とは、管理について決定しなければならない時にすでに存在する、緊急事態の後の長期被ばく状況を含む被ばく状況である</a:t>
            </a:r>
            <a:endParaRPr kumimoji="1" lang="ja-JP" altLang="en-US" dirty="0"/>
          </a:p>
        </p:txBody>
      </p:sp>
      <p:sp>
        <p:nvSpPr>
          <p:cNvPr id="4" name="スライド番号プレースホルダー 3"/>
          <p:cNvSpPr>
            <a:spLocks noGrp="1"/>
          </p:cNvSpPr>
          <p:nvPr>
            <p:ph type="sldNum" sz="quarter" idx="10"/>
          </p:nvPr>
        </p:nvSpPr>
        <p:spPr/>
        <p:txBody>
          <a:bodyPr/>
          <a:lstStyle/>
          <a:p>
            <a:fld id="{A3481B82-DD04-4B6C-883B-0E40D99EAF3D}" type="slidenum">
              <a:rPr lang="ja-JP" altLang="en-US" smtClean="0">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18242652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3481B82-DD04-4B6C-883B-0E40D99EAF3D}" type="slidenum">
              <a:rPr lang="ja-JP" altLang="en-US" smtClean="0">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40757961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43000" y="685800"/>
            <a:ext cx="4572000" cy="3429000"/>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FA5655-C5C3-47FD-B594-30967E9CF32C}" type="slidenum">
              <a:rPr lang="en-US" altLang="ja-JP" smtClean="0">
                <a:solidFill>
                  <a:prstClr val="black"/>
                </a:solidFill>
              </a:rPr>
              <a:pPr/>
              <a:t>63</a:t>
            </a:fld>
            <a:endParaRPr lang="en-US" altLang="ja-JP">
              <a:solidFill>
                <a:prstClr val="black"/>
              </a:solidFill>
            </a:endParaRPr>
          </a:p>
        </p:txBody>
      </p:sp>
    </p:spTree>
    <p:extLst>
      <p:ext uri="{BB962C8B-B14F-4D97-AF65-F5344CB8AC3E}">
        <p14:creationId xmlns:p14="http://schemas.microsoft.com/office/powerpoint/2010/main" val="3183094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p>
        </p:txBody>
      </p:sp>
      <p:sp>
        <p:nvSpPr>
          <p:cNvPr id="4" name="スライド番号プレースホルダ 3"/>
          <p:cNvSpPr>
            <a:spLocks noGrp="1"/>
          </p:cNvSpPr>
          <p:nvPr>
            <p:ph type="sldNum" sz="quarter" idx="10"/>
          </p:nvPr>
        </p:nvSpPr>
        <p:spPr/>
        <p:txBody>
          <a:bodyPr/>
          <a:lstStyle/>
          <a:p>
            <a:fld id="{49343266-AAC1-494B-A70E-4DF539162180}" type="slidenum">
              <a:rPr lang="ja-JP" altLang="en-US" smtClean="0">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19010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EDFA429-28FF-4A50-B5E7-7E8E3659061B}" type="slidenum">
              <a:rPr lang="ja-JP" altLang="en-US" smtClean="0">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15894677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線量の測定は可能となりました。</a:t>
            </a:r>
            <a:endParaRPr kumimoji="1" lang="en-US" altLang="ja-JP" dirty="0"/>
          </a:p>
          <a:p>
            <a:r>
              <a:rPr kumimoji="1" lang="ja-JP" altLang="en-US" dirty="0"/>
              <a:t>ですが、内部被ばくの場合は、測定値イコール被ばく線量とはなりません。ナゼでしょうか？</a:t>
            </a:r>
            <a:endParaRPr kumimoji="1" lang="en-US" altLang="ja-JP" dirty="0"/>
          </a:p>
          <a:p>
            <a:r>
              <a:rPr kumimoji="1" lang="ja-JP" altLang="en-US" dirty="0"/>
              <a:t>放射性物質を摂取した直後に摂取量を測定して評価しても、</a:t>
            </a:r>
            <a:r>
              <a:rPr kumimoji="1" lang="en-US" altLang="ja-JP" dirty="0"/>
              <a:t>1</a:t>
            </a:r>
            <a:r>
              <a:rPr kumimoji="1" lang="ja-JP" altLang="en-US" dirty="0"/>
              <a:t>ヶ月後、放射性物質が排泄されない限り内部被ばくは続きます。</a:t>
            </a:r>
            <a:endParaRPr kumimoji="1" lang="en-US" altLang="ja-JP" dirty="0"/>
          </a:p>
          <a:p>
            <a:r>
              <a:rPr kumimoji="1" lang="ja-JP" altLang="en-US" dirty="0"/>
              <a:t>つまり、“現在”の測定値のみでは、内部被ばくを過小評価することになります。</a:t>
            </a:r>
            <a:endParaRPr kumimoji="1" lang="en-US" altLang="ja-JP" dirty="0"/>
          </a:p>
          <a:p>
            <a:r>
              <a:rPr kumimoji="1" lang="ja-JP" altLang="en-US" dirty="0"/>
              <a:t>このような放射性物質の残留の影響を考慮するために考えられたのが預託線量です。</a:t>
            </a:r>
            <a:endParaRPr kumimoji="1" lang="en-US" altLang="ja-JP" dirty="0"/>
          </a:p>
        </p:txBody>
      </p:sp>
      <p:sp>
        <p:nvSpPr>
          <p:cNvPr id="4" name="スライド番号プレースホルダ 3"/>
          <p:cNvSpPr>
            <a:spLocks noGrp="1"/>
          </p:cNvSpPr>
          <p:nvPr>
            <p:ph type="sldNum" sz="quarter" idx="10"/>
          </p:nvPr>
        </p:nvSpPr>
        <p:spPr/>
        <p:txBody>
          <a:bodyPr/>
          <a:lstStyle/>
          <a:p>
            <a:fld id="{49343266-AAC1-494B-A70E-4DF539162180}" type="slidenum">
              <a:rPr lang="ja-JP" altLang="en-US" smtClean="0">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34821699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p>
        </p:txBody>
      </p:sp>
      <p:sp>
        <p:nvSpPr>
          <p:cNvPr id="4" name="スライド番号プレースホルダ 3"/>
          <p:cNvSpPr>
            <a:spLocks noGrp="1"/>
          </p:cNvSpPr>
          <p:nvPr>
            <p:ph type="sldNum" sz="quarter" idx="10"/>
          </p:nvPr>
        </p:nvSpPr>
        <p:spPr/>
        <p:txBody>
          <a:bodyPr/>
          <a:lstStyle/>
          <a:p>
            <a:fld id="{49343266-AAC1-494B-A70E-4DF539162180}" type="slidenum">
              <a:rPr lang="ja-JP" altLang="en-US" smtClean="0">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39966537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p>
        </p:txBody>
      </p:sp>
      <p:sp>
        <p:nvSpPr>
          <p:cNvPr id="4" name="スライド番号プレースホルダ 3"/>
          <p:cNvSpPr>
            <a:spLocks noGrp="1"/>
          </p:cNvSpPr>
          <p:nvPr>
            <p:ph type="sldNum" sz="quarter" idx="10"/>
          </p:nvPr>
        </p:nvSpPr>
        <p:spPr/>
        <p:txBody>
          <a:bodyPr/>
          <a:lstStyle/>
          <a:p>
            <a:fld id="{49343266-AAC1-494B-A70E-4DF539162180}" type="slidenum">
              <a:rPr lang="ja-JP" altLang="en-US" smtClean="0">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10698978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A5655-C5C3-47FD-B594-30967E9CF32C}" type="slidenum">
              <a:rPr lang="en-US" altLang="ja-JP" smtClean="0">
                <a:solidFill>
                  <a:prstClr val="black"/>
                </a:solidFill>
              </a:rPr>
              <a:pPr/>
              <a:t>69</a:t>
            </a:fld>
            <a:endParaRPr lang="en-US" altLang="ja-JP" dirty="0">
              <a:solidFill>
                <a:prstClr val="black"/>
              </a:solidFill>
            </a:endParaRPr>
          </a:p>
        </p:txBody>
      </p:sp>
    </p:spTree>
    <p:extLst>
      <p:ext uri="{BB962C8B-B14F-4D97-AF65-F5344CB8AC3E}">
        <p14:creationId xmlns:p14="http://schemas.microsoft.com/office/powerpoint/2010/main" val="7153767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p>
        </p:txBody>
      </p:sp>
      <p:sp>
        <p:nvSpPr>
          <p:cNvPr id="4" name="スライド番号プレースホルダ 3"/>
          <p:cNvSpPr>
            <a:spLocks noGrp="1"/>
          </p:cNvSpPr>
          <p:nvPr>
            <p:ph type="sldNum" sz="quarter" idx="10"/>
          </p:nvPr>
        </p:nvSpPr>
        <p:spPr/>
        <p:txBody>
          <a:bodyPr/>
          <a:lstStyle/>
          <a:p>
            <a:fld id="{65E87F3A-CB54-49AE-84BB-06339B3181ED}" type="slidenum">
              <a:rPr lang="ja-JP" altLang="en-US" smtClean="0">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41970939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92188" y="768350"/>
            <a:ext cx="5114925" cy="38369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65E87F3A-CB54-49AE-84BB-06339B3181ED}" type="slidenum">
              <a:rPr lang="ja-JP" altLang="en-US" smtClean="0">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384221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EDFA429-28FF-4A50-B5E7-7E8E3659061B}" type="slidenum">
              <a:rPr lang="ja-JP" altLang="en-US" smtClean="0">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18448440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EDFA429-28FF-4A50-B5E7-7E8E3659061B}" type="slidenum">
              <a:rPr lang="ja-JP" altLang="en-US" smtClean="0">
                <a:solidFill>
                  <a:prstClr val="black"/>
                </a:solidFill>
              </a:rPr>
              <a:pPr/>
              <a:t>74</a:t>
            </a:fld>
            <a:endParaRPr lang="ja-JP" altLang="en-US">
              <a:solidFill>
                <a:prstClr val="black"/>
              </a:solidFill>
            </a:endParaRPr>
          </a:p>
        </p:txBody>
      </p:sp>
    </p:spTree>
    <p:extLst>
      <p:ext uri="{BB962C8B-B14F-4D97-AF65-F5344CB8AC3E}">
        <p14:creationId xmlns:p14="http://schemas.microsoft.com/office/powerpoint/2010/main" val="31690205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EDFA429-28FF-4A50-B5E7-7E8E3659061B}" type="slidenum">
              <a:rPr kumimoji="1" lang="ja-JP" altLang="en-US" smtClean="0"/>
              <a:t>78</a:t>
            </a:fld>
            <a:endParaRPr kumimoji="1" lang="ja-JP" altLang="en-US"/>
          </a:p>
        </p:txBody>
      </p:sp>
    </p:spTree>
    <p:extLst>
      <p:ext uri="{BB962C8B-B14F-4D97-AF65-F5344CB8AC3E}">
        <p14:creationId xmlns:p14="http://schemas.microsoft.com/office/powerpoint/2010/main" val="18898048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EDFA429-28FF-4A50-B5E7-7E8E3659061B}" type="slidenum">
              <a:rPr kumimoji="1" lang="ja-JP" altLang="en-US" smtClean="0"/>
              <a:t>79</a:t>
            </a:fld>
            <a:endParaRPr kumimoji="1" lang="ja-JP" altLang="en-US"/>
          </a:p>
        </p:txBody>
      </p:sp>
    </p:spTree>
    <p:extLst>
      <p:ext uri="{BB962C8B-B14F-4D97-AF65-F5344CB8AC3E}">
        <p14:creationId xmlns:p14="http://schemas.microsoft.com/office/powerpoint/2010/main" val="1464291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EDFA429-28FF-4A50-B5E7-7E8E3659061B}"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1482507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0EDFA429-28FF-4A50-B5E7-7E8E3659061B}"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46551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A3481B82-DD04-4B6C-883B-0E40D99EAF3D}"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2749183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A3481B82-DD04-4B6C-883B-0E40D99EAF3D}"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3444602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4376D01C-C122-4160-AA2B-CCBF0DB54D86}"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8205FEE9-94AD-407C-A5EB-F7FD4A6AEA2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90239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4376D01C-C122-4160-AA2B-CCBF0DB54D86}"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8205FEE9-94AD-407C-A5EB-F7FD4A6AEA2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879671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999C735E-CE87-487E-97CD-E9CF350B4D0C}"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666F9B-2263-4C18-9D27-042C03CCA3D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386638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99C735E-CE87-487E-97CD-E9CF350B4D0C}"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666F9B-2263-4C18-9D27-042C03CCA3D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172227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99C735E-CE87-487E-97CD-E9CF350B4D0C}"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666F9B-2263-4C18-9D27-042C03CCA3D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415694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999C735E-CE87-487E-97CD-E9CF350B4D0C}"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666F9B-2263-4C18-9D27-042C03CCA3D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592506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999C735E-CE87-487E-97CD-E9CF350B4D0C}"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666F9B-2263-4C18-9D27-042C03CCA3D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640297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999C735E-CE87-487E-97CD-E9CF350B4D0C}"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666F9B-2263-4C18-9D27-042C03CCA3D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41918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C735E-CE87-487E-97CD-E9CF350B4D0C}"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666F9B-2263-4C18-9D27-042C03CCA3D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606126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99C735E-CE87-487E-97CD-E9CF350B4D0C}"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666F9B-2263-4C18-9D27-042C03CCA3D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895749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99C735E-CE87-487E-97CD-E9CF350B4D0C}"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666F9B-2263-4C18-9D27-042C03CCA3D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557257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99C735E-CE87-487E-97CD-E9CF350B4D0C}"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666F9B-2263-4C18-9D27-042C03CCA3D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07112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40"/>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4376D01C-C122-4160-AA2B-CCBF0DB54D86}"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8205FEE9-94AD-407C-A5EB-F7FD4A6AEA2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312557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99C735E-CE87-487E-97CD-E9CF350B4D0C}"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666F9B-2263-4C18-9D27-042C03CCA3D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434445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404664"/>
            <a:ext cx="7772400" cy="864096"/>
          </a:xfrm>
        </p:spPr>
        <p:txBody>
          <a:bodyPr/>
          <a:lstStyle>
            <a:lvl1pPr>
              <a:defRPr b="0">
                <a:solidFill>
                  <a:schemeClr val="tx2">
                    <a:lumMod val="60000"/>
                    <a:lumOff val="40000"/>
                  </a:schemeClr>
                </a:solidFill>
              </a:defRPr>
            </a:lvl1pPr>
          </a:lstStyle>
          <a:p>
            <a:r>
              <a:rPr lang="ja-JP" altLang="en-US" dirty="0"/>
              <a:t>マスタ タイトルの書式設定</a:t>
            </a:r>
          </a:p>
        </p:txBody>
      </p:sp>
      <p:sp>
        <p:nvSpPr>
          <p:cNvPr id="3" name="コンテンツ プレースホルダ 2"/>
          <p:cNvSpPr>
            <a:spLocks noGrp="1"/>
          </p:cNvSpPr>
          <p:nvPr>
            <p:ph idx="1"/>
          </p:nvPr>
        </p:nvSpPr>
        <p:spPr>
          <a:xfrm>
            <a:off x="685800" y="1412776"/>
            <a:ext cx="7772400" cy="4896544"/>
          </a:xfrm>
        </p:spPr>
        <p:txBody>
          <a:bodyPr/>
          <a:lstStyle>
            <a:lvl1pPr>
              <a:buFont typeface="Wingdings" pitchFamily="2" charset="2"/>
              <a:buChar char="p"/>
              <a:defRPr/>
            </a:lvl1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9" name="テキスト プレースホルダ 18"/>
          <p:cNvSpPr>
            <a:spLocks noGrp="1"/>
          </p:cNvSpPr>
          <p:nvPr>
            <p:ph type="body" sz="quarter" idx="10"/>
          </p:nvPr>
        </p:nvSpPr>
        <p:spPr>
          <a:xfrm>
            <a:off x="4572000" y="6453336"/>
            <a:ext cx="4464496" cy="288032"/>
          </a:xfrm>
        </p:spPr>
        <p:txBody>
          <a:bodyPr/>
          <a:lstStyle>
            <a:lvl1pPr algn="r">
              <a:buNone/>
              <a:defRPr sz="1400">
                <a:latin typeface="+mn-ea"/>
                <a:ea typeface="+mn-ea"/>
              </a:defRPr>
            </a:lvl1pPr>
            <a:lvl2pPr algn="r">
              <a:defRPr sz="1400">
                <a:latin typeface="+mn-ea"/>
                <a:ea typeface="+mn-ea"/>
              </a:defRPr>
            </a:lvl2pPr>
            <a:lvl3pPr algn="r">
              <a:defRPr sz="1400">
                <a:latin typeface="+mn-ea"/>
                <a:ea typeface="+mn-ea"/>
              </a:defRPr>
            </a:lvl3pPr>
            <a:lvl4pPr algn="r">
              <a:defRPr sz="1400">
                <a:latin typeface="+mn-ea"/>
                <a:ea typeface="+mn-ea"/>
              </a:defRPr>
            </a:lvl4pPr>
            <a:lvl5pPr algn="r">
              <a:defRPr sz="1400">
                <a:latin typeface="+mn-ea"/>
                <a:ea typeface="+mn-ea"/>
              </a:defRPr>
            </a:lvl5pPr>
          </a:lstStyle>
          <a:p>
            <a:pPr lvl="0"/>
            <a:r>
              <a:rPr kumimoji="1" lang="ja-JP" altLang="en-US" dirty="0"/>
              <a:t>マスタ テキストの書式設定</a:t>
            </a:r>
          </a:p>
        </p:txBody>
      </p:sp>
    </p:spTree>
    <p:extLst>
      <p:ext uri="{BB962C8B-B14F-4D97-AF65-F5344CB8AC3E}">
        <p14:creationId xmlns:p14="http://schemas.microsoft.com/office/powerpoint/2010/main" val="16452803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6F4D7C0-F569-496F-A5F6-821681C320FE}" type="datetimeFigureOut">
              <a:rPr lang="ja-JP" altLang="en-US" smtClean="0">
                <a:solidFill>
                  <a:prstClr val="white">
                    <a:tint val="75000"/>
                  </a:prstClr>
                </a:solidFill>
              </a:rPr>
              <a:pPr/>
              <a:t>17/12/05</a:t>
            </a:fld>
            <a:endParaRPr lang="ja-JP" alt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B29E120-2F47-4CD8-ADE7-E7845949EF72}"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28380814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F4D7C0-F569-496F-A5F6-821681C320FE}" type="datetimeFigureOut">
              <a:rPr lang="ja-JP" altLang="en-US" smtClean="0">
                <a:solidFill>
                  <a:prstClr val="white">
                    <a:tint val="75000"/>
                  </a:prstClr>
                </a:solidFill>
              </a:rPr>
              <a:pPr/>
              <a:t>17/12/05</a:t>
            </a:fld>
            <a:endParaRPr lang="ja-JP" alt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B29E120-2F47-4CD8-ADE7-E7845949EF72}"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11980008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6F4D7C0-F569-496F-A5F6-821681C320FE}" type="datetimeFigureOut">
              <a:rPr lang="ja-JP" altLang="en-US" smtClean="0">
                <a:solidFill>
                  <a:prstClr val="white">
                    <a:tint val="75000"/>
                  </a:prstClr>
                </a:solidFill>
              </a:rPr>
              <a:pPr/>
              <a:t>17/12/05</a:t>
            </a:fld>
            <a:endParaRPr lang="ja-JP" alt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B29E120-2F47-4CD8-ADE7-E7845949EF72}"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18656236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6F4D7C0-F569-496F-A5F6-821681C320FE}" type="datetimeFigureOut">
              <a:rPr lang="ja-JP" altLang="en-US" smtClean="0">
                <a:solidFill>
                  <a:prstClr val="white">
                    <a:tint val="75000"/>
                  </a:prstClr>
                </a:solidFill>
              </a:rPr>
              <a:pPr/>
              <a:t>17/12/05</a:t>
            </a:fld>
            <a:endParaRPr lang="ja-JP" alt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B29E120-2F47-4CD8-ADE7-E7845949EF72}"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41312371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6F4D7C0-F569-496F-A5F6-821681C320FE}" type="datetimeFigureOut">
              <a:rPr lang="ja-JP" altLang="en-US" smtClean="0">
                <a:solidFill>
                  <a:prstClr val="white">
                    <a:tint val="75000"/>
                  </a:prstClr>
                </a:solidFill>
              </a:rPr>
              <a:pPr/>
              <a:t>17/12/05</a:t>
            </a:fld>
            <a:endParaRPr lang="ja-JP" alt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B29E120-2F47-4CD8-ADE7-E7845949EF72}"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35231747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6F4D7C0-F569-496F-A5F6-821681C320FE}" type="datetimeFigureOut">
              <a:rPr lang="ja-JP" altLang="en-US" smtClean="0">
                <a:solidFill>
                  <a:prstClr val="white">
                    <a:tint val="75000"/>
                  </a:prstClr>
                </a:solidFill>
              </a:rPr>
              <a:pPr/>
              <a:t>17/12/05</a:t>
            </a:fld>
            <a:endParaRPr lang="ja-JP" alt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B29E120-2F47-4CD8-ADE7-E7845949EF72}"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2865786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4D7C0-F569-496F-A5F6-821681C320FE}" type="datetimeFigureOut">
              <a:rPr lang="ja-JP" altLang="en-US" smtClean="0">
                <a:solidFill>
                  <a:prstClr val="white">
                    <a:tint val="75000"/>
                  </a:prstClr>
                </a:solidFill>
              </a:rPr>
              <a:pPr/>
              <a:t>17/12/05</a:t>
            </a:fld>
            <a:endParaRPr lang="ja-JP" alt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B29E120-2F47-4CD8-ADE7-E7845949EF72}"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33004141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6F4D7C0-F569-496F-A5F6-821681C320FE}" type="datetimeFigureOut">
              <a:rPr lang="ja-JP" altLang="en-US" smtClean="0">
                <a:solidFill>
                  <a:prstClr val="white">
                    <a:tint val="75000"/>
                  </a:prstClr>
                </a:solidFill>
              </a:rPr>
              <a:pPr/>
              <a:t>17/12/05</a:t>
            </a:fld>
            <a:endParaRPr lang="ja-JP" alt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B29E120-2F47-4CD8-ADE7-E7845949EF72}"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3005231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0"/>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4FFBB778-DB33-4876-9B32-941A759C7905}"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4613297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6F4D7C0-F569-496F-A5F6-821681C320FE}" type="datetimeFigureOut">
              <a:rPr lang="ja-JP" altLang="en-US" smtClean="0">
                <a:solidFill>
                  <a:prstClr val="white">
                    <a:tint val="75000"/>
                  </a:prstClr>
                </a:solidFill>
              </a:rPr>
              <a:pPr/>
              <a:t>17/12/05</a:t>
            </a:fld>
            <a:endParaRPr lang="ja-JP" alt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B29E120-2F47-4CD8-ADE7-E7845949EF72}"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37864620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F4D7C0-F569-496F-A5F6-821681C320FE}" type="datetimeFigureOut">
              <a:rPr lang="ja-JP" altLang="en-US" smtClean="0">
                <a:solidFill>
                  <a:prstClr val="white">
                    <a:tint val="75000"/>
                  </a:prstClr>
                </a:solidFill>
              </a:rPr>
              <a:pPr/>
              <a:t>17/12/05</a:t>
            </a:fld>
            <a:endParaRPr lang="ja-JP" alt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B29E120-2F47-4CD8-ADE7-E7845949EF72}"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6683178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F4D7C0-F569-496F-A5F6-821681C320FE}" type="datetimeFigureOut">
              <a:rPr lang="ja-JP" altLang="en-US" smtClean="0">
                <a:solidFill>
                  <a:prstClr val="white">
                    <a:tint val="75000"/>
                  </a:prstClr>
                </a:solidFill>
              </a:rPr>
              <a:pPr/>
              <a:t>17/12/05</a:t>
            </a:fld>
            <a:endParaRPr lang="ja-JP" alt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B29E120-2F47-4CD8-ADE7-E7845949EF72}"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38185723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52"/>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4FFBB778-DB33-4876-9B32-941A759C790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108989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595A83C5-C092-4722-A0AD-FCB52BF8CF7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061964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26"/>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2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96EA93D0-5F46-4B3A-BBF4-E67D288B64F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794827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7B82C7D5-B42B-4F01-9F6C-0D8B6EB42DB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25643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9895D358-3FB9-4022-8B4C-0C9B511D732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651542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13795FFB-71CC-4DDD-A277-B58D88BFA91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536481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F81CF4F8-C02D-47AF-A356-F65D22C344C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74054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595A83C5-C092-4722-A0AD-FCB52BF8CF7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847218311"/>
      </p:ext>
    </p:extLst>
  </p:cSld>
  <p:clrMapOvr>
    <a:masterClrMapping/>
  </p:clrMapOvr>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8"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7" y="27307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D7209839-4EA1-4A52-A88C-3DCFDB853E3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619557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799C1D04-293D-4AEC-8D9E-F52E015A334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650210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768F01D8-E592-4DBE-9570-AB16708E715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529950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1"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1"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0C00FBDB-B800-47DB-86D6-B696099A448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935596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a:lvl1pPr>
          </a:lstStyle>
          <a:p>
            <a:fld id="{2C79B00C-46E0-44A8-BC20-9732C51464A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888317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0"/>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4FFBB778-DB33-4876-9B32-941A759C7905}"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0356934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595A83C5-C092-4722-A0AD-FCB52BF8CF7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3332492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96EA93D0-5F46-4B3A-BBF4-E67D288B64F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7489243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dirty="0">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7B82C7D5-B42B-4F01-9F6C-0D8B6EB42DB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9195971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dirty="0">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9895D358-3FB9-4022-8B4C-0C9B511D732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174939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96EA93D0-5F46-4B3A-BBF4-E67D288B64F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0780844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dirty="0">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13795FFB-71CC-4DDD-A277-B58D88BFA91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2071285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dirty="0">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F81CF4F8-C02D-47AF-A356-F65D22C344C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6230637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2"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dirty="0">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D7209839-4EA1-4A52-A88C-3DCFDB853E3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7090136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dirty="0">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799C1D04-293D-4AEC-8D9E-F52E015A334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8033797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768F01D8-E592-4DBE-9570-AB16708E715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2821028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1"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1"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0C00FBDB-B800-47DB-86D6-B696099A448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4002625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endParaRPr lang="en-US" altLang="ja-JP" dirty="0">
              <a:solidFill>
                <a:srgbClr val="000000"/>
              </a:solidFill>
            </a:endParaRPr>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lang="en-US" altLang="ja-JP" dirty="0">
              <a:solidFill>
                <a:srgbClr val="000000"/>
              </a:solidFill>
            </a:endParaRPr>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a:lvl1pPr>
          </a:lstStyle>
          <a:p>
            <a:fld id="{2C79B00C-46E0-44A8-BC20-9732C51464A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2037222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019D04B5-C784-4CE0-99E8-9D19042A2029}"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ECD66EB-E3FC-4FC2-87A1-23E1F77F63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505192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019D04B5-C784-4CE0-99E8-9D19042A2029}"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ECD66EB-E3FC-4FC2-87A1-23E1F77F63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358042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019D04B5-C784-4CE0-99E8-9D19042A2029}"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ECD66EB-E3FC-4FC2-87A1-23E1F77F63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1415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dirty="0">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7B82C7D5-B42B-4F01-9F6C-0D8B6EB42DB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24596361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019D04B5-C784-4CE0-99E8-9D19042A2029}"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ECD66EB-E3FC-4FC2-87A1-23E1F77F63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629658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019D04B5-C784-4CE0-99E8-9D19042A2029}"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CECD66EB-E3FC-4FC2-87A1-23E1F77F63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930486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019D04B5-C784-4CE0-99E8-9D19042A2029}"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CECD66EB-E3FC-4FC2-87A1-23E1F77F63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190893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019D04B5-C784-4CE0-99E8-9D19042A2029}"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CECD66EB-E3FC-4FC2-87A1-23E1F77F63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754977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019D04B5-C784-4CE0-99E8-9D19042A2029}"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ECD66EB-E3FC-4FC2-87A1-23E1F77F63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019197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019D04B5-C784-4CE0-99E8-9D19042A2029}"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ECD66EB-E3FC-4FC2-87A1-23E1F77F63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960949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019D04B5-C784-4CE0-99E8-9D19042A2029}"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ECD66EB-E3FC-4FC2-87A1-23E1F77F63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329291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019D04B5-C784-4CE0-99E8-9D19042A2029}"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ECD66EB-E3FC-4FC2-87A1-23E1F77F63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367222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9"/>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DC206097-8ED1-4C65-AD65-7B46A738156F}"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F66C308A-4ED1-4A5F-9FF7-43221F5BA88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1676293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C206097-8ED1-4C65-AD65-7B46A738156F}"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F66C308A-4ED1-4A5F-9FF7-43221F5BA88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280242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dirty="0">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9895D358-3FB9-4022-8B4C-0C9B511D732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6276511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4"/>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DC206097-8ED1-4C65-AD65-7B46A738156F}"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F66C308A-4ED1-4A5F-9FF7-43221F5BA88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6003434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DC206097-8ED1-4C65-AD65-7B46A738156F}"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F66C308A-4ED1-4A5F-9FF7-43221F5BA88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4873428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DC206097-8ED1-4C65-AD65-7B46A738156F}"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F66C308A-4ED1-4A5F-9FF7-43221F5BA88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2257785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DC206097-8ED1-4C65-AD65-7B46A738156F}"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F66C308A-4ED1-4A5F-9FF7-43221F5BA88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7322222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C206097-8ED1-4C65-AD65-7B46A738156F}"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F66C308A-4ED1-4A5F-9FF7-43221F5BA88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6878491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1"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DC206097-8ED1-4C65-AD65-7B46A738156F}"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F66C308A-4ED1-4A5F-9FF7-43221F5BA88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8271032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DC206097-8ED1-4C65-AD65-7B46A738156F}"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F66C308A-4ED1-4A5F-9FF7-43221F5BA88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953790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C206097-8ED1-4C65-AD65-7B46A738156F}"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F66C308A-4ED1-4A5F-9FF7-43221F5BA88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1047252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52"/>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52"/>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C206097-8ED1-4C65-AD65-7B46A738156F}"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F66C308A-4ED1-4A5F-9FF7-43221F5BA88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516827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0AF43F8-6857-4B58-B1B9-77D288D2B03F}"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D75B84-9221-4C97-8546-4679E30B3F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27904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dirty="0">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13795FFB-71CC-4DDD-A277-B58D88BFA91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12400110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0AF43F8-6857-4B58-B1B9-77D288D2B03F}"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D75B84-9221-4C97-8546-4679E30B3F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14199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0AF43F8-6857-4B58-B1B9-77D288D2B03F}"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D75B84-9221-4C97-8546-4679E30B3F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321211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0AF43F8-6857-4B58-B1B9-77D288D2B03F}"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D75B84-9221-4C97-8546-4679E30B3F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5269247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0AF43F8-6857-4B58-B1B9-77D288D2B03F}"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D75B84-9221-4C97-8546-4679E30B3F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418198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0AF43F8-6857-4B58-B1B9-77D288D2B03F}"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D75B84-9221-4C97-8546-4679E30B3F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942639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F43F8-6857-4B58-B1B9-77D288D2B03F}"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D75B84-9221-4C97-8546-4679E30B3F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927315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0AF43F8-6857-4B58-B1B9-77D288D2B03F}"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D75B84-9221-4C97-8546-4679E30B3F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862748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0AF43F8-6857-4B58-B1B9-77D288D2B03F}"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D75B84-9221-4C97-8546-4679E30B3F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01106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0AF43F8-6857-4B58-B1B9-77D288D2B03F}"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D75B84-9221-4C97-8546-4679E30B3F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173244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0AF43F8-6857-4B58-B1B9-77D288D2B03F}"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D75B84-9221-4C97-8546-4679E30B3F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05831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dirty="0">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F81CF4F8-C02D-47AF-A356-F65D22C344C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014987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2"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dirty="0">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D7209839-4EA1-4A52-A88C-3DCFDB853E3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143351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4376D01C-C122-4160-AA2B-CCBF0DB54D86}"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8205FEE9-94AD-407C-A5EB-F7FD4A6AEA2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09378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dirty="0">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799C1D04-293D-4AEC-8D9E-F52E015A334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279616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768F01D8-E592-4DBE-9570-AB16708E715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841368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1"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1"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0C00FBDB-B800-47DB-86D6-B696099A448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463801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endParaRPr lang="en-US" altLang="ja-JP" dirty="0">
              <a:solidFill>
                <a:srgbClr val="000000"/>
              </a:solidFill>
            </a:endParaRPr>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lang="en-US" altLang="ja-JP" dirty="0">
              <a:solidFill>
                <a:srgbClr val="000000"/>
              </a:solidFill>
            </a:endParaRPr>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a:lvl1pPr>
          </a:lstStyle>
          <a:p>
            <a:fld id="{2C79B00C-46E0-44A8-BC20-9732C51464A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178122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71"/>
            <a:ext cx="7772400" cy="589263"/>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122360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319466" y="152422"/>
            <a:ext cx="2768600" cy="1697258"/>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6"/>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475625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650818"/>
          </a:xfrm>
        </p:spPr>
        <p:txBody>
          <a:bodyPr/>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extLst>
      <p:ext uri="{BB962C8B-B14F-4D97-AF65-F5344CB8AC3E}">
        <p14:creationId xmlns:p14="http://schemas.microsoft.com/office/powerpoint/2010/main" val="78638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319466" y="152422"/>
            <a:ext cx="2768600" cy="1697258"/>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354465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83"/>
            <a:ext cx="8229600" cy="589263"/>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30423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319466" y="152422"/>
            <a:ext cx="2768600" cy="1697258"/>
          </a:xfrm>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2908180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4376D01C-C122-4160-AA2B-CCBF0DB54D86}"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8205FEE9-94AD-407C-A5EB-F7FD4A6AEA2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12405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236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84282"/>
            <a:ext cx="3008313" cy="650818"/>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9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348221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5024296"/>
            <a:ext cx="5486400" cy="343042"/>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2641727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3319466" y="152422"/>
            <a:ext cx="2768600" cy="1697258"/>
          </a:xfrm>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6"/>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235639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039828" y="152443"/>
            <a:ext cx="646973" cy="59737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52443"/>
            <a:ext cx="6019800" cy="59737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998800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319466" y="152422"/>
            <a:ext cx="2768600" cy="1697258"/>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6"/>
            <a:ext cx="4038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630"/>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8657207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AndTx" preserve="1">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3319466" y="152422"/>
            <a:ext cx="2768600" cy="1697258"/>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57200" y="3938630"/>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648200" y="1600206"/>
            <a:ext cx="4038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242256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1"/>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4FFBB778-DB33-4876-9B32-941A759C7905}"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8135850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595A83C5-C092-4722-A0AD-FCB52BF8CF7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336053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96EA93D0-5F46-4B3A-BBF4-E67D288B64F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72779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4376D01C-C122-4160-AA2B-CCBF0DB54D86}"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8205FEE9-94AD-407C-A5EB-F7FD4A6AEA2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44729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dirty="0">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7B82C7D5-B42B-4F01-9F6C-0D8B6EB42DB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957058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dirty="0">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9895D358-3FB9-4022-8B4C-0C9B511D732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7951991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dirty="0">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13795FFB-71CC-4DDD-A277-B58D88BFA91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900598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dirty="0">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F81CF4F8-C02D-47AF-A356-F65D22C344C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566030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dirty="0">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D7209839-4EA1-4A52-A88C-3DCFDB853E3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4277182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dirty="0">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799C1D04-293D-4AEC-8D9E-F52E015A334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5678372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768F01D8-E592-4DBE-9570-AB16708E715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454884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0C00FBDB-B800-47DB-86D6-B696099A448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190436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endParaRPr lang="en-US" altLang="ja-JP" dirty="0">
              <a:solidFill>
                <a:srgbClr val="000000"/>
              </a:solidFill>
            </a:endParaRPr>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lang="en-US" altLang="ja-JP" dirty="0">
              <a:solidFill>
                <a:srgbClr val="000000"/>
              </a:solidFill>
            </a:endParaRPr>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a:lvl1pPr>
          </a:lstStyle>
          <a:p>
            <a:fld id="{2C79B00C-46E0-44A8-BC20-9732C51464A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1779144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44D5995-9BF6-4C20-A644-A5458658BD8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989A5B1-AAD7-4E73-BD51-5ACC24BD70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48298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4376D01C-C122-4160-AA2B-CCBF0DB54D86}"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8205FEE9-94AD-407C-A5EB-F7FD4A6AEA2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97518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44D5995-9BF6-4C20-A644-A5458658BD8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989A5B1-AAD7-4E73-BD51-5ACC24BD70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47541214"/>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44D5995-9BF6-4C20-A644-A5458658BD8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989A5B1-AAD7-4E73-BD51-5ACC24BD70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97552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44D5995-9BF6-4C20-A644-A5458658BD8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989A5B1-AAD7-4E73-BD51-5ACC24BD709C}" type="slidenum">
              <a:rPr lang="ja-JP" altLang="en-US" smtClean="0">
                <a:solidFill>
                  <a:prstClr val="black">
                    <a:tint val="75000"/>
                  </a:prstClr>
                </a:solidFill>
              </a:rPr>
              <a:pPr/>
              <a:t>‹#›</a:t>
            </a:fld>
            <a:endParaRPr lang="ja-JP" altLang="en-US">
              <a:solidFill>
                <a:prstClr val="black">
                  <a:tint val="75000"/>
                </a:prstClr>
              </a:solidFill>
            </a:endParaRPr>
          </a:p>
        </p:txBody>
      </p:sp>
      <p:sp>
        <p:nvSpPr>
          <p:cNvPr id="8" name="テキスト ボックス 7"/>
          <p:cNvSpPr txBox="1"/>
          <p:nvPr userDrawn="1"/>
        </p:nvSpPr>
        <p:spPr>
          <a:xfrm>
            <a:off x="4543107" y="6453336"/>
            <a:ext cx="4493389" cy="307777"/>
          </a:xfrm>
          <a:prstGeom prst="rect">
            <a:avLst/>
          </a:prstGeom>
          <a:noFill/>
        </p:spPr>
        <p:txBody>
          <a:bodyPr wrap="square" rtlCol="0">
            <a:spAutoFit/>
          </a:bodyPr>
          <a:lstStyle/>
          <a:p>
            <a:pPr algn="r" fontAlgn="base">
              <a:spcBef>
                <a:spcPct val="0"/>
              </a:spcBef>
              <a:spcAft>
                <a:spcPct val="0"/>
              </a:spcAft>
            </a:pPr>
            <a:endParaRPr lang="ja-JP" altLang="en-US" sz="1400" dirty="0">
              <a:solidFill>
                <a:prstClr val="black"/>
              </a:solidFill>
              <a:ea typeface="HG丸ｺﾞｼｯｸM-PRO" pitchFamily="50" charset="-128"/>
            </a:endParaRPr>
          </a:p>
        </p:txBody>
      </p:sp>
    </p:spTree>
    <p:extLst>
      <p:ext uri="{BB962C8B-B14F-4D97-AF65-F5344CB8AC3E}">
        <p14:creationId xmlns:p14="http://schemas.microsoft.com/office/powerpoint/2010/main" val="15247720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44D5995-9BF6-4C20-A644-A5458658BD8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989A5B1-AAD7-4E73-BD51-5ACC24BD709C}" type="slidenum">
              <a:rPr lang="ja-JP" altLang="en-US" smtClean="0">
                <a:solidFill>
                  <a:prstClr val="black">
                    <a:tint val="75000"/>
                  </a:prstClr>
                </a:solidFill>
              </a:rPr>
              <a:pPr/>
              <a:t>‹#›</a:t>
            </a:fld>
            <a:endParaRPr lang="ja-JP" altLang="en-US">
              <a:solidFill>
                <a:prstClr val="black">
                  <a:tint val="75000"/>
                </a:prstClr>
              </a:solidFill>
            </a:endParaRPr>
          </a:p>
        </p:txBody>
      </p:sp>
      <p:sp>
        <p:nvSpPr>
          <p:cNvPr id="10" name="テキスト ボックス 9"/>
          <p:cNvSpPr txBox="1"/>
          <p:nvPr userDrawn="1"/>
        </p:nvSpPr>
        <p:spPr>
          <a:xfrm>
            <a:off x="4543107" y="6453336"/>
            <a:ext cx="4493389" cy="307777"/>
          </a:xfrm>
          <a:prstGeom prst="rect">
            <a:avLst/>
          </a:prstGeom>
          <a:noFill/>
        </p:spPr>
        <p:txBody>
          <a:bodyPr wrap="square" rtlCol="0">
            <a:spAutoFit/>
          </a:bodyPr>
          <a:lstStyle/>
          <a:p>
            <a:pPr algn="r" fontAlgn="base">
              <a:spcBef>
                <a:spcPct val="0"/>
              </a:spcBef>
              <a:spcAft>
                <a:spcPct val="0"/>
              </a:spcAft>
            </a:pPr>
            <a:endParaRPr lang="ja-JP" altLang="en-US" sz="1400" dirty="0">
              <a:solidFill>
                <a:prstClr val="black"/>
              </a:solidFill>
              <a:ea typeface="HG丸ｺﾞｼｯｸM-PRO" pitchFamily="50" charset="-128"/>
            </a:endParaRPr>
          </a:p>
        </p:txBody>
      </p:sp>
    </p:spTree>
    <p:extLst>
      <p:ext uri="{BB962C8B-B14F-4D97-AF65-F5344CB8AC3E}">
        <p14:creationId xmlns:p14="http://schemas.microsoft.com/office/powerpoint/2010/main" val="37647032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44D5995-9BF6-4C20-A644-A5458658BD8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989A5B1-AAD7-4E73-BD51-5ACC24BD709C}" type="slidenum">
              <a:rPr lang="ja-JP" altLang="en-US" smtClean="0">
                <a:solidFill>
                  <a:prstClr val="black">
                    <a:tint val="75000"/>
                  </a:prstClr>
                </a:solidFill>
              </a:rPr>
              <a:pPr/>
              <a:t>‹#›</a:t>
            </a:fld>
            <a:endParaRPr lang="ja-JP" altLang="en-US">
              <a:solidFill>
                <a:prstClr val="black">
                  <a:tint val="75000"/>
                </a:prstClr>
              </a:solidFill>
            </a:endParaRPr>
          </a:p>
        </p:txBody>
      </p:sp>
      <p:sp>
        <p:nvSpPr>
          <p:cNvPr id="6" name="テキスト ボックス 5"/>
          <p:cNvSpPr txBox="1"/>
          <p:nvPr userDrawn="1"/>
        </p:nvSpPr>
        <p:spPr>
          <a:xfrm>
            <a:off x="4543107" y="6453336"/>
            <a:ext cx="4493389" cy="307777"/>
          </a:xfrm>
          <a:prstGeom prst="rect">
            <a:avLst/>
          </a:prstGeom>
          <a:noFill/>
        </p:spPr>
        <p:txBody>
          <a:bodyPr wrap="square" rtlCol="0">
            <a:spAutoFit/>
          </a:bodyPr>
          <a:lstStyle/>
          <a:p>
            <a:pPr algn="r" fontAlgn="base">
              <a:spcBef>
                <a:spcPct val="0"/>
              </a:spcBef>
              <a:spcAft>
                <a:spcPct val="0"/>
              </a:spcAft>
            </a:pPr>
            <a:endParaRPr lang="ja-JP" altLang="en-US" sz="1400" dirty="0">
              <a:solidFill>
                <a:prstClr val="black"/>
              </a:solidFill>
              <a:ea typeface="HG丸ｺﾞｼｯｸM-PRO" pitchFamily="50" charset="-128"/>
            </a:endParaRPr>
          </a:p>
        </p:txBody>
      </p:sp>
    </p:spTree>
    <p:extLst>
      <p:ext uri="{BB962C8B-B14F-4D97-AF65-F5344CB8AC3E}">
        <p14:creationId xmlns:p14="http://schemas.microsoft.com/office/powerpoint/2010/main" val="28061694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44D5995-9BF6-4C20-A644-A5458658BD8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989A5B1-AAD7-4E73-BD51-5ACC24BD709C}" type="slidenum">
              <a:rPr lang="ja-JP" altLang="en-US" smtClean="0">
                <a:solidFill>
                  <a:prstClr val="black">
                    <a:tint val="75000"/>
                  </a:prstClr>
                </a:solidFill>
              </a:rPr>
              <a:pPr/>
              <a:t>‹#›</a:t>
            </a:fld>
            <a:endParaRPr lang="ja-JP" altLang="en-US">
              <a:solidFill>
                <a:prstClr val="black">
                  <a:tint val="75000"/>
                </a:prstClr>
              </a:solidFill>
            </a:endParaRPr>
          </a:p>
        </p:txBody>
      </p:sp>
      <p:sp>
        <p:nvSpPr>
          <p:cNvPr id="5" name="テキスト ボックス 4"/>
          <p:cNvSpPr txBox="1"/>
          <p:nvPr userDrawn="1"/>
        </p:nvSpPr>
        <p:spPr>
          <a:xfrm>
            <a:off x="4543107" y="6453336"/>
            <a:ext cx="4493389" cy="307777"/>
          </a:xfrm>
          <a:prstGeom prst="rect">
            <a:avLst/>
          </a:prstGeom>
          <a:noFill/>
        </p:spPr>
        <p:txBody>
          <a:bodyPr wrap="square" rtlCol="0">
            <a:spAutoFit/>
          </a:bodyPr>
          <a:lstStyle/>
          <a:p>
            <a:pPr algn="r" fontAlgn="base">
              <a:spcBef>
                <a:spcPct val="0"/>
              </a:spcBef>
              <a:spcAft>
                <a:spcPct val="0"/>
              </a:spcAft>
            </a:pPr>
            <a:endParaRPr lang="ja-JP" altLang="en-US" sz="1400" dirty="0">
              <a:solidFill>
                <a:prstClr val="black"/>
              </a:solidFill>
              <a:ea typeface="HG丸ｺﾞｼｯｸM-PRO" pitchFamily="50" charset="-128"/>
            </a:endParaRPr>
          </a:p>
        </p:txBody>
      </p:sp>
    </p:spTree>
    <p:extLst>
      <p:ext uri="{BB962C8B-B14F-4D97-AF65-F5344CB8AC3E}">
        <p14:creationId xmlns:p14="http://schemas.microsoft.com/office/powerpoint/2010/main" val="42895046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44D5995-9BF6-4C20-A644-A5458658BD8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989A5B1-AAD7-4E73-BD51-5ACC24BD70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94122677"/>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44D5995-9BF6-4C20-A644-A5458658BD8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989A5B1-AAD7-4E73-BD51-5ACC24BD709C}" type="slidenum">
              <a:rPr lang="ja-JP" altLang="en-US" smtClean="0">
                <a:solidFill>
                  <a:prstClr val="black">
                    <a:tint val="75000"/>
                  </a:prstClr>
                </a:solidFill>
              </a:rPr>
              <a:pPr/>
              <a:t>‹#›</a:t>
            </a:fld>
            <a:endParaRPr lang="ja-JP" altLang="en-US">
              <a:solidFill>
                <a:prstClr val="black">
                  <a:tint val="75000"/>
                </a:prstClr>
              </a:solidFill>
            </a:endParaRPr>
          </a:p>
        </p:txBody>
      </p:sp>
      <p:sp>
        <p:nvSpPr>
          <p:cNvPr id="8" name="テキスト ボックス 7"/>
          <p:cNvSpPr txBox="1"/>
          <p:nvPr userDrawn="1"/>
        </p:nvSpPr>
        <p:spPr>
          <a:xfrm>
            <a:off x="4543107" y="6453336"/>
            <a:ext cx="4493389" cy="307777"/>
          </a:xfrm>
          <a:prstGeom prst="rect">
            <a:avLst/>
          </a:prstGeom>
          <a:noFill/>
        </p:spPr>
        <p:txBody>
          <a:bodyPr wrap="square" rtlCol="0">
            <a:spAutoFit/>
          </a:bodyPr>
          <a:lstStyle/>
          <a:p>
            <a:pPr algn="r" fontAlgn="base">
              <a:spcBef>
                <a:spcPct val="0"/>
              </a:spcBef>
              <a:spcAft>
                <a:spcPct val="0"/>
              </a:spcAft>
            </a:pPr>
            <a:endParaRPr lang="ja-JP" altLang="en-US" sz="1400" dirty="0">
              <a:solidFill>
                <a:prstClr val="black"/>
              </a:solidFill>
              <a:ea typeface="HG丸ｺﾞｼｯｸM-PRO" pitchFamily="50" charset="-128"/>
            </a:endParaRPr>
          </a:p>
        </p:txBody>
      </p:sp>
    </p:spTree>
    <p:extLst>
      <p:ext uri="{BB962C8B-B14F-4D97-AF65-F5344CB8AC3E}">
        <p14:creationId xmlns:p14="http://schemas.microsoft.com/office/powerpoint/2010/main" val="42370542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44D5995-9BF6-4C20-A644-A5458658BD8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989A5B1-AAD7-4E73-BD51-5ACC24BD70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28990646"/>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44D5995-9BF6-4C20-A644-A5458658BD8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989A5B1-AAD7-4E73-BD51-5ACC24BD70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4947681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4376D01C-C122-4160-AA2B-CCBF0DB54D86}"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8205FEE9-94AD-407C-A5EB-F7FD4A6AEA2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520663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404664"/>
            <a:ext cx="7772400" cy="864096"/>
          </a:xfrm>
        </p:spPr>
        <p:txBody>
          <a:bodyPr/>
          <a:lstStyle>
            <a:lvl1pPr>
              <a:defRPr b="0">
                <a:solidFill>
                  <a:schemeClr val="tx2">
                    <a:lumMod val="60000"/>
                    <a:lumOff val="40000"/>
                  </a:schemeClr>
                </a:solidFill>
              </a:defRPr>
            </a:lvl1pPr>
          </a:lstStyle>
          <a:p>
            <a:r>
              <a:rPr lang="ja-JP" altLang="en-US" dirty="0"/>
              <a:t>マスタ タイトルの書式設定</a:t>
            </a:r>
          </a:p>
        </p:txBody>
      </p:sp>
      <p:sp>
        <p:nvSpPr>
          <p:cNvPr id="3" name="コンテンツ プレースホルダ 2"/>
          <p:cNvSpPr>
            <a:spLocks noGrp="1"/>
          </p:cNvSpPr>
          <p:nvPr>
            <p:ph idx="1"/>
          </p:nvPr>
        </p:nvSpPr>
        <p:spPr>
          <a:xfrm>
            <a:off x="685800" y="1412776"/>
            <a:ext cx="7772400" cy="4896544"/>
          </a:xfrm>
        </p:spPr>
        <p:txBody>
          <a:bodyPr/>
          <a:lstStyle>
            <a:lvl1pPr>
              <a:buFont typeface="Wingdings" pitchFamily="2" charset="2"/>
              <a:buChar char="p"/>
              <a:defRPr/>
            </a:lvl1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9" name="テキスト プレースホルダ 18"/>
          <p:cNvSpPr>
            <a:spLocks noGrp="1"/>
          </p:cNvSpPr>
          <p:nvPr>
            <p:ph type="body" sz="quarter" idx="10"/>
          </p:nvPr>
        </p:nvSpPr>
        <p:spPr>
          <a:xfrm>
            <a:off x="4572000" y="6453336"/>
            <a:ext cx="4464496" cy="288032"/>
          </a:xfrm>
        </p:spPr>
        <p:txBody>
          <a:bodyPr/>
          <a:lstStyle>
            <a:lvl1pPr algn="r">
              <a:buNone/>
              <a:defRPr sz="1400">
                <a:latin typeface="+mn-ea"/>
                <a:ea typeface="+mn-ea"/>
              </a:defRPr>
            </a:lvl1pPr>
            <a:lvl2pPr algn="r">
              <a:defRPr sz="1400">
                <a:latin typeface="+mn-ea"/>
                <a:ea typeface="+mn-ea"/>
              </a:defRPr>
            </a:lvl2pPr>
            <a:lvl3pPr algn="r">
              <a:defRPr sz="1400">
                <a:latin typeface="+mn-ea"/>
                <a:ea typeface="+mn-ea"/>
              </a:defRPr>
            </a:lvl3pPr>
            <a:lvl4pPr algn="r">
              <a:defRPr sz="1400">
                <a:latin typeface="+mn-ea"/>
                <a:ea typeface="+mn-ea"/>
              </a:defRPr>
            </a:lvl4pPr>
            <a:lvl5pPr algn="r">
              <a:defRPr sz="1400">
                <a:latin typeface="+mn-ea"/>
                <a:ea typeface="+mn-ea"/>
              </a:defRPr>
            </a:lvl5pPr>
          </a:lstStyle>
          <a:p>
            <a:pPr lvl="0"/>
            <a:r>
              <a:rPr kumimoji="1" lang="ja-JP" altLang="en-US" dirty="0"/>
              <a:t>マスタ テキストの書式設定</a:t>
            </a:r>
          </a:p>
        </p:txBody>
      </p:sp>
    </p:spTree>
    <p:extLst>
      <p:ext uri="{BB962C8B-B14F-4D97-AF65-F5344CB8AC3E}">
        <p14:creationId xmlns:p14="http://schemas.microsoft.com/office/powerpoint/2010/main" val="42350402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0">
                <a:solidFill>
                  <a:schemeClr val="tx2">
                    <a:lumMod val="60000"/>
                    <a:lumOff val="40000"/>
                  </a:schemeClr>
                </a:solidFill>
              </a:defRPr>
            </a:lvl1pPr>
          </a:lstStyle>
          <a:p>
            <a:r>
              <a:rPr lang="ja-JP" altLang="en-US" dirty="0"/>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テキスト ボックス 4"/>
          <p:cNvSpPr txBox="1"/>
          <p:nvPr userDrawn="1"/>
        </p:nvSpPr>
        <p:spPr>
          <a:xfrm>
            <a:off x="4543107" y="6453336"/>
            <a:ext cx="4493389" cy="307777"/>
          </a:xfrm>
          <a:prstGeom prst="rect">
            <a:avLst/>
          </a:prstGeom>
          <a:noFill/>
        </p:spPr>
        <p:txBody>
          <a:bodyPr wrap="square" rtlCol="0">
            <a:spAutoFit/>
          </a:bodyPr>
          <a:lstStyle/>
          <a:p>
            <a:pPr algn="r" fontAlgn="base">
              <a:spcBef>
                <a:spcPct val="0"/>
              </a:spcBef>
              <a:spcAft>
                <a:spcPct val="0"/>
              </a:spcAft>
            </a:pPr>
            <a:endParaRPr lang="ja-JP" altLang="en-US" sz="1400" dirty="0">
              <a:solidFill>
                <a:prstClr val="black"/>
              </a:solidFill>
              <a:ea typeface="HG丸ｺﾞｼｯｸM-PRO" pitchFamily="50" charset="-128"/>
            </a:endParaRPr>
          </a:p>
        </p:txBody>
      </p:sp>
    </p:spTree>
    <p:extLst>
      <p:ext uri="{BB962C8B-B14F-4D97-AF65-F5344CB8AC3E}">
        <p14:creationId xmlns:p14="http://schemas.microsoft.com/office/powerpoint/2010/main" val="35310132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 name="フリーフォーム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base">
              <a:spcBef>
                <a:spcPct val="0"/>
              </a:spcBef>
              <a:spcAft>
                <a:spcPct val="0"/>
              </a:spcAft>
              <a:defRPr/>
            </a:pPr>
            <a:endParaRPr kumimoji="0" lang="en-US" dirty="0">
              <a:solidFill>
                <a:prstClr val="white"/>
              </a:solidFill>
              <a:latin typeface="Arial" pitchFamily="34" charset="0"/>
              <a:ea typeface="ＭＳ Ｐゴシック" pitchFamily="50" charset="-128"/>
            </a:endParaRPr>
          </a:p>
        </p:txBody>
      </p:sp>
      <p:sp>
        <p:nvSpPr>
          <p:cNvPr id="5" name="フリーフォーム 4"/>
          <p:cNvSpPr>
            <a:spLocks/>
          </p:cNvSpPr>
          <p:nvPr/>
        </p:nvSpPr>
        <p:spPr bwMode="auto">
          <a:xfrm>
            <a:off x="6105526"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base">
              <a:spcBef>
                <a:spcPct val="0"/>
              </a:spcBef>
              <a:spcAft>
                <a:spcPct val="0"/>
              </a:spcAft>
              <a:defRPr/>
            </a:pPr>
            <a:endParaRPr kumimoji="0" lang="en-US" dirty="0">
              <a:solidFill>
                <a:prstClr val="white"/>
              </a:solidFill>
              <a:latin typeface="Arial" pitchFamily="34" charset="0"/>
              <a:ea typeface="ＭＳ Ｐゴシック" pitchFamily="50" charset="-128"/>
            </a:endParaRPr>
          </a:p>
        </p:txBody>
      </p:sp>
      <p:sp>
        <p:nvSpPr>
          <p:cNvPr id="2" name="タイトル 1"/>
          <p:cNvSpPr>
            <a:spLocks noGrp="1"/>
          </p:cNvSpPr>
          <p:nvPr>
            <p:ph type="title"/>
          </p:nvPr>
        </p:nvSpPr>
        <p:spPr>
          <a:xfrm>
            <a:off x="685800" y="3583839"/>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ja-JP" altLang="en-US"/>
              <a:t>マスタ タイトルの書式設定</a:t>
            </a:r>
            <a:endParaRPr lang="en-US"/>
          </a:p>
        </p:txBody>
      </p:sp>
      <p:sp>
        <p:nvSpPr>
          <p:cNvPr id="3" name="テキスト プレースホルダ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ja-JP" altLang="en-US"/>
              <a:t>マスタ テキストの書式設定</a:t>
            </a:r>
          </a:p>
        </p:txBody>
      </p:sp>
      <p:sp>
        <p:nvSpPr>
          <p:cNvPr id="6" name="日付プレースホルダ 3"/>
          <p:cNvSpPr>
            <a:spLocks noGrp="1"/>
          </p:cNvSpPr>
          <p:nvPr>
            <p:ph type="dt" sz="half" idx="10"/>
          </p:nvPr>
        </p:nvSpPr>
        <p:spPr>
          <a:xfrm>
            <a:off x="457200" y="6421440"/>
            <a:ext cx="2133600" cy="365125"/>
          </a:xfrm>
        </p:spPr>
        <p:txBody>
          <a:bodyPr/>
          <a:lstStyle>
            <a:lvl1pPr>
              <a:defRPr/>
            </a:lvl1pPr>
          </a:lstStyle>
          <a:p>
            <a:pPr>
              <a:defRPr/>
            </a:pPr>
            <a:fld id="{33022961-1277-46CD-B063-35C7E85F4A56}" type="datetimeFigureOut">
              <a:rPr lang="ja-JP" altLang="en-US">
                <a:solidFill>
                  <a:srgbClr val="D4D2D0">
                    <a:shade val="50000"/>
                  </a:srgbClr>
                </a:solidFill>
              </a:rPr>
              <a:pPr>
                <a:defRPr/>
              </a:pPr>
              <a:t>17/12/05</a:t>
            </a:fld>
            <a:endParaRPr lang="ja-JP" altLang="en-US" dirty="0">
              <a:solidFill>
                <a:srgbClr val="D4D2D0">
                  <a:shade val="50000"/>
                </a:srgbClr>
              </a:solidFill>
            </a:endParaRPr>
          </a:p>
        </p:txBody>
      </p:sp>
      <p:sp>
        <p:nvSpPr>
          <p:cNvPr id="7" name="フッター プレースホルダ 4"/>
          <p:cNvSpPr>
            <a:spLocks noGrp="1"/>
          </p:cNvSpPr>
          <p:nvPr>
            <p:ph type="ftr" sz="quarter" idx="11"/>
          </p:nvPr>
        </p:nvSpPr>
        <p:spPr>
          <a:xfrm>
            <a:off x="3124200" y="6421440"/>
            <a:ext cx="2895600" cy="365125"/>
          </a:xfrm>
        </p:spPr>
        <p:txBody>
          <a:bodyPr/>
          <a:lstStyle>
            <a:lvl1pPr>
              <a:defRPr/>
            </a:lvl1pPr>
          </a:lstStyle>
          <a:p>
            <a:pPr>
              <a:defRPr/>
            </a:pPr>
            <a:endParaRPr lang="ja-JP" altLang="en-US" dirty="0">
              <a:solidFill>
                <a:srgbClr val="D4D2D0">
                  <a:shade val="50000"/>
                </a:srgbClr>
              </a:solidFill>
            </a:endParaRPr>
          </a:p>
        </p:txBody>
      </p:sp>
      <p:sp>
        <p:nvSpPr>
          <p:cNvPr id="8" name="スライド番号プレースホルダ 5"/>
          <p:cNvSpPr>
            <a:spLocks noGrp="1"/>
          </p:cNvSpPr>
          <p:nvPr>
            <p:ph type="sldNum" sz="quarter" idx="12"/>
          </p:nvPr>
        </p:nvSpPr>
        <p:spPr>
          <a:xfrm>
            <a:off x="8153400" y="6421440"/>
            <a:ext cx="762000" cy="365125"/>
          </a:xfrm>
        </p:spPr>
        <p:txBody>
          <a:bodyPr/>
          <a:lstStyle>
            <a:lvl1pPr>
              <a:defRPr/>
            </a:lvl1pPr>
          </a:lstStyle>
          <a:p>
            <a:pPr>
              <a:defRPr/>
            </a:pPr>
            <a:fld id="{D01959EB-CFA0-4442-A283-20CEDBA089B7}" type="slidenum">
              <a:rPr lang="ja-JP" altLang="en-US">
                <a:solidFill>
                  <a:srgbClr val="D4D2D0">
                    <a:shade val="50000"/>
                  </a:srgbClr>
                </a:solidFill>
              </a:rPr>
              <a:pPr>
                <a:defRPr/>
              </a:pPr>
              <a:t>‹#›</a:t>
            </a:fld>
            <a:endParaRPr lang="ja-JP" altLang="en-US" dirty="0">
              <a:solidFill>
                <a:srgbClr val="D4D2D0">
                  <a:shade val="50000"/>
                </a:srgbClr>
              </a:solidFill>
            </a:endParaRPr>
          </a:p>
        </p:txBody>
      </p:sp>
    </p:spTree>
    <p:extLst>
      <p:ext uri="{BB962C8B-B14F-4D97-AF65-F5344CB8AC3E}">
        <p14:creationId xmlns:p14="http://schemas.microsoft.com/office/powerpoint/2010/main" val="2438643912"/>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5" name="フリーフォーム 4"/>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base">
              <a:spcBef>
                <a:spcPct val="0"/>
              </a:spcBef>
              <a:spcAft>
                <a:spcPct val="0"/>
              </a:spcAft>
              <a:defRPr/>
            </a:pPr>
            <a:endParaRPr kumimoji="0" lang="en-US" dirty="0">
              <a:solidFill>
                <a:prstClr val="white"/>
              </a:solidFill>
              <a:latin typeface="Arial" pitchFamily="34" charset="0"/>
              <a:ea typeface="ＭＳ Ｐゴシック" pitchFamily="50" charset="-128"/>
            </a:endParaRPr>
          </a:p>
        </p:txBody>
      </p:sp>
      <p:sp>
        <p:nvSpPr>
          <p:cNvPr id="6" name="フリーフォーム 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base">
              <a:spcBef>
                <a:spcPct val="0"/>
              </a:spcBef>
              <a:spcAft>
                <a:spcPct val="0"/>
              </a:spcAft>
              <a:defRPr/>
            </a:pPr>
            <a:endParaRPr kumimoji="0" lang="en-US" dirty="0">
              <a:solidFill>
                <a:prstClr val="white"/>
              </a:solidFill>
              <a:latin typeface="Arial" pitchFamily="34" charset="0"/>
              <a:ea typeface="ＭＳ Ｐゴシック" pitchFamily="50" charset="-128"/>
            </a:endParaRPr>
          </a:p>
        </p:txBody>
      </p:sp>
      <p:sp>
        <p:nvSpPr>
          <p:cNvPr id="2" name="タイトル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ja-JP" altLang="en-US"/>
              <a:t>マスタ タイトルの書式設定</a:t>
            </a:r>
            <a:endParaRPr lang="en-US"/>
          </a:p>
        </p:txBody>
      </p:sp>
      <p:sp>
        <p:nvSpPr>
          <p:cNvPr id="3" name="テキスト プレースホルダ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ja-JP" altLang="en-US"/>
              <a:t>マスタ テキストの書式設定</a:t>
            </a:r>
          </a:p>
        </p:txBody>
      </p:sp>
      <p:sp>
        <p:nvSpPr>
          <p:cNvPr id="4" name="コンテンツ プレースホルダ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日付プレースホルダ 4"/>
          <p:cNvSpPr>
            <a:spLocks noGrp="1"/>
          </p:cNvSpPr>
          <p:nvPr>
            <p:ph type="dt" sz="half" idx="10"/>
          </p:nvPr>
        </p:nvSpPr>
        <p:spPr>
          <a:xfrm>
            <a:off x="457200" y="6421440"/>
            <a:ext cx="2133600" cy="365125"/>
          </a:xfrm>
        </p:spPr>
        <p:txBody>
          <a:bodyPr/>
          <a:lstStyle>
            <a:lvl1pPr>
              <a:defRPr/>
            </a:lvl1pPr>
          </a:lstStyle>
          <a:p>
            <a:pPr>
              <a:defRPr/>
            </a:pPr>
            <a:fld id="{ADEBA9B1-25FB-433E-8658-DD01CE716FC1}" type="datetimeFigureOut">
              <a:rPr lang="ja-JP" altLang="en-US">
                <a:solidFill>
                  <a:srgbClr val="D4D2D0">
                    <a:shade val="50000"/>
                  </a:srgbClr>
                </a:solidFill>
              </a:rPr>
              <a:pPr>
                <a:defRPr/>
              </a:pPr>
              <a:t>17/12/05</a:t>
            </a:fld>
            <a:endParaRPr lang="ja-JP" altLang="en-US" dirty="0">
              <a:solidFill>
                <a:srgbClr val="D4D2D0">
                  <a:shade val="50000"/>
                </a:srgbClr>
              </a:solidFill>
            </a:endParaRPr>
          </a:p>
        </p:txBody>
      </p:sp>
      <p:sp>
        <p:nvSpPr>
          <p:cNvPr id="8" name="フッター プレースホルダ 5"/>
          <p:cNvSpPr>
            <a:spLocks noGrp="1"/>
          </p:cNvSpPr>
          <p:nvPr>
            <p:ph type="ftr" sz="quarter" idx="11"/>
          </p:nvPr>
        </p:nvSpPr>
        <p:spPr>
          <a:xfrm>
            <a:off x="3124200" y="6421440"/>
            <a:ext cx="2895600" cy="365125"/>
          </a:xfrm>
        </p:spPr>
        <p:txBody>
          <a:bodyPr/>
          <a:lstStyle>
            <a:lvl1pPr>
              <a:defRPr/>
            </a:lvl1pPr>
          </a:lstStyle>
          <a:p>
            <a:pPr>
              <a:defRPr/>
            </a:pPr>
            <a:endParaRPr lang="ja-JP" altLang="en-US" dirty="0">
              <a:solidFill>
                <a:srgbClr val="D4D2D0">
                  <a:shade val="50000"/>
                </a:srgbClr>
              </a:solidFill>
            </a:endParaRPr>
          </a:p>
        </p:txBody>
      </p:sp>
      <p:sp>
        <p:nvSpPr>
          <p:cNvPr id="9" name="スライド番号プレースホルダ 6"/>
          <p:cNvSpPr>
            <a:spLocks noGrp="1"/>
          </p:cNvSpPr>
          <p:nvPr>
            <p:ph type="sldNum" sz="quarter" idx="12"/>
          </p:nvPr>
        </p:nvSpPr>
        <p:spPr>
          <a:xfrm>
            <a:off x="8156575" y="6421440"/>
            <a:ext cx="762000" cy="365125"/>
          </a:xfrm>
        </p:spPr>
        <p:txBody>
          <a:bodyPr/>
          <a:lstStyle>
            <a:lvl1pPr>
              <a:defRPr/>
            </a:lvl1pPr>
          </a:lstStyle>
          <a:p>
            <a:pPr>
              <a:defRPr/>
            </a:pPr>
            <a:fld id="{A41B29B5-92B7-4A5F-9740-E78E9EFEE3BF}" type="slidenum">
              <a:rPr lang="ja-JP" altLang="en-US">
                <a:solidFill>
                  <a:srgbClr val="D4D2D0">
                    <a:shade val="50000"/>
                  </a:srgbClr>
                </a:solidFill>
              </a:rPr>
              <a:pPr>
                <a:defRPr/>
              </a:pPr>
              <a:t>‹#›</a:t>
            </a:fld>
            <a:endParaRPr lang="ja-JP" altLang="en-US" dirty="0">
              <a:solidFill>
                <a:srgbClr val="D4D2D0">
                  <a:shade val="50000"/>
                </a:srgbClr>
              </a:solidFill>
            </a:endParaRPr>
          </a:p>
        </p:txBody>
      </p:sp>
    </p:spTree>
    <p:extLst>
      <p:ext uri="{BB962C8B-B14F-4D97-AF65-F5344CB8AC3E}">
        <p14:creationId xmlns:p14="http://schemas.microsoft.com/office/powerpoint/2010/main" val="7823597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ja-JP" altLang="en-US"/>
              <a:t>マスタ タイトルの書式設定</a:t>
            </a:r>
            <a:endParaRPr lang="en-US"/>
          </a:p>
        </p:txBody>
      </p:sp>
      <p:sp>
        <p:nvSpPr>
          <p:cNvPr id="3" name="図プレースホルダ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ja-JP" altLang="en-US" noProof="0" dirty="0"/>
              <a:t>アイコンをクリックして図を追加</a:t>
            </a:r>
            <a:endParaRPr lang="en-US" noProof="0" dirty="0"/>
          </a:p>
        </p:txBody>
      </p:sp>
      <p:sp>
        <p:nvSpPr>
          <p:cNvPr id="4" name="テキスト プレースホルダ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ja-JP" altLang="en-US"/>
              <a:t>マスタ テキストの書式設定</a:t>
            </a:r>
          </a:p>
        </p:txBody>
      </p:sp>
      <p:sp>
        <p:nvSpPr>
          <p:cNvPr id="5" name="日付プレースホルダ 4"/>
          <p:cNvSpPr>
            <a:spLocks noGrp="1"/>
          </p:cNvSpPr>
          <p:nvPr>
            <p:ph type="dt" sz="half" idx="10"/>
          </p:nvPr>
        </p:nvSpPr>
        <p:spPr>
          <a:xfrm>
            <a:off x="457200" y="6421440"/>
            <a:ext cx="2133600" cy="365125"/>
          </a:xfrm>
        </p:spPr>
        <p:txBody>
          <a:bodyPr/>
          <a:lstStyle>
            <a:lvl1pPr>
              <a:defRPr/>
            </a:lvl1pPr>
          </a:lstStyle>
          <a:p>
            <a:pPr>
              <a:defRPr/>
            </a:pPr>
            <a:fld id="{72B0D481-D8EF-4301-BE64-7C46003B5EAE}" type="datetimeFigureOut">
              <a:rPr lang="ja-JP" altLang="en-US">
                <a:solidFill>
                  <a:srgbClr val="D4D2D0">
                    <a:shade val="50000"/>
                  </a:srgbClr>
                </a:solidFill>
              </a:rPr>
              <a:pPr>
                <a:defRPr/>
              </a:pPr>
              <a:t>17/12/05</a:t>
            </a:fld>
            <a:endParaRPr lang="ja-JP" altLang="en-US" dirty="0">
              <a:solidFill>
                <a:srgbClr val="D4D2D0">
                  <a:shade val="50000"/>
                </a:srgbClr>
              </a:solidFill>
            </a:endParaRPr>
          </a:p>
        </p:txBody>
      </p:sp>
      <p:sp>
        <p:nvSpPr>
          <p:cNvPr id="6" name="フッター プレースホルダ 5"/>
          <p:cNvSpPr>
            <a:spLocks noGrp="1"/>
          </p:cNvSpPr>
          <p:nvPr>
            <p:ph type="ftr" sz="quarter" idx="11"/>
          </p:nvPr>
        </p:nvSpPr>
        <p:spPr>
          <a:xfrm>
            <a:off x="3124200" y="6421440"/>
            <a:ext cx="2895600" cy="365125"/>
          </a:xfrm>
        </p:spPr>
        <p:txBody>
          <a:bodyPr/>
          <a:lstStyle>
            <a:lvl1pPr>
              <a:defRPr/>
            </a:lvl1pPr>
          </a:lstStyle>
          <a:p>
            <a:pPr>
              <a:defRPr/>
            </a:pPr>
            <a:endParaRPr lang="ja-JP" altLang="en-US" dirty="0">
              <a:solidFill>
                <a:srgbClr val="D4D2D0">
                  <a:shade val="50000"/>
                </a:srgbClr>
              </a:solidFill>
            </a:endParaRPr>
          </a:p>
        </p:txBody>
      </p:sp>
      <p:sp>
        <p:nvSpPr>
          <p:cNvPr id="7" name="スライド番号プレースホルダ 6"/>
          <p:cNvSpPr>
            <a:spLocks noGrp="1"/>
          </p:cNvSpPr>
          <p:nvPr>
            <p:ph type="sldNum" sz="quarter" idx="12"/>
          </p:nvPr>
        </p:nvSpPr>
        <p:spPr>
          <a:xfrm>
            <a:off x="8153400" y="6421440"/>
            <a:ext cx="762000" cy="365125"/>
          </a:xfrm>
        </p:spPr>
        <p:txBody>
          <a:bodyPr/>
          <a:lstStyle>
            <a:lvl1pPr>
              <a:defRPr/>
            </a:lvl1pPr>
          </a:lstStyle>
          <a:p>
            <a:pPr>
              <a:defRPr/>
            </a:pPr>
            <a:fld id="{6C4983F2-E5F4-4AB2-BC2A-10DC87752ED4}" type="slidenum">
              <a:rPr lang="ja-JP" altLang="en-US">
                <a:solidFill>
                  <a:srgbClr val="D4D2D0">
                    <a:shade val="50000"/>
                  </a:srgbClr>
                </a:solidFill>
              </a:rPr>
              <a:pPr>
                <a:defRPr/>
              </a:pPr>
              <a:t>‹#›</a:t>
            </a:fld>
            <a:endParaRPr lang="ja-JP" altLang="en-US" dirty="0">
              <a:solidFill>
                <a:srgbClr val="D4D2D0">
                  <a:shade val="50000"/>
                </a:srgbClr>
              </a:solidFill>
            </a:endParaRPr>
          </a:p>
        </p:txBody>
      </p:sp>
    </p:spTree>
    <p:extLst>
      <p:ext uri="{BB962C8B-B14F-4D97-AF65-F5344CB8AC3E}">
        <p14:creationId xmlns:p14="http://schemas.microsoft.com/office/powerpoint/2010/main" val="3302188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5" name="フリーフォーム 4"/>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base">
              <a:spcBef>
                <a:spcPct val="0"/>
              </a:spcBef>
              <a:spcAft>
                <a:spcPct val="0"/>
              </a:spcAft>
              <a:defRPr/>
            </a:pPr>
            <a:endParaRPr kumimoji="0" lang="en-US" dirty="0">
              <a:solidFill>
                <a:prstClr val="white"/>
              </a:solidFill>
              <a:latin typeface="Arial" pitchFamily="34" charset="0"/>
              <a:ea typeface="ＭＳ Ｐゴシック" pitchFamily="50" charset="-128"/>
            </a:endParaRPr>
          </a:p>
        </p:txBody>
      </p:sp>
      <p:sp>
        <p:nvSpPr>
          <p:cNvPr id="6" name="フリーフォーム 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base">
              <a:spcBef>
                <a:spcPct val="0"/>
              </a:spcBef>
              <a:spcAft>
                <a:spcPct val="0"/>
              </a:spcAft>
              <a:defRPr/>
            </a:pPr>
            <a:endParaRPr kumimoji="0" lang="en-US" dirty="0">
              <a:solidFill>
                <a:prstClr val="white"/>
              </a:solidFill>
              <a:latin typeface="Arial" pitchFamily="34" charset="0"/>
              <a:ea typeface="ＭＳ Ｐゴシック" pitchFamily="50" charset="-128"/>
            </a:endParaRPr>
          </a:p>
        </p:txBody>
      </p:sp>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481138"/>
            <a:ext cx="4038600" cy="45259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481138"/>
            <a:ext cx="4038600" cy="45259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4"/>
          <p:cNvSpPr>
            <a:spLocks noGrp="1"/>
          </p:cNvSpPr>
          <p:nvPr>
            <p:ph type="dt" sz="half" idx="10"/>
          </p:nvPr>
        </p:nvSpPr>
        <p:spPr/>
        <p:txBody>
          <a:bodyPr/>
          <a:lstStyle>
            <a:lvl1pPr>
              <a:defRPr/>
            </a:lvl1pPr>
          </a:lstStyle>
          <a:p>
            <a:pPr>
              <a:defRPr/>
            </a:pPr>
            <a:fld id="{D5819662-8F2F-4CD8-8E9F-91D9B039A5C2}" type="datetimeFigureOut">
              <a:rPr lang="ja-JP" altLang="en-US">
                <a:solidFill>
                  <a:srgbClr val="D4D2D0">
                    <a:shade val="50000"/>
                  </a:srgbClr>
                </a:solidFill>
              </a:rPr>
              <a:pPr>
                <a:defRPr/>
              </a:pPr>
              <a:t>17/12/05</a:t>
            </a:fld>
            <a:endParaRPr lang="ja-JP" altLang="en-US" dirty="0">
              <a:solidFill>
                <a:srgbClr val="D4D2D0">
                  <a:shade val="50000"/>
                </a:srgbClr>
              </a:solidFill>
            </a:endParaRPr>
          </a:p>
        </p:txBody>
      </p:sp>
      <p:sp>
        <p:nvSpPr>
          <p:cNvPr id="8" name="フッター プレースホルダ 5"/>
          <p:cNvSpPr>
            <a:spLocks noGrp="1"/>
          </p:cNvSpPr>
          <p:nvPr>
            <p:ph type="ftr" sz="quarter" idx="11"/>
          </p:nvPr>
        </p:nvSpPr>
        <p:spPr/>
        <p:txBody>
          <a:bodyPr/>
          <a:lstStyle>
            <a:lvl1pPr>
              <a:defRPr/>
            </a:lvl1pPr>
          </a:lstStyle>
          <a:p>
            <a:pPr>
              <a:defRPr/>
            </a:pPr>
            <a:endParaRPr lang="ja-JP" altLang="en-US" dirty="0">
              <a:solidFill>
                <a:srgbClr val="D4D2D0">
                  <a:shade val="50000"/>
                </a:srgbClr>
              </a:solidFill>
            </a:endParaRPr>
          </a:p>
        </p:txBody>
      </p:sp>
      <p:sp>
        <p:nvSpPr>
          <p:cNvPr id="9" name="スライド番号プレースホルダ 6"/>
          <p:cNvSpPr>
            <a:spLocks noGrp="1"/>
          </p:cNvSpPr>
          <p:nvPr>
            <p:ph type="sldNum" sz="quarter" idx="12"/>
          </p:nvPr>
        </p:nvSpPr>
        <p:spPr/>
        <p:txBody>
          <a:bodyPr/>
          <a:lstStyle>
            <a:lvl1pPr>
              <a:defRPr/>
            </a:lvl1pPr>
          </a:lstStyle>
          <a:p>
            <a:pPr>
              <a:defRPr/>
            </a:pPr>
            <a:fld id="{B3E50391-655F-42E7-BD94-14A798E99C8A}" type="slidenum">
              <a:rPr lang="ja-JP" altLang="en-US">
                <a:solidFill>
                  <a:srgbClr val="D4D2D0">
                    <a:shade val="50000"/>
                  </a:srgbClr>
                </a:solidFill>
              </a:rPr>
              <a:pPr>
                <a:defRPr/>
              </a:pPr>
              <a:t>‹#›</a:t>
            </a:fld>
            <a:endParaRPr lang="ja-JP" altLang="en-US" dirty="0">
              <a:solidFill>
                <a:srgbClr val="D4D2D0">
                  <a:shade val="50000"/>
                </a:srgbClr>
              </a:solidFill>
            </a:endParaRPr>
          </a:p>
        </p:txBody>
      </p:sp>
    </p:spTree>
    <p:extLst>
      <p:ext uri="{BB962C8B-B14F-4D97-AF65-F5344CB8AC3E}">
        <p14:creationId xmlns:p14="http://schemas.microsoft.com/office/powerpoint/2010/main" val="26307146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396367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406281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494776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6180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4376D01C-C122-4160-AA2B-CCBF0DB54D86}"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8205FEE9-94AD-407C-A5EB-F7FD4A6AEA2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658360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713139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 2"/>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943427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229148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526572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図を追加</a:t>
            </a:r>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656361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59186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010469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9"/>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B7F26382-AF5C-4CB3-980A-AEAA0E040C6E}"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0337999-1A7B-42CF-8EAE-C982AB6F5234}"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2176428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7F26382-AF5C-4CB3-980A-AEAA0E040C6E}"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0337999-1A7B-42CF-8EAE-C982AB6F5234}"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9643538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24"/>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B7F26382-AF5C-4CB3-980A-AEAA0E040C6E}"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0337999-1A7B-42CF-8EAE-C982AB6F5234}"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712567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4376D01C-C122-4160-AA2B-CCBF0DB54D86}"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8205FEE9-94AD-407C-A5EB-F7FD4A6AEA2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385425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B7F26382-AF5C-4CB3-980A-AEAA0E040C6E}"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0337999-1A7B-42CF-8EAE-C982AB6F5234}"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2298186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B7F26382-AF5C-4CB3-980A-AEAA0E040C6E}"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0337999-1A7B-42CF-8EAE-C982AB6F5234}"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1060626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B7F26382-AF5C-4CB3-980A-AEAA0E040C6E}"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0337999-1A7B-42CF-8EAE-C982AB6F5234}"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7714413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7F26382-AF5C-4CB3-980A-AEAA0E040C6E}"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0337999-1A7B-42CF-8EAE-C982AB6F5234}"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8842561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1"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B7F26382-AF5C-4CB3-980A-AEAA0E040C6E}"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0337999-1A7B-42CF-8EAE-C982AB6F5234}"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8562088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B7F26382-AF5C-4CB3-980A-AEAA0E040C6E}"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0337999-1A7B-42CF-8EAE-C982AB6F5234}"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8966229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7F26382-AF5C-4CB3-980A-AEAA0E040C6E}"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0337999-1A7B-42CF-8EAE-C982AB6F5234}"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6126623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57"/>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57"/>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7F26382-AF5C-4CB3-980A-AEAA0E040C6E}"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0337999-1A7B-42CF-8EAE-C982AB6F5234}"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918638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3412"/>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125538"/>
            <a:ext cx="4038600" cy="45259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25538"/>
            <a:ext cx="4038600" cy="45259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6830D2-FAD0-4874-B02C-967753540C76}"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623755964"/>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C54741F-EEDD-491D-87E3-C2A808CE399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2075BAF-FE74-442E-ABD5-0D27900B84C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76822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4376D01C-C122-4160-AA2B-CCBF0DB54D86}"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8205FEE9-94AD-407C-A5EB-F7FD4A6AEA2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94690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C54741F-EEDD-491D-87E3-C2A808CE399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2075BAF-FE74-442E-ABD5-0D27900B84C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94159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C54741F-EEDD-491D-87E3-C2A808CE399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2075BAF-FE74-442E-ABD5-0D27900B84C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72846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71487" y="1825625"/>
            <a:ext cx="2900363"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3486150" y="1825625"/>
            <a:ext cx="2900363"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C54741F-EEDD-491D-87E3-C2A808CE399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2075BAF-FE74-442E-ABD5-0D27900B84C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584552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C54741F-EEDD-491D-87E3-C2A808CE399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02075BAF-FE74-442E-ABD5-0D27900B84C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440708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C54741F-EEDD-491D-87E3-C2A808CE399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02075BAF-FE74-442E-ABD5-0D27900B84C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584698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C54741F-EEDD-491D-87E3-C2A808CE399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02075BAF-FE74-442E-ABD5-0D27900B84C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832421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C54741F-EEDD-491D-87E3-C2A808CE399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2075BAF-FE74-442E-ABD5-0D27900B84C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606973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C54741F-EEDD-491D-87E3-C2A808CE399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2075BAF-FE74-442E-ABD5-0D27900B84C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202514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C54741F-EEDD-491D-87E3-C2A808CE399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2075BAF-FE74-442E-ABD5-0D27900B84C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839751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07757" y="365125"/>
            <a:ext cx="1478756"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71488" y="365125"/>
            <a:ext cx="4321969"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C54741F-EEDD-491D-87E3-C2A808CE399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2075BAF-FE74-442E-ABD5-0D27900B84C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062008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slideLayout" Target="../slideLayouts/slideLayout111.xml"/><Relationship Id="rId13"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theme" Target="../theme/theme12.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5.xml"/><Relationship Id="rId12" Type="http://schemas.openxmlformats.org/officeDocument/2006/relationships/slideLayout" Target="../slideLayouts/slideLayout146.xml"/><Relationship Id="rId13" Type="http://schemas.openxmlformats.org/officeDocument/2006/relationships/theme" Target="../theme/theme13.xml"/><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9" Type="http://schemas.openxmlformats.org/officeDocument/2006/relationships/slideLayout" Target="../slideLayouts/slideLayout143.xml"/><Relationship Id="rId10"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theme" Target="../theme/theme14.xml"/><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8.xml"/><Relationship Id="rId12" Type="http://schemas.openxmlformats.org/officeDocument/2006/relationships/theme" Target="../theme/theme15.xml"/><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9" Type="http://schemas.openxmlformats.org/officeDocument/2006/relationships/slideLayout" Target="../slideLayouts/slideLayout166.xml"/><Relationship Id="rId10"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9.xml"/><Relationship Id="rId12" Type="http://schemas.openxmlformats.org/officeDocument/2006/relationships/theme" Target="../theme/theme16.xml"/><Relationship Id="rId1" Type="http://schemas.openxmlformats.org/officeDocument/2006/relationships/slideLayout" Target="../slideLayouts/slideLayout169.xml"/><Relationship Id="rId2" Type="http://schemas.openxmlformats.org/officeDocument/2006/relationships/slideLayout" Target="../slideLayouts/slideLayout170.xml"/><Relationship Id="rId3" Type="http://schemas.openxmlformats.org/officeDocument/2006/relationships/slideLayout" Target="../slideLayouts/slideLayout171.xml"/><Relationship Id="rId4" Type="http://schemas.openxmlformats.org/officeDocument/2006/relationships/slideLayout" Target="../slideLayouts/slideLayout172.xml"/><Relationship Id="rId5" Type="http://schemas.openxmlformats.org/officeDocument/2006/relationships/slideLayout" Target="../slideLayouts/slideLayout173.xml"/><Relationship Id="rId6" Type="http://schemas.openxmlformats.org/officeDocument/2006/relationships/slideLayout" Target="../slideLayouts/slideLayout174.xml"/><Relationship Id="rId7" Type="http://schemas.openxmlformats.org/officeDocument/2006/relationships/slideLayout" Target="../slideLayouts/slideLayout175.xml"/><Relationship Id="rId8" Type="http://schemas.openxmlformats.org/officeDocument/2006/relationships/slideLayout" Target="../slideLayouts/slideLayout176.xml"/><Relationship Id="rId9" Type="http://schemas.openxmlformats.org/officeDocument/2006/relationships/slideLayout" Target="../slideLayouts/slideLayout177.xml"/><Relationship Id="rId10"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slideLayout" Target="../slideLayouts/slideLayout61.xml"/><Relationship Id="rId14"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theme" Target="../theme/theme6.xml"/><Relationship Id="rId1" Type="http://schemas.openxmlformats.org/officeDocument/2006/relationships/slideLayout" Target="../slideLayouts/slideLayout62.xml"/><Relationship Id="rId2"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theme" Target="../theme/theme7.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slideLayout" Target="../slideLayouts/slideLayout88.xml"/><Relationship Id="rId13" Type="http://schemas.openxmlformats.org/officeDocument/2006/relationships/theme" Target="../theme/theme8.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6D01C-C122-4160-AA2B-CCBF0DB54D86}"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5FEE9-94AD-407C-A5EB-F7FD4A6AEA2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340330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C735E-CE87-487E-97CD-E9CF350B4D0C}"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66F9B-2263-4C18-9D27-042C03CCA3D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81343070"/>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4015"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4D7C0-F569-496F-A5F6-821681C320FE}" type="datetimeFigureOut">
              <a:rPr lang="ja-JP" altLang="en-US" smtClean="0">
                <a:solidFill>
                  <a:prstClr val="white">
                    <a:tint val="75000"/>
                  </a:prstClr>
                </a:solidFill>
              </a:rPr>
              <a:pPr/>
              <a:t>17/12/05</a:t>
            </a:fld>
            <a:endParaRPr lang="ja-JP" altLang="en-US">
              <a:solidFill>
                <a:prstClr val="white">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white">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29E120-2F47-4CD8-ADE7-E7845949EF72}"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1894209116"/>
      </p:ext>
    </p:extLst>
  </p:cSld>
  <p:clrMap bg1="dk1" tx1="lt1" bg2="dk2" tx2="lt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9B1F832-5E4F-4396-8F5D-F276ABDAA067}" type="slidenum">
              <a:rPr lang="en-US" altLang="ja-JP">
                <a:solidFill>
                  <a:srgbClr val="000000"/>
                </a:solidFill>
              </a:rPr>
              <a:pPr fontAlgn="base">
                <a:spcBef>
                  <a:spcPct val="0"/>
                </a:spcBef>
                <a:spcAft>
                  <a:spcPct val="0"/>
                </a:spcAft>
              </a:pPr>
              <a:t>‹#›</a:t>
            </a:fld>
            <a:endParaRPr lang="en-US" altLang="ja-JP">
              <a:solidFill>
                <a:srgbClr val="000000"/>
              </a:solidFill>
            </a:endParaRPr>
          </a:p>
        </p:txBody>
      </p:sp>
    </p:spTree>
    <p:extLst>
      <p:ext uri="{BB962C8B-B14F-4D97-AF65-F5344CB8AC3E}">
        <p14:creationId xmlns:p14="http://schemas.microsoft.com/office/powerpoint/2010/main" val="4210907318"/>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9B1F832-5E4F-4396-8F5D-F276ABDAA067}" type="slidenum">
              <a:rPr lang="en-US" altLang="ja-JP">
                <a:solidFill>
                  <a:srgbClr val="000000"/>
                </a:solidFill>
              </a:rPr>
              <a:pPr fontAlgn="base">
                <a:spcBef>
                  <a:spcPct val="0"/>
                </a:spcBef>
                <a:spcAft>
                  <a:spcPct val="0"/>
                </a:spcAft>
              </a:pPr>
              <a:t>‹#›</a:t>
            </a:fld>
            <a:endParaRPr lang="en-US" altLang="ja-JP" dirty="0">
              <a:solidFill>
                <a:srgbClr val="000000"/>
              </a:solidFill>
            </a:endParaRPr>
          </a:p>
        </p:txBody>
      </p:sp>
    </p:spTree>
    <p:extLst>
      <p:ext uri="{BB962C8B-B14F-4D97-AF65-F5344CB8AC3E}">
        <p14:creationId xmlns:p14="http://schemas.microsoft.com/office/powerpoint/2010/main" val="2911775742"/>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D04B5-C784-4CE0-99E8-9D19042A2029}"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CD66EB-E3FC-4FC2-87A1-23E1F77F63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22645512"/>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06097-8ED1-4C65-AD65-7B46A738156F}"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4"/>
          </p:nvPr>
        </p:nvSpPr>
        <p:spPr>
          <a:xfrm>
            <a:off x="6553200" y="635636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6C308A-4ED1-4A5F-9FF7-43221F5BA88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331406543"/>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0AF43F8-6857-4B58-B1B9-77D288D2B03F}" type="datetimeFigureOut">
              <a:rPr lang="ja-JP" altLang="en-US" smtClean="0">
                <a:solidFill>
                  <a:prstClr val="black">
                    <a:tint val="75000"/>
                  </a:prstClr>
                </a:solidFill>
              </a:rPr>
              <a:pPr defTabSz="457200"/>
              <a:t>17/12/05</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0D75B84-9221-4C97-8546-4679E30B3FF8}" type="slidenum">
              <a:rPr lang="ja-JP" altLang="en-US" smtClean="0">
                <a:solidFill>
                  <a:prstClr val="black">
                    <a:tint val="75000"/>
                  </a:prstClr>
                </a:solidFill>
              </a:rPr>
              <a:pPr defTabSz="457200"/>
              <a:t>‹#›</a:t>
            </a:fld>
            <a:endParaRPr lang="ja-JP" altLang="en-US">
              <a:solidFill>
                <a:prstClr val="black">
                  <a:tint val="75000"/>
                </a:prstClr>
              </a:solidFill>
            </a:endParaRPr>
          </a:p>
        </p:txBody>
      </p:sp>
    </p:spTree>
    <p:extLst>
      <p:ext uri="{BB962C8B-B14F-4D97-AF65-F5344CB8AC3E}">
        <p14:creationId xmlns:p14="http://schemas.microsoft.com/office/powerpoint/2010/main" val="2479198855"/>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9B1F832-5E4F-4396-8F5D-F276ABDAA067}" type="slidenum">
              <a:rPr lang="en-US" altLang="ja-JP">
                <a:solidFill>
                  <a:srgbClr val="000000"/>
                </a:solidFill>
              </a:rPr>
              <a:pPr fontAlgn="base">
                <a:spcBef>
                  <a:spcPct val="0"/>
                </a:spcBef>
                <a:spcAft>
                  <a:spcPct val="0"/>
                </a:spcAft>
              </a:pPr>
              <a:t>‹#›</a:t>
            </a:fld>
            <a:endParaRPr lang="en-US" altLang="ja-JP" dirty="0">
              <a:solidFill>
                <a:srgbClr val="000000"/>
              </a:solidFill>
            </a:endParaRPr>
          </a:p>
        </p:txBody>
      </p:sp>
    </p:spTree>
    <p:extLst>
      <p:ext uri="{BB962C8B-B14F-4D97-AF65-F5344CB8AC3E}">
        <p14:creationId xmlns:p14="http://schemas.microsoft.com/office/powerpoint/2010/main" val="240538483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19466" y="152400"/>
            <a:ext cx="2768600" cy="584200"/>
          </a:xfrm>
          <a:prstGeom prst="rect">
            <a:avLst/>
          </a:prstGeom>
          <a:noFill/>
          <a:ln w="12700">
            <a:noFill/>
            <a:miter lim="800000"/>
            <a:headEnd/>
            <a:tailEnd/>
          </a:ln>
          <a:effectLst>
            <a:outerShdw dist="107763" dir="2700000" algn="ctr" rotWithShape="0">
              <a:schemeClr val="hlink"/>
            </a:outerShdw>
          </a:effectLst>
        </p:spPr>
        <p:txBody>
          <a:bodyPr vert="horz" wrap="square" lIns="46038" tIns="17462" rIns="46038" bIns="17462" numCol="1" anchor="t" anchorCtr="0" compatLnSpc="1">
            <a:prstTxWarp prst="textNoShape">
              <a:avLst/>
            </a:prstTxWarp>
            <a:spAutoFit/>
          </a:bodyPr>
          <a:lstStyle/>
          <a:p>
            <a:pPr lvl="0"/>
            <a:r>
              <a:rPr lang="en-US" altLang="ja-JP" smtClean="0"/>
              <a:t>Titel</a:t>
            </a:r>
          </a:p>
        </p:txBody>
      </p:sp>
    </p:spTree>
    <p:extLst>
      <p:ext uri="{BB962C8B-B14F-4D97-AF65-F5344CB8AC3E}">
        <p14:creationId xmlns:p14="http://schemas.microsoft.com/office/powerpoint/2010/main" val="3993915105"/>
      </p:ext>
    </p:extLst>
  </p:cSld>
  <p:clrMap bg1="dk2" tx1="lt1" bg2="dk1"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Lst>
  <p:txStyles>
    <p:titleStyle>
      <a:lvl1pPr algn="l" defTabSz="723900" rtl="0" eaLnBrk="0" fontAlgn="base" hangingPunct="0">
        <a:spcBef>
          <a:spcPct val="0"/>
        </a:spcBef>
        <a:spcAft>
          <a:spcPct val="0"/>
        </a:spcAft>
        <a:defRPr kumimoji="1" sz="3600">
          <a:solidFill>
            <a:srgbClr val="FAFD00"/>
          </a:solidFill>
          <a:latin typeface="+mj-lt"/>
          <a:ea typeface="+mj-ea"/>
          <a:cs typeface="+mj-cs"/>
        </a:defRPr>
      </a:lvl1pPr>
      <a:lvl2pPr algn="l" defTabSz="723900" rtl="0" eaLnBrk="0" fontAlgn="base" hangingPunct="0">
        <a:spcBef>
          <a:spcPct val="0"/>
        </a:spcBef>
        <a:spcAft>
          <a:spcPct val="0"/>
        </a:spcAft>
        <a:defRPr kumimoji="1" sz="3600">
          <a:solidFill>
            <a:srgbClr val="FAFD00"/>
          </a:solidFill>
          <a:latin typeface="Comic Sans MS" pitchFamily="66" charset="0"/>
          <a:ea typeface="HG丸ｺﾞｼｯｸM-PRO" pitchFamily="50" charset="-128"/>
        </a:defRPr>
      </a:lvl2pPr>
      <a:lvl3pPr algn="l" defTabSz="723900" rtl="0" eaLnBrk="0" fontAlgn="base" hangingPunct="0">
        <a:spcBef>
          <a:spcPct val="0"/>
        </a:spcBef>
        <a:spcAft>
          <a:spcPct val="0"/>
        </a:spcAft>
        <a:defRPr kumimoji="1" sz="3600">
          <a:solidFill>
            <a:srgbClr val="FAFD00"/>
          </a:solidFill>
          <a:latin typeface="Comic Sans MS" pitchFamily="66" charset="0"/>
          <a:ea typeface="HG丸ｺﾞｼｯｸM-PRO" pitchFamily="50" charset="-128"/>
        </a:defRPr>
      </a:lvl3pPr>
      <a:lvl4pPr algn="l" defTabSz="723900" rtl="0" eaLnBrk="0" fontAlgn="base" hangingPunct="0">
        <a:spcBef>
          <a:spcPct val="0"/>
        </a:spcBef>
        <a:spcAft>
          <a:spcPct val="0"/>
        </a:spcAft>
        <a:defRPr kumimoji="1" sz="3600">
          <a:solidFill>
            <a:srgbClr val="FAFD00"/>
          </a:solidFill>
          <a:latin typeface="Comic Sans MS" pitchFamily="66" charset="0"/>
          <a:ea typeface="HG丸ｺﾞｼｯｸM-PRO" pitchFamily="50" charset="-128"/>
        </a:defRPr>
      </a:lvl4pPr>
      <a:lvl5pPr algn="l" defTabSz="723900" rtl="0" eaLnBrk="0" fontAlgn="base" hangingPunct="0">
        <a:spcBef>
          <a:spcPct val="0"/>
        </a:spcBef>
        <a:spcAft>
          <a:spcPct val="0"/>
        </a:spcAft>
        <a:defRPr kumimoji="1" sz="3600">
          <a:solidFill>
            <a:srgbClr val="FAFD00"/>
          </a:solidFill>
          <a:latin typeface="Comic Sans MS" pitchFamily="66" charset="0"/>
          <a:ea typeface="HG丸ｺﾞｼｯｸM-PRO" pitchFamily="50" charset="-128"/>
        </a:defRPr>
      </a:lvl5pPr>
      <a:lvl6pPr marL="457200" algn="l" defTabSz="723900" rtl="0" eaLnBrk="0" fontAlgn="base" hangingPunct="0">
        <a:spcBef>
          <a:spcPct val="0"/>
        </a:spcBef>
        <a:spcAft>
          <a:spcPct val="0"/>
        </a:spcAft>
        <a:defRPr kumimoji="1" sz="3600">
          <a:solidFill>
            <a:srgbClr val="FAFD00"/>
          </a:solidFill>
          <a:latin typeface="Comic Sans MS" pitchFamily="66" charset="0"/>
          <a:ea typeface="HG丸ｺﾞｼｯｸM-PRO" pitchFamily="50" charset="-128"/>
        </a:defRPr>
      </a:lvl6pPr>
      <a:lvl7pPr marL="914400" algn="l" defTabSz="723900" rtl="0" eaLnBrk="0" fontAlgn="base" hangingPunct="0">
        <a:spcBef>
          <a:spcPct val="0"/>
        </a:spcBef>
        <a:spcAft>
          <a:spcPct val="0"/>
        </a:spcAft>
        <a:defRPr kumimoji="1" sz="3600">
          <a:solidFill>
            <a:srgbClr val="FAFD00"/>
          </a:solidFill>
          <a:latin typeface="Comic Sans MS" pitchFamily="66" charset="0"/>
          <a:ea typeface="HG丸ｺﾞｼｯｸM-PRO" pitchFamily="50" charset="-128"/>
        </a:defRPr>
      </a:lvl7pPr>
      <a:lvl8pPr marL="1371600" algn="l" defTabSz="723900" rtl="0" eaLnBrk="0" fontAlgn="base" hangingPunct="0">
        <a:spcBef>
          <a:spcPct val="0"/>
        </a:spcBef>
        <a:spcAft>
          <a:spcPct val="0"/>
        </a:spcAft>
        <a:defRPr kumimoji="1" sz="3600">
          <a:solidFill>
            <a:srgbClr val="FAFD00"/>
          </a:solidFill>
          <a:latin typeface="Comic Sans MS" pitchFamily="66" charset="0"/>
          <a:ea typeface="HG丸ｺﾞｼｯｸM-PRO" pitchFamily="50" charset="-128"/>
        </a:defRPr>
      </a:lvl8pPr>
      <a:lvl9pPr marL="1828800" algn="l" defTabSz="723900" rtl="0" eaLnBrk="0" fontAlgn="base" hangingPunct="0">
        <a:spcBef>
          <a:spcPct val="0"/>
        </a:spcBef>
        <a:spcAft>
          <a:spcPct val="0"/>
        </a:spcAft>
        <a:defRPr kumimoji="1" sz="3600">
          <a:solidFill>
            <a:srgbClr val="FAFD00"/>
          </a:solidFill>
          <a:latin typeface="Comic Sans MS" pitchFamily="66" charset="0"/>
          <a:ea typeface="HG丸ｺﾞｼｯｸM-PRO" pitchFamily="50" charset="-128"/>
        </a:defRPr>
      </a:lvl9pPr>
    </p:titleStyle>
    <p:bodyStyle>
      <a:lvl1pPr marL="633413" indent="-633413" algn="l" defTabSz="723900" rtl="0" eaLnBrk="0" fontAlgn="base" hangingPunct="0">
        <a:lnSpc>
          <a:spcPct val="87000"/>
        </a:lnSpc>
        <a:spcBef>
          <a:spcPct val="50000"/>
        </a:spcBef>
        <a:spcAft>
          <a:spcPct val="0"/>
        </a:spcAft>
        <a:buSzPct val="75000"/>
        <a:buFont typeface="Wingdings" pitchFamily="2" charset="2"/>
        <a:buChar char="m"/>
        <a:defRPr kumimoji="1" sz="2800" b="1">
          <a:solidFill>
            <a:srgbClr val="FFFFFF"/>
          </a:solidFill>
          <a:latin typeface="+mn-lt"/>
          <a:ea typeface="+mn-ea"/>
          <a:cs typeface="+mn-cs"/>
        </a:defRPr>
      </a:lvl1pPr>
      <a:lvl2pPr marL="1343025" indent="-528638" algn="l" defTabSz="723900" rtl="0" eaLnBrk="0" fontAlgn="base" hangingPunct="0">
        <a:lnSpc>
          <a:spcPct val="87000"/>
        </a:lnSpc>
        <a:spcBef>
          <a:spcPct val="50000"/>
        </a:spcBef>
        <a:spcAft>
          <a:spcPct val="0"/>
        </a:spcAft>
        <a:buSzPct val="100000"/>
        <a:buChar char="–"/>
        <a:defRPr kumimoji="1" sz="2400">
          <a:solidFill>
            <a:srgbClr val="FFFFFF"/>
          </a:solidFill>
          <a:latin typeface="+mn-lt"/>
          <a:ea typeface="+mn-ea"/>
        </a:defRPr>
      </a:lvl2pPr>
      <a:lvl3pPr marL="1924050" indent="-390525" algn="l" defTabSz="723900" rtl="0" eaLnBrk="0" fontAlgn="base" hangingPunct="0">
        <a:lnSpc>
          <a:spcPct val="87000"/>
        </a:lnSpc>
        <a:spcBef>
          <a:spcPct val="50000"/>
        </a:spcBef>
        <a:spcAft>
          <a:spcPct val="0"/>
        </a:spcAft>
        <a:buSzPct val="75000"/>
        <a:buChar char=""/>
        <a:defRPr kumimoji="1" sz="2000">
          <a:solidFill>
            <a:srgbClr val="FFFFFF"/>
          </a:solidFill>
          <a:latin typeface="+mn-lt"/>
          <a:ea typeface="+mn-ea"/>
        </a:defRPr>
      </a:lvl3pPr>
      <a:lvl4pPr marL="2257425" indent="-219075" algn="l" defTabSz="723900" rtl="0" eaLnBrk="0" fontAlgn="base" hangingPunct="0">
        <a:spcBef>
          <a:spcPct val="20000"/>
        </a:spcBef>
        <a:spcAft>
          <a:spcPct val="0"/>
        </a:spcAft>
        <a:buSzPct val="100000"/>
        <a:buChar char="–"/>
        <a:defRPr kumimoji="1" sz="2000">
          <a:solidFill>
            <a:schemeClr val="tx1"/>
          </a:solidFill>
          <a:latin typeface="Arial Unicode MS" pitchFamily="50" charset="-128"/>
          <a:ea typeface="+mn-ea"/>
        </a:defRPr>
      </a:lvl4pPr>
      <a:lvl5pPr marL="2600325" indent="-228600" algn="l" defTabSz="723900" rtl="0" eaLnBrk="0" fontAlgn="base" hangingPunct="0">
        <a:spcBef>
          <a:spcPct val="20000"/>
        </a:spcBef>
        <a:spcAft>
          <a:spcPct val="0"/>
        </a:spcAft>
        <a:buSzPct val="100000"/>
        <a:buChar char="•"/>
        <a:defRPr kumimoji="1" sz="2000">
          <a:solidFill>
            <a:schemeClr val="tx1"/>
          </a:solidFill>
          <a:latin typeface="Arial Unicode MS" pitchFamily="50" charset="-128"/>
          <a:ea typeface="+mn-ea"/>
        </a:defRPr>
      </a:lvl5pPr>
      <a:lvl6pPr marL="3057525" indent="-228600" algn="l" defTabSz="723900" rtl="0" eaLnBrk="0" fontAlgn="base" hangingPunct="0">
        <a:spcBef>
          <a:spcPct val="20000"/>
        </a:spcBef>
        <a:spcAft>
          <a:spcPct val="0"/>
        </a:spcAft>
        <a:buSzPct val="100000"/>
        <a:buChar char="•"/>
        <a:defRPr kumimoji="1" sz="2000">
          <a:solidFill>
            <a:schemeClr val="tx1"/>
          </a:solidFill>
          <a:latin typeface="Arial Unicode MS" pitchFamily="50" charset="-128"/>
          <a:ea typeface="+mn-ea"/>
        </a:defRPr>
      </a:lvl6pPr>
      <a:lvl7pPr marL="3514725" indent="-228600" algn="l" defTabSz="723900" rtl="0" eaLnBrk="0" fontAlgn="base" hangingPunct="0">
        <a:spcBef>
          <a:spcPct val="20000"/>
        </a:spcBef>
        <a:spcAft>
          <a:spcPct val="0"/>
        </a:spcAft>
        <a:buSzPct val="100000"/>
        <a:buChar char="•"/>
        <a:defRPr kumimoji="1" sz="2000">
          <a:solidFill>
            <a:schemeClr val="tx1"/>
          </a:solidFill>
          <a:latin typeface="Arial Unicode MS" pitchFamily="50" charset="-128"/>
          <a:ea typeface="+mn-ea"/>
        </a:defRPr>
      </a:lvl7pPr>
      <a:lvl8pPr marL="3971925" indent="-228600" algn="l" defTabSz="723900" rtl="0" eaLnBrk="0" fontAlgn="base" hangingPunct="0">
        <a:spcBef>
          <a:spcPct val="20000"/>
        </a:spcBef>
        <a:spcAft>
          <a:spcPct val="0"/>
        </a:spcAft>
        <a:buSzPct val="100000"/>
        <a:buChar char="•"/>
        <a:defRPr kumimoji="1" sz="2000">
          <a:solidFill>
            <a:schemeClr val="tx1"/>
          </a:solidFill>
          <a:latin typeface="Arial Unicode MS" pitchFamily="50" charset="-128"/>
          <a:ea typeface="+mn-ea"/>
        </a:defRPr>
      </a:lvl8pPr>
      <a:lvl9pPr marL="4429125" indent="-228600" algn="l" defTabSz="723900" rtl="0" eaLnBrk="0" fontAlgn="base" hangingPunct="0">
        <a:spcBef>
          <a:spcPct val="20000"/>
        </a:spcBef>
        <a:spcAft>
          <a:spcPct val="0"/>
        </a:spcAft>
        <a:buSzPct val="100000"/>
        <a:buChar char="•"/>
        <a:defRPr kumimoji="1" sz="2000">
          <a:solidFill>
            <a:schemeClr val="tx1"/>
          </a:solidFill>
          <a:latin typeface="Arial Unicode MS" pitchFamily="50" charset="-128"/>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dirty="0">
              <a:solidFill>
                <a:srgbClr val="000000"/>
              </a:solidFill>
              <a:latin typeface="Times New Roman" pitchFamily="18" charset="0"/>
              <a:ea typeface="ＭＳ Ｐゴシック" pitchFamily="50"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dirty="0">
              <a:solidFill>
                <a:srgbClr val="000000"/>
              </a:solidFill>
              <a:latin typeface="Times New Roman" pitchFamily="18" charset="0"/>
              <a:ea typeface="ＭＳ Ｐゴシック" pitchFamily="50"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9B1F832-5E4F-4396-8F5D-F276ABDAA067}" type="slidenum">
              <a:rPr lang="en-US" altLang="ja-JP">
                <a:solidFill>
                  <a:srgbClr val="000000"/>
                </a:solidFill>
                <a:latin typeface="Times New Roman" pitchFamily="18" charset="0"/>
                <a:ea typeface="ＭＳ Ｐゴシック" pitchFamily="50" charset="-128"/>
              </a:rPr>
              <a:pPr fontAlgn="base">
                <a:spcBef>
                  <a:spcPct val="0"/>
                </a:spcBef>
                <a:spcAft>
                  <a:spcPct val="0"/>
                </a:spcAft>
              </a:pPr>
              <a:t>‹#›</a:t>
            </a:fld>
            <a:endParaRPr lang="en-US" altLang="ja-JP" dirty="0">
              <a:solidFill>
                <a:srgbClr val="000000"/>
              </a:solidFill>
              <a:latin typeface="Times New Roman" pitchFamily="18" charset="0"/>
              <a:ea typeface="ＭＳ Ｐゴシック" pitchFamily="50" charset="-128"/>
            </a:endParaRPr>
          </a:p>
        </p:txBody>
      </p:sp>
    </p:spTree>
    <p:extLst>
      <p:ext uri="{BB962C8B-B14F-4D97-AF65-F5344CB8AC3E}">
        <p14:creationId xmlns:p14="http://schemas.microsoft.com/office/powerpoint/2010/main" val="125737051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F41D570-D768-493C-8053-843393C8AB0B}"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8E70412-BB10-4965-91F3-B9D5E7F5048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3903605"/>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5000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1026" name="タイトル プレースホルダ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ja-JP" altLang="en-US"/>
              <a:t>マスタ タイトルの書式設定</a:t>
            </a:r>
            <a:endParaRPr lang="en-US"/>
          </a:p>
        </p:txBody>
      </p:sp>
      <p:sp>
        <p:nvSpPr>
          <p:cNvPr id="1027" name="テキスト プレースホルダ 29"/>
          <p:cNvSpPr>
            <a:spLocks noGrp="1"/>
          </p:cNvSpPr>
          <p:nvPr>
            <p:ph type="body" idx="1"/>
          </p:nvPr>
        </p:nvSpPr>
        <p:spPr bwMode="auto">
          <a:xfrm>
            <a:off x="457200" y="1600202"/>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日付プレースホルダ 4"/>
          <p:cNvSpPr>
            <a:spLocks noGrp="1"/>
          </p:cNvSpPr>
          <p:nvPr>
            <p:ph type="dt" sz="half" idx="2"/>
          </p:nvPr>
        </p:nvSpPr>
        <p:spPr>
          <a:xfrm>
            <a:off x="6727826" y="6408740"/>
            <a:ext cx="1919288" cy="365125"/>
          </a:xfrm>
          <a:prstGeom prst="rect">
            <a:avLst/>
          </a:prstGeom>
        </p:spPr>
        <p:txBody>
          <a:bodyPr vert="horz" bIns="0" anchor="b"/>
          <a:lstStyle>
            <a:lvl1pPr>
              <a:defRPr kumimoji="0" sz="1000">
                <a:solidFill>
                  <a:schemeClr val="tx2">
                    <a:shade val="50000"/>
                  </a:schemeClr>
                </a:solidFill>
                <a:latin typeface="Arial" pitchFamily="34" charset="0"/>
                <a:ea typeface="ＭＳ Ｐゴシック" pitchFamily="50" charset="-128"/>
              </a:defRPr>
            </a:lvl1pPr>
          </a:lstStyle>
          <a:p>
            <a:pPr fontAlgn="base">
              <a:spcBef>
                <a:spcPct val="0"/>
              </a:spcBef>
              <a:spcAft>
                <a:spcPct val="0"/>
              </a:spcAft>
              <a:defRPr/>
            </a:pPr>
            <a:fld id="{D46859F6-327A-4F78-8684-1B78F59728E2}" type="datetimeFigureOut">
              <a:rPr lang="ja-JP" altLang="en-US">
                <a:solidFill>
                  <a:srgbClr val="D4D2D0">
                    <a:shade val="50000"/>
                  </a:srgbClr>
                </a:solidFill>
              </a:rPr>
              <a:pPr fontAlgn="base">
                <a:spcBef>
                  <a:spcPct val="0"/>
                </a:spcBef>
                <a:spcAft>
                  <a:spcPct val="0"/>
                </a:spcAft>
                <a:defRPr/>
              </a:pPr>
              <a:t>17/12/05</a:t>
            </a:fld>
            <a:endParaRPr lang="ja-JP" altLang="en-US" dirty="0">
              <a:solidFill>
                <a:srgbClr val="D4D2D0">
                  <a:shade val="50000"/>
                </a:srgbClr>
              </a:solidFill>
            </a:endParaRPr>
          </a:p>
        </p:txBody>
      </p:sp>
      <p:sp>
        <p:nvSpPr>
          <p:cNvPr id="13" name="フッター プレースホルダ 5"/>
          <p:cNvSpPr>
            <a:spLocks noGrp="1"/>
          </p:cNvSpPr>
          <p:nvPr>
            <p:ph type="ftr" sz="quarter" idx="3"/>
          </p:nvPr>
        </p:nvSpPr>
        <p:spPr>
          <a:xfrm>
            <a:off x="4379914" y="6408740"/>
            <a:ext cx="2351087" cy="365125"/>
          </a:xfrm>
          <a:prstGeom prst="rect">
            <a:avLst/>
          </a:prstGeom>
        </p:spPr>
        <p:txBody>
          <a:bodyPr vert="horz" lIns="0" rIns="0" bIns="0" anchor="b"/>
          <a:lstStyle>
            <a:lvl1pPr algn="ctr">
              <a:defRPr kumimoji="0" sz="1000">
                <a:solidFill>
                  <a:schemeClr val="tx2">
                    <a:shade val="50000"/>
                  </a:schemeClr>
                </a:solidFill>
                <a:latin typeface="Arial" pitchFamily="34" charset="0"/>
                <a:ea typeface="ＭＳ Ｐゴシック" pitchFamily="50" charset="-128"/>
              </a:defRPr>
            </a:lvl1pPr>
          </a:lstStyle>
          <a:p>
            <a:pPr fontAlgn="base">
              <a:spcBef>
                <a:spcPct val="0"/>
              </a:spcBef>
              <a:spcAft>
                <a:spcPct val="0"/>
              </a:spcAft>
              <a:defRPr/>
            </a:pPr>
            <a:endParaRPr lang="ja-JP" altLang="en-US" dirty="0">
              <a:solidFill>
                <a:srgbClr val="D4D2D0">
                  <a:shade val="50000"/>
                </a:srgbClr>
              </a:solidFill>
            </a:endParaRPr>
          </a:p>
        </p:txBody>
      </p:sp>
      <p:sp>
        <p:nvSpPr>
          <p:cNvPr id="14" name="スライド番号プレースホルダ 6"/>
          <p:cNvSpPr>
            <a:spLocks noGrp="1"/>
          </p:cNvSpPr>
          <p:nvPr>
            <p:ph type="sldNum" sz="quarter" idx="4"/>
          </p:nvPr>
        </p:nvSpPr>
        <p:spPr>
          <a:xfrm>
            <a:off x="8647114" y="6408740"/>
            <a:ext cx="366712" cy="365125"/>
          </a:xfrm>
          <a:prstGeom prst="rect">
            <a:avLst/>
          </a:prstGeom>
        </p:spPr>
        <p:txBody>
          <a:bodyPr vert="horz" lIns="0" tIns="0" rIns="0" bIns="0" anchor="b"/>
          <a:lstStyle>
            <a:lvl1pPr algn="r">
              <a:defRPr kumimoji="0" sz="1000">
                <a:solidFill>
                  <a:schemeClr val="tx2">
                    <a:shade val="50000"/>
                  </a:schemeClr>
                </a:solidFill>
                <a:latin typeface="Arial" pitchFamily="34" charset="0"/>
                <a:ea typeface="ＭＳ Ｐゴシック" pitchFamily="50" charset="-128"/>
              </a:defRPr>
            </a:lvl1pPr>
          </a:lstStyle>
          <a:p>
            <a:pPr fontAlgn="base">
              <a:spcBef>
                <a:spcPct val="0"/>
              </a:spcBef>
              <a:spcAft>
                <a:spcPct val="0"/>
              </a:spcAft>
              <a:defRPr/>
            </a:pPr>
            <a:fld id="{1FBE86DC-F51E-467A-8580-4960F184C7D1}" type="slidenum">
              <a:rPr lang="ja-JP" altLang="en-US">
                <a:solidFill>
                  <a:srgbClr val="D4D2D0">
                    <a:shade val="50000"/>
                  </a:srgbClr>
                </a:solidFill>
              </a:rPr>
              <a:pPr fontAlgn="base">
                <a:spcBef>
                  <a:spcPct val="0"/>
                </a:spcBef>
                <a:spcAft>
                  <a:spcPct val="0"/>
                </a:spcAft>
                <a:defRPr/>
              </a:pPr>
              <a:t>‹#›</a:t>
            </a:fld>
            <a:endParaRPr lang="ja-JP" altLang="en-US" dirty="0">
              <a:solidFill>
                <a:srgbClr val="D4D2D0">
                  <a:shade val="50000"/>
                </a:srgbClr>
              </a:solidFill>
            </a:endParaRPr>
          </a:p>
        </p:txBody>
      </p:sp>
    </p:spTree>
    <p:extLst>
      <p:ext uri="{BB962C8B-B14F-4D97-AF65-F5344CB8AC3E}">
        <p14:creationId xmlns:p14="http://schemas.microsoft.com/office/powerpoint/2010/main" val="3548761698"/>
      </p:ext>
    </p:extLst>
  </p:cSld>
  <p:clrMap bg1="dk1" tx1="lt1" bg2="dk2" tx2="lt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Lst>
  <p:txStyles>
    <p:titleStyle>
      <a:lvl1pPr algn="l" rtl="0" eaLnBrk="0" fontAlgn="base" hangingPunct="0">
        <a:spcBef>
          <a:spcPct val="0"/>
        </a:spcBef>
        <a:spcAft>
          <a:spcPct val="0"/>
        </a:spcAft>
        <a:defRPr kumimoji="1" sz="4600" kern="1200">
          <a:solidFill>
            <a:schemeClr val="tx1"/>
          </a:solidFill>
          <a:latin typeface="Arial" pitchFamily="34" charset="0"/>
          <a:ea typeface="+mj-ea"/>
          <a:cs typeface="+mj-cs"/>
        </a:defRPr>
      </a:lvl1pPr>
      <a:lvl2pPr algn="l" rtl="0" eaLnBrk="0" fontAlgn="base" hangingPunct="0">
        <a:spcBef>
          <a:spcPct val="0"/>
        </a:spcBef>
        <a:spcAft>
          <a:spcPct val="0"/>
        </a:spcAft>
        <a:defRPr kumimoji="1" sz="4600">
          <a:solidFill>
            <a:schemeClr val="tx1"/>
          </a:solidFill>
          <a:latin typeface="Arial" pitchFamily="34" charset="0"/>
          <a:ea typeface="HG丸ｺﾞｼｯｸM-PRO" pitchFamily="50" charset="-128"/>
        </a:defRPr>
      </a:lvl2pPr>
      <a:lvl3pPr algn="l" rtl="0" eaLnBrk="0" fontAlgn="base" hangingPunct="0">
        <a:spcBef>
          <a:spcPct val="0"/>
        </a:spcBef>
        <a:spcAft>
          <a:spcPct val="0"/>
        </a:spcAft>
        <a:defRPr kumimoji="1" sz="4600">
          <a:solidFill>
            <a:schemeClr val="tx1"/>
          </a:solidFill>
          <a:latin typeface="Arial" pitchFamily="34" charset="0"/>
          <a:ea typeface="HG丸ｺﾞｼｯｸM-PRO" pitchFamily="50" charset="-128"/>
        </a:defRPr>
      </a:lvl3pPr>
      <a:lvl4pPr algn="l" rtl="0" eaLnBrk="0" fontAlgn="base" hangingPunct="0">
        <a:spcBef>
          <a:spcPct val="0"/>
        </a:spcBef>
        <a:spcAft>
          <a:spcPct val="0"/>
        </a:spcAft>
        <a:defRPr kumimoji="1" sz="4600">
          <a:solidFill>
            <a:schemeClr val="tx1"/>
          </a:solidFill>
          <a:latin typeface="Arial" pitchFamily="34" charset="0"/>
          <a:ea typeface="HG丸ｺﾞｼｯｸM-PRO" pitchFamily="50" charset="-128"/>
        </a:defRPr>
      </a:lvl4pPr>
      <a:lvl5pPr algn="l" rtl="0" eaLnBrk="0" fontAlgn="base" hangingPunct="0">
        <a:spcBef>
          <a:spcPct val="0"/>
        </a:spcBef>
        <a:spcAft>
          <a:spcPct val="0"/>
        </a:spcAft>
        <a:defRPr kumimoji="1" sz="4600">
          <a:solidFill>
            <a:schemeClr val="tx1"/>
          </a:solidFill>
          <a:latin typeface="Arial" pitchFamily="34" charset="0"/>
          <a:ea typeface="HG丸ｺﾞｼｯｸM-PRO" pitchFamily="50" charset="-128"/>
        </a:defRPr>
      </a:lvl5pPr>
      <a:lvl6pPr marL="457200" algn="l" rtl="0" fontAlgn="base">
        <a:spcBef>
          <a:spcPct val="0"/>
        </a:spcBef>
        <a:spcAft>
          <a:spcPct val="0"/>
        </a:spcAft>
        <a:defRPr kumimoji="1" sz="4600">
          <a:solidFill>
            <a:schemeClr val="tx1"/>
          </a:solidFill>
          <a:latin typeface="Trebuchet MS" pitchFamily="34" charset="0"/>
          <a:ea typeface="HG丸ｺﾞｼｯｸM-PRO" pitchFamily="50" charset="-128"/>
        </a:defRPr>
      </a:lvl6pPr>
      <a:lvl7pPr marL="914400" algn="l" rtl="0" fontAlgn="base">
        <a:spcBef>
          <a:spcPct val="0"/>
        </a:spcBef>
        <a:spcAft>
          <a:spcPct val="0"/>
        </a:spcAft>
        <a:defRPr kumimoji="1" sz="4600">
          <a:solidFill>
            <a:schemeClr val="tx1"/>
          </a:solidFill>
          <a:latin typeface="Trebuchet MS" pitchFamily="34" charset="0"/>
          <a:ea typeface="HG丸ｺﾞｼｯｸM-PRO" pitchFamily="50" charset="-128"/>
        </a:defRPr>
      </a:lvl7pPr>
      <a:lvl8pPr marL="1371600" algn="l" rtl="0" fontAlgn="base">
        <a:spcBef>
          <a:spcPct val="0"/>
        </a:spcBef>
        <a:spcAft>
          <a:spcPct val="0"/>
        </a:spcAft>
        <a:defRPr kumimoji="1" sz="4600">
          <a:solidFill>
            <a:schemeClr val="tx1"/>
          </a:solidFill>
          <a:latin typeface="Trebuchet MS" pitchFamily="34" charset="0"/>
          <a:ea typeface="HG丸ｺﾞｼｯｸM-PRO" pitchFamily="50" charset="-128"/>
        </a:defRPr>
      </a:lvl8pPr>
      <a:lvl9pPr marL="1828800" algn="l" rtl="0" fontAlgn="base">
        <a:spcBef>
          <a:spcPct val="0"/>
        </a:spcBef>
        <a:spcAft>
          <a:spcPct val="0"/>
        </a:spcAft>
        <a:defRPr kumimoji="1" sz="4600">
          <a:solidFill>
            <a:schemeClr val="tx1"/>
          </a:solidFill>
          <a:latin typeface="Trebuchet MS" pitchFamily="34" charset="0"/>
          <a:ea typeface="HG丸ｺﾞｼｯｸM-PRO" pitchFamily="50" charset="-128"/>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kumimoji="1" sz="3000" kern="1200">
          <a:solidFill>
            <a:schemeClr val="tx1"/>
          </a:solidFill>
          <a:latin typeface="Arial" pitchFamily="34" charset="0"/>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kumimoji="1" sz="2600" kern="1200">
          <a:solidFill>
            <a:schemeClr val="tx1"/>
          </a:solidFill>
          <a:latin typeface="Arial" pitchFamily="34" charset="0"/>
          <a:ea typeface="+mn-ea"/>
          <a:cs typeface="+mn-cs"/>
        </a:defRPr>
      </a:lvl2pPr>
      <a:lvl3pPr marL="1004888" indent="-255588" algn="l" rtl="0" eaLnBrk="0" fontAlgn="base" hangingPunct="0">
        <a:spcBef>
          <a:spcPct val="20000"/>
        </a:spcBef>
        <a:spcAft>
          <a:spcPct val="0"/>
        </a:spcAft>
        <a:buClr>
          <a:schemeClr val="accent2"/>
        </a:buClr>
        <a:buSzPct val="85000"/>
        <a:buFont typeface="Arial" pitchFamily="34" charset="0"/>
        <a:buChar char="○"/>
        <a:defRPr kumimoji="1" sz="2400" kern="1200">
          <a:solidFill>
            <a:schemeClr val="tx1"/>
          </a:solidFill>
          <a:latin typeface="Arial" pitchFamily="34" charset="0"/>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kumimoji="1" sz="2000" kern="1200">
          <a:solidFill>
            <a:schemeClr val="tx1"/>
          </a:solidFill>
          <a:latin typeface="Arial" pitchFamily="34" charset="0"/>
          <a:ea typeface="+mn-ea"/>
          <a:cs typeface="+mn-cs"/>
        </a:defRPr>
      </a:lvl4pPr>
      <a:lvl5pPr marL="1489075" indent="-182563" algn="l" rtl="0" eaLnBrk="0" fontAlgn="base" hangingPunct="0">
        <a:spcBef>
          <a:spcPct val="20000"/>
        </a:spcBef>
        <a:spcAft>
          <a:spcPct val="0"/>
        </a:spcAft>
        <a:buClr>
          <a:srgbClr val="748560"/>
        </a:buClr>
        <a:buSzPct val="100000"/>
        <a:buFont typeface="Arial" pitchFamily="34" charset="0"/>
        <a:buChar char="-"/>
        <a:defRPr kumimoji="1" sz="2000" kern="1200">
          <a:solidFill>
            <a:schemeClr val="tx1"/>
          </a:solidFill>
          <a:latin typeface="Arial" pitchFamily="34" charset="0"/>
          <a:ea typeface="+mn-ea"/>
          <a:cs typeface="+mn-cs"/>
        </a:defRPr>
      </a:lvl5pPr>
      <a:lvl6pPr marL="1700784" indent="-182880" algn="l" rtl="0" eaLnBrk="1" latinLnBrk="0" hangingPunct="1">
        <a:spcBef>
          <a:spcPct val="20000"/>
        </a:spcBef>
        <a:buClr>
          <a:schemeClr val="accent5"/>
        </a:buClr>
        <a:buFont typeface="Arial"/>
        <a:buChar char="-"/>
        <a:defRPr kumimoji="1"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1"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1"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1" sz="16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2021379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F26382-AF5C-4CB3-980A-AEAA0E040C6E}" type="datetimeFigureOut">
              <a:rPr lang="ja-JP" altLang="en-US" smtClean="0">
                <a:solidFill>
                  <a:prstClr val="black">
                    <a:tint val="75000"/>
                  </a:prstClr>
                </a:solidFill>
              </a:rPr>
              <a:pPr/>
              <a:t>17/12/05</a:t>
            </a:fld>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37999-1A7B-42CF-8EAE-C982AB6F5234}"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551226327"/>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C54741F-EEDD-491D-87E3-C2A808CE3998}" type="datetimeFigureOut">
              <a:rPr lang="ja-JP" altLang="en-US" smtClean="0">
                <a:solidFill>
                  <a:prstClr val="black">
                    <a:tint val="75000"/>
                  </a:prstClr>
                </a:solidFill>
              </a:rPr>
              <a:pPr/>
              <a:t>17/12/05</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075BAF-FE74-442E-ABD5-0D27900B84C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00089505"/>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2.wmf"/><Relationship Id="rId5" Type="http://schemas.openxmlformats.org/officeDocument/2006/relationships/image" Target="../media/image13.wmf"/><Relationship Id="rId6" Type="http://schemas.openxmlformats.org/officeDocument/2006/relationships/image" Target="../media/image14.png"/><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8.xml"/><Relationship Id="rId4" Type="http://schemas.openxmlformats.org/officeDocument/2006/relationships/notesSlide" Target="../notesSlides/notesSlide13.xml"/><Relationship Id="rId5" Type="http://schemas.openxmlformats.org/officeDocument/2006/relationships/oleObject" Target="../embeddings/oleObject1.bin"/><Relationship Id="rId6" Type="http://schemas.openxmlformats.org/officeDocument/2006/relationships/image" Target="../media/image15.wmf"/><Relationship Id="rId1" Type="http://schemas.openxmlformats.org/officeDocument/2006/relationships/vmlDrawing" Target="../drawings/vmlDrawing1.vml"/><Relationship Id="rId2"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4.xml"/><Relationship Id="rId5" Type="http://schemas.openxmlformats.org/officeDocument/2006/relationships/oleObject" Target="../embeddings/oleObject2.bin"/><Relationship Id="rId6" Type="http://schemas.openxmlformats.org/officeDocument/2006/relationships/image" Target="../media/image16.png"/><Relationship Id="rId7" Type="http://schemas.openxmlformats.org/officeDocument/2006/relationships/oleObject" Target="../embeddings/oleObject3.bin"/><Relationship Id="rId8" Type="http://schemas.openxmlformats.org/officeDocument/2006/relationships/image" Target="../media/image17.png"/><Relationship Id="rId9" Type="http://schemas.openxmlformats.org/officeDocument/2006/relationships/image" Target="../media/image18.png"/><Relationship Id="rId1" Type="http://schemas.openxmlformats.org/officeDocument/2006/relationships/vmlDrawing" Target="../drawings/vmlDrawing2.vml"/><Relationship Id="rId2" Type="http://schemas.openxmlformats.org/officeDocument/2006/relationships/tags" Target="../tags/tag13.xml"/></Relationships>
</file>

<file path=ppt/slides/_rels/slide18.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13.xml"/><Relationship Id="rId3"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6.xml"/><Relationship Id="rId3"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9.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9.xml"/><Relationship Id="rId3" Type="http://schemas.openxmlformats.org/officeDocument/2006/relationships/image" Target="../media/image19.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50.xml"/><Relationship Id="rId3"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50.xml"/><Relationship Id="rId3"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Layout" Target="../slideLayouts/slideLayout50.xml"/><Relationship Id="rId3"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3.xml"/><Relationship Id="rId3" Type="http://schemas.openxmlformats.org/officeDocument/2006/relationships/image" Target="../media/image23.wmf"/></Relationships>
</file>

<file path=ppt/slides/_rels/slide3.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slideLayout" Target="../slideLayouts/slideLayout67.xml"/><Relationship Id="rId5" Type="http://schemas.openxmlformats.org/officeDocument/2006/relationships/notesSlide" Target="../notesSlides/notesSlide3.xml"/><Relationship Id="rId1" Type="http://schemas.openxmlformats.org/officeDocument/2006/relationships/tags" Target="../tags/tag1.xml"/><Relationship Id="rId2" Type="http://schemas.openxmlformats.org/officeDocument/2006/relationships/tags" Target="../tags/tag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wmf"/><Relationship Id="rId6" Type="http://schemas.openxmlformats.org/officeDocument/2006/relationships/image" Target="../media/image27.wmf"/><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chart" Target="../charts/chart2.xml"/><Relationship Id="rId1" Type="http://schemas.openxmlformats.org/officeDocument/2006/relationships/slideLayout" Target="../slideLayouts/slideLayout38.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tags" Target="../tags/tag6.xml"/><Relationship Id="rId4" Type="http://schemas.openxmlformats.org/officeDocument/2006/relationships/tags" Target="../tags/tag7.xml"/><Relationship Id="rId5" Type="http://schemas.openxmlformats.org/officeDocument/2006/relationships/slideLayout" Target="../slideLayouts/slideLayout67.xml"/><Relationship Id="rId6" Type="http://schemas.openxmlformats.org/officeDocument/2006/relationships/notesSlide" Target="../notesSlides/notesSlide4.xml"/><Relationship Id="rId7" Type="http://schemas.openxmlformats.org/officeDocument/2006/relationships/image" Target="../media/image1.jpg"/><Relationship Id="rId8" Type="http://schemas.openxmlformats.org/officeDocument/2006/relationships/image" Target="../media/image2.png"/><Relationship Id="rId9" Type="http://schemas.openxmlformats.org/officeDocument/2006/relationships/image" Target="../media/image3.png"/><Relationship Id="rId10" Type="http://schemas.openxmlformats.org/officeDocument/2006/relationships/image" Target="../media/image4.png"/><Relationship Id="rId1" Type="http://schemas.openxmlformats.org/officeDocument/2006/relationships/tags" Target="../tags/tag4.xml"/><Relationship Id="rId2"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1" Type="http://schemas.openxmlformats.org/officeDocument/2006/relationships/slideLayout" Target="../slideLayouts/slideLayout38.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7.xml"/><Relationship Id="rId4" Type="http://schemas.openxmlformats.org/officeDocument/2006/relationships/notesSlide" Target="../notesSlides/notesSlide5.xml"/><Relationship Id="rId1" Type="http://schemas.openxmlformats.org/officeDocument/2006/relationships/tags" Target="../tags/tag8.xml"/><Relationship Id="rId2" Type="http://schemas.openxmlformats.org/officeDocument/2006/relationships/tags" Target="../tags/tag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1.xml"/><Relationship Id="rId3" Type="http://schemas.openxmlformats.org/officeDocument/2006/relationships/image" Target="../media/image30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image" Target="../media/image40.png"/><Relationship Id="rId3" Type="http://schemas.openxmlformats.org/officeDocument/2006/relationships/image" Target="../media/image3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png"/><Relationship Id="rId1" Type="http://schemas.openxmlformats.org/officeDocument/2006/relationships/slideLayout" Target="../slideLayouts/slideLayout124.xml"/><Relationship Id="rId2" Type="http://schemas.openxmlformats.org/officeDocument/2006/relationships/notesSlide" Target="../notesSlides/notesSlide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NULL"/><Relationship Id="rId5" Type="http://schemas.openxmlformats.org/officeDocument/2006/relationships/image" Target="../media/image39.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141.xml"/><Relationship Id="rId2" Type="http://schemas.openxmlformats.org/officeDocument/2006/relationships/notesSlide" Target="../notesSlides/notesSlide44.xml"/></Relationships>
</file>

<file path=ppt/slides/_rels/slide6.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67.xml"/><Relationship Id="rId3"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gif"/><Relationship Id="rId5" Type="http://schemas.openxmlformats.org/officeDocument/2006/relationships/image" Target="../media/image46.gif"/><Relationship Id="rId1" Type="http://schemas.openxmlformats.org/officeDocument/2006/relationships/slideLayout" Target="../slideLayouts/slideLayout147.xml"/><Relationship Id="rId2" Type="http://schemas.openxmlformats.org/officeDocument/2006/relationships/notesSlide" Target="../notesSlides/notesSlide4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notesSlide" Target="../notesSlides/notesSlide50.xml"/></Relationships>
</file>

<file path=ppt/slides/_rels/slide67.xml.rels><?xml version="1.0" encoding="UTF-8" standalone="yes"?>
<Relationships xmlns="http://schemas.openxmlformats.org/package/2006/relationships"><Relationship Id="rId3" Type="http://schemas.openxmlformats.org/officeDocument/2006/relationships/image" Target="../media/image46.gif"/><Relationship Id="rId4" Type="http://schemas.openxmlformats.org/officeDocument/2006/relationships/image" Target="../media/image44.png"/><Relationship Id="rId5" Type="http://schemas.openxmlformats.org/officeDocument/2006/relationships/image" Target="../media/image19.wmf"/><Relationship Id="rId1" Type="http://schemas.openxmlformats.org/officeDocument/2006/relationships/slideLayout" Target="../slideLayouts/slideLayout147.xml"/><Relationship Id="rId2" Type="http://schemas.openxmlformats.org/officeDocument/2006/relationships/notesSlide" Target="../notesSlides/notesSlide51.xml"/></Relationships>
</file>

<file path=ppt/slides/_rels/slide68.xml.rels><?xml version="1.0" encoding="UTF-8" standalone="yes"?>
<Relationships xmlns="http://schemas.openxmlformats.org/package/2006/relationships"><Relationship Id="rId3" Type="http://schemas.openxmlformats.org/officeDocument/2006/relationships/image" Target="../media/image47.wmf"/><Relationship Id="rId4" Type="http://schemas.openxmlformats.org/officeDocument/2006/relationships/image" Target="../media/image48.wmf"/><Relationship Id="rId1" Type="http://schemas.openxmlformats.org/officeDocument/2006/relationships/slideLayout" Target="../slideLayouts/slideLayout147.xml"/><Relationship Id="rId2" Type="http://schemas.openxmlformats.org/officeDocument/2006/relationships/notesSlide" Target="../notesSlides/notesSlide52.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chart" Target="../charts/chart3.xml"/><Relationship Id="rId9" Type="http://schemas.openxmlformats.org/officeDocument/2006/relationships/image" Target="../media/image45.gif"/><Relationship Id="rId10" Type="http://schemas.openxmlformats.org/officeDocument/2006/relationships/image" Target="../media/image54.gif"/><Relationship Id="rId11" Type="http://schemas.openxmlformats.org/officeDocument/2006/relationships/image" Target="../media/image55.gif"/><Relationship Id="rId1" Type="http://schemas.openxmlformats.org/officeDocument/2006/relationships/slideLayout" Target="../slideLayouts/slideLayout159.xml"/><Relationship Id="rId2" Type="http://schemas.openxmlformats.org/officeDocument/2006/relationships/notesSlide" Target="../notesSlides/notesSlide5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jpeg"/><Relationship Id="rId8" Type="http://schemas.openxmlformats.org/officeDocument/2006/relationships/image" Target="../media/image9.png"/><Relationship Id="rId1" Type="http://schemas.openxmlformats.org/officeDocument/2006/relationships/tags" Target="../tags/tag11.xml"/><Relationship Id="rId2" Type="http://schemas.openxmlformats.org/officeDocument/2006/relationships/slideLayout" Target="../slideLayouts/slideLayout6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54.xml"/></Relationships>
</file>

<file path=ppt/slides/_rels/slide71.xml.rels><?xml version="1.0" encoding="UTF-8" standalone="yes"?>
<Relationships xmlns="http://schemas.openxmlformats.org/package/2006/relationships"><Relationship Id="rId11" Type="http://schemas.openxmlformats.org/officeDocument/2006/relationships/image" Target="../media/image64.wmf"/><Relationship Id="rId12" Type="http://schemas.openxmlformats.org/officeDocument/2006/relationships/image" Target="../media/image65.wmf"/><Relationship Id="rId13" Type="http://schemas.openxmlformats.org/officeDocument/2006/relationships/image" Target="../media/image66.png"/><Relationship Id="rId14" Type="http://schemas.openxmlformats.org/officeDocument/2006/relationships/image" Target="../media/image67.png"/><Relationship Id="rId1" Type="http://schemas.openxmlformats.org/officeDocument/2006/relationships/slideLayout" Target="../slideLayouts/slideLayout159.xml"/><Relationship Id="rId2" Type="http://schemas.openxmlformats.org/officeDocument/2006/relationships/notesSlide" Target="../notesSlides/notesSlide55.xml"/><Relationship Id="rId3" Type="http://schemas.openxmlformats.org/officeDocument/2006/relationships/image" Target="../media/image56.wmf"/><Relationship Id="rId4" Type="http://schemas.openxmlformats.org/officeDocument/2006/relationships/image" Target="../media/image57.wmf"/><Relationship Id="rId5" Type="http://schemas.openxmlformats.org/officeDocument/2006/relationships/image" Target="../media/image58.wmf"/><Relationship Id="rId6" Type="http://schemas.openxmlformats.org/officeDocument/2006/relationships/image" Target="../media/image59.wmf"/><Relationship Id="rId7" Type="http://schemas.openxmlformats.org/officeDocument/2006/relationships/image" Target="../media/image60.wmf"/><Relationship Id="rId8" Type="http://schemas.openxmlformats.org/officeDocument/2006/relationships/image" Target="../media/image61.wmf"/><Relationship Id="rId9" Type="http://schemas.openxmlformats.org/officeDocument/2006/relationships/image" Target="../media/image62.wmf"/><Relationship Id="rId10" Type="http://schemas.openxmlformats.org/officeDocument/2006/relationships/image" Target="../media/image63.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68.gif"/><Relationship Id="rId4" Type="http://schemas.openxmlformats.org/officeDocument/2006/relationships/image" Target="../media/image69.jpg"/><Relationship Id="rId5" Type="http://schemas.openxmlformats.org/officeDocument/2006/relationships/image" Target="../media/image70.jpg"/><Relationship Id="rId6" Type="http://schemas.openxmlformats.org/officeDocument/2006/relationships/image" Target="../media/image71.jpeg"/><Relationship Id="rId7" Type="http://schemas.openxmlformats.org/officeDocument/2006/relationships/image" Target="../media/image72.jpeg"/><Relationship Id="rId8" Type="http://schemas.openxmlformats.org/officeDocument/2006/relationships/image" Target="../media/image73.jpg"/><Relationship Id="rId9" Type="http://schemas.openxmlformats.org/officeDocument/2006/relationships/image" Target="../media/image74.jpeg"/><Relationship Id="rId10" Type="http://schemas.openxmlformats.org/officeDocument/2006/relationships/image" Target="../media/image75.jpeg"/><Relationship Id="rId11" Type="http://schemas.openxmlformats.org/officeDocument/2006/relationships/image" Target="../media/image76.jpeg"/><Relationship Id="rId1" Type="http://schemas.openxmlformats.org/officeDocument/2006/relationships/slideLayout" Target="../slideLayouts/slideLayout170.xml"/><Relationship Id="rId2" Type="http://schemas.openxmlformats.org/officeDocument/2006/relationships/notesSlide" Target="../notesSlides/notesSlide5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2771800" y="1124744"/>
            <a:ext cx="3744416" cy="830997"/>
          </a:xfrm>
          <a:prstGeom prst="rect">
            <a:avLst/>
          </a:prstGeom>
          <a:noFill/>
        </p:spPr>
        <p:txBody>
          <a:bodyPr wrap="square" rtlCol="0">
            <a:spAutoFit/>
          </a:bodyPr>
          <a:lstStyle/>
          <a:p>
            <a:r>
              <a:rPr lang="ja-JP" altLang="en-US" sz="4800" b="1" dirty="0" smtClean="0">
                <a:solidFill>
                  <a:srgbClr val="000000"/>
                </a:solidFill>
                <a:latin typeface="Comic Sans MS" panose="030F0702030302020204" pitchFamily="66" charset="0"/>
                <a:ea typeface="HG丸ｺﾞｼｯｸM-PRO" panose="020F0600000000000000" pitchFamily="50" charset="-128"/>
              </a:rPr>
              <a:t>ステップ </a:t>
            </a:r>
            <a:r>
              <a:rPr lang="en-US" altLang="ja-JP" sz="4800" b="1" dirty="0" smtClean="0">
                <a:solidFill>
                  <a:srgbClr val="000000"/>
                </a:solidFill>
                <a:latin typeface="Comic Sans MS" panose="030F0702030302020204" pitchFamily="66" charset="0"/>
                <a:ea typeface="HG丸ｺﾞｼｯｸM-PRO" panose="020F0600000000000000" pitchFamily="50" charset="-128"/>
              </a:rPr>
              <a:t>1</a:t>
            </a:r>
            <a:endParaRPr lang="ja-JP" altLang="en-US" sz="4800" b="1" dirty="0">
              <a:solidFill>
                <a:srgbClr val="000000"/>
              </a:solidFill>
              <a:latin typeface="Comic Sans MS" panose="030F0702030302020204" pitchFamily="66" charset="0"/>
              <a:ea typeface="HG丸ｺﾞｼｯｸM-PRO" panose="020F0600000000000000" pitchFamily="50" charset="-128"/>
            </a:endParaRPr>
          </a:p>
        </p:txBody>
      </p:sp>
      <p:sp>
        <p:nvSpPr>
          <p:cNvPr id="3" name="テキスト ボックス 2"/>
          <p:cNvSpPr txBox="1"/>
          <p:nvPr/>
        </p:nvSpPr>
        <p:spPr>
          <a:xfrm>
            <a:off x="1574090" y="2996952"/>
            <a:ext cx="6139836" cy="830997"/>
          </a:xfrm>
          <a:prstGeom prst="rect">
            <a:avLst/>
          </a:prstGeom>
          <a:noFill/>
        </p:spPr>
        <p:txBody>
          <a:bodyPr wrap="square" rtlCol="0">
            <a:spAutoFit/>
          </a:bodyPr>
          <a:lstStyle/>
          <a:p>
            <a:r>
              <a:rPr lang="ja-JP" altLang="en-US" sz="4800" b="1" dirty="0">
                <a:solidFill>
                  <a:srgbClr val="000000"/>
                </a:solidFill>
                <a:latin typeface="Comic Sans MS" panose="030F0702030302020204" pitchFamily="66" charset="0"/>
                <a:ea typeface="HG丸ｺﾞｼｯｸM-PRO" panose="020F0600000000000000" pitchFamily="50" charset="-128"/>
              </a:rPr>
              <a:t>放射線防護の考え方</a:t>
            </a:r>
          </a:p>
        </p:txBody>
      </p:sp>
    </p:spTree>
    <p:extLst>
      <p:ext uri="{BB962C8B-B14F-4D97-AF65-F5344CB8AC3E}">
        <p14:creationId xmlns:p14="http://schemas.microsoft.com/office/powerpoint/2010/main" val="235514230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1"/>
          <p:cNvSpPr txBox="1">
            <a:spLocks/>
          </p:cNvSpPr>
          <p:nvPr/>
        </p:nvSpPr>
        <p:spPr>
          <a:xfrm>
            <a:off x="2258219" y="101922"/>
            <a:ext cx="4680520" cy="44675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3200" b="1">
                <a:solidFill>
                  <a:prstClr val="black"/>
                </a:solidFill>
                <a:latin typeface="HG丸ｺﾞｼｯｸM-PRO" panose="020F0600000000000000" pitchFamily="50" charset="-128"/>
                <a:ea typeface="HG丸ｺﾞｼｯｸM-PRO" panose="020F0600000000000000" pitchFamily="50" charset="-128"/>
              </a:rPr>
              <a:t>線量拘束値と線量限度</a:t>
            </a:r>
            <a:endParaRPr lang="ja-JP" altLang="en-US" sz="32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29" name="テキスト ボックス 28"/>
          <p:cNvSpPr txBox="1"/>
          <p:nvPr/>
        </p:nvSpPr>
        <p:spPr>
          <a:xfrm>
            <a:off x="168439" y="620688"/>
            <a:ext cx="8508017" cy="400110"/>
          </a:xfrm>
          <a:prstGeom prst="rect">
            <a:avLst/>
          </a:prstGeom>
          <a:noFill/>
        </p:spPr>
        <p:txBody>
          <a:bodyPr wrap="square" rtlCol="0">
            <a:spAutoFit/>
          </a:bodyPr>
          <a:lstStyle/>
          <a:p>
            <a:r>
              <a:rPr lang="ja-JP" altLang="en-US" sz="2000" dirty="0">
                <a:solidFill>
                  <a:prstClr val="black"/>
                </a:solidFill>
                <a:latin typeface="Comic Sans MS" panose="030F0702030302020204" pitchFamily="66" charset="0"/>
                <a:ea typeface="HG丸ｺﾞｼｯｸM-PRO" panose="020F0600000000000000" pitchFamily="50" charset="-128"/>
              </a:rPr>
              <a:t>医療関係者が複数の施設で放射線診療を行うとする。</a:t>
            </a:r>
            <a:endParaRPr lang="en-US" altLang="ja-JP" sz="2000" dirty="0">
              <a:solidFill>
                <a:prstClr val="black"/>
              </a:solidFill>
              <a:latin typeface="Comic Sans MS" panose="030F0702030302020204" pitchFamily="66" charset="0"/>
              <a:ea typeface="HG丸ｺﾞｼｯｸM-PRO" panose="020F0600000000000000" pitchFamily="50" charset="-128"/>
            </a:endParaRPr>
          </a:p>
        </p:txBody>
      </p:sp>
      <p:sp>
        <p:nvSpPr>
          <p:cNvPr id="2" name="フリーフォーム 1"/>
          <p:cNvSpPr/>
          <p:nvPr/>
        </p:nvSpPr>
        <p:spPr>
          <a:xfrm>
            <a:off x="5219828" y="5658630"/>
            <a:ext cx="366251" cy="1199370"/>
          </a:xfrm>
          <a:custGeom>
            <a:avLst/>
            <a:gdLst>
              <a:gd name="connsiteX0" fmla="*/ 1004544 w 1105015"/>
              <a:gd name="connsiteY0" fmla="*/ 2151735 h 3618622"/>
              <a:gd name="connsiteX1" fmla="*/ 1099794 w 1105015"/>
              <a:gd name="connsiteY1" fmla="*/ 2046960 h 3618622"/>
              <a:gd name="connsiteX2" fmla="*/ 1090269 w 1105015"/>
              <a:gd name="connsiteY2" fmla="*/ 1808835 h 3618622"/>
              <a:gd name="connsiteX3" fmla="*/ 1071219 w 1105015"/>
              <a:gd name="connsiteY3" fmla="*/ 1465935 h 3618622"/>
              <a:gd name="connsiteX4" fmla="*/ 1042644 w 1105015"/>
              <a:gd name="connsiteY4" fmla="*/ 1284960 h 3618622"/>
              <a:gd name="connsiteX5" fmla="*/ 975969 w 1105015"/>
              <a:gd name="connsiteY5" fmla="*/ 1008735 h 3618622"/>
              <a:gd name="connsiteX6" fmla="*/ 1014069 w 1105015"/>
              <a:gd name="connsiteY6" fmla="*/ 808710 h 3618622"/>
              <a:gd name="connsiteX7" fmla="*/ 861669 w 1105015"/>
              <a:gd name="connsiteY7" fmla="*/ 656310 h 3618622"/>
              <a:gd name="connsiteX8" fmla="*/ 671169 w 1105015"/>
              <a:gd name="connsiteY8" fmla="*/ 522960 h 3618622"/>
              <a:gd name="connsiteX9" fmla="*/ 709269 w 1105015"/>
              <a:gd name="connsiteY9" fmla="*/ 370560 h 3618622"/>
              <a:gd name="connsiteX10" fmla="*/ 747369 w 1105015"/>
              <a:gd name="connsiteY10" fmla="*/ 256260 h 3618622"/>
              <a:gd name="connsiteX11" fmla="*/ 737844 w 1105015"/>
              <a:gd name="connsiteY11" fmla="*/ 227685 h 3618622"/>
              <a:gd name="connsiteX12" fmla="*/ 614019 w 1105015"/>
              <a:gd name="connsiteY12" fmla="*/ 8610 h 3618622"/>
              <a:gd name="connsiteX13" fmla="*/ 404469 w 1105015"/>
              <a:gd name="connsiteY13" fmla="*/ 65760 h 3618622"/>
              <a:gd name="connsiteX14" fmla="*/ 394944 w 1105015"/>
              <a:gd name="connsiteY14" fmla="*/ 265785 h 3618622"/>
              <a:gd name="connsiteX15" fmla="*/ 385419 w 1105015"/>
              <a:gd name="connsiteY15" fmla="*/ 294360 h 3618622"/>
              <a:gd name="connsiteX16" fmla="*/ 471144 w 1105015"/>
              <a:gd name="connsiteY16" fmla="*/ 456285 h 3618622"/>
              <a:gd name="connsiteX17" fmla="*/ 413994 w 1105015"/>
              <a:gd name="connsiteY17" fmla="*/ 580110 h 3618622"/>
              <a:gd name="connsiteX18" fmla="*/ 147294 w 1105015"/>
              <a:gd name="connsiteY18" fmla="*/ 694410 h 3618622"/>
              <a:gd name="connsiteX19" fmla="*/ 109194 w 1105015"/>
              <a:gd name="connsiteY19" fmla="*/ 837285 h 3618622"/>
              <a:gd name="connsiteX20" fmla="*/ 90144 w 1105015"/>
              <a:gd name="connsiteY20" fmla="*/ 970635 h 3618622"/>
              <a:gd name="connsiteX21" fmla="*/ 52044 w 1105015"/>
              <a:gd name="connsiteY21" fmla="*/ 1227810 h 3618622"/>
              <a:gd name="connsiteX22" fmla="*/ 52044 w 1105015"/>
              <a:gd name="connsiteY22" fmla="*/ 1408785 h 3618622"/>
              <a:gd name="connsiteX23" fmla="*/ 23469 w 1105015"/>
              <a:gd name="connsiteY23" fmla="*/ 1637385 h 3618622"/>
              <a:gd name="connsiteX24" fmla="*/ 23469 w 1105015"/>
              <a:gd name="connsiteY24" fmla="*/ 1751685 h 3618622"/>
              <a:gd name="connsiteX25" fmla="*/ 4419 w 1105015"/>
              <a:gd name="connsiteY25" fmla="*/ 2104110 h 3618622"/>
              <a:gd name="connsiteX26" fmla="*/ 118719 w 1105015"/>
              <a:gd name="connsiteY26" fmla="*/ 2104110 h 3618622"/>
              <a:gd name="connsiteX27" fmla="*/ 109194 w 1105015"/>
              <a:gd name="connsiteY27" fmla="*/ 1942185 h 3618622"/>
              <a:gd name="connsiteX28" fmla="*/ 185394 w 1105015"/>
              <a:gd name="connsiteY28" fmla="*/ 1942185 h 3618622"/>
              <a:gd name="connsiteX29" fmla="*/ 156819 w 1105015"/>
              <a:gd name="connsiteY29" fmla="*/ 1751685 h 3618622"/>
              <a:gd name="connsiteX30" fmla="*/ 175869 w 1105015"/>
              <a:gd name="connsiteY30" fmla="*/ 1589760 h 3618622"/>
              <a:gd name="connsiteX31" fmla="*/ 175869 w 1105015"/>
              <a:gd name="connsiteY31" fmla="*/ 1399260 h 3618622"/>
              <a:gd name="connsiteX32" fmla="*/ 299694 w 1105015"/>
              <a:gd name="connsiteY32" fmla="*/ 1170660 h 3618622"/>
              <a:gd name="connsiteX33" fmla="*/ 290169 w 1105015"/>
              <a:gd name="connsiteY33" fmla="*/ 1580235 h 3618622"/>
              <a:gd name="connsiteX34" fmla="*/ 233019 w 1105015"/>
              <a:gd name="connsiteY34" fmla="*/ 1961235 h 3618622"/>
              <a:gd name="connsiteX35" fmla="*/ 252069 w 1105015"/>
              <a:gd name="connsiteY35" fmla="*/ 2370810 h 3618622"/>
              <a:gd name="connsiteX36" fmla="*/ 347319 w 1105015"/>
              <a:gd name="connsiteY36" fmla="*/ 2932785 h 3618622"/>
              <a:gd name="connsiteX37" fmla="*/ 385419 w 1105015"/>
              <a:gd name="connsiteY37" fmla="*/ 3332835 h 3618622"/>
              <a:gd name="connsiteX38" fmla="*/ 223494 w 1105015"/>
              <a:gd name="connsiteY38" fmla="*/ 3513810 h 3618622"/>
              <a:gd name="connsiteX39" fmla="*/ 252069 w 1105015"/>
              <a:gd name="connsiteY39" fmla="*/ 3618585 h 3618622"/>
              <a:gd name="connsiteX40" fmla="*/ 499719 w 1105015"/>
              <a:gd name="connsiteY40" fmla="*/ 3523335 h 3618622"/>
              <a:gd name="connsiteX41" fmla="*/ 518769 w 1105015"/>
              <a:gd name="connsiteY41" fmla="*/ 3332835 h 3618622"/>
              <a:gd name="connsiteX42" fmla="*/ 518769 w 1105015"/>
              <a:gd name="connsiteY42" fmla="*/ 3056610 h 3618622"/>
              <a:gd name="connsiteX43" fmla="*/ 490194 w 1105015"/>
              <a:gd name="connsiteY43" fmla="*/ 2751810 h 3618622"/>
              <a:gd name="connsiteX44" fmla="*/ 547344 w 1105015"/>
              <a:gd name="connsiteY44" fmla="*/ 2142210 h 3618622"/>
              <a:gd name="connsiteX45" fmla="*/ 575919 w 1105015"/>
              <a:gd name="connsiteY45" fmla="*/ 2704185 h 3618622"/>
              <a:gd name="connsiteX46" fmla="*/ 537819 w 1105015"/>
              <a:gd name="connsiteY46" fmla="*/ 2980410 h 3618622"/>
              <a:gd name="connsiteX47" fmla="*/ 614019 w 1105015"/>
              <a:gd name="connsiteY47" fmla="*/ 3247110 h 3618622"/>
              <a:gd name="connsiteX48" fmla="*/ 585444 w 1105015"/>
              <a:gd name="connsiteY48" fmla="*/ 3504285 h 3618622"/>
              <a:gd name="connsiteX49" fmla="*/ 899769 w 1105015"/>
              <a:gd name="connsiteY49" fmla="*/ 3580485 h 3618622"/>
              <a:gd name="connsiteX50" fmla="*/ 966444 w 1105015"/>
              <a:gd name="connsiteY50" fmla="*/ 3542385 h 3618622"/>
              <a:gd name="connsiteX51" fmla="*/ 794994 w 1105015"/>
              <a:gd name="connsiteY51" fmla="*/ 3428085 h 3618622"/>
              <a:gd name="connsiteX52" fmla="*/ 756894 w 1105015"/>
              <a:gd name="connsiteY52" fmla="*/ 3266160 h 3618622"/>
              <a:gd name="connsiteX53" fmla="*/ 794994 w 1105015"/>
              <a:gd name="connsiteY53" fmla="*/ 3028035 h 3618622"/>
              <a:gd name="connsiteX54" fmla="*/ 775944 w 1105015"/>
              <a:gd name="connsiteY54" fmla="*/ 2675610 h 3618622"/>
              <a:gd name="connsiteX55" fmla="*/ 833094 w 1105015"/>
              <a:gd name="connsiteY55" fmla="*/ 2266035 h 3618622"/>
              <a:gd name="connsiteX56" fmla="*/ 842619 w 1105015"/>
              <a:gd name="connsiteY56" fmla="*/ 1846935 h 3618622"/>
              <a:gd name="connsiteX57" fmla="*/ 728319 w 1105015"/>
              <a:gd name="connsiteY57" fmla="*/ 1523085 h 3618622"/>
              <a:gd name="connsiteX58" fmla="*/ 785469 w 1105015"/>
              <a:gd name="connsiteY58" fmla="*/ 1142085 h 3618622"/>
              <a:gd name="connsiteX59" fmla="*/ 890244 w 1105015"/>
              <a:gd name="connsiteY59" fmla="*/ 1408785 h 3618622"/>
              <a:gd name="connsiteX60" fmla="*/ 937869 w 1105015"/>
              <a:gd name="connsiteY60" fmla="*/ 1723110 h 3618622"/>
              <a:gd name="connsiteX61" fmla="*/ 918819 w 1105015"/>
              <a:gd name="connsiteY61" fmla="*/ 1951710 h 3618622"/>
              <a:gd name="connsiteX62" fmla="*/ 995019 w 1105015"/>
              <a:gd name="connsiteY62" fmla="*/ 1961235 h 3618622"/>
              <a:gd name="connsiteX63" fmla="*/ 1004544 w 1105015"/>
              <a:gd name="connsiteY63" fmla="*/ 2151735 h 361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05015" h="3618622">
                <a:moveTo>
                  <a:pt x="1004544" y="2151735"/>
                </a:moveTo>
                <a:cubicBezTo>
                  <a:pt x="1022006" y="2166022"/>
                  <a:pt x="1085507" y="2104110"/>
                  <a:pt x="1099794" y="2046960"/>
                </a:cubicBezTo>
                <a:cubicBezTo>
                  <a:pt x="1114082" y="1989810"/>
                  <a:pt x="1095032" y="1905673"/>
                  <a:pt x="1090269" y="1808835"/>
                </a:cubicBezTo>
                <a:cubicBezTo>
                  <a:pt x="1085506" y="1711997"/>
                  <a:pt x="1079157" y="1553248"/>
                  <a:pt x="1071219" y="1465935"/>
                </a:cubicBezTo>
                <a:cubicBezTo>
                  <a:pt x="1063281" y="1378622"/>
                  <a:pt x="1058519" y="1361160"/>
                  <a:pt x="1042644" y="1284960"/>
                </a:cubicBezTo>
                <a:cubicBezTo>
                  <a:pt x="1026769" y="1208760"/>
                  <a:pt x="980731" y="1088110"/>
                  <a:pt x="975969" y="1008735"/>
                </a:cubicBezTo>
                <a:cubicBezTo>
                  <a:pt x="971207" y="929360"/>
                  <a:pt x="1033119" y="867447"/>
                  <a:pt x="1014069" y="808710"/>
                </a:cubicBezTo>
                <a:cubicBezTo>
                  <a:pt x="995019" y="749973"/>
                  <a:pt x="918819" y="703935"/>
                  <a:pt x="861669" y="656310"/>
                </a:cubicBezTo>
                <a:cubicBezTo>
                  <a:pt x="804519" y="608685"/>
                  <a:pt x="696569" y="570585"/>
                  <a:pt x="671169" y="522960"/>
                </a:cubicBezTo>
                <a:cubicBezTo>
                  <a:pt x="645769" y="475335"/>
                  <a:pt x="696569" y="415010"/>
                  <a:pt x="709269" y="370560"/>
                </a:cubicBezTo>
                <a:cubicBezTo>
                  <a:pt x="721969" y="326110"/>
                  <a:pt x="742607" y="280072"/>
                  <a:pt x="747369" y="256260"/>
                </a:cubicBezTo>
                <a:cubicBezTo>
                  <a:pt x="752131" y="232448"/>
                  <a:pt x="760069" y="268960"/>
                  <a:pt x="737844" y="227685"/>
                </a:cubicBezTo>
                <a:cubicBezTo>
                  <a:pt x="715619" y="186410"/>
                  <a:pt x="669581" y="35597"/>
                  <a:pt x="614019" y="8610"/>
                </a:cubicBezTo>
                <a:cubicBezTo>
                  <a:pt x="558457" y="-18377"/>
                  <a:pt x="440981" y="22897"/>
                  <a:pt x="404469" y="65760"/>
                </a:cubicBezTo>
                <a:cubicBezTo>
                  <a:pt x="367956" y="108622"/>
                  <a:pt x="398119" y="227685"/>
                  <a:pt x="394944" y="265785"/>
                </a:cubicBezTo>
                <a:cubicBezTo>
                  <a:pt x="391769" y="303885"/>
                  <a:pt x="372719" y="262610"/>
                  <a:pt x="385419" y="294360"/>
                </a:cubicBezTo>
                <a:cubicBezTo>
                  <a:pt x="398119" y="326110"/>
                  <a:pt x="466382" y="408660"/>
                  <a:pt x="471144" y="456285"/>
                </a:cubicBezTo>
                <a:cubicBezTo>
                  <a:pt x="475906" y="503910"/>
                  <a:pt x="467969" y="540422"/>
                  <a:pt x="413994" y="580110"/>
                </a:cubicBezTo>
                <a:cubicBezTo>
                  <a:pt x="360019" y="619797"/>
                  <a:pt x="198094" y="651548"/>
                  <a:pt x="147294" y="694410"/>
                </a:cubicBezTo>
                <a:cubicBezTo>
                  <a:pt x="96494" y="737272"/>
                  <a:pt x="118719" y="791247"/>
                  <a:pt x="109194" y="837285"/>
                </a:cubicBezTo>
                <a:cubicBezTo>
                  <a:pt x="99669" y="883322"/>
                  <a:pt x="99669" y="905548"/>
                  <a:pt x="90144" y="970635"/>
                </a:cubicBezTo>
                <a:cubicBezTo>
                  <a:pt x="80619" y="1035722"/>
                  <a:pt x="58394" y="1154785"/>
                  <a:pt x="52044" y="1227810"/>
                </a:cubicBezTo>
                <a:cubicBezTo>
                  <a:pt x="45694" y="1300835"/>
                  <a:pt x="56806" y="1340523"/>
                  <a:pt x="52044" y="1408785"/>
                </a:cubicBezTo>
                <a:cubicBezTo>
                  <a:pt x="47282" y="1477047"/>
                  <a:pt x="28231" y="1580235"/>
                  <a:pt x="23469" y="1637385"/>
                </a:cubicBezTo>
                <a:cubicBezTo>
                  <a:pt x="18706" y="1694535"/>
                  <a:pt x="26644" y="1673898"/>
                  <a:pt x="23469" y="1751685"/>
                </a:cubicBezTo>
                <a:cubicBezTo>
                  <a:pt x="20294" y="1829472"/>
                  <a:pt x="-11456" y="2045373"/>
                  <a:pt x="4419" y="2104110"/>
                </a:cubicBezTo>
                <a:cubicBezTo>
                  <a:pt x="20294" y="2162847"/>
                  <a:pt x="101256" y="2131098"/>
                  <a:pt x="118719" y="2104110"/>
                </a:cubicBezTo>
                <a:cubicBezTo>
                  <a:pt x="136182" y="2077122"/>
                  <a:pt x="98082" y="1969172"/>
                  <a:pt x="109194" y="1942185"/>
                </a:cubicBezTo>
                <a:cubicBezTo>
                  <a:pt x="120306" y="1915198"/>
                  <a:pt x="177457" y="1973935"/>
                  <a:pt x="185394" y="1942185"/>
                </a:cubicBezTo>
                <a:cubicBezTo>
                  <a:pt x="193331" y="1910435"/>
                  <a:pt x="158406" y="1810422"/>
                  <a:pt x="156819" y="1751685"/>
                </a:cubicBezTo>
                <a:cubicBezTo>
                  <a:pt x="155232" y="1692948"/>
                  <a:pt x="172694" y="1648497"/>
                  <a:pt x="175869" y="1589760"/>
                </a:cubicBezTo>
                <a:cubicBezTo>
                  <a:pt x="179044" y="1531022"/>
                  <a:pt x="155232" y="1469110"/>
                  <a:pt x="175869" y="1399260"/>
                </a:cubicBezTo>
                <a:cubicBezTo>
                  <a:pt x="196506" y="1329410"/>
                  <a:pt x="280644" y="1140497"/>
                  <a:pt x="299694" y="1170660"/>
                </a:cubicBezTo>
                <a:cubicBezTo>
                  <a:pt x="318744" y="1200822"/>
                  <a:pt x="301281" y="1448473"/>
                  <a:pt x="290169" y="1580235"/>
                </a:cubicBezTo>
                <a:cubicBezTo>
                  <a:pt x="279057" y="1711997"/>
                  <a:pt x="239369" y="1829473"/>
                  <a:pt x="233019" y="1961235"/>
                </a:cubicBezTo>
                <a:cubicBezTo>
                  <a:pt x="226669" y="2092997"/>
                  <a:pt x="233019" y="2208885"/>
                  <a:pt x="252069" y="2370810"/>
                </a:cubicBezTo>
                <a:cubicBezTo>
                  <a:pt x="271119" y="2532735"/>
                  <a:pt x="325094" y="2772448"/>
                  <a:pt x="347319" y="2932785"/>
                </a:cubicBezTo>
                <a:cubicBezTo>
                  <a:pt x="369544" y="3093123"/>
                  <a:pt x="406056" y="3235998"/>
                  <a:pt x="385419" y="3332835"/>
                </a:cubicBezTo>
                <a:cubicBezTo>
                  <a:pt x="364782" y="3429672"/>
                  <a:pt x="245719" y="3466185"/>
                  <a:pt x="223494" y="3513810"/>
                </a:cubicBezTo>
                <a:cubicBezTo>
                  <a:pt x="201269" y="3561435"/>
                  <a:pt x="206032" y="3616998"/>
                  <a:pt x="252069" y="3618585"/>
                </a:cubicBezTo>
                <a:cubicBezTo>
                  <a:pt x="298106" y="3620172"/>
                  <a:pt x="455269" y="3570960"/>
                  <a:pt x="499719" y="3523335"/>
                </a:cubicBezTo>
                <a:cubicBezTo>
                  <a:pt x="544169" y="3475710"/>
                  <a:pt x="515594" y="3410622"/>
                  <a:pt x="518769" y="3332835"/>
                </a:cubicBezTo>
                <a:cubicBezTo>
                  <a:pt x="521944" y="3255048"/>
                  <a:pt x="523532" y="3153448"/>
                  <a:pt x="518769" y="3056610"/>
                </a:cubicBezTo>
                <a:cubicBezTo>
                  <a:pt x="514006" y="2959772"/>
                  <a:pt x="485431" y="2904210"/>
                  <a:pt x="490194" y="2751810"/>
                </a:cubicBezTo>
                <a:cubicBezTo>
                  <a:pt x="494957" y="2599410"/>
                  <a:pt x="533057" y="2150147"/>
                  <a:pt x="547344" y="2142210"/>
                </a:cubicBezTo>
                <a:cubicBezTo>
                  <a:pt x="561631" y="2134273"/>
                  <a:pt x="577506" y="2564485"/>
                  <a:pt x="575919" y="2704185"/>
                </a:cubicBezTo>
                <a:cubicBezTo>
                  <a:pt x="574331" y="2843885"/>
                  <a:pt x="531469" y="2889923"/>
                  <a:pt x="537819" y="2980410"/>
                </a:cubicBezTo>
                <a:cubicBezTo>
                  <a:pt x="544169" y="3070897"/>
                  <a:pt x="606081" y="3159797"/>
                  <a:pt x="614019" y="3247110"/>
                </a:cubicBezTo>
                <a:cubicBezTo>
                  <a:pt x="621957" y="3334423"/>
                  <a:pt x="537819" y="3448723"/>
                  <a:pt x="585444" y="3504285"/>
                </a:cubicBezTo>
                <a:cubicBezTo>
                  <a:pt x="633069" y="3559847"/>
                  <a:pt x="836269" y="3574135"/>
                  <a:pt x="899769" y="3580485"/>
                </a:cubicBezTo>
                <a:cubicBezTo>
                  <a:pt x="963269" y="3586835"/>
                  <a:pt x="983907" y="3567785"/>
                  <a:pt x="966444" y="3542385"/>
                </a:cubicBezTo>
                <a:cubicBezTo>
                  <a:pt x="948981" y="3516985"/>
                  <a:pt x="829919" y="3474122"/>
                  <a:pt x="794994" y="3428085"/>
                </a:cubicBezTo>
                <a:cubicBezTo>
                  <a:pt x="760069" y="3382048"/>
                  <a:pt x="756894" y="3332835"/>
                  <a:pt x="756894" y="3266160"/>
                </a:cubicBezTo>
                <a:cubicBezTo>
                  <a:pt x="756894" y="3199485"/>
                  <a:pt x="791819" y="3126460"/>
                  <a:pt x="794994" y="3028035"/>
                </a:cubicBezTo>
                <a:cubicBezTo>
                  <a:pt x="798169" y="2929610"/>
                  <a:pt x="769594" y="2802610"/>
                  <a:pt x="775944" y="2675610"/>
                </a:cubicBezTo>
                <a:cubicBezTo>
                  <a:pt x="782294" y="2548610"/>
                  <a:pt x="821982" y="2404147"/>
                  <a:pt x="833094" y="2266035"/>
                </a:cubicBezTo>
                <a:cubicBezTo>
                  <a:pt x="844206" y="2127923"/>
                  <a:pt x="860081" y="1970760"/>
                  <a:pt x="842619" y="1846935"/>
                </a:cubicBezTo>
                <a:cubicBezTo>
                  <a:pt x="825156" y="1723110"/>
                  <a:pt x="737844" y="1640560"/>
                  <a:pt x="728319" y="1523085"/>
                </a:cubicBezTo>
                <a:cubicBezTo>
                  <a:pt x="718794" y="1405610"/>
                  <a:pt x="758482" y="1161135"/>
                  <a:pt x="785469" y="1142085"/>
                </a:cubicBezTo>
                <a:cubicBezTo>
                  <a:pt x="812456" y="1123035"/>
                  <a:pt x="864844" y="1311947"/>
                  <a:pt x="890244" y="1408785"/>
                </a:cubicBezTo>
                <a:cubicBezTo>
                  <a:pt x="915644" y="1505622"/>
                  <a:pt x="933107" y="1632623"/>
                  <a:pt x="937869" y="1723110"/>
                </a:cubicBezTo>
                <a:cubicBezTo>
                  <a:pt x="942631" y="1813597"/>
                  <a:pt x="909294" y="1912022"/>
                  <a:pt x="918819" y="1951710"/>
                </a:cubicBezTo>
                <a:cubicBezTo>
                  <a:pt x="928344" y="1991397"/>
                  <a:pt x="982319" y="1932660"/>
                  <a:pt x="995019" y="1961235"/>
                </a:cubicBezTo>
                <a:cubicBezTo>
                  <a:pt x="1007719" y="1989810"/>
                  <a:pt x="987082" y="2137448"/>
                  <a:pt x="1004544" y="2151735"/>
                </a:cubicBezTo>
                <a:close/>
              </a:path>
            </a:pathLst>
          </a:cu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2" name="テキスト ボックス 41"/>
          <p:cNvSpPr txBox="1"/>
          <p:nvPr/>
        </p:nvSpPr>
        <p:spPr>
          <a:xfrm>
            <a:off x="3025798" y="4299744"/>
            <a:ext cx="3214443"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ja-JP" sz="2000" dirty="0">
                <a:solidFill>
                  <a:prstClr val="black"/>
                </a:solidFill>
                <a:latin typeface="Comic Sans MS" panose="030F0702030302020204" pitchFamily="66" charset="0"/>
                <a:ea typeface="HG丸ｺﾞｼｯｸM-PRO" panose="020F0600000000000000" pitchFamily="50" charset="-128"/>
              </a:rPr>
              <a:t>1</a:t>
            </a:r>
            <a:r>
              <a:rPr lang="ja-JP" altLang="en-US" sz="2000" dirty="0">
                <a:solidFill>
                  <a:prstClr val="black"/>
                </a:solidFill>
                <a:latin typeface="Comic Sans MS" panose="030F0702030302020204" pitchFamily="66" charset="0"/>
                <a:ea typeface="HG丸ｺﾞｼｯｸM-PRO" panose="020F0600000000000000" pitchFamily="50" charset="-128"/>
              </a:rPr>
              <a:t>施設での被ばくの制限値</a:t>
            </a:r>
          </a:p>
        </p:txBody>
      </p:sp>
      <p:grpSp>
        <p:nvGrpSpPr>
          <p:cNvPr id="11" name="グループ化 10"/>
          <p:cNvGrpSpPr/>
          <p:nvPr/>
        </p:nvGrpSpPr>
        <p:grpSpPr>
          <a:xfrm>
            <a:off x="467544" y="1457491"/>
            <a:ext cx="2240002" cy="2064882"/>
            <a:chOff x="58745" y="1305292"/>
            <a:chExt cx="2240002" cy="2064882"/>
          </a:xfrm>
        </p:grpSpPr>
        <p:grpSp>
          <p:nvGrpSpPr>
            <p:cNvPr id="10" name="グループ化 9"/>
            <p:cNvGrpSpPr/>
            <p:nvPr/>
          </p:nvGrpSpPr>
          <p:grpSpPr>
            <a:xfrm>
              <a:off x="228052" y="1865275"/>
              <a:ext cx="1734141" cy="1057769"/>
              <a:chOff x="791338" y="4291357"/>
              <a:chExt cx="1837562" cy="1120852"/>
            </a:xfrm>
          </p:grpSpPr>
          <p:grpSp>
            <p:nvGrpSpPr>
              <p:cNvPr id="6" name="グループ化 5"/>
              <p:cNvGrpSpPr/>
              <p:nvPr/>
            </p:nvGrpSpPr>
            <p:grpSpPr>
              <a:xfrm>
                <a:off x="1266193" y="4336008"/>
                <a:ext cx="915936" cy="821184"/>
                <a:chOff x="1266193" y="4336008"/>
                <a:chExt cx="920750" cy="825500"/>
              </a:xfrm>
            </p:grpSpPr>
            <p:sp>
              <p:nvSpPr>
                <p:cNvPr id="4" name="フリーフォーム 3"/>
                <p:cNvSpPr/>
                <p:nvPr/>
              </p:nvSpPr>
              <p:spPr>
                <a:xfrm>
                  <a:off x="1266193" y="4336008"/>
                  <a:ext cx="920750" cy="825500"/>
                </a:xfrm>
                <a:custGeom>
                  <a:avLst/>
                  <a:gdLst>
                    <a:gd name="connsiteX0" fmla="*/ 0 w 920750"/>
                    <a:gd name="connsiteY0" fmla="*/ 819150 h 825500"/>
                    <a:gd name="connsiteX1" fmla="*/ 920750 w 920750"/>
                    <a:gd name="connsiteY1" fmla="*/ 825500 h 825500"/>
                    <a:gd name="connsiteX2" fmla="*/ 920750 w 920750"/>
                    <a:gd name="connsiteY2" fmla="*/ 254000 h 825500"/>
                    <a:gd name="connsiteX3" fmla="*/ 609600 w 920750"/>
                    <a:gd name="connsiteY3" fmla="*/ 254000 h 825500"/>
                    <a:gd name="connsiteX4" fmla="*/ 615950 w 920750"/>
                    <a:gd name="connsiteY4" fmla="*/ 0 h 825500"/>
                    <a:gd name="connsiteX5" fmla="*/ 292100 w 920750"/>
                    <a:gd name="connsiteY5" fmla="*/ 6350 h 825500"/>
                    <a:gd name="connsiteX6" fmla="*/ 292100 w 920750"/>
                    <a:gd name="connsiteY6" fmla="*/ 260350 h 825500"/>
                    <a:gd name="connsiteX7" fmla="*/ 19050 w 920750"/>
                    <a:gd name="connsiteY7" fmla="*/ 260350 h 825500"/>
                    <a:gd name="connsiteX8" fmla="*/ 0 w 920750"/>
                    <a:gd name="connsiteY8" fmla="*/ 81915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750" h="825500">
                      <a:moveTo>
                        <a:pt x="0" y="819150"/>
                      </a:moveTo>
                      <a:lnTo>
                        <a:pt x="920750" y="825500"/>
                      </a:lnTo>
                      <a:lnTo>
                        <a:pt x="920750" y="254000"/>
                      </a:lnTo>
                      <a:lnTo>
                        <a:pt x="609600" y="254000"/>
                      </a:lnTo>
                      <a:lnTo>
                        <a:pt x="615950" y="0"/>
                      </a:lnTo>
                      <a:lnTo>
                        <a:pt x="292100" y="6350"/>
                      </a:lnTo>
                      <a:lnTo>
                        <a:pt x="292100" y="260350"/>
                      </a:lnTo>
                      <a:lnTo>
                        <a:pt x="19050" y="260350"/>
                      </a:lnTo>
                      <a:lnTo>
                        <a:pt x="0" y="819150"/>
                      </a:ln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正方形/長方形 4"/>
                <p:cNvSpPr/>
                <p:nvPr/>
              </p:nvSpPr>
              <p:spPr>
                <a:xfrm>
                  <a:off x="1331640" y="46531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正方形/長方形 24"/>
                <p:cNvSpPr/>
                <p:nvPr/>
              </p:nvSpPr>
              <p:spPr>
                <a:xfrm>
                  <a:off x="1331640" y="48306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正方形/長方形 29"/>
                <p:cNvSpPr/>
                <p:nvPr/>
              </p:nvSpPr>
              <p:spPr>
                <a:xfrm>
                  <a:off x="1331640" y="50081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1" name="正方形/長方形 30"/>
                <p:cNvSpPr/>
                <p:nvPr/>
              </p:nvSpPr>
              <p:spPr>
                <a:xfrm>
                  <a:off x="1616540" y="46531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2" name="正方形/長方形 31"/>
                <p:cNvSpPr/>
                <p:nvPr/>
              </p:nvSpPr>
              <p:spPr>
                <a:xfrm>
                  <a:off x="1616540" y="48306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3" name="正方形/長方形 32"/>
                <p:cNvSpPr/>
                <p:nvPr/>
              </p:nvSpPr>
              <p:spPr>
                <a:xfrm>
                  <a:off x="1616540" y="50081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4" name="正方形/長方形 33"/>
                <p:cNvSpPr/>
                <p:nvPr/>
              </p:nvSpPr>
              <p:spPr>
                <a:xfrm>
                  <a:off x="1922308" y="46531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5" name="正方形/長方形 34"/>
                <p:cNvSpPr/>
                <p:nvPr/>
              </p:nvSpPr>
              <p:spPr>
                <a:xfrm>
                  <a:off x="1922308" y="48306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6" name="正方形/長方形 35"/>
                <p:cNvSpPr/>
                <p:nvPr/>
              </p:nvSpPr>
              <p:spPr>
                <a:xfrm>
                  <a:off x="1922308" y="50081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24" name="Picture 10" descr="radioactive"/>
                <p:cNvPicPr>
                  <a:picLocks noChangeAspect="1" noChangeArrowheads="1"/>
                </p:cNvPicPr>
                <p:nvPr/>
              </p:nvPicPr>
              <p:blipFill>
                <a:blip r:embed="rId3" cstate="screen"/>
                <a:srcRect/>
                <a:stretch>
                  <a:fillRect/>
                </a:stretch>
              </p:blipFill>
              <p:spPr bwMode="auto">
                <a:xfrm>
                  <a:off x="1529851" y="4675672"/>
                  <a:ext cx="360761" cy="343141"/>
                </a:xfrm>
                <a:prstGeom prst="rect">
                  <a:avLst/>
                </a:prstGeom>
                <a:noFill/>
              </p:spPr>
            </p:pic>
          </p:grpSp>
          <p:sp>
            <p:nvSpPr>
              <p:cNvPr id="9" name="フリーフォーム 8"/>
              <p:cNvSpPr/>
              <p:nvPr/>
            </p:nvSpPr>
            <p:spPr>
              <a:xfrm>
                <a:off x="2262188" y="4729153"/>
                <a:ext cx="366712" cy="185794"/>
              </a:xfrm>
              <a:custGeom>
                <a:avLst/>
                <a:gdLst>
                  <a:gd name="connsiteX0" fmla="*/ 0 w 366712"/>
                  <a:gd name="connsiteY0" fmla="*/ 114310 h 185794"/>
                  <a:gd name="connsiteX1" fmla="*/ 71437 w 366712"/>
                  <a:gd name="connsiteY1" fmla="*/ 19060 h 185794"/>
                  <a:gd name="connsiteX2" fmla="*/ 80962 w 366712"/>
                  <a:gd name="connsiteY2" fmla="*/ 185747 h 185794"/>
                  <a:gd name="connsiteX3" fmla="*/ 152400 w 366712"/>
                  <a:gd name="connsiteY3" fmla="*/ 10 h 185794"/>
                  <a:gd name="connsiteX4" fmla="*/ 180975 w 366712"/>
                  <a:gd name="connsiteY4" fmla="*/ 176222 h 185794"/>
                  <a:gd name="connsiteX5" fmla="*/ 257175 w 366712"/>
                  <a:gd name="connsiteY5" fmla="*/ 14297 h 185794"/>
                  <a:gd name="connsiteX6" fmla="*/ 285750 w 366712"/>
                  <a:gd name="connsiteY6" fmla="*/ 114310 h 185794"/>
                  <a:gd name="connsiteX7" fmla="*/ 366712 w 366712"/>
                  <a:gd name="connsiteY7" fmla="*/ 114310 h 1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185794">
                    <a:moveTo>
                      <a:pt x="0" y="114310"/>
                    </a:moveTo>
                    <a:cubicBezTo>
                      <a:pt x="28971" y="60732"/>
                      <a:pt x="57943" y="7154"/>
                      <a:pt x="71437" y="19060"/>
                    </a:cubicBezTo>
                    <a:cubicBezTo>
                      <a:pt x="84931" y="30966"/>
                      <a:pt x="67468" y="188922"/>
                      <a:pt x="80962" y="185747"/>
                    </a:cubicBezTo>
                    <a:cubicBezTo>
                      <a:pt x="94456" y="182572"/>
                      <a:pt x="135731" y="1597"/>
                      <a:pt x="152400" y="10"/>
                    </a:cubicBezTo>
                    <a:cubicBezTo>
                      <a:pt x="169069" y="-1577"/>
                      <a:pt x="163513" y="173841"/>
                      <a:pt x="180975" y="176222"/>
                    </a:cubicBezTo>
                    <a:cubicBezTo>
                      <a:pt x="198437" y="178603"/>
                      <a:pt x="239713" y="24616"/>
                      <a:pt x="257175" y="14297"/>
                    </a:cubicBezTo>
                    <a:cubicBezTo>
                      <a:pt x="274637" y="3978"/>
                      <a:pt x="267494" y="97641"/>
                      <a:pt x="285750" y="114310"/>
                    </a:cubicBezTo>
                    <a:cubicBezTo>
                      <a:pt x="304006" y="130979"/>
                      <a:pt x="335359" y="122644"/>
                      <a:pt x="366712" y="11431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7" name="フリーフォーム 36"/>
              <p:cNvSpPr/>
              <p:nvPr/>
            </p:nvSpPr>
            <p:spPr>
              <a:xfrm rot="19512559">
                <a:off x="2171686" y="4291357"/>
                <a:ext cx="366712" cy="185794"/>
              </a:xfrm>
              <a:custGeom>
                <a:avLst/>
                <a:gdLst>
                  <a:gd name="connsiteX0" fmla="*/ 0 w 366712"/>
                  <a:gd name="connsiteY0" fmla="*/ 114310 h 185794"/>
                  <a:gd name="connsiteX1" fmla="*/ 71437 w 366712"/>
                  <a:gd name="connsiteY1" fmla="*/ 19060 h 185794"/>
                  <a:gd name="connsiteX2" fmla="*/ 80962 w 366712"/>
                  <a:gd name="connsiteY2" fmla="*/ 185747 h 185794"/>
                  <a:gd name="connsiteX3" fmla="*/ 152400 w 366712"/>
                  <a:gd name="connsiteY3" fmla="*/ 10 h 185794"/>
                  <a:gd name="connsiteX4" fmla="*/ 180975 w 366712"/>
                  <a:gd name="connsiteY4" fmla="*/ 176222 h 185794"/>
                  <a:gd name="connsiteX5" fmla="*/ 257175 w 366712"/>
                  <a:gd name="connsiteY5" fmla="*/ 14297 h 185794"/>
                  <a:gd name="connsiteX6" fmla="*/ 285750 w 366712"/>
                  <a:gd name="connsiteY6" fmla="*/ 114310 h 185794"/>
                  <a:gd name="connsiteX7" fmla="*/ 366712 w 366712"/>
                  <a:gd name="connsiteY7" fmla="*/ 114310 h 1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185794">
                    <a:moveTo>
                      <a:pt x="0" y="114310"/>
                    </a:moveTo>
                    <a:cubicBezTo>
                      <a:pt x="28971" y="60732"/>
                      <a:pt x="57943" y="7154"/>
                      <a:pt x="71437" y="19060"/>
                    </a:cubicBezTo>
                    <a:cubicBezTo>
                      <a:pt x="84931" y="30966"/>
                      <a:pt x="67468" y="188922"/>
                      <a:pt x="80962" y="185747"/>
                    </a:cubicBezTo>
                    <a:cubicBezTo>
                      <a:pt x="94456" y="182572"/>
                      <a:pt x="135731" y="1597"/>
                      <a:pt x="152400" y="10"/>
                    </a:cubicBezTo>
                    <a:cubicBezTo>
                      <a:pt x="169069" y="-1577"/>
                      <a:pt x="163513" y="173841"/>
                      <a:pt x="180975" y="176222"/>
                    </a:cubicBezTo>
                    <a:cubicBezTo>
                      <a:pt x="198437" y="178603"/>
                      <a:pt x="239713" y="24616"/>
                      <a:pt x="257175" y="14297"/>
                    </a:cubicBezTo>
                    <a:cubicBezTo>
                      <a:pt x="274637" y="3978"/>
                      <a:pt x="267494" y="97641"/>
                      <a:pt x="285750" y="114310"/>
                    </a:cubicBezTo>
                    <a:cubicBezTo>
                      <a:pt x="304006" y="130979"/>
                      <a:pt x="335359" y="122644"/>
                      <a:pt x="366712" y="11431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8" name="フリーフォーム 37"/>
              <p:cNvSpPr/>
              <p:nvPr/>
            </p:nvSpPr>
            <p:spPr>
              <a:xfrm rot="19512559">
                <a:off x="868987" y="5186306"/>
                <a:ext cx="366712" cy="185794"/>
              </a:xfrm>
              <a:custGeom>
                <a:avLst/>
                <a:gdLst>
                  <a:gd name="connsiteX0" fmla="*/ 0 w 366712"/>
                  <a:gd name="connsiteY0" fmla="*/ 114310 h 185794"/>
                  <a:gd name="connsiteX1" fmla="*/ 71437 w 366712"/>
                  <a:gd name="connsiteY1" fmla="*/ 19060 h 185794"/>
                  <a:gd name="connsiteX2" fmla="*/ 80962 w 366712"/>
                  <a:gd name="connsiteY2" fmla="*/ 185747 h 185794"/>
                  <a:gd name="connsiteX3" fmla="*/ 152400 w 366712"/>
                  <a:gd name="connsiteY3" fmla="*/ 10 h 185794"/>
                  <a:gd name="connsiteX4" fmla="*/ 180975 w 366712"/>
                  <a:gd name="connsiteY4" fmla="*/ 176222 h 185794"/>
                  <a:gd name="connsiteX5" fmla="*/ 257175 w 366712"/>
                  <a:gd name="connsiteY5" fmla="*/ 14297 h 185794"/>
                  <a:gd name="connsiteX6" fmla="*/ 285750 w 366712"/>
                  <a:gd name="connsiteY6" fmla="*/ 114310 h 185794"/>
                  <a:gd name="connsiteX7" fmla="*/ 366712 w 366712"/>
                  <a:gd name="connsiteY7" fmla="*/ 114310 h 1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185794">
                    <a:moveTo>
                      <a:pt x="0" y="114310"/>
                    </a:moveTo>
                    <a:cubicBezTo>
                      <a:pt x="28971" y="60732"/>
                      <a:pt x="57943" y="7154"/>
                      <a:pt x="71437" y="19060"/>
                    </a:cubicBezTo>
                    <a:cubicBezTo>
                      <a:pt x="84931" y="30966"/>
                      <a:pt x="67468" y="188922"/>
                      <a:pt x="80962" y="185747"/>
                    </a:cubicBezTo>
                    <a:cubicBezTo>
                      <a:pt x="94456" y="182572"/>
                      <a:pt x="135731" y="1597"/>
                      <a:pt x="152400" y="10"/>
                    </a:cubicBezTo>
                    <a:cubicBezTo>
                      <a:pt x="169069" y="-1577"/>
                      <a:pt x="163513" y="173841"/>
                      <a:pt x="180975" y="176222"/>
                    </a:cubicBezTo>
                    <a:cubicBezTo>
                      <a:pt x="198437" y="178603"/>
                      <a:pt x="239713" y="24616"/>
                      <a:pt x="257175" y="14297"/>
                    </a:cubicBezTo>
                    <a:cubicBezTo>
                      <a:pt x="274637" y="3978"/>
                      <a:pt x="267494" y="97641"/>
                      <a:pt x="285750" y="114310"/>
                    </a:cubicBezTo>
                    <a:cubicBezTo>
                      <a:pt x="304006" y="130979"/>
                      <a:pt x="335359" y="122644"/>
                      <a:pt x="366712" y="11431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9" name="フリーフォーム 38"/>
              <p:cNvSpPr/>
              <p:nvPr/>
            </p:nvSpPr>
            <p:spPr>
              <a:xfrm>
                <a:off x="791338" y="4808902"/>
                <a:ext cx="366712" cy="185794"/>
              </a:xfrm>
              <a:custGeom>
                <a:avLst/>
                <a:gdLst>
                  <a:gd name="connsiteX0" fmla="*/ 0 w 366712"/>
                  <a:gd name="connsiteY0" fmla="*/ 114310 h 185794"/>
                  <a:gd name="connsiteX1" fmla="*/ 71437 w 366712"/>
                  <a:gd name="connsiteY1" fmla="*/ 19060 h 185794"/>
                  <a:gd name="connsiteX2" fmla="*/ 80962 w 366712"/>
                  <a:gd name="connsiteY2" fmla="*/ 185747 h 185794"/>
                  <a:gd name="connsiteX3" fmla="*/ 152400 w 366712"/>
                  <a:gd name="connsiteY3" fmla="*/ 10 h 185794"/>
                  <a:gd name="connsiteX4" fmla="*/ 180975 w 366712"/>
                  <a:gd name="connsiteY4" fmla="*/ 176222 h 185794"/>
                  <a:gd name="connsiteX5" fmla="*/ 257175 w 366712"/>
                  <a:gd name="connsiteY5" fmla="*/ 14297 h 185794"/>
                  <a:gd name="connsiteX6" fmla="*/ 285750 w 366712"/>
                  <a:gd name="connsiteY6" fmla="*/ 114310 h 185794"/>
                  <a:gd name="connsiteX7" fmla="*/ 366712 w 366712"/>
                  <a:gd name="connsiteY7" fmla="*/ 114310 h 1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185794">
                    <a:moveTo>
                      <a:pt x="0" y="114310"/>
                    </a:moveTo>
                    <a:cubicBezTo>
                      <a:pt x="28971" y="60732"/>
                      <a:pt x="57943" y="7154"/>
                      <a:pt x="71437" y="19060"/>
                    </a:cubicBezTo>
                    <a:cubicBezTo>
                      <a:pt x="84931" y="30966"/>
                      <a:pt x="67468" y="188922"/>
                      <a:pt x="80962" y="185747"/>
                    </a:cubicBezTo>
                    <a:cubicBezTo>
                      <a:pt x="94456" y="182572"/>
                      <a:pt x="135731" y="1597"/>
                      <a:pt x="152400" y="10"/>
                    </a:cubicBezTo>
                    <a:cubicBezTo>
                      <a:pt x="169069" y="-1577"/>
                      <a:pt x="163513" y="173841"/>
                      <a:pt x="180975" y="176222"/>
                    </a:cubicBezTo>
                    <a:cubicBezTo>
                      <a:pt x="198437" y="178603"/>
                      <a:pt x="239713" y="24616"/>
                      <a:pt x="257175" y="14297"/>
                    </a:cubicBezTo>
                    <a:cubicBezTo>
                      <a:pt x="274637" y="3978"/>
                      <a:pt x="267494" y="97641"/>
                      <a:pt x="285750" y="114310"/>
                    </a:cubicBezTo>
                    <a:cubicBezTo>
                      <a:pt x="304006" y="130979"/>
                      <a:pt x="335359" y="122644"/>
                      <a:pt x="366712" y="11431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フリーフォーム 39"/>
              <p:cNvSpPr/>
              <p:nvPr/>
            </p:nvSpPr>
            <p:spPr>
              <a:xfrm rot="2076163">
                <a:off x="2187022" y="5226415"/>
                <a:ext cx="366712" cy="185794"/>
              </a:xfrm>
              <a:custGeom>
                <a:avLst/>
                <a:gdLst>
                  <a:gd name="connsiteX0" fmla="*/ 0 w 366712"/>
                  <a:gd name="connsiteY0" fmla="*/ 114310 h 185794"/>
                  <a:gd name="connsiteX1" fmla="*/ 71437 w 366712"/>
                  <a:gd name="connsiteY1" fmla="*/ 19060 h 185794"/>
                  <a:gd name="connsiteX2" fmla="*/ 80962 w 366712"/>
                  <a:gd name="connsiteY2" fmla="*/ 185747 h 185794"/>
                  <a:gd name="connsiteX3" fmla="*/ 152400 w 366712"/>
                  <a:gd name="connsiteY3" fmla="*/ 10 h 185794"/>
                  <a:gd name="connsiteX4" fmla="*/ 180975 w 366712"/>
                  <a:gd name="connsiteY4" fmla="*/ 176222 h 185794"/>
                  <a:gd name="connsiteX5" fmla="*/ 257175 w 366712"/>
                  <a:gd name="connsiteY5" fmla="*/ 14297 h 185794"/>
                  <a:gd name="connsiteX6" fmla="*/ 285750 w 366712"/>
                  <a:gd name="connsiteY6" fmla="*/ 114310 h 185794"/>
                  <a:gd name="connsiteX7" fmla="*/ 366712 w 366712"/>
                  <a:gd name="connsiteY7" fmla="*/ 114310 h 1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185794">
                    <a:moveTo>
                      <a:pt x="0" y="114310"/>
                    </a:moveTo>
                    <a:cubicBezTo>
                      <a:pt x="28971" y="60732"/>
                      <a:pt x="57943" y="7154"/>
                      <a:pt x="71437" y="19060"/>
                    </a:cubicBezTo>
                    <a:cubicBezTo>
                      <a:pt x="84931" y="30966"/>
                      <a:pt x="67468" y="188922"/>
                      <a:pt x="80962" y="185747"/>
                    </a:cubicBezTo>
                    <a:cubicBezTo>
                      <a:pt x="94456" y="182572"/>
                      <a:pt x="135731" y="1597"/>
                      <a:pt x="152400" y="10"/>
                    </a:cubicBezTo>
                    <a:cubicBezTo>
                      <a:pt x="169069" y="-1577"/>
                      <a:pt x="163513" y="173841"/>
                      <a:pt x="180975" y="176222"/>
                    </a:cubicBezTo>
                    <a:cubicBezTo>
                      <a:pt x="198437" y="178603"/>
                      <a:pt x="239713" y="24616"/>
                      <a:pt x="257175" y="14297"/>
                    </a:cubicBezTo>
                    <a:cubicBezTo>
                      <a:pt x="274637" y="3978"/>
                      <a:pt x="267494" y="97641"/>
                      <a:pt x="285750" y="114310"/>
                    </a:cubicBezTo>
                    <a:cubicBezTo>
                      <a:pt x="304006" y="130979"/>
                      <a:pt x="335359" y="122644"/>
                      <a:pt x="366712" y="11431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1" name="フリーフォーム 40"/>
              <p:cNvSpPr/>
              <p:nvPr/>
            </p:nvSpPr>
            <p:spPr>
              <a:xfrm rot="2076163">
                <a:off x="860169" y="4332166"/>
                <a:ext cx="366712" cy="185794"/>
              </a:xfrm>
              <a:custGeom>
                <a:avLst/>
                <a:gdLst>
                  <a:gd name="connsiteX0" fmla="*/ 0 w 366712"/>
                  <a:gd name="connsiteY0" fmla="*/ 114310 h 185794"/>
                  <a:gd name="connsiteX1" fmla="*/ 71437 w 366712"/>
                  <a:gd name="connsiteY1" fmla="*/ 19060 h 185794"/>
                  <a:gd name="connsiteX2" fmla="*/ 80962 w 366712"/>
                  <a:gd name="connsiteY2" fmla="*/ 185747 h 185794"/>
                  <a:gd name="connsiteX3" fmla="*/ 152400 w 366712"/>
                  <a:gd name="connsiteY3" fmla="*/ 10 h 185794"/>
                  <a:gd name="connsiteX4" fmla="*/ 180975 w 366712"/>
                  <a:gd name="connsiteY4" fmla="*/ 176222 h 185794"/>
                  <a:gd name="connsiteX5" fmla="*/ 257175 w 366712"/>
                  <a:gd name="connsiteY5" fmla="*/ 14297 h 185794"/>
                  <a:gd name="connsiteX6" fmla="*/ 285750 w 366712"/>
                  <a:gd name="connsiteY6" fmla="*/ 114310 h 185794"/>
                  <a:gd name="connsiteX7" fmla="*/ 366712 w 366712"/>
                  <a:gd name="connsiteY7" fmla="*/ 114310 h 1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185794">
                    <a:moveTo>
                      <a:pt x="0" y="114310"/>
                    </a:moveTo>
                    <a:cubicBezTo>
                      <a:pt x="28971" y="60732"/>
                      <a:pt x="57943" y="7154"/>
                      <a:pt x="71437" y="19060"/>
                    </a:cubicBezTo>
                    <a:cubicBezTo>
                      <a:pt x="84931" y="30966"/>
                      <a:pt x="67468" y="188922"/>
                      <a:pt x="80962" y="185747"/>
                    </a:cubicBezTo>
                    <a:cubicBezTo>
                      <a:pt x="94456" y="182572"/>
                      <a:pt x="135731" y="1597"/>
                      <a:pt x="152400" y="10"/>
                    </a:cubicBezTo>
                    <a:cubicBezTo>
                      <a:pt x="169069" y="-1577"/>
                      <a:pt x="163513" y="173841"/>
                      <a:pt x="180975" y="176222"/>
                    </a:cubicBezTo>
                    <a:cubicBezTo>
                      <a:pt x="198437" y="178603"/>
                      <a:pt x="239713" y="24616"/>
                      <a:pt x="257175" y="14297"/>
                    </a:cubicBezTo>
                    <a:cubicBezTo>
                      <a:pt x="274637" y="3978"/>
                      <a:pt x="267494" y="97641"/>
                      <a:pt x="285750" y="114310"/>
                    </a:cubicBezTo>
                    <a:cubicBezTo>
                      <a:pt x="304006" y="130979"/>
                      <a:pt x="335359" y="122644"/>
                      <a:pt x="366712" y="11431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43" name="フリーフォーム 42"/>
            <p:cNvSpPr/>
            <p:nvPr/>
          </p:nvSpPr>
          <p:spPr>
            <a:xfrm>
              <a:off x="1979712" y="1849386"/>
              <a:ext cx="319035" cy="1044751"/>
            </a:xfrm>
            <a:custGeom>
              <a:avLst/>
              <a:gdLst>
                <a:gd name="connsiteX0" fmla="*/ 1004544 w 1105015"/>
                <a:gd name="connsiteY0" fmla="*/ 2151735 h 3618622"/>
                <a:gd name="connsiteX1" fmla="*/ 1099794 w 1105015"/>
                <a:gd name="connsiteY1" fmla="*/ 2046960 h 3618622"/>
                <a:gd name="connsiteX2" fmla="*/ 1090269 w 1105015"/>
                <a:gd name="connsiteY2" fmla="*/ 1808835 h 3618622"/>
                <a:gd name="connsiteX3" fmla="*/ 1071219 w 1105015"/>
                <a:gd name="connsiteY3" fmla="*/ 1465935 h 3618622"/>
                <a:gd name="connsiteX4" fmla="*/ 1042644 w 1105015"/>
                <a:gd name="connsiteY4" fmla="*/ 1284960 h 3618622"/>
                <a:gd name="connsiteX5" fmla="*/ 975969 w 1105015"/>
                <a:gd name="connsiteY5" fmla="*/ 1008735 h 3618622"/>
                <a:gd name="connsiteX6" fmla="*/ 1014069 w 1105015"/>
                <a:gd name="connsiteY6" fmla="*/ 808710 h 3618622"/>
                <a:gd name="connsiteX7" fmla="*/ 861669 w 1105015"/>
                <a:gd name="connsiteY7" fmla="*/ 656310 h 3618622"/>
                <a:gd name="connsiteX8" fmla="*/ 671169 w 1105015"/>
                <a:gd name="connsiteY8" fmla="*/ 522960 h 3618622"/>
                <a:gd name="connsiteX9" fmla="*/ 709269 w 1105015"/>
                <a:gd name="connsiteY9" fmla="*/ 370560 h 3618622"/>
                <a:gd name="connsiteX10" fmla="*/ 747369 w 1105015"/>
                <a:gd name="connsiteY10" fmla="*/ 256260 h 3618622"/>
                <a:gd name="connsiteX11" fmla="*/ 737844 w 1105015"/>
                <a:gd name="connsiteY11" fmla="*/ 227685 h 3618622"/>
                <a:gd name="connsiteX12" fmla="*/ 614019 w 1105015"/>
                <a:gd name="connsiteY12" fmla="*/ 8610 h 3618622"/>
                <a:gd name="connsiteX13" fmla="*/ 404469 w 1105015"/>
                <a:gd name="connsiteY13" fmla="*/ 65760 h 3618622"/>
                <a:gd name="connsiteX14" fmla="*/ 394944 w 1105015"/>
                <a:gd name="connsiteY14" fmla="*/ 265785 h 3618622"/>
                <a:gd name="connsiteX15" fmla="*/ 385419 w 1105015"/>
                <a:gd name="connsiteY15" fmla="*/ 294360 h 3618622"/>
                <a:gd name="connsiteX16" fmla="*/ 471144 w 1105015"/>
                <a:gd name="connsiteY16" fmla="*/ 456285 h 3618622"/>
                <a:gd name="connsiteX17" fmla="*/ 413994 w 1105015"/>
                <a:gd name="connsiteY17" fmla="*/ 580110 h 3618622"/>
                <a:gd name="connsiteX18" fmla="*/ 147294 w 1105015"/>
                <a:gd name="connsiteY18" fmla="*/ 694410 h 3618622"/>
                <a:gd name="connsiteX19" fmla="*/ 109194 w 1105015"/>
                <a:gd name="connsiteY19" fmla="*/ 837285 h 3618622"/>
                <a:gd name="connsiteX20" fmla="*/ 90144 w 1105015"/>
                <a:gd name="connsiteY20" fmla="*/ 970635 h 3618622"/>
                <a:gd name="connsiteX21" fmla="*/ 52044 w 1105015"/>
                <a:gd name="connsiteY21" fmla="*/ 1227810 h 3618622"/>
                <a:gd name="connsiteX22" fmla="*/ 52044 w 1105015"/>
                <a:gd name="connsiteY22" fmla="*/ 1408785 h 3618622"/>
                <a:gd name="connsiteX23" fmla="*/ 23469 w 1105015"/>
                <a:gd name="connsiteY23" fmla="*/ 1637385 h 3618622"/>
                <a:gd name="connsiteX24" fmla="*/ 23469 w 1105015"/>
                <a:gd name="connsiteY24" fmla="*/ 1751685 h 3618622"/>
                <a:gd name="connsiteX25" fmla="*/ 4419 w 1105015"/>
                <a:gd name="connsiteY25" fmla="*/ 2104110 h 3618622"/>
                <a:gd name="connsiteX26" fmla="*/ 118719 w 1105015"/>
                <a:gd name="connsiteY26" fmla="*/ 2104110 h 3618622"/>
                <a:gd name="connsiteX27" fmla="*/ 109194 w 1105015"/>
                <a:gd name="connsiteY27" fmla="*/ 1942185 h 3618622"/>
                <a:gd name="connsiteX28" fmla="*/ 185394 w 1105015"/>
                <a:gd name="connsiteY28" fmla="*/ 1942185 h 3618622"/>
                <a:gd name="connsiteX29" fmla="*/ 156819 w 1105015"/>
                <a:gd name="connsiteY29" fmla="*/ 1751685 h 3618622"/>
                <a:gd name="connsiteX30" fmla="*/ 175869 w 1105015"/>
                <a:gd name="connsiteY30" fmla="*/ 1589760 h 3618622"/>
                <a:gd name="connsiteX31" fmla="*/ 175869 w 1105015"/>
                <a:gd name="connsiteY31" fmla="*/ 1399260 h 3618622"/>
                <a:gd name="connsiteX32" fmla="*/ 299694 w 1105015"/>
                <a:gd name="connsiteY32" fmla="*/ 1170660 h 3618622"/>
                <a:gd name="connsiteX33" fmla="*/ 290169 w 1105015"/>
                <a:gd name="connsiteY33" fmla="*/ 1580235 h 3618622"/>
                <a:gd name="connsiteX34" fmla="*/ 233019 w 1105015"/>
                <a:gd name="connsiteY34" fmla="*/ 1961235 h 3618622"/>
                <a:gd name="connsiteX35" fmla="*/ 252069 w 1105015"/>
                <a:gd name="connsiteY35" fmla="*/ 2370810 h 3618622"/>
                <a:gd name="connsiteX36" fmla="*/ 347319 w 1105015"/>
                <a:gd name="connsiteY36" fmla="*/ 2932785 h 3618622"/>
                <a:gd name="connsiteX37" fmla="*/ 385419 w 1105015"/>
                <a:gd name="connsiteY37" fmla="*/ 3332835 h 3618622"/>
                <a:gd name="connsiteX38" fmla="*/ 223494 w 1105015"/>
                <a:gd name="connsiteY38" fmla="*/ 3513810 h 3618622"/>
                <a:gd name="connsiteX39" fmla="*/ 252069 w 1105015"/>
                <a:gd name="connsiteY39" fmla="*/ 3618585 h 3618622"/>
                <a:gd name="connsiteX40" fmla="*/ 499719 w 1105015"/>
                <a:gd name="connsiteY40" fmla="*/ 3523335 h 3618622"/>
                <a:gd name="connsiteX41" fmla="*/ 518769 w 1105015"/>
                <a:gd name="connsiteY41" fmla="*/ 3332835 h 3618622"/>
                <a:gd name="connsiteX42" fmla="*/ 518769 w 1105015"/>
                <a:gd name="connsiteY42" fmla="*/ 3056610 h 3618622"/>
                <a:gd name="connsiteX43" fmla="*/ 490194 w 1105015"/>
                <a:gd name="connsiteY43" fmla="*/ 2751810 h 3618622"/>
                <a:gd name="connsiteX44" fmla="*/ 547344 w 1105015"/>
                <a:gd name="connsiteY44" fmla="*/ 2142210 h 3618622"/>
                <a:gd name="connsiteX45" fmla="*/ 575919 w 1105015"/>
                <a:gd name="connsiteY45" fmla="*/ 2704185 h 3618622"/>
                <a:gd name="connsiteX46" fmla="*/ 537819 w 1105015"/>
                <a:gd name="connsiteY46" fmla="*/ 2980410 h 3618622"/>
                <a:gd name="connsiteX47" fmla="*/ 614019 w 1105015"/>
                <a:gd name="connsiteY47" fmla="*/ 3247110 h 3618622"/>
                <a:gd name="connsiteX48" fmla="*/ 585444 w 1105015"/>
                <a:gd name="connsiteY48" fmla="*/ 3504285 h 3618622"/>
                <a:gd name="connsiteX49" fmla="*/ 899769 w 1105015"/>
                <a:gd name="connsiteY49" fmla="*/ 3580485 h 3618622"/>
                <a:gd name="connsiteX50" fmla="*/ 966444 w 1105015"/>
                <a:gd name="connsiteY50" fmla="*/ 3542385 h 3618622"/>
                <a:gd name="connsiteX51" fmla="*/ 794994 w 1105015"/>
                <a:gd name="connsiteY51" fmla="*/ 3428085 h 3618622"/>
                <a:gd name="connsiteX52" fmla="*/ 756894 w 1105015"/>
                <a:gd name="connsiteY52" fmla="*/ 3266160 h 3618622"/>
                <a:gd name="connsiteX53" fmla="*/ 794994 w 1105015"/>
                <a:gd name="connsiteY53" fmla="*/ 3028035 h 3618622"/>
                <a:gd name="connsiteX54" fmla="*/ 775944 w 1105015"/>
                <a:gd name="connsiteY54" fmla="*/ 2675610 h 3618622"/>
                <a:gd name="connsiteX55" fmla="*/ 833094 w 1105015"/>
                <a:gd name="connsiteY55" fmla="*/ 2266035 h 3618622"/>
                <a:gd name="connsiteX56" fmla="*/ 842619 w 1105015"/>
                <a:gd name="connsiteY56" fmla="*/ 1846935 h 3618622"/>
                <a:gd name="connsiteX57" fmla="*/ 728319 w 1105015"/>
                <a:gd name="connsiteY57" fmla="*/ 1523085 h 3618622"/>
                <a:gd name="connsiteX58" fmla="*/ 785469 w 1105015"/>
                <a:gd name="connsiteY58" fmla="*/ 1142085 h 3618622"/>
                <a:gd name="connsiteX59" fmla="*/ 890244 w 1105015"/>
                <a:gd name="connsiteY59" fmla="*/ 1408785 h 3618622"/>
                <a:gd name="connsiteX60" fmla="*/ 937869 w 1105015"/>
                <a:gd name="connsiteY60" fmla="*/ 1723110 h 3618622"/>
                <a:gd name="connsiteX61" fmla="*/ 918819 w 1105015"/>
                <a:gd name="connsiteY61" fmla="*/ 1951710 h 3618622"/>
                <a:gd name="connsiteX62" fmla="*/ 995019 w 1105015"/>
                <a:gd name="connsiteY62" fmla="*/ 1961235 h 3618622"/>
                <a:gd name="connsiteX63" fmla="*/ 1004544 w 1105015"/>
                <a:gd name="connsiteY63" fmla="*/ 2151735 h 361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05015" h="3618622">
                  <a:moveTo>
                    <a:pt x="1004544" y="2151735"/>
                  </a:moveTo>
                  <a:cubicBezTo>
                    <a:pt x="1022006" y="2166022"/>
                    <a:pt x="1085507" y="2104110"/>
                    <a:pt x="1099794" y="2046960"/>
                  </a:cubicBezTo>
                  <a:cubicBezTo>
                    <a:pt x="1114082" y="1989810"/>
                    <a:pt x="1095032" y="1905673"/>
                    <a:pt x="1090269" y="1808835"/>
                  </a:cubicBezTo>
                  <a:cubicBezTo>
                    <a:pt x="1085506" y="1711997"/>
                    <a:pt x="1079157" y="1553248"/>
                    <a:pt x="1071219" y="1465935"/>
                  </a:cubicBezTo>
                  <a:cubicBezTo>
                    <a:pt x="1063281" y="1378622"/>
                    <a:pt x="1058519" y="1361160"/>
                    <a:pt x="1042644" y="1284960"/>
                  </a:cubicBezTo>
                  <a:cubicBezTo>
                    <a:pt x="1026769" y="1208760"/>
                    <a:pt x="980731" y="1088110"/>
                    <a:pt x="975969" y="1008735"/>
                  </a:cubicBezTo>
                  <a:cubicBezTo>
                    <a:pt x="971207" y="929360"/>
                    <a:pt x="1033119" y="867447"/>
                    <a:pt x="1014069" y="808710"/>
                  </a:cubicBezTo>
                  <a:cubicBezTo>
                    <a:pt x="995019" y="749973"/>
                    <a:pt x="918819" y="703935"/>
                    <a:pt x="861669" y="656310"/>
                  </a:cubicBezTo>
                  <a:cubicBezTo>
                    <a:pt x="804519" y="608685"/>
                    <a:pt x="696569" y="570585"/>
                    <a:pt x="671169" y="522960"/>
                  </a:cubicBezTo>
                  <a:cubicBezTo>
                    <a:pt x="645769" y="475335"/>
                    <a:pt x="696569" y="415010"/>
                    <a:pt x="709269" y="370560"/>
                  </a:cubicBezTo>
                  <a:cubicBezTo>
                    <a:pt x="721969" y="326110"/>
                    <a:pt x="742607" y="280072"/>
                    <a:pt x="747369" y="256260"/>
                  </a:cubicBezTo>
                  <a:cubicBezTo>
                    <a:pt x="752131" y="232448"/>
                    <a:pt x="760069" y="268960"/>
                    <a:pt x="737844" y="227685"/>
                  </a:cubicBezTo>
                  <a:cubicBezTo>
                    <a:pt x="715619" y="186410"/>
                    <a:pt x="669581" y="35597"/>
                    <a:pt x="614019" y="8610"/>
                  </a:cubicBezTo>
                  <a:cubicBezTo>
                    <a:pt x="558457" y="-18377"/>
                    <a:pt x="440981" y="22897"/>
                    <a:pt x="404469" y="65760"/>
                  </a:cubicBezTo>
                  <a:cubicBezTo>
                    <a:pt x="367956" y="108622"/>
                    <a:pt x="398119" y="227685"/>
                    <a:pt x="394944" y="265785"/>
                  </a:cubicBezTo>
                  <a:cubicBezTo>
                    <a:pt x="391769" y="303885"/>
                    <a:pt x="372719" y="262610"/>
                    <a:pt x="385419" y="294360"/>
                  </a:cubicBezTo>
                  <a:cubicBezTo>
                    <a:pt x="398119" y="326110"/>
                    <a:pt x="466382" y="408660"/>
                    <a:pt x="471144" y="456285"/>
                  </a:cubicBezTo>
                  <a:cubicBezTo>
                    <a:pt x="475906" y="503910"/>
                    <a:pt x="467969" y="540422"/>
                    <a:pt x="413994" y="580110"/>
                  </a:cubicBezTo>
                  <a:cubicBezTo>
                    <a:pt x="360019" y="619797"/>
                    <a:pt x="198094" y="651548"/>
                    <a:pt x="147294" y="694410"/>
                  </a:cubicBezTo>
                  <a:cubicBezTo>
                    <a:pt x="96494" y="737272"/>
                    <a:pt x="118719" y="791247"/>
                    <a:pt x="109194" y="837285"/>
                  </a:cubicBezTo>
                  <a:cubicBezTo>
                    <a:pt x="99669" y="883322"/>
                    <a:pt x="99669" y="905548"/>
                    <a:pt x="90144" y="970635"/>
                  </a:cubicBezTo>
                  <a:cubicBezTo>
                    <a:pt x="80619" y="1035722"/>
                    <a:pt x="58394" y="1154785"/>
                    <a:pt x="52044" y="1227810"/>
                  </a:cubicBezTo>
                  <a:cubicBezTo>
                    <a:pt x="45694" y="1300835"/>
                    <a:pt x="56806" y="1340523"/>
                    <a:pt x="52044" y="1408785"/>
                  </a:cubicBezTo>
                  <a:cubicBezTo>
                    <a:pt x="47282" y="1477047"/>
                    <a:pt x="28231" y="1580235"/>
                    <a:pt x="23469" y="1637385"/>
                  </a:cubicBezTo>
                  <a:cubicBezTo>
                    <a:pt x="18706" y="1694535"/>
                    <a:pt x="26644" y="1673898"/>
                    <a:pt x="23469" y="1751685"/>
                  </a:cubicBezTo>
                  <a:cubicBezTo>
                    <a:pt x="20294" y="1829472"/>
                    <a:pt x="-11456" y="2045373"/>
                    <a:pt x="4419" y="2104110"/>
                  </a:cubicBezTo>
                  <a:cubicBezTo>
                    <a:pt x="20294" y="2162847"/>
                    <a:pt x="101256" y="2131098"/>
                    <a:pt x="118719" y="2104110"/>
                  </a:cubicBezTo>
                  <a:cubicBezTo>
                    <a:pt x="136182" y="2077122"/>
                    <a:pt x="98082" y="1969172"/>
                    <a:pt x="109194" y="1942185"/>
                  </a:cubicBezTo>
                  <a:cubicBezTo>
                    <a:pt x="120306" y="1915198"/>
                    <a:pt x="177457" y="1973935"/>
                    <a:pt x="185394" y="1942185"/>
                  </a:cubicBezTo>
                  <a:cubicBezTo>
                    <a:pt x="193331" y="1910435"/>
                    <a:pt x="158406" y="1810422"/>
                    <a:pt x="156819" y="1751685"/>
                  </a:cubicBezTo>
                  <a:cubicBezTo>
                    <a:pt x="155232" y="1692948"/>
                    <a:pt x="172694" y="1648497"/>
                    <a:pt x="175869" y="1589760"/>
                  </a:cubicBezTo>
                  <a:cubicBezTo>
                    <a:pt x="179044" y="1531022"/>
                    <a:pt x="155232" y="1469110"/>
                    <a:pt x="175869" y="1399260"/>
                  </a:cubicBezTo>
                  <a:cubicBezTo>
                    <a:pt x="196506" y="1329410"/>
                    <a:pt x="280644" y="1140497"/>
                    <a:pt x="299694" y="1170660"/>
                  </a:cubicBezTo>
                  <a:cubicBezTo>
                    <a:pt x="318744" y="1200822"/>
                    <a:pt x="301281" y="1448473"/>
                    <a:pt x="290169" y="1580235"/>
                  </a:cubicBezTo>
                  <a:cubicBezTo>
                    <a:pt x="279057" y="1711997"/>
                    <a:pt x="239369" y="1829473"/>
                    <a:pt x="233019" y="1961235"/>
                  </a:cubicBezTo>
                  <a:cubicBezTo>
                    <a:pt x="226669" y="2092997"/>
                    <a:pt x="233019" y="2208885"/>
                    <a:pt x="252069" y="2370810"/>
                  </a:cubicBezTo>
                  <a:cubicBezTo>
                    <a:pt x="271119" y="2532735"/>
                    <a:pt x="325094" y="2772448"/>
                    <a:pt x="347319" y="2932785"/>
                  </a:cubicBezTo>
                  <a:cubicBezTo>
                    <a:pt x="369544" y="3093123"/>
                    <a:pt x="406056" y="3235998"/>
                    <a:pt x="385419" y="3332835"/>
                  </a:cubicBezTo>
                  <a:cubicBezTo>
                    <a:pt x="364782" y="3429672"/>
                    <a:pt x="245719" y="3466185"/>
                    <a:pt x="223494" y="3513810"/>
                  </a:cubicBezTo>
                  <a:cubicBezTo>
                    <a:pt x="201269" y="3561435"/>
                    <a:pt x="206032" y="3616998"/>
                    <a:pt x="252069" y="3618585"/>
                  </a:cubicBezTo>
                  <a:cubicBezTo>
                    <a:pt x="298106" y="3620172"/>
                    <a:pt x="455269" y="3570960"/>
                    <a:pt x="499719" y="3523335"/>
                  </a:cubicBezTo>
                  <a:cubicBezTo>
                    <a:pt x="544169" y="3475710"/>
                    <a:pt x="515594" y="3410622"/>
                    <a:pt x="518769" y="3332835"/>
                  </a:cubicBezTo>
                  <a:cubicBezTo>
                    <a:pt x="521944" y="3255048"/>
                    <a:pt x="523532" y="3153448"/>
                    <a:pt x="518769" y="3056610"/>
                  </a:cubicBezTo>
                  <a:cubicBezTo>
                    <a:pt x="514006" y="2959772"/>
                    <a:pt x="485431" y="2904210"/>
                    <a:pt x="490194" y="2751810"/>
                  </a:cubicBezTo>
                  <a:cubicBezTo>
                    <a:pt x="494957" y="2599410"/>
                    <a:pt x="533057" y="2150147"/>
                    <a:pt x="547344" y="2142210"/>
                  </a:cubicBezTo>
                  <a:cubicBezTo>
                    <a:pt x="561631" y="2134273"/>
                    <a:pt x="577506" y="2564485"/>
                    <a:pt x="575919" y="2704185"/>
                  </a:cubicBezTo>
                  <a:cubicBezTo>
                    <a:pt x="574331" y="2843885"/>
                    <a:pt x="531469" y="2889923"/>
                    <a:pt x="537819" y="2980410"/>
                  </a:cubicBezTo>
                  <a:cubicBezTo>
                    <a:pt x="544169" y="3070897"/>
                    <a:pt x="606081" y="3159797"/>
                    <a:pt x="614019" y="3247110"/>
                  </a:cubicBezTo>
                  <a:cubicBezTo>
                    <a:pt x="621957" y="3334423"/>
                    <a:pt x="537819" y="3448723"/>
                    <a:pt x="585444" y="3504285"/>
                  </a:cubicBezTo>
                  <a:cubicBezTo>
                    <a:pt x="633069" y="3559847"/>
                    <a:pt x="836269" y="3574135"/>
                    <a:pt x="899769" y="3580485"/>
                  </a:cubicBezTo>
                  <a:cubicBezTo>
                    <a:pt x="963269" y="3586835"/>
                    <a:pt x="983907" y="3567785"/>
                    <a:pt x="966444" y="3542385"/>
                  </a:cubicBezTo>
                  <a:cubicBezTo>
                    <a:pt x="948981" y="3516985"/>
                    <a:pt x="829919" y="3474122"/>
                    <a:pt x="794994" y="3428085"/>
                  </a:cubicBezTo>
                  <a:cubicBezTo>
                    <a:pt x="760069" y="3382048"/>
                    <a:pt x="756894" y="3332835"/>
                    <a:pt x="756894" y="3266160"/>
                  </a:cubicBezTo>
                  <a:cubicBezTo>
                    <a:pt x="756894" y="3199485"/>
                    <a:pt x="791819" y="3126460"/>
                    <a:pt x="794994" y="3028035"/>
                  </a:cubicBezTo>
                  <a:cubicBezTo>
                    <a:pt x="798169" y="2929610"/>
                    <a:pt x="769594" y="2802610"/>
                    <a:pt x="775944" y="2675610"/>
                  </a:cubicBezTo>
                  <a:cubicBezTo>
                    <a:pt x="782294" y="2548610"/>
                    <a:pt x="821982" y="2404147"/>
                    <a:pt x="833094" y="2266035"/>
                  </a:cubicBezTo>
                  <a:cubicBezTo>
                    <a:pt x="844206" y="2127923"/>
                    <a:pt x="860081" y="1970760"/>
                    <a:pt x="842619" y="1846935"/>
                  </a:cubicBezTo>
                  <a:cubicBezTo>
                    <a:pt x="825156" y="1723110"/>
                    <a:pt x="737844" y="1640560"/>
                    <a:pt x="728319" y="1523085"/>
                  </a:cubicBezTo>
                  <a:cubicBezTo>
                    <a:pt x="718794" y="1405610"/>
                    <a:pt x="758482" y="1161135"/>
                    <a:pt x="785469" y="1142085"/>
                  </a:cubicBezTo>
                  <a:cubicBezTo>
                    <a:pt x="812456" y="1123035"/>
                    <a:pt x="864844" y="1311947"/>
                    <a:pt x="890244" y="1408785"/>
                  </a:cubicBezTo>
                  <a:cubicBezTo>
                    <a:pt x="915644" y="1505622"/>
                    <a:pt x="933107" y="1632623"/>
                    <a:pt x="937869" y="1723110"/>
                  </a:cubicBezTo>
                  <a:cubicBezTo>
                    <a:pt x="942631" y="1813597"/>
                    <a:pt x="909294" y="1912022"/>
                    <a:pt x="918819" y="1951710"/>
                  </a:cubicBezTo>
                  <a:cubicBezTo>
                    <a:pt x="928344" y="1991397"/>
                    <a:pt x="982319" y="1932660"/>
                    <a:pt x="995019" y="1961235"/>
                  </a:cubicBezTo>
                  <a:cubicBezTo>
                    <a:pt x="1007719" y="1989810"/>
                    <a:pt x="987082" y="2137448"/>
                    <a:pt x="1004544" y="2151735"/>
                  </a:cubicBezTo>
                  <a:close/>
                </a:path>
              </a:pathLst>
            </a:cu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4" name="フリーフォーム 43"/>
            <p:cNvSpPr/>
            <p:nvPr/>
          </p:nvSpPr>
          <p:spPr>
            <a:xfrm>
              <a:off x="1022934" y="1305292"/>
              <a:ext cx="159518" cy="522376"/>
            </a:xfrm>
            <a:custGeom>
              <a:avLst/>
              <a:gdLst>
                <a:gd name="connsiteX0" fmla="*/ 1004544 w 1105015"/>
                <a:gd name="connsiteY0" fmla="*/ 2151735 h 3618622"/>
                <a:gd name="connsiteX1" fmla="*/ 1099794 w 1105015"/>
                <a:gd name="connsiteY1" fmla="*/ 2046960 h 3618622"/>
                <a:gd name="connsiteX2" fmla="*/ 1090269 w 1105015"/>
                <a:gd name="connsiteY2" fmla="*/ 1808835 h 3618622"/>
                <a:gd name="connsiteX3" fmla="*/ 1071219 w 1105015"/>
                <a:gd name="connsiteY3" fmla="*/ 1465935 h 3618622"/>
                <a:gd name="connsiteX4" fmla="*/ 1042644 w 1105015"/>
                <a:gd name="connsiteY4" fmla="*/ 1284960 h 3618622"/>
                <a:gd name="connsiteX5" fmla="*/ 975969 w 1105015"/>
                <a:gd name="connsiteY5" fmla="*/ 1008735 h 3618622"/>
                <a:gd name="connsiteX6" fmla="*/ 1014069 w 1105015"/>
                <a:gd name="connsiteY6" fmla="*/ 808710 h 3618622"/>
                <a:gd name="connsiteX7" fmla="*/ 861669 w 1105015"/>
                <a:gd name="connsiteY7" fmla="*/ 656310 h 3618622"/>
                <a:gd name="connsiteX8" fmla="*/ 671169 w 1105015"/>
                <a:gd name="connsiteY8" fmla="*/ 522960 h 3618622"/>
                <a:gd name="connsiteX9" fmla="*/ 709269 w 1105015"/>
                <a:gd name="connsiteY9" fmla="*/ 370560 h 3618622"/>
                <a:gd name="connsiteX10" fmla="*/ 747369 w 1105015"/>
                <a:gd name="connsiteY10" fmla="*/ 256260 h 3618622"/>
                <a:gd name="connsiteX11" fmla="*/ 737844 w 1105015"/>
                <a:gd name="connsiteY11" fmla="*/ 227685 h 3618622"/>
                <a:gd name="connsiteX12" fmla="*/ 614019 w 1105015"/>
                <a:gd name="connsiteY12" fmla="*/ 8610 h 3618622"/>
                <a:gd name="connsiteX13" fmla="*/ 404469 w 1105015"/>
                <a:gd name="connsiteY13" fmla="*/ 65760 h 3618622"/>
                <a:gd name="connsiteX14" fmla="*/ 394944 w 1105015"/>
                <a:gd name="connsiteY14" fmla="*/ 265785 h 3618622"/>
                <a:gd name="connsiteX15" fmla="*/ 385419 w 1105015"/>
                <a:gd name="connsiteY15" fmla="*/ 294360 h 3618622"/>
                <a:gd name="connsiteX16" fmla="*/ 471144 w 1105015"/>
                <a:gd name="connsiteY16" fmla="*/ 456285 h 3618622"/>
                <a:gd name="connsiteX17" fmla="*/ 413994 w 1105015"/>
                <a:gd name="connsiteY17" fmla="*/ 580110 h 3618622"/>
                <a:gd name="connsiteX18" fmla="*/ 147294 w 1105015"/>
                <a:gd name="connsiteY18" fmla="*/ 694410 h 3618622"/>
                <a:gd name="connsiteX19" fmla="*/ 109194 w 1105015"/>
                <a:gd name="connsiteY19" fmla="*/ 837285 h 3618622"/>
                <a:gd name="connsiteX20" fmla="*/ 90144 w 1105015"/>
                <a:gd name="connsiteY20" fmla="*/ 970635 h 3618622"/>
                <a:gd name="connsiteX21" fmla="*/ 52044 w 1105015"/>
                <a:gd name="connsiteY21" fmla="*/ 1227810 h 3618622"/>
                <a:gd name="connsiteX22" fmla="*/ 52044 w 1105015"/>
                <a:gd name="connsiteY22" fmla="*/ 1408785 h 3618622"/>
                <a:gd name="connsiteX23" fmla="*/ 23469 w 1105015"/>
                <a:gd name="connsiteY23" fmla="*/ 1637385 h 3618622"/>
                <a:gd name="connsiteX24" fmla="*/ 23469 w 1105015"/>
                <a:gd name="connsiteY24" fmla="*/ 1751685 h 3618622"/>
                <a:gd name="connsiteX25" fmla="*/ 4419 w 1105015"/>
                <a:gd name="connsiteY25" fmla="*/ 2104110 h 3618622"/>
                <a:gd name="connsiteX26" fmla="*/ 118719 w 1105015"/>
                <a:gd name="connsiteY26" fmla="*/ 2104110 h 3618622"/>
                <a:gd name="connsiteX27" fmla="*/ 109194 w 1105015"/>
                <a:gd name="connsiteY27" fmla="*/ 1942185 h 3618622"/>
                <a:gd name="connsiteX28" fmla="*/ 185394 w 1105015"/>
                <a:gd name="connsiteY28" fmla="*/ 1942185 h 3618622"/>
                <a:gd name="connsiteX29" fmla="*/ 156819 w 1105015"/>
                <a:gd name="connsiteY29" fmla="*/ 1751685 h 3618622"/>
                <a:gd name="connsiteX30" fmla="*/ 175869 w 1105015"/>
                <a:gd name="connsiteY30" fmla="*/ 1589760 h 3618622"/>
                <a:gd name="connsiteX31" fmla="*/ 175869 w 1105015"/>
                <a:gd name="connsiteY31" fmla="*/ 1399260 h 3618622"/>
                <a:gd name="connsiteX32" fmla="*/ 299694 w 1105015"/>
                <a:gd name="connsiteY32" fmla="*/ 1170660 h 3618622"/>
                <a:gd name="connsiteX33" fmla="*/ 290169 w 1105015"/>
                <a:gd name="connsiteY33" fmla="*/ 1580235 h 3618622"/>
                <a:gd name="connsiteX34" fmla="*/ 233019 w 1105015"/>
                <a:gd name="connsiteY34" fmla="*/ 1961235 h 3618622"/>
                <a:gd name="connsiteX35" fmla="*/ 252069 w 1105015"/>
                <a:gd name="connsiteY35" fmla="*/ 2370810 h 3618622"/>
                <a:gd name="connsiteX36" fmla="*/ 347319 w 1105015"/>
                <a:gd name="connsiteY36" fmla="*/ 2932785 h 3618622"/>
                <a:gd name="connsiteX37" fmla="*/ 385419 w 1105015"/>
                <a:gd name="connsiteY37" fmla="*/ 3332835 h 3618622"/>
                <a:gd name="connsiteX38" fmla="*/ 223494 w 1105015"/>
                <a:gd name="connsiteY38" fmla="*/ 3513810 h 3618622"/>
                <a:gd name="connsiteX39" fmla="*/ 252069 w 1105015"/>
                <a:gd name="connsiteY39" fmla="*/ 3618585 h 3618622"/>
                <a:gd name="connsiteX40" fmla="*/ 499719 w 1105015"/>
                <a:gd name="connsiteY40" fmla="*/ 3523335 h 3618622"/>
                <a:gd name="connsiteX41" fmla="*/ 518769 w 1105015"/>
                <a:gd name="connsiteY41" fmla="*/ 3332835 h 3618622"/>
                <a:gd name="connsiteX42" fmla="*/ 518769 w 1105015"/>
                <a:gd name="connsiteY42" fmla="*/ 3056610 h 3618622"/>
                <a:gd name="connsiteX43" fmla="*/ 490194 w 1105015"/>
                <a:gd name="connsiteY43" fmla="*/ 2751810 h 3618622"/>
                <a:gd name="connsiteX44" fmla="*/ 547344 w 1105015"/>
                <a:gd name="connsiteY44" fmla="*/ 2142210 h 3618622"/>
                <a:gd name="connsiteX45" fmla="*/ 575919 w 1105015"/>
                <a:gd name="connsiteY45" fmla="*/ 2704185 h 3618622"/>
                <a:gd name="connsiteX46" fmla="*/ 537819 w 1105015"/>
                <a:gd name="connsiteY46" fmla="*/ 2980410 h 3618622"/>
                <a:gd name="connsiteX47" fmla="*/ 614019 w 1105015"/>
                <a:gd name="connsiteY47" fmla="*/ 3247110 h 3618622"/>
                <a:gd name="connsiteX48" fmla="*/ 585444 w 1105015"/>
                <a:gd name="connsiteY48" fmla="*/ 3504285 h 3618622"/>
                <a:gd name="connsiteX49" fmla="*/ 899769 w 1105015"/>
                <a:gd name="connsiteY49" fmla="*/ 3580485 h 3618622"/>
                <a:gd name="connsiteX50" fmla="*/ 966444 w 1105015"/>
                <a:gd name="connsiteY50" fmla="*/ 3542385 h 3618622"/>
                <a:gd name="connsiteX51" fmla="*/ 794994 w 1105015"/>
                <a:gd name="connsiteY51" fmla="*/ 3428085 h 3618622"/>
                <a:gd name="connsiteX52" fmla="*/ 756894 w 1105015"/>
                <a:gd name="connsiteY52" fmla="*/ 3266160 h 3618622"/>
                <a:gd name="connsiteX53" fmla="*/ 794994 w 1105015"/>
                <a:gd name="connsiteY53" fmla="*/ 3028035 h 3618622"/>
                <a:gd name="connsiteX54" fmla="*/ 775944 w 1105015"/>
                <a:gd name="connsiteY54" fmla="*/ 2675610 h 3618622"/>
                <a:gd name="connsiteX55" fmla="*/ 833094 w 1105015"/>
                <a:gd name="connsiteY55" fmla="*/ 2266035 h 3618622"/>
                <a:gd name="connsiteX56" fmla="*/ 842619 w 1105015"/>
                <a:gd name="connsiteY56" fmla="*/ 1846935 h 3618622"/>
                <a:gd name="connsiteX57" fmla="*/ 728319 w 1105015"/>
                <a:gd name="connsiteY57" fmla="*/ 1523085 h 3618622"/>
                <a:gd name="connsiteX58" fmla="*/ 785469 w 1105015"/>
                <a:gd name="connsiteY58" fmla="*/ 1142085 h 3618622"/>
                <a:gd name="connsiteX59" fmla="*/ 890244 w 1105015"/>
                <a:gd name="connsiteY59" fmla="*/ 1408785 h 3618622"/>
                <a:gd name="connsiteX60" fmla="*/ 937869 w 1105015"/>
                <a:gd name="connsiteY60" fmla="*/ 1723110 h 3618622"/>
                <a:gd name="connsiteX61" fmla="*/ 918819 w 1105015"/>
                <a:gd name="connsiteY61" fmla="*/ 1951710 h 3618622"/>
                <a:gd name="connsiteX62" fmla="*/ 995019 w 1105015"/>
                <a:gd name="connsiteY62" fmla="*/ 1961235 h 3618622"/>
                <a:gd name="connsiteX63" fmla="*/ 1004544 w 1105015"/>
                <a:gd name="connsiteY63" fmla="*/ 2151735 h 361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05015" h="3618622">
                  <a:moveTo>
                    <a:pt x="1004544" y="2151735"/>
                  </a:moveTo>
                  <a:cubicBezTo>
                    <a:pt x="1022006" y="2166022"/>
                    <a:pt x="1085507" y="2104110"/>
                    <a:pt x="1099794" y="2046960"/>
                  </a:cubicBezTo>
                  <a:cubicBezTo>
                    <a:pt x="1114082" y="1989810"/>
                    <a:pt x="1095032" y="1905673"/>
                    <a:pt x="1090269" y="1808835"/>
                  </a:cubicBezTo>
                  <a:cubicBezTo>
                    <a:pt x="1085506" y="1711997"/>
                    <a:pt x="1079157" y="1553248"/>
                    <a:pt x="1071219" y="1465935"/>
                  </a:cubicBezTo>
                  <a:cubicBezTo>
                    <a:pt x="1063281" y="1378622"/>
                    <a:pt x="1058519" y="1361160"/>
                    <a:pt x="1042644" y="1284960"/>
                  </a:cubicBezTo>
                  <a:cubicBezTo>
                    <a:pt x="1026769" y="1208760"/>
                    <a:pt x="980731" y="1088110"/>
                    <a:pt x="975969" y="1008735"/>
                  </a:cubicBezTo>
                  <a:cubicBezTo>
                    <a:pt x="971207" y="929360"/>
                    <a:pt x="1033119" y="867447"/>
                    <a:pt x="1014069" y="808710"/>
                  </a:cubicBezTo>
                  <a:cubicBezTo>
                    <a:pt x="995019" y="749973"/>
                    <a:pt x="918819" y="703935"/>
                    <a:pt x="861669" y="656310"/>
                  </a:cubicBezTo>
                  <a:cubicBezTo>
                    <a:pt x="804519" y="608685"/>
                    <a:pt x="696569" y="570585"/>
                    <a:pt x="671169" y="522960"/>
                  </a:cubicBezTo>
                  <a:cubicBezTo>
                    <a:pt x="645769" y="475335"/>
                    <a:pt x="696569" y="415010"/>
                    <a:pt x="709269" y="370560"/>
                  </a:cubicBezTo>
                  <a:cubicBezTo>
                    <a:pt x="721969" y="326110"/>
                    <a:pt x="742607" y="280072"/>
                    <a:pt x="747369" y="256260"/>
                  </a:cubicBezTo>
                  <a:cubicBezTo>
                    <a:pt x="752131" y="232448"/>
                    <a:pt x="760069" y="268960"/>
                    <a:pt x="737844" y="227685"/>
                  </a:cubicBezTo>
                  <a:cubicBezTo>
                    <a:pt x="715619" y="186410"/>
                    <a:pt x="669581" y="35597"/>
                    <a:pt x="614019" y="8610"/>
                  </a:cubicBezTo>
                  <a:cubicBezTo>
                    <a:pt x="558457" y="-18377"/>
                    <a:pt x="440981" y="22897"/>
                    <a:pt x="404469" y="65760"/>
                  </a:cubicBezTo>
                  <a:cubicBezTo>
                    <a:pt x="367956" y="108622"/>
                    <a:pt x="398119" y="227685"/>
                    <a:pt x="394944" y="265785"/>
                  </a:cubicBezTo>
                  <a:cubicBezTo>
                    <a:pt x="391769" y="303885"/>
                    <a:pt x="372719" y="262610"/>
                    <a:pt x="385419" y="294360"/>
                  </a:cubicBezTo>
                  <a:cubicBezTo>
                    <a:pt x="398119" y="326110"/>
                    <a:pt x="466382" y="408660"/>
                    <a:pt x="471144" y="456285"/>
                  </a:cubicBezTo>
                  <a:cubicBezTo>
                    <a:pt x="475906" y="503910"/>
                    <a:pt x="467969" y="540422"/>
                    <a:pt x="413994" y="580110"/>
                  </a:cubicBezTo>
                  <a:cubicBezTo>
                    <a:pt x="360019" y="619797"/>
                    <a:pt x="198094" y="651548"/>
                    <a:pt x="147294" y="694410"/>
                  </a:cubicBezTo>
                  <a:cubicBezTo>
                    <a:pt x="96494" y="737272"/>
                    <a:pt x="118719" y="791247"/>
                    <a:pt x="109194" y="837285"/>
                  </a:cubicBezTo>
                  <a:cubicBezTo>
                    <a:pt x="99669" y="883322"/>
                    <a:pt x="99669" y="905548"/>
                    <a:pt x="90144" y="970635"/>
                  </a:cubicBezTo>
                  <a:cubicBezTo>
                    <a:pt x="80619" y="1035722"/>
                    <a:pt x="58394" y="1154785"/>
                    <a:pt x="52044" y="1227810"/>
                  </a:cubicBezTo>
                  <a:cubicBezTo>
                    <a:pt x="45694" y="1300835"/>
                    <a:pt x="56806" y="1340523"/>
                    <a:pt x="52044" y="1408785"/>
                  </a:cubicBezTo>
                  <a:cubicBezTo>
                    <a:pt x="47282" y="1477047"/>
                    <a:pt x="28231" y="1580235"/>
                    <a:pt x="23469" y="1637385"/>
                  </a:cubicBezTo>
                  <a:cubicBezTo>
                    <a:pt x="18706" y="1694535"/>
                    <a:pt x="26644" y="1673898"/>
                    <a:pt x="23469" y="1751685"/>
                  </a:cubicBezTo>
                  <a:cubicBezTo>
                    <a:pt x="20294" y="1829472"/>
                    <a:pt x="-11456" y="2045373"/>
                    <a:pt x="4419" y="2104110"/>
                  </a:cubicBezTo>
                  <a:cubicBezTo>
                    <a:pt x="20294" y="2162847"/>
                    <a:pt x="101256" y="2131098"/>
                    <a:pt x="118719" y="2104110"/>
                  </a:cubicBezTo>
                  <a:cubicBezTo>
                    <a:pt x="136182" y="2077122"/>
                    <a:pt x="98082" y="1969172"/>
                    <a:pt x="109194" y="1942185"/>
                  </a:cubicBezTo>
                  <a:cubicBezTo>
                    <a:pt x="120306" y="1915198"/>
                    <a:pt x="177457" y="1973935"/>
                    <a:pt x="185394" y="1942185"/>
                  </a:cubicBezTo>
                  <a:cubicBezTo>
                    <a:pt x="193331" y="1910435"/>
                    <a:pt x="158406" y="1810422"/>
                    <a:pt x="156819" y="1751685"/>
                  </a:cubicBezTo>
                  <a:cubicBezTo>
                    <a:pt x="155232" y="1692948"/>
                    <a:pt x="172694" y="1648497"/>
                    <a:pt x="175869" y="1589760"/>
                  </a:cubicBezTo>
                  <a:cubicBezTo>
                    <a:pt x="179044" y="1531022"/>
                    <a:pt x="155232" y="1469110"/>
                    <a:pt x="175869" y="1399260"/>
                  </a:cubicBezTo>
                  <a:cubicBezTo>
                    <a:pt x="196506" y="1329410"/>
                    <a:pt x="280644" y="1140497"/>
                    <a:pt x="299694" y="1170660"/>
                  </a:cubicBezTo>
                  <a:cubicBezTo>
                    <a:pt x="318744" y="1200822"/>
                    <a:pt x="301281" y="1448473"/>
                    <a:pt x="290169" y="1580235"/>
                  </a:cubicBezTo>
                  <a:cubicBezTo>
                    <a:pt x="279057" y="1711997"/>
                    <a:pt x="239369" y="1829473"/>
                    <a:pt x="233019" y="1961235"/>
                  </a:cubicBezTo>
                  <a:cubicBezTo>
                    <a:pt x="226669" y="2092997"/>
                    <a:pt x="233019" y="2208885"/>
                    <a:pt x="252069" y="2370810"/>
                  </a:cubicBezTo>
                  <a:cubicBezTo>
                    <a:pt x="271119" y="2532735"/>
                    <a:pt x="325094" y="2772448"/>
                    <a:pt x="347319" y="2932785"/>
                  </a:cubicBezTo>
                  <a:cubicBezTo>
                    <a:pt x="369544" y="3093123"/>
                    <a:pt x="406056" y="3235998"/>
                    <a:pt x="385419" y="3332835"/>
                  </a:cubicBezTo>
                  <a:cubicBezTo>
                    <a:pt x="364782" y="3429672"/>
                    <a:pt x="245719" y="3466185"/>
                    <a:pt x="223494" y="3513810"/>
                  </a:cubicBezTo>
                  <a:cubicBezTo>
                    <a:pt x="201269" y="3561435"/>
                    <a:pt x="206032" y="3616998"/>
                    <a:pt x="252069" y="3618585"/>
                  </a:cubicBezTo>
                  <a:cubicBezTo>
                    <a:pt x="298106" y="3620172"/>
                    <a:pt x="455269" y="3570960"/>
                    <a:pt x="499719" y="3523335"/>
                  </a:cubicBezTo>
                  <a:cubicBezTo>
                    <a:pt x="544169" y="3475710"/>
                    <a:pt x="515594" y="3410622"/>
                    <a:pt x="518769" y="3332835"/>
                  </a:cubicBezTo>
                  <a:cubicBezTo>
                    <a:pt x="521944" y="3255048"/>
                    <a:pt x="523532" y="3153448"/>
                    <a:pt x="518769" y="3056610"/>
                  </a:cubicBezTo>
                  <a:cubicBezTo>
                    <a:pt x="514006" y="2959772"/>
                    <a:pt x="485431" y="2904210"/>
                    <a:pt x="490194" y="2751810"/>
                  </a:cubicBezTo>
                  <a:cubicBezTo>
                    <a:pt x="494957" y="2599410"/>
                    <a:pt x="533057" y="2150147"/>
                    <a:pt x="547344" y="2142210"/>
                  </a:cubicBezTo>
                  <a:cubicBezTo>
                    <a:pt x="561631" y="2134273"/>
                    <a:pt x="577506" y="2564485"/>
                    <a:pt x="575919" y="2704185"/>
                  </a:cubicBezTo>
                  <a:cubicBezTo>
                    <a:pt x="574331" y="2843885"/>
                    <a:pt x="531469" y="2889923"/>
                    <a:pt x="537819" y="2980410"/>
                  </a:cubicBezTo>
                  <a:cubicBezTo>
                    <a:pt x="544169" y="3070897"/>
                    <a:pt x="606081" y="3159797"/>
                    <a:pt x="614019" y="3247110"/>
                  </a:cubicBezTo>
                  <a:cubicBezTo>
                    <a:pt x="621957" y="3334423"/>
                    <a:pt x="537819" y="3448723"/>
                    <a:pt x="585444" y="3504285"/>
                  </a:cubicBezTo>
                  <a:cubicBezTo>
                    <a:pt x="633069" y="3559847"/>
                    <a:pt x="836269" y="3574135"/>
                    <a:pt x="899769" y="3580485"/>
                  </a:cubicBezTo>
                  <a:cubicBezTo>
                    <a:pt x="963269" y="3586835"/>
                    <a:pt x="983907" y="3567785"/>
                    <a:pt x="966444" y="3542385"/>
                  </a:cubicBezTo>
                  <a:cubicBezTo>
                    <a:pt x="948981" y="3516985"/>
                    <a:pt x="829919" y="3474122"/>
                    <a:pt x="794994" y="3428085"/>
                  </a:cubicBezTo>
                  <a:cubicBezTo>
                    <a:pt x="760069" y="3382048"/>
                    <a:pt x="756894" y="3332835"/>
                    <a:pt x="756894" y="3266160"/>
                  </a:cubicBezTo>
                  <a:cubicBezTo>
                    <a:pt x="756894" y="3199485"/>
                    <a:pt x="791819" y="3126460"/>
                    <a:pt x="794994" y="3028035"/>
                  </a:cubicBezTo>
                  <a:cubicBezTo>
                    <a:pt x="798169" y="2929610"/>
                    <a:pt x="769594" y="2802610"/>
                    <a:pt x="775944" y="2675610"/>
                  </a:cubicBezTo>
                  <a:cubicBezTo>
                    <a:pt x="782294" y="2548610"/>
                    <a:pt x="821982" y="2404147"/>
                    <a:pt x="833094" y="2266035"/>
                  </a:cubicBezTo>
                  <a:cubicBezTo>
                    <a:pt x="844206" y="2127923"/>
                    <a:pt x="860081" y="1970760"/>
                    <a:pt x="842619" y="1846935"/>
                  </a:cubicBezTo>
                  <a:cubicBezTo>
                    <a:pt x="825156" y="1723110"/>
                    <a:pt x="737844" y="1640560"/>
                    <a:pt x="728319" y="1523085"/>
                  </a:cubicBezTo>
                  <a:cubicBezTo>
                    <a:pt x="718794" y="1405610"/>
                    <a:pt x="758482" y="1161135"/>
                    <a:pt x="785469" y="1142085"/>
                  </a:cubicBezTo>
                  <a:cubicBezTo>
                    <a:pt x="812456" y="1123035"/>
                    <a:pt x="864844" y="1311947"/>
                    <a:pt x="890244" y="1408785"/>
                  </a:cubicBezTo>
                  <a:cubicBezTo>
                    <a:pt x="915644" y="1505622"/>
                    <a:pt x="933107" y="1632623"/>
                    <a:pt x="937869" y="1723110"/>
                  </a:cubicBezTo>
                  <a:cubicBezTo>
                    <a:pt x="942631" y="1813597"/>
                    <a:pt x="909294" y="1912022"/>
                    <a:pt x="918819" y="1951710"/>
                  </a:cubicBezTo>
                  <a:cubicBezTo>
                    <a:pt x="928344" y="1991397"/>
                    <a:pt x="982319" y="1932660"/>
                    <a:pt x="995019" y="1961235"/>
                  </a:cubicBezTo>
                  <a:cubicBezTo>
                    <a:pt x="1007719" y="1989810"/>
                    <a:pt x="987082" y="2137448"/>
                    <a:pt x="1004544" y="2151735"/>
                  </a:cubicBezTo>
                  <a:close/>
                </a:path>
              </a:pathLst>
            </a:cu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5" name="フリーフォーム 44"/>
            <p:cNvSpPr/>
            <p:nvPr/>
          </p:nvSpPr>
          <p:spPr>
            <a:xfrm>
              <a:off x="1013278" y="2847798"/>
              <a:ext cx="159518" cy="522376"/>
            </a:xfrm>
            <a:custGeom>
              <a:avLst/>
              <a:gdLst>
                <a:gd name="connsiteX0" fmla="*/ 1004544 w 1105015"/>
                <a:gd name="connsiteY0" fmla="*/ 2151735 h 3618622"/>
                <a:gd name="connsiteX1" fmla="*/ 1099794 w 1105015"/>
                <a:gd name="connsiteY1" fmla="*/ 2046960 h 3618622"/>
                <a:gd name="connsiteX2" fmla="*/ 1090269 w 1105015"/>
                <a:gd name="connsiteY2" fmla="*/ 1808835 h 3618622"/>
                <a:gd name="connsiteX3" fmla="*/ 1071219 w 1105015"/>
                <a:gd name="connsiteY3" fmla="*/ 1465935 h 3618622"/>
                <a:gd name="connsiteX4" fmla="*/ 1042644 w 1105015"/>
                <a:gd name="connsiteY4" fmla="*/ 1284960 h 3618622"/>
                <a:gd name="connsiteX5" fmla="*/ 975969 w 1105015"/>
                <a:gd name="connsiteY5" fmla="*/ 1008735 h 3618622"/>
                <a:gd name="connsiteX6" fmla="*/ 1014069 w 1105015"/>
                <a:gd name="connsiteY6" fmla="*/ 808710 h 3618622"/>
                <a:gd name="connsiteX7" fmla="*/ 861669 w 1105015"/>
                <a:gd name="connsiteY7" fmla="*/ 656310 h 3618622"/>
                <a:gd name="connsiteX8" fmla="*/ 671169 w 1105015"/>
                <a:gd name="connsiteY8" fmla="*/ 522960 h 3618622"/>
                <a:gd name="connsiteX9" fmla="*/ 709269 w 1105015"/>
                <a:gd name="connsiteY9" fmla="*/ 370560 h 3618622"/>
                <a:gd name="connsiteX10" fmla="*/ 747369 w 1105015"/>
                <a:gd name="connsiteY10" fmla="*/ 256260 h 3618622"/>
                <a:gd name="connsiteX11" fmla="*/ 737844 w 1105015"/>
                <a:gd name="connsiteY11" fmla="*/ 227685 h 3618622"/>
                <a:gd name="connsiteX12" fmla="*/ 614019 w 1105015"/>
                <a:gd name="connsiteY12" fmla="*/ 8610 h 3618622"/>
                <a:gd name="connsiteX13" fmla="*/ 404469 w 1105015"/>
                <a:gd name="connsiteY13" fmla="*/ 65760 h 3618622"/>
                <a:gd name="connsiteX14" fmla="*/ 394944 w 1105015"/>
                <a:gd name="connsiteY14" fmla="*/ 265785 h 3618622"/>
                <a:gd name="connsiteX15" fmla="*/ 385419 w 1105015"/>
                <a:gd name="connsiteY15" fmla="*/ 294360 h 3618622"/>
                <a:gd name="connsiteX16" fmla="*/ 471144 w 1105015"/>
                <a:gd name="connsiteY16" fmla="*/ 456285 h 3618622"/>
                <a:gd name="connsiteX17" fmla="*/ 413994 w 1105015"/>
                <a:gd name="connsiteY17" fmla="*/ 580110 h 3618622"/>
                <a:gd name="connsiteX18" fmla="*/ 147294 w 1105015"/>
                <a:gd name="connsiteY18" fmla="*/ 694410 h 3618622"/>
                <a:gd name="connsiteX19" fmla="*/ 109194 w 1105015"/>
                <a:gd name="connsiteY19" fmla="*/ 837285 h 3618622"/>
                <a:gd name="connsiteX20" fmla="*/ 90144 w 1105015"/>
                <a:gd name="connsiteY20" fmla="*/ 970635 h 3618622"/>
                <a:gd name="connsiteX21" fmla="*/ 52044 w 1105015"/>
                <a:gd name="connsiteY21" fmla="*/ 1227810 h 3618622"/>
                <a:gd name="connsiteX22" fmla="*/ 52044 w 1105015"/>
                <a:gd name="connsiteY22" fmla="*/ 1408785 h 3618622"/>
                <a:gd name="connsiteX23" fmla="*/ 23469 w 1105015"/>
                <a:gd name="connsiteY23" fmla="*/ 1637385 h 3618622"/>
                <a:gd name="connsiteX24" fmla="*/ 23469 w 1105015"/>
                <a:gd name="connsiteY24" fmla="*/ 1751685 h 3618622"/>
                <a:gd name="connsiteX25" fmla="*/ 4419 w 1105015"/>
                <a:gd name="connsiteY25" fmla="*/ 2104110 h 3618622"/>
                <a:gd name="connsiteX26" fmla="*/ 118719 w 1105015"/>
                <a:gd name="connsiteY26" fmla="*/ 2104110 h 3618622"/>
                <a:gd name="connsiteX27" fmla="*/ 109194 w 1105015"/>
                <a:gd name="connsiteY27" fmla="*/ 1942185 h 3618622"/>
                <a:gd name="connsiteX28" fmla="*/ 185394 w 1105015"/>
                <a:gd name="connsiteY28" fmla="*/ 1942185 h 3618622"/>
                <a:gd name="connsiteX29" fmla="*/ 156819 w 1105015"/>
                <a:gd name="connsiteY29" fmla="*/ 1751685 h 3618622"/>
                <a:gd name="connsiteX30" fmla="*/ 175869 w 1105015"/>
                <a:gd name="connsiteY30" fmla="*/ 1589760 h 3618622"/>
                <a:gd name="connsiteX31" fmla="*/ 175869 w 1105015"/>
                <a:gd name="connsiteY31" fmla="*/ 1399260 h 3618622"/>
                <a:gd name="connsiteX32" fmla="*/ 299694 w 1105015"/>
                <a:gd name="connsiteY32" fmla="*/ 1170660 h 3618622"/>
                <a:gd name="connsiteX33" fmla="*/ 290169 w 1105015"/>
                <a:gd name="connsiteY33" fmla="*/ 1580235 h 3618622"/>
                <a:gd name="connsiteX34" fmla="*/ 233019 w 1105015"/>
                <a:gd name="connsiteY34" fmla="*/ 1961235 h 3618622"/>
                <a:gd name="connsiteX35" fmla="*/ 252069 w 1105015"/>
                <a:gd name="connsiteY35" fmla="*/ 2370810 h 3618622"/>
                <a:gd name="connsiteX36" fmla="*/ 347319 w 1105015"/>
                <a:gd name="connsiteY36" fmla="*/ 2932785 h 3618622"/>
                <a:gd name="connsiteX37" fmla="*/ 385419 w 1105015"/>
                <a:gd name="connsiteY37" fmla="*/ 3332835 h 3618622"/>
                <a:gd name="connsiteX38" fmla="*/ 223494 w 1105015"/>
                <a:gd name="connsiteY38" fmla="*/ 3513810 h 3618622"/>
                <a:gd name="connsiteX39" fmla="*/ 252069 w 1105015"/>
                <a:gd name="connsiteY39" fmla="*/ 3618585 h 3618622"/>
                <a:gd name="connsiteX40" fmla="*/ 499719 w 1105015"/>
                <a:gd name="connsiteY40" fmla="*/ 3523335 h 3618622"/>
                <a:gd name="connsiteX41" fmla="*/ 518769 w 1105015"/>
                <a:gd name="connsiteY41" fmla="*/ 3332835 h 3618622"/>
                <a:gd name="connsiteX42" fmla="*/ 518769 w 1105015"/>
                <a:gd name="connsiteY42" fmla="*/ 3056610 h 3618622"/>
                <a:gd name="connsiteX43" fmla="*/ 490194 w 1105015"/>
                <a:gd name="connsiteY43" fmla="*/ 2751810 h 3618622"/>
                <a:gd name="connsiteX44" fmla="*/ 547344 w 1105015"/>
                <a:gd name="connsiteY44" fmla="*/ 2142210 h 3618622"/>
                <a:gd name="connsiteX45" fmla="*/ 575919 w 1105015"/>
                <a:gd name="connsiteY45" fmla="*/ 2704185 h 3618622"/>
                <a:gd name="connsiteX46" fmla="*/ 537819 w 1105015"/>
                <a:gd name="connsiteY46" fmla="*/ 2980410 h 3618622"/>
                <a:gd name="connsiteX47" fmla="*/ 614019 w 1105015"/>
                <a:gd name="connsiteY47" fmla="*/ 3247110 h 3618622"/>
                <a:gd name="connsiteX48" fmla="*/ 585444 w 1105015"/>
                <a:gd name="connsiteY48" fmla="*/ 3504285 h 3618622"/>
                <a:gd name="connsiteX49" fmla="*/ 899769 w 1105015"/>
                <a:gd name="connsiteY49" fmla="*/ 3580485 h 3618622"/>
                <a:gd name="connsiteX50" fmla="*/ 966444 w 1105015"/>
                <a:gd name="connsiteY50" fmla="*/ 3542385 h 3618622"/>
                <a:gd name="connsiteX51" fmla="*/ 794994 w 1105015"/>
                <a:gd name="connsiteY51" fmla="*/ 3428085 h 3618622"/>
                <a:gd name="connsiteX52" fmla="*/ 756894 w 1105015"/>
                <a:gd name="connsiteY52" fmla="*/ 3266160 h 3618622"/>
                <a:gd name="connsiteX53" fmla="*/ 794994 w 1105015"/>
                <a:gd name="connsiteY53" fmla="*/ 3028035 h 3618622"/>
                <a:gd name="connsiteX54" fmla="*/ 775944 w 1105015"/>
                <a:gd name="connsiteY54" fmla="*/ 2675610 h 3618622"/>
                <a:gd name="connsiteX55" fmla="*/ 833094 w 1105015"/>
                <a:gd name="connsiteY55" fmla="*/ 2266035 h 3618622"/>
                <a:gd name="connsiteX56" fmla="*/ 842619 w 1105015"/>
                <a:gd name="connsiteY56" fmla="*/ 1846935 h 3618622"/>
                <a:gd name="connsiteX57" fmla="*/ 728319 w 1105015"/>
                <a:gd name="connsiteY57" fmla="*/ 1523085 h 3618622"/>
                <a:gd name="connsiteX58" fmla="*/ 785469 w 1105015"/>
                <a:gd name="connsiteY58" fmla="*/ 1142085 h 3618622"/>
                <a:gd name="connsiteX59" fmla="*/ 890244 w 1105015"/>
                <a:gd name="connsiteY59" fmla="*/ 1408785 h 3618622"/>
                <a:gd name="connsiteX60" fmla="*/ 937869 w 1105015"/>
                <a:gd name="connsiteY60" fmla="*/ 1723110 h 3618622"/>
                <a:gd name="connsiteX61" fmla="*/ 918819 w 1105015"/>
                <a:gd name="connsiteY61" fmla="*/ 1951710 h 3618622"/>
                <a:gd name="connsiteX62" fmla="*/ 995019 w 1105015"/>
                <a:gd name="connsiteY62" fmla="*/ 1961235 h 3618622"/>
                <a:gd name="connsiteX63" fmla="*/ 1004544 w 1105015"/>
                <a:gd name="connsiteY63" fmla="*/ 2151735 h 361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05015" h="3618622">
                  <a:moveTo>
                    <a:pt x="1004544" y="2151735"/>
                  </a:moveTo>
                  <a:cubicBezTo>
                    <a:pt x="1022006" y="2166022"/>
                    <a:pt x="1085507" y="2104110"/>
                    <a:pt x="1099794" y="2046960"/>
                  </a:cubicBezTo>
                  <a:cubicBezTo>
                    <a:pt x="1114082" y="1989810"/>
                    <a:pt x="1095032" y="1905673"/>
                    <a:pt x="1090269" y="1808835"/>
                  </a:cubicBezTo>
                  <a:cubicBezTo>
                    <a:pt x="1085506" y="1711997"/>
                    <a:pt x="1079157" y="1553248"/>
                    <a:pt x="1071219" y="1465935"/>
                  </a:cubicBezTo>
                  <a:cubicBezTo>
                    <a:pt x="1063281" y="1378622"/>
                    <a:pt x="1058519" y="1361160"/>
                    <a:pt x="1042644" y="1284960"/>
                  </a:cubicBezTo>
                  <a:cubicBezTo>
                    <a:pt x="1026769" y="1208760"/>
                    <a:pt x="980731" y="1088110"/>
                    <a:pt x="975969" y="1008735"/>
                  </a:cubicBezTo>
                  <a:cubicBezTo>
                    <a:pt x="971207" y="929360"/>
                    <a:pt x="1033119" y="867447"/>
                    <a:pt x="1014069" y="808710"/>
                  </a:cubicBezTo>
                  <a:cubicBezTo>
                    <a:pt x="995019" y="749973"/>
                    <a:pt x="918819" y="703935"/>
                    <a:pt x="861669" y="656310"/>
                  </a:cubicBezTo>
                  <a:cubicBezTo>
                    <a:pt x="804519" y="608685"/>
                    <a:pt x="696569" y="570585"/>
                    <a:pt x="671169" y="522960"/>
                  </a:cubicBezTo>
                  <a:cubicBezTo>
                    <a:pt x="645769" y="475335"/>
                    <a:pt x="696569" y="415010"/>
                    <a:pt x="709269" y="370560"/>
                  </a:cubicBezTo>
                  <a:cubicBezTo>
                    <a:pt x="721969" y="326110"/>
                    <a:pt x="742607" y="280072"/>
                    <a:pt x="747369" y="256260"/>
                  </a:cubicBezTo>
                  <a:cubicBezTo>
                    <a:pt x="752131" y="232448"/>
                    <a:pt x="760069" y="268960"/>
                    <a:pt x="737844" y="227685"/>
                  </a:cubicBezTo>
                  <a:cubicBezTo>
                    <a:pt x="715619" y="186410"/>
                    <a:pt x="669581" y="35597"/>
                    <a:pt x="614019" y="8610"/>
                  </a:cubicBezTo>
                  <a:cubicBezTo>
                    <a:pt x="558457" y="-18377"/>
                    <a:pt x="440981" y="22897"/>
                    <a:pt x="404469" y="65760"/>
                  </a:cubicBezTo>
                  <a:cubicBezTo>
                    <a:pt x="367956" y="108622"/>
                    <a:pt x="398119" y="227685"/>
                    <a:pt x="394944" y="265785"/>
                  </a:cubicBezTo>
                  <a:cubicBezTo>
                    <a:pt x="391769" y="303885"/>
                    <a:pt x="372719" y="262610"/>
                    <a:pt x="385419" y="294360"/>
                  </a:cubicBezTo>
                  <a:cubicBezTo>
                    <a:pt x="398119" y="326110"/>
                    <a:pt x="466382" y="408660"/>
                    <a:pt x="471144" y="456285"/>
                  </a:cubicBezTo>
                  <a:cubicBezTo>
                    <a:pt x="475906" y="503910"/>
                    <a:pt x="467969" y="540422"/>
                    <a:pt x="413994" y="580110"/>
                  </a:cubicBezTo>
                  <a:cubicBezTo>
                    <a:pt x="360019" y="619797"/>
                    <a:pt x="198094" y="651548"/>
                    <a:pt x="147294" y="694410"/>
                  </a:cubicBezTo>
                  <a:cubicBezTo>
                    <a:pt x="96494" y="737272"/>
                    <a:pt x="118719" y="791247"/>
                    <a:pt x="109194" y="837285"/>
                  </a:cubicBezTo>
                  <a:cubicBezTo>
                    <a:pt x="99669" y="883322"/>
                    <a:pt x="99669" y="905548"/>
                    <a:pt x="90144" y="970635"/>
                  </a:cubicBezTo>
                  <a:cubicBezTo>
                    <a:pt x="80619" y="1035722"/>
                    <a:pt x="58394" y="1154785"/>
                    <a:pt x="52044" y="1227810"/>
                  </a:cubicBezTo>
                  <a:cubicBezTo>
                    <a:pt x="45694" y="1300835"/>
                    <a:pt x="56806" y="1340523"/>
                    <a:pt x="52044" y="1408785"/>
                  </a:cubicBezTo>
                  <a:cubicBezTo>
                    <a:pt x="47282" y="1477047"/>
                    <a:pt x="28231" y="1580235"/>
                    <a:pt x="23469" y="1637385"/>
                  </a:cubicBezTo>
                  <a:cubicBezTo>
                    <a:pt x="18706" y="1694535"/>
                    <a:pt x="26644" y="1673898"/>
                    <a:pt x="23469" y="1751685"/>
                  </a:cubicBezTo>
                  <a:cubicBezTo>
                    <a:pt x="20294" y="1829472"/>
                    <a:pt x="-11456" y="2045373"/>
                    <a:pt x="4419" y="2104110"/>
                  </a:cubicBezTo>
                  <a:cubicBezTo>
                    <a:pt x="20294" y="2162847"/>
                    <a:pt x="101256" y="2131098"/>
                    <a:pt x="118719" y="2104110"/>
                  </a:cubicBezTo>
                  <a:cubicBezTo>
                    <a:pt x="136182" y="2077122"/>
                    <a:pt x="98082" y="1969172"/>
                    <a:pt x="109194" y="1942185"/>
                  </a:cubicBezTo>
                  <a:cubicBezTo>
                    <a:pt x="120306" y="1915198"/>
                    <a:pt x="177457" y="1973935"/>
                    <a:pt x="185394" y="1942185"/>
                  </a:cubicBezTo>
                  <a:cubicBezTo>
                    <a:pt x="193331" y="1910435"/>
                    <a:pt x="158406" y="1810422"/>
                    <a:pt x="156819" y="1751685"/>
                  </a:cubicBezTo>
                  <a:cubicBezTo>
                    <a:pt x="155232" y="1692948"/>
                    <a:pt x="172694" y="1648497"/>
                    <a:pt x="175869" y="1589760"/>
                  </a:cubicBezTo>
                  <a:cubicBezTo>
                    <a:pt x="179044" y="1531022"/>
                    <a:pt x="155232" y="1469110"/>
                    <a:pt x="175869" y="1399260"/>
                  </a:cubicBezTo>
                  <a:cubicBezTo>
                    <a:pt x="196506" y="1329410"/>
                    <a:pt x="280644" y="1140497"/>
                    <a:pt x="299694" y="1170660"/>
                  </a:cubicBezTo>
                  <a:cubicBezTo>
                    <a:pt x="318744" y="1200822"/>
                    <a:pt x="301281" y="1448473"/>
                    <a:pt x="290169" y="1580235"/>
                  </a:cubicBezTo>
                  <a:cubicBezTo>
                    <a:pt x="279057" y="1711997"/>
                    <a:pt x="239369" y="1829473"/>
                    <a:pt x="233019" y="1961235"/>
                  </a:cubicBezTo>
                  <a:cubicBezTo>
                    <a:pt x="226669" y="2092997"/>
                    <a:pt x="233019" y="2208885"/>
                    <a:pt x="252069" y="2370810"/>
                  </a:cubicBezTo>
                  <a:cubicBezTo>
                    <a:pt x="271119" y="2532735"/>
                    <a:pt x="325094" y="2772448"/>
                    <a:pt x="347319" y="2932785"/>
                  </a:cubicBezTo>
                  <a:cubicBezTo>
                    <a:pt x="369544" y="3093123"/>
                    <a:pt x="406056" y="3235998"/>
                    <a:pt x="385419" y="3332835"/>
                  </a:cubicBezTo>
                  <a:cubicBezTo>
                    <a:pt x="364782" y="3429672"/>
                    <a:pt x="245719" y="3466185"/>
                    <a:pt x="223494" y="3513810"/>
                  </a:cubicBezTo>
                  <a:cubicBezTo>
                    <a:pt x="201269" y="3561435"/>
                    <a:pt x="206032" y="3616998"/>
                    <a:pt x="252069" y="3618585"/>
                  </a:cubicBezTo>
                  <a:cubicBezTo>
                    <a:pt x="298106" y="3620172"/>
                    <a:pt x="455269" y="3570960"/>
                    <a:pt x="499719" y="3523335"/>
                  </a:cubicBezTo>
                  <a:cubicBezTo>
                    <a:pt x="544169" y="3475710"/>
                    <a:pt x="515594" y="3410622"/>
                    <a:pt x="518769" y="3332835"/>
                  </a:cubicBezTo>
                  <a:cubicBezTo>
                    <a:pt x="521944" y="3255048"/>
                    <a:pt x="523532" y="3153448"/>
                    <a:pt x="518769" y="3056610"/>
                  </a:cubicBezTo>
                  <a:cubicBezTo>
                    <a:pt x="514006" y="2959772"/>
                    <a:pt x="485431" y="2904210"/>
                    <a:pt x="490194" y="2751810"/>
                  </a:cubicBezTo>
                  <a:cubicBezTo>
                    <a:pt x="494957" y="2599410"/>
                    <a:pt x="533057" y="2150147"/>
                    <a:pt x="547344" y="2142210"/>
                  </a:cubicBezTo>
                  <a:cubicBezTo>
                    <a:pt x="561631" y="2134273"/>
                    <a:pt x="577506" y="2564485"/>
                    <a:pt x="575919" y="2704185"/>
                  </a:cubicBezTo>
                  <a:cubicBezTo>
                    <a:pt x="574331" y="2843885"/>
                    <a:pt x="531469" y="2889923"/>
                    <a:pt x="537819" y="2980410"/>
                  </a:cubicBezTo>
                  <a:cubicBezTo>
                    <a:pt x="544169" y="3070897"/>
                    <a:pt x="606081" y="3159797"/>
                    <a:pt x="614019" y="3247110"/>
                  </a:cubicBezTo>
                  <a:cubicBezTo>
                    <a:pt x="621957" y="3334423"/>
                    <a:pt x="537819" y="3448723"/>
                    <a:pt x="585444" y="3504285"/>
                  </a:cubicBezTo>
                  <a:cubicBezTo>
                    <a:pt x="633069" y="3559847"/>
                    <a:pt x="836269" y="3574135"/>
                    <a:pt x="899769" y="3580485"/>
                  </a:cubicBezTo>
                  <a:cubicBezTo>
                    <a:pt x="963269" y="3586835"/>
                    <a:pt x="983907" y="3567785"/>
                    <a:pt x="966444" y="3542385"/>
                  </a:cubicBezTo>
                  <a:cubicBezTo>
                    <a:pt x="948981" y="3516985"/>
                    <a:pt x="829919" y="3474122"/>
                    <a:pt x="794994" y="3428085"/>
                  </a:cubicBezTo>
                  <a:cubicBezTo>
                    <a:pt x="760069" y="3382048"/>
                    <a:pt x="756894" y="3332835"/>
                    <a:pt x="756894" y="3266160"/>
                  </a:cubicBezTo>
                  <a:cubicBezTo>
                    <a:pt x="756894" y="3199485"/>
                    <a:pt x="791819" y="3126460"/>
                    <a:pt x="794994" y="3028035"/>
                  </a:cubicBezTo>
                  <a:cubicBezTo>
                    <a:pt x="798169" y="2929610"/>
                    <a:pt x="769594" y="2802610"/>
                    <a:pt x="775944" y="2675610"/>
                  </a:cubicBezTo>
                  <a:cubicBezTo>
                    <a:pt x="782294" y="2548610"/>
                    <a:pt x="821982" y="2404147"/>
                    <a:pt x="833094" y="2266035"/>
                  </a:cubicBezTo>
                  <a:cubicBezTo>
                    <a:pt x="844206" y="2127923"/>
                    <a:pt x="860081" y="1970760"/>
                    <a:pt x="842619" y="1846935"/>
                  </a:cubicBezTo>
                  <a:cubicBezTo>
                    <a:pt x="825156" y="1723110"/>
                    <a:pt x="737844" y="1640560"/>
                    <a:pt x="728319" y="1523085"/>
                  </a:cubicBezTo>
                  <a:cubicBezTo>
                    <a:pt x="718794" y="1405610"/>
                    <a:pt x="758482" y="1161135"/>
                    <a:pt x="785469" y="1142085"/>
                  </a:cubicBezTo>
                  <a:cubicBezTo>
                    <a:pt x="812456" y="1123035"/>
                    <a:pt x="864844" y="1311947"/>
                    <a:pt x="890244" y="1408785"/>
                  </a:cubicBezTo>
                  <a:cubicBezTo>
                    <a:pt x="915644" y="1505622"/>
                    <a:pt x="933107" y="1632623"/>
                    <a:pt x="937869" y="1723110"/>
                  </a:cubicBezTo>
                  <a:cubicBezTo>
                    <a:pt x="942631" y="1813597"/>
                    <a:pt x="909294" y="1912022"/>
                    <a:pt x="918819" y="1951710"/>
                  </a:cubicBezTo>
                  <a:cubicBezTo>
                    <a:pt x="928344" y="1991397"/>
                    <a:pt x="982319" y="1932660"/>
                    <a:pt x="995019" y="1961235"/>
                  </a:cubicBezTo>
                  <a:cubicBezTo>
                    <a:pt x="1007719" y="1989810"/>
                    <a:pt x="987082" y="2137448"/>
                    <a:pt x="1004544" y="2151735"/>
                  </a:cubicBezTo>
                  <a:close/>
                </a:path>
              </a:pathLst>
            </a:cu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6" name="フリーフォーム 45"/>
            <p:cNvSpPr/>
            <p:nvPr/>
          </p:nvSpPr>
          <p:spPr>
            <a:xfrm>
              <a:off x="58745" y="2132845"/>
              <a:ext cx="159518" cy="522376"/>
            </a:xfrm>
            <a:custGeom>
              <a:avLst/>
              <a:gdLst>
                <a:gd name="connsiteX0" fmla="*/ 1004544 w 1105015"/>
                <a:gd name="connsiteY0" fmla="*/ 2151735 h 3618622"/>
                <a:gd name="connsiteX1" fmla="*/ 1099794 w 1105015"/>
                <a:gd name="connsiteY1" fmla="*/ 2046960 h 3618622"/>
                <a:gd name="connsiteX2" fmla="*/ 1090269 w 1105015"/>
                <a:gd name="connsiteY2" fmla="*/ 1808835 h 3618622"/>
                <a:gd name="connsiteX3" fmla="*/ 1071219 w 1105015"/>
                <a:gd name="connsiteY3" fmla="*/ 1465935 h 3618622"/>
                <a:gd name="connsiteX4" fmla="*/ 1042644 w 1105015"/>
                <a:gd name="connsiteY4" fmla="*/ 1284960 h 3618622"/>
                <a:gd name="connsiteX5" fmla="*/ 975969 w 1105015"/>
                <a:gd name="connsiteY5" fmla="*/ 1008735 h 3618622"/>
                <a:gd name="connsiteX6" fmla="*/ 1014069 w 1105015"/>
                <a:gd name="connsiteY6" fmla="*/ 808710 h 3618622"/>
                <a:gd name="connsiteX7" fmla="*/ 861669 w 1105015"/>
                <a:gd name="connsiteY7" fmla="*/ 656310 h 3618622"/>
                <a:gd name="connsiteX8" fmla="*/ 671169 w 1105015"/>
                <a:gd name="connsiteY8" fmla="*/ 522960 h 3618622"/>
                <a:gd name="connsiteX9" fmla="*/ 709269 w 1105015"/>
                <a:gd name="connsiteY9" fmla="*/ 370560 h 3618622"/>
                <a:gd name="connsiteX10" fmla="*/ 747369 w 1105015"/>
                <a:gd name="connsiteY10" fmla="*/ 256260 h 3618622"/>
                <a:gd name="connsiteX11" fmla="*/ 737844 w 1105015"/>
                <a:gd name="connsiteY11" fmla="*/ 227685 h 3618622"/>
                <a:gd name="connsiteX12" fmla="*/ 614019 w 1105015"/>
                <a:gd name="connsiteY12" fmla="*/ 8610 h 3618622"/>
                <a:gd name="connsiteX13" fmla="*/ 404469 w 1105015"/>
                <a:gd name="connsiteY13" fmla="*/ 65760 h 3618622"/>
                <a:gd name="connsiteX14" fmla="*/ 394944 w 1105015"/>
                <a:gd name="connsiteY14" fmla="*/ 265785 h 3618622"/>
                <a:gd name="connsiteX15" fmla="*/ 385419 w 1105015"/>
                <a:gd name="connsiteY15" fmla="*/ 294360 h 3618622"/>
                <a:gd name="connsiteX16" fmla="*/ 471144 w 1105015"/>
                <a:gd name="connsiteY16" fmla="*/ 456285 h 3618622"/>
                <a:gd name="connsiteX17" fmla="*/ 413994 w 1105015"/>
                <a:gd name="connsiteY17" fmla="*/ 580110 h 3618622"/>
                <a:gd name="connsiteX18" fmla="*/ 147294 w 1105015"/>
                <a:gd name="connsiteY18" fmla="*/ 694410 h 3618622"/>
                <a:gd name="connsiteX19" fmla="*/ 109194 w 1105015"/>
                <a:gd name="connsiteY19" fmla="*/ 837285 h 3618622"/>
                <a:gd name="connsiteX20" fmla="*/ 90144 w 1105015"/>
                <a:gd name="connsiteY20" fmla="*/ 970635 h 3618622"/>
                <a:gd name="connsiteX21" fmla="*/ 52044 w 1105015"/>
                <a:gd name="connsiteY21" fmla="*/ 1227810 h 3618622"/>
                <a:gd name="connsiteX22" fmla="*/ 52044 w 1105015"/>
                <a:gd name="connsiteY22" fmla="*/ 1408785 h 3618622"/>
                <a:gd name="connsiteX23" fmla="*/ 23469 w 1105015"/>
                <a:gd name="connsiteY23" fmla="*/ 1637385 h 3618622"/>
                <a:gd name="connsiteX24" fmla="*/ 23469 w 1105015"/>
                <a:gd name="connsiteY24" fmla="*/ 1751685 h 3618622"/>
                <a:gd name="connsiteX25" fmla="*/ 4419 w 1105015"/>
                <a:gd name="connsiteY25" fmla="*/ 2104110 h 3618622"/>
                <a:gd name="connsiteX26" fmla="*/ 118719 w 1105015"/>
                <a:gd name="connsiteY26" fmla="*/ 2104110 h 3618622"/>
                <a:gd name="connsiteX27" fmla="*/ 109194 w 1105015"/>
                <a:gd name="connsiteY27" fmla="*/ 1942185 h 3618622"/>
                <a:gd name="connsiteX28" fmla="*/ 185394 w 1105015"/>
                <a:gd name="connsiteY28" fmla="*/ 1942185 h 3618622"/>
                <a:gd name="connsiteX29" fmla="*/ 156819 w 1105015"/>
                <a:gd name="connsiteY29" fmla="*/ 1751685 h 3618622"/>
                <a:gd name="connsiteX30" fmla="*/ 175869 w 1105015"/>
                <a:gd name="connsiteY30" fmla="*/ 1589760 h 3618622"/>
                <a:gd name="connsiteX31" fmla="*/ 175869 w 1105015"/>
                <a:gd name="connsiteY31" fmla="*/ 1399260 h 3618622"/>
                <a:gd name="connsiteX32" fmla="*/ 299694 w 1105015"/>
                <a:gd name="connsiteY32" fmla="*/ 1170660 h 3618622"/>
                <a:gd name="connsiteX33" fmla="*/ 290169 w 1105015"/>
                <a:gd name="connsiteY33" fmla="*/ 1580235 h 3618622"/>
                <a:gd name="connsiteX34" fmla="*/ 233019 w 1105015"/>
                <a:gd name="connsiteY34" fmla="*/ 1961235 h 3618622"/>
                <a:gd name="connsiteX35" fmla="*/ 252069 w 1105015"/>
                <a:gd name="connsiteY35" fmla="*/ 2370810 h 3618622"/>
                <a:gd name="connsiteX36" fmla="*/ 347319 w 1105015"/>
                <a:gd name="connsiteY36" fmla="*/ 2932785 h 3618622"/>
                <a:gd name="connsiteX37" fmla="*/ 385419 w 1105015"/>
                <a:gd name="connsiteY37" fmla="*/ 3332835 h 3618622"/>
                <a:gd name="connsiteX38" fmla="*/ 223494 w 1105015"/>
                <a:gd name="connsiteY38" fmla="*/ 3513810 h 3618622"/>
                <a:gd name="connsiteX39" fmla="*/ 252069 w 1105015"/>
                <a:gd name="connsiteY39" fmla="*/ 3618585 h 3618622"/>
                <a:gd name="connsiteX40" fmla="*/ 499719 w 1105015"/>
                <a:gd name="connsiteY40" fmla="*/ 3523335 h 3618622"/>
                <a:gd name="connsiteX41" fmla="*/ 518769 w 1105015"/>
                <a:gd name="connsiteY41" fmla="*/ 3332835 h 3618622"/>
                <a:gd name="connsiteX42" fmla="*/ 518769 w 1105015"/>
                <a:gd name="connsiteY42" fmla="*/ 3056610 h 3618622"/>
                <a:gd name="connsiteX43" fmla="*/ 490194 w 1105015"/>
                <a:gd name="connsiteY43" fmla="*/ 2751810 h 3618622"/>
                <a:gd name="connsiteX44" fmla="*/ 547344 w 1105015"/>
                <a:gd name="connsiteY44" fmla="*/ 2142210 h 3618622"/>
                <a:gd name="connsiteX45" fmla="*/ 575919 w 1105015"/>
                <a:gd name="connsiteY45" fmla="*/ 2704185 h 3618622"/>
                <a:gd name="connsiteX46" fmla="*/ 537819 w 1105015"/>
                <a:gd name="connsiteY46" fmla="*/ 2980410 h 3618622"/>
                <a:gd name="connsiteX47" fmla="*/ 614019 w 1105015"/>
                <a:gd name="connsiteY47" fmla="*/ 3247110 h 3618622"/>
                <a:gd name="connsiteX48" fmla="*/ 585444 w 1105015"/>
                <a:gd name="connsiteY48" fmla="*/ 3504285 h 3618622"/>
                <a:gd name="connsiteX49" fmla="*/ 899769 w 1105015"/>
                <a:gd name="connsiteY49" fmla="*/ 3580485 h 3618622"/>
                <a:gd name="connsiteX50" fmla="*/ 966444 w 1105015"/>
                <a:gd name="connsiteY50" fmla="*/ 3542385 h 3618622"/>
                <a:gd name="connsiteX51" fmla="*/ 794994 w 1105015"/>
                <a:gd name="connsiteY51" fmla="*/ 3428085 h 3618622"/>
                <a:gd name="connsiteX52" fmla="*/ 756894 w 1105015"/>
                <a:gd name="connsiteY52" fmla="*/ 3266160 h 3618622"/>
                <a:gd name="connsiteX53" fmla="*/ 794994 w 1105015"/>
                <a:gd name="connsiteY53" fmla="*/ 3028035 h 3618622"/>
                <a:gd name="connsiteX54" fmla="*/ 775944 w 1105015"/>
                <a:gd name="connsiteY54" fmla="*/ 2675610 h 3618622"/>
                <a:gd name="connsiteX55" fmla="*/ 833094 w 1105015"/>
                <a:gd name="connsiteY55" fmla="*/ 2266035 h 3618622"/>
                <a:gd name="connsiteX56" fmla="*/ 842619 w 1105015"/>
                <a:gd name="connsiteY56" fmla="*/ 1846935 h 3618622"/>
                <a:gd name="connsiteX57" fmla="*/ 728319 w 1105015"/>
                <a:gd name="connsiteY57" fmla="*/ 1523085 h 3618622"/>
                <a:gd name="connsiteX58" fmla="*/ 785469 w 1105015"/>
                <a:gd name="connsiteY58" fmla="*/ 1142085 h 3618622"/>
                <a:gd name="connsiteX59" fmla="*/ 890244 w 1105015"/>
                <a:gd name="connsiteY59" fmla="*/ 1408785 h 3618622"/>
                <a:gd name="connsiteX60" fmla="*/ 937869 w 1105015"/>
                <a:gd name="connsiteY60" fmla="*/ 1723110 h 3618622"/>
                <a:gd name="connsiteX61" fmla="*/ 918819 w 1105015"/>
                <a:gd name="connsiteY61" fmla="*/ 1951710 h 3618622"/>
                <a:gd name="connsiteX62" fmla="*/ 995019 w 1105015"/>
                <a:gd name="connsiteY62" fmla="*/ 1961235 h 3618622"/>
                <a:gd name="connsiteX63" fmla="*/ 1004544 w 1105015"/>
                <a:gd name="connsiteY63" fmla="*/ 2151735 h 361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05015" h="3618622">
                  <a:moveTo>
                    <a:pt x="1004544" y="2151735"/>
                  </a:moveTo>
                  <a:cubicBezTo>
                    <a:pt x="1022006" y="2166022"/>
                    <a:pt x="1085507" y="2104110"/>
                    <a:pt x="1099794" y="2046960"/>
                  </a:cubicBezTo>
                  <a:cubicBezTo>
                    <a:pt x="1114082" y="1989810"/>
                    <a:pt x="1095032" y="1905673"/>
                    <a:pt x="1090269" y="1808835"/>
                  </a:cubicBezTo>
                  <a:cubicBezTo>
                    <a:pt x="1085506" y="1711997"/>
                    <a:pt x="1079157" y="1553248"/>
                    <a:pt x="1071219" y="1465935"/>
                  </a:cubicBezTo>
                  <a:cubicBezTo>
                    <a:pt x="1063281" y="1378622"/>
                    <a:pt x="1058519" y="1361160"/>
                    <a:pt x="1042644" y="1284960"/>
                  </a:cubicBezTo>
                  <a:cubicBezTo>
                    <a:pt x="1026769" y="1208760"/>
                    <a:pt x="980731" y="1088110"/>
                    <a:pt x="975969" y="1008735"/>
                  </a:cubicBezTo>
                  <a:cubicBezTo>
                    <a:pt x="971207" y="929360"/>
                    <a:pt x="1033119" y="867447"/>
                    <a:pt x="1014069" y="808710"/>
                  </a:cubicBezTo>
                  <a:cubicBezTo>
                    <a:pt x="995019" y="749973"/>
                    <a:pt x="918819" y="703935"/>
                    <a:pt x="861669" y="656310"/>
                  </a:cubicBezTo>
                  <a:cubicBezTo>
                    <a:pt x="804519" y="608685"/>
                    <a:pt x="696569" y="570585"/>
                    <a:pt x="671169" y="522960"/>
                  </a:cubicBezTo>
                  <a:cubicBezTo>
                    <a:pt x="645769" y="475335"/>
                    <a:pt x="696569" y="415010"/>
                    <a:pt x="709269" y="370560"/>
                  </a:cubicBezTo>
                  <a:cubicBezTo>
                    <a:pt x="721969" y="326110"/>
                    <a:pt x="742607" y="280072"/>
                    <a:pt x="747369" y="256260"/>
                  </a:cubicBezTo>
                  <a:cubicBezTo>
                    <a:pt x="752131" y="232448"/>
                    <a:pt x="760069" y="268960"/>
                    <a:pt x="737844" y="227685"/>
                  </a:cubicBezTo>
                  <a:cubicBezTo>
                    <a:pt x="715619" y="186410"/>
                    <a:pt x="669581" y="35597"/>
                    <a:pt x="614019" y="8610"/>
                  </a:cubicBezTo>
                  <a:cubicBezTo>
                    <a:pt x="558457" y="-18377"/>
                    <a:pt x="440981" y="22897"/>
                    <a:pt x="404469" y="65760"/>
                  </a:cubicBezTo>
                  <a:cubicBezTo>
                    <a:pt x="367956" y="108622"/>
                    <a:pt x="398119" y="227685"/>
                    <a:pt x="394944" y="265785"/>
                  </a:cubicBezTo>
                  <a:cubicBezTo>
                    <a:pt x="391769" y="303885"/>
                    <a:pt x="372719" y="262610"/>
                    <a:pt x="385419" y="294360"/>
                  </a:cubicBezTo>
                  <a:cubicBezTo>
                    <a:pt x="398119" y="326110"/>
                    <a:pt x="466382" y="408660"/>
                    <a:pt x="471144" y="456285"/>
                  </a:cubicBezTo>
                  <a:cubicBezTo>
                    <a:pt x="475906" y="503910"/>
                    <a:pt x="467969" y="540422"/>
                    <a:pt x="413994" y="580110"/>
                  </a:cubicBezTo>
                  <a:cubicBezTo>
                    <a:pt x="360019" y="619797"/>
                    <a:pt x="198094" y="651548"/>
                    <a:pt x="147294" y="694410"/>
                  </a:cubicBezTo>
                  <a:cubicBezTo>
                    <a:pt x="96494" y="737272"/>
                    <a:pt x="118719" y="791247"/>
                    <a:pt x="109194" y="837285"/>
                  </a:cubicBezTo>
                  <a:cubicBezTo>
                    <a:pt x="99669" y="883322"/>
                    <a:pt x="99669" y="905548"/>
                    <a:pt x="90144" y="970635"/>
                  </a:cubicBezTo>
                  <a:cubicBezTo>
                    <a:pt x="80619" y="1035722"/>
                    <a:pt x="58394" y="1154785"/>
                    <a:pt x="52044" y="1227810"/>
                  </a:cubicBezTo>
                  <a:cubicBezTo>
                    <a:pt x="45694" y="1300835"/>
                    <a:pt x="56806" y="1340523"/>
                    <a:pt x="52044" y="1408785"/>
                  </a:cubicBezTo>
                  <a:cubicBezTo>
                    <a:pt x="47282" y="1477047"/>
                    <a:pt x="28231" y="1580235"/>
                    <a:pt x="23469" y="1637385"/>
                  </a:cubicBezTo>
                  <a:cubicBezTo>
                    <a:pt x="18706" y="1694535"/>
                    <a:pt x="26644" y="1673898"/>
                    <a:pt x="23469" y="1751685"/>
                  </a:cubicBezTo>
                  <a:cubicBezTo>
                    <a:pt x="20294" y="1829472"/>
                    <a:pt x="-11456" y="2045373"/>
                    <a:pt x="4419" y="2104110"/>
                  </a:cubicBezTo>
                  <a:cubicBezTo>
                    <a:pt x="20294" y="2162847"/>
                    <a:pt x="101256" y="2131098"/>
                    <a:pt x="118719" y="2104110"/>
                  </a:cubicBezTo>
                  <a:cubicBezTo>
                    <a:pt x="136182" y="2077122"/>
                    <a:pt x="98082" y="1969172"/>
                    <a:pt x="109194" y="1942185"/>
                  </a:cubicBezTo>
                  <a:cubicBezTo>
                    <a:pt x="120306" y="1915198"/>
                    <a:pt x="177457" y="1973935"/>
                    <a:pt x="185394" y="1942185"/>
                  </a:cubicBezTo>
                  <a:cubicBezTo>
                    <a:pt x="193331" y="1910435"/>
                    <a:pt x="158406" y="1810422"/>
                    <a:pt x="156819" y="1751685"/>
                  </a:cubicBezTo>
                  <a:cubicBezTo>
                    <a:pt x="155232" y="1692948"/>
                    <a:pt x="172694" y="1648497"/>
                    <a:pt x="175869" y="1589760"/>
                  </a:cubicBezTo>
                  <a:cubicBezTo>
                    <a:pt x="179044" y="1531022"/>
                    <a:pt x="155232" y="1469110"/>
                    <a:pt x="175869" y="1399260"/>
                  </a:cubicBezTo>
                  <a:cubicBezTo>
                    <a:pt x="196506" y="1329410"/>
                    <a:pt x="280644" y="1140497"/>
                    <a:pt x="299694" y="1170660"/>
                  </a:cubicBezTo>
                  <a:cubicBezTo>
                    <a:pt x="318744" y="1200822"/>
                    <a:pt x="301281" y="1448473"/>
                    <a:pt x="290169" y="1580235"/>
                  </a:cubicBezTo>
                  <a:cubicBezTo>
                    <a:pt x="279057" y="1711997"/>
                    <a:pt x="239369" y="1829473"/>
                    <a:pt x="233019" y="1961235"/>
                  </a:cubicBezTo>
                  <a:cubicBezTo>
                    <a:pt x="226669" y="2092997"/>
                    <a:pt x="233019" y="2208885"/>
                    <a:pt x="252069" y="2370810"/>
                  </a:cubicBezTo>
                  <a:cubicBezTo>
                    <a:pt x="271119" y="2532735"/>
                    <a:pt x="325094" y="2772448"/>
                    <a:pt x="347319" y="2932785"/>
                  </a:cubicBezTo>
                  <a:cubicBezTo>
                    <a:pt x="369544" y="3093123"/>
                    <a:pt x="406056" y="3235998"/>
                    <a:pt x="385419" y="3332835"/>
                  </a:cubicBezTo>
                  <a:cubicBezTo>
                    <a:pt x="364782" y="3429672"/>
                    <a:pt x="245719" y="3466185"/>
                    <a:pt x="223494" y="3513810"/>
                  </a:cubicBezTo>
                  <a:cubicBezTo>
                    <a:pt x="201269" y="3561435"/>
                    <a:pt x="206032" y="3616998"/>
                    <a:pt x="252069" y="3618585"/>
                  </a:cubicBezTo>
                  <a:cubicBezTo>
                    <a:pt x="298106" y="3620172"/>
                    <a:pt x="455269" y="3570960"/>
                    <a:pt x="499719" y="3523335"/>
                  </a:cubicBezTo>
                  <a:cubicBezTo>
                    <a:pt x="544169" y="3475710"/>
                    <a:pt x="515594" y="3410622"/>
                    <a:pt x="518769" y="3332835"/>
                  </a:cubicBezTo>
                  <a:cubicBezTo>
                    <a:pt x="521944" y="3255048"/>
                    <a:pt x="523532" y="3153448"/>
                    <a:pt x="518769" y="3056610"/>
                  </a:cubicBezTo>
                  <a:cubicBezTo>
                    <a:pt x="514006" y="2959772"/>
                    <a:pt x="485431" y="2904210"/>
                    <a:pt x="490194" y="2751810"/>
                  </a:cubicBezTo>
                  <a:cubicBezTo>
                    <a:pt x="494957" y="2599410"/>
                    <a:pt x="533057" y="2150147"/>
                    <a:pt x="547344" y="2142210"/>
                  </a:cubicBezTo>
                  <a:cubicBezTo>
                    <a:pt x="561631" y="2134273"/>
                    <a:pt x="577506" y="2564485"/>
                    <a:pt x="575919" y="2704185"/>
                  </a:cubicBezTo>
                  <a:cubicBezTo>
                    <a:pt x="574331" y="2843885"/>
                    <a:pt x="531469" y="2889923"/>
                    <a:pt x="537819" y="2980410"/>
                  </a:cubicBezTo>
                  <a:cubicBezTo>
                    <a:pt x="544169" y="3070897"/>
                    <a:pt x="606081" y="3159797"/>
                    <a:pt x="614019" y="3247110"/>
                  </a:cubicBezTo>
                  <a:cubicBezTo>
                    <a:pt x="621957" y="3334423"/>
                    <a:pt x="537819" y="3448723"/>
                    <a:pt x="585444" y="3504285"/>
                  </a:cubicBezTo>
                  <a:cubicBezTo>
                    <a:pt x="633069" y="3559847"/>
                    <a:pt x="836269" y="3574135"/>
                    <a:pt x="899769" y="3580485"/>
                  </a:cubicBezTo>
                  <a:cubicBezTo>
                    <a:pt x="963269" y="3586835"/>
                    <a:pt x="983907" y="3567785"/>
                    <a:pt x="966444" y="3542385"/>
                  </a:cubicBezTo>
                  <a:cubicBezTo>
                    <a:pt x="948981" y="3516985"/>
                    <a:pt x="829919" y="3474122"/>
                    <a:pt x="794994" y="3428085"/>
                  </a:cubicBezTo>
                  <a:cubicBezTo>
                    <a:pt x="760069" y="3382048"/>
                    <a:pt x="756894" y="3332835"/>
                    <a:pt x="756894" y="3266160"/>
                  </a:cubicBezTo>
                  <a:cubicBezTo>
                    <a:pt x="756894" y="3199485"/>
                    <a:pt x="791819" y="3126460"/>
                    <a:pt x="794994" y="3028035"/>
                  </a:cubicBezTo>
                  <a:cubicBezTo>
                    <a:pt x="798169" y="2929610"/>
                    <a:pt x="769594" y="2802610"/>
                    <a:pt x="775944" y="2675610"/>
                  </a:cubicBezTo>
                  <a:cubicBezTo>
                    <a:pt x="782294" y="2548610"/>
                    <a:pt x="821982" y="2404147"/>
                    <a:pt x="833094" y="2266035"/>
                  </a:cubicBezTo>
                  <a:cubicBezTo>
                    <a:pt x="844206" y="2127923"/>
                    <a:pt x="860081" y="1970760"/>
                    <a:pt x="842619" y="1846935"/>
                  </a:cubicBezTo>
                  <a:cubicBezTo>
                    <a:pt x="825156" y="1723110"/>
                    <a:pt x="737844" y="1640560"/>
                    <a:pt x="728319" y="1523085"/>
                  </a:cubicBezTo>
                  <a:cubicBezTo>
                    <a:pt x="718794" y="1405610"/>
                    <a:pt x="758482" y="1161135"/>
                    <a:pt x="785469" y="1142085"/>
                  </a:cubicBezTo>
                  <a:cubicBezTo>
                    <a:pt x="812456" y="1123035"/>
                    <a:pt x="864844" y="1311947"/>
                    <a:pt x="890244" y="1408785"/>
                  </a:cubicBezTo>
                  <a:cubicBezTo>
                    <a:pt x="915644" y="1505622"/>
                    <a:pt x="933107" y="1632623"/>
                    <a:pt x="937869" y="1723110"/>
                  </a:cubicBezTo>
                  <a:cubicBezTo>
                    <a:pt x="942631" y="1813597"/>
                    <a:pt x="909294" y="1912022"/>
                    <a:pt x="918819" y="1951710"/>
                  </a:cubicBezTo>
                  <a:cubicBezTo>
                    <a:pt x="928344" y="1991397"/>
                    <a:pt x="982319" y="1932660"/>
                    <a:pt x="995019" y="1961235"/>
                  </a:cubicBezTo>
                  <a:cubicBezTo>
                    <a:pt x="1007719" y="1989810"/>
                    <a:pt x="987082" y="2137448"/>
                    <a:pt x="1004544" y="2151735"/>
                  </a:cubicBezTo>
                  <a:close/>
                </a:path>
              </a:pathLst>
            </a:cu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12" name="正方形/長方形 11"/>
          <p:cNvSpPr/>
          <p:nvPr/>
        </p:nvSpPr>
        <p:spPr>
          <a:xfrm>
            <a:off x="268376" y="1268790"/>
            <a:ext cx="2719448" cy="24482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7" name="タイトル 1"/>
          <p:cNvSpPr txBox="1">
            <a:spLocks/>
          </p:cNvSpPr>
          <p:nvPr/>
        </p:nvSpPr>
        <p:spPr>
          <a:xfrm>
            <a:off x="1144575" y="1124759"/>
            <a:ext cx="763129" cy="288047"/>
          </a:xfrm>
          <a:prstGeom prst="rect">
            <a:avLst/>
          </a:prstGeom>
          <a:solidFill>
            <a:schemeClr val="bg1"/>
          </a:solidFill>
          <a:ln w="28575">
            <a:solidFill>
              <a:srgbClr val="FF0000"/>
            </a:solidFill>
          </a:ln>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1600" dirty="0">
                <a:solidFill>
                  <a:prstClr val="black"/>
                </a:solidFill>
                <a:latin typeface="Comic Sans MS" panose="030F0702030302020204" pitchFamily="66" charset="0"/>
                <a:ea typeface="HG丸ｺﾞｼｯｸM-PRO" panose="020F0600000000000000" pitchFamily="50" charset="-128"/>
              </a:rPr>
              <a:t>施設</a:t>
            </a:r>
            <a:r>
              <a:rPr lang="en-US" altLang="ja-JP" sz="1600" dirty="0">
                <a:solidFill>
                  <a:prstClr val="black"/>
                </a:solidFill>
                <a:latin typeface="Comic Sans MS" panose="030F0702030302020204" pitchFamily="66" charset="0"/>
                <a:ea typeface="HG丸ｺﾞｼｯｸM-PRO" panose="020F0600000000000000" pitchFamily="50" charset="-128"/>
              </a:rPr>
              <a:t>A</a:t>
            </a:r>
            <a:endParaRPr lang="ja-JP" altLang="en-US" sz="1600" dirty="0">
              <a:solidFill>
                <a:prstClr val="black"/>
              </a:solidFill>
              <a:latin typeface="Comic Sans MS" panose="030F0702030302020204" pitchFamily="66" charset="0"/>
              <a:ea typeface="HG丸ｺﾞｼｯｸM-PRO" panose="020F0600000000000000" pitchFamily="50" charset="-128"/>
            </a:endParaRPr>
          </a:p>
        </p:txBody>
      </p:sp>
      <p:grpSp>
        <p:nvGrpSpPr>
          <p:cNvPr id="48" name="グループ化 47"/>
          <p:cNvGrpSpPr/>
          <p:nvPr/>
        </p:nvGrpSpPr>
        <p:grpSpPr>
          <a:xfrm>
            <a:off x="3547032" y="1457476"/>
            <a:ext cx="2240002" cy="2064882"/>
            <a:chOff x="58745" y="1305292"/>
            <a:chExt cx="2240002" cy="2064882"/>
          </a:xfrm>
        </p:grpSpPr>
        <p:grpSp>
          <p:nvGrpSpPr>
            <p:cNvPr id="49" name="グループ化 48"/>
            <p:cNvGrpSpPr/>
            <p:nvPr/>
          </p:nvGrpSpPr>
          <p:grpSpPr>
            <a:xfrm>
              <a:off x="228052" y="1865275"/>
              <a:ext cx="1734141" cy="1057769"/>
              <a:chOff x="791338" y="4291357"/>
              <a:chExt cx="1837562" cy="1120852"/>
            </a:xfrm>
          </p:grpSpPr>
          <p:grpSp>
            <p:nvGrpSpPr>
              <p:cNvPr id="54" name="グループ化 53"/>
              <p:cNvGrpSpPr/>
              <p:nvPr/>
            </p:nvGrpSpPr>
            <p:grpSpPr>
              <a:xfrm>
                <a:off x="1266193" y="4336008"/>
                <a:ext cx="915936" cy="821184"/>
                <a:chOff x="1266193" y="4336008"/>
                <a:chExt cx="920750" cy="825500"/>
              </a:xfrm>
            </p:grpSpPr>
            <p:sp>
              <p:nvSpPr>
                <p:cNvPr id="61" name="フリーフォーム 60"/>
                <p:cNvSpPr/>
                <p:nvPr/>
              </p:nvSpPr>
              <p:spPr>
                <a:xfrm>
                  <a:off x="1266193" y="4336008"/>
                  <a:ext cx="920750" cy="825500"/>
                </a:xfrm>
                <a:custGeom>
                  <a:avLst/>
                  <a:gdLst>
                    <a:gd name="connsiteX0" fmla="*/ 0 w 920750"/>
                    <a:gd name="connsiteY0" fmla="*/ 819150 h 825500"/>
                    <a:gd name="connsiteX1" fmla="*/ 920750 w 920750"/>
                    <a:gd name="connsiteY1" fmla="*/ 825500 h 825500"/>
                    <a:gd name="connsiteX2" fmla="*/ 920750 w 920750"/>
                    <a:gd name="connsiteY2" fmla="*/ 254000 h 825500"/>
                    <a:gd name="connsiteX3" fmla="*/ 609600 w 920750"/>
                    <a:gd name="connsiteY3" fmla="*/ 254000 h 825500"/>
                    <a:gd name="connsiteX4" fmla="*/ 615950 w 920750"/>
                    <a:gd name="connsiteY4" fmla="*/ 0 h 825500"/>
                    <a:gd name="connsiteX5" fmla="*/ 292100 w 920750"/>
                    <a:gd name="connsiteY5" fmla="*/ 6350 h 825500"/>
                    <a:gd name="connsiteX6" fmla="*/ 292100 w 920750"/>
                    <a:gd name="connsiteY6" fmla="*/ 260350 h 825500"/>
                    <a:gd name="connsiteX7" fmla="*/ 19050 w 920750"/>
                    <a:gd name="connsiteY7" fmla="*/ 260350 h 825500"/>
                    <a:gd name="connsiteX8" fmla="*/ 0 w 920750"/>
                    <a:gd name="connsiteY8" fmla="*/ 81915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750" h="825500">
                      <a:moveTo>
                        <a:pt x="0" y="819150"/>
                      </a:moveTo>
                      <a:lnTo>
                        <a:pt x="920750" y="825500"/>
                      </a:lnTo>
                      <a:lnTo>
                        <a:pt x="920750" y="254000"/>
                      </a:lnTo>
                      <a:lnTo>
                        <a:pt x="609600" y="254000"/>
                      </a:lnTo>
                      <a:lnTo>
                        <a:pt x="615950" y="0"/>
                      </a:lnTo>
                      <a:lnTo>
                        <a:pt x="292100" y="6350"/>
                      </a:lnTo>
                      <a:lnTo>
                        <a:pt x="292100" y="260350"/>
                      </a:lnTo>
                      <a:lnTo>
                        <a:pt x="19050" y="260350"/>
                      </a:lnTo>
                      <a:lnTo>
                        <a:pt x="0" y="819150"/>
                      </a:ln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2" name="正方形/長方形 61"/>
                <p:cNvSpPr/>
                <p:nvPr/>
              </p:nvSpPr>
              <p:spPr>
                <a:xfrm>
                  <a:off x="1331640" y="46531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3" name="正方形/長方形 62"/>
                <p:cNvSpPr/>
                <p:nvPr/>
              </p:nvSpPr>
              <p:spPr>
                <a:xfrm>
                  <a:off x="1331640" y="48306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4" name="正方形/長方形 63"/>
                <p:cNvSpPr/>
                <p:nvPr/>
              </p:nvSpPr>
              <p:spPr>
                <a:xfrm>
                  <a:off x="1331640" y="50081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5" name="正方形/長方形 64"/>
                <p:cNvSpPr/>
                <p:nvPr/>
              </p:nvSpPr>
              <p:spPr>
                <a:xfrm>
                  <a:off x="1616540" y="46531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6" name="正方形/長方形 65"/>
                <p:cNvSpPr/>
                <p:nvPr/>
              </p:nvSpPr>
              <p:spPr>
                <a:xfrm>
                  <a:off x="1616540" y="48306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7" name="正方形/長方形 66"/>
                <p:cNvSpPr/>
                <p:nvPr/>
              </p:nvSpPr>
              <p:spPr>
                <a:xfrm>
                  <a:off x="1616540" y="50081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8" name="正方形/長方形 67"/>
                <p:cNvSpPr/>
                <p:nvPr/>
              </p:nvSpPr>
              <p:spPr>
                <a:xfrm>
                  <a:off x="1922308" y="46531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9" name="正方形/長方形 68"/>
                <p:cNvSpPr/>
                <p:nvPr/>
              </p:nvSpPr>
              <p:spPr>
                <a:xfrm>
                  <a:off x="1922308" y="48306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0" name="正方形/長方形 69"/>
                <p:cNvSpPr/>
                <p:nvPr/>
              </p:nvSpPr>
              <p:spPr>
                <a:xfrm>
                  <a:off x="1922308" y="50081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71" name="Picture 10" descr="radioactive"/>
                <p:cNvPicPr>
                  <a:picLocks noChangeAspect="1" noChangeArrowheads="1"/>
                </p:cNvPicPr>
                <p:nvPr/>
              </p:nvPicPr>
              <p:blipFill>
                <a:blip r:embed="rId3" cstate="screen"/>
                <a:srcRect/>
                <a:stretch>
                  <a:fillRect/>
                </a:stretch>
              </p:blipFill>
              <p:spPr bwMode="auto">
                <a:xfrm>
                  <a:off x="1529851" y="4675672"/>
                  <a:ext cx="360761" cy="343141"/>
                </a:xfrm>
                <a:prstGeom prst="rect">
                  <a:avLst/>
                </a:prstGeom>
                <a:noFill/>
              </p:spPr>
            </p:pic>
          </p:grpSp>
          <p:sp>
            <p:nvSpPr>
              <p:cNvPr id="55" name="フリーフォーム 54"/>
              <p:cNvSpPr/>
              <p:nvPr/>
            </p:nvSpPr>
            <p:spPr>
              <a:xfrm>
                <a:off x="2262188" y="4729153"/>
                <a:ext cx="366712" cy="185794"/>
              </a:xfrm>
              <a:custGeom>
                <a:avLst/>
                <a:gdLst>
                  <a:gd name="connsiteX0" fmla="*/ 0 w 366712"/>
                  <a:gd name="connsiteY0" fmla="*/ 114310 h 185794"/>
                  <a:gd name="connsiteX1" fmla="*/ 71437 w 366712"/>
                  <a:gd name="connsiteY1" fmla="*/ 19060 h 185794"/>
                  <a:gd name="connsiteX2" fmla="*/ 80962 w 366712"/>
                  <a:gd name="connsiteY2" fmla="*/ 185747 h 185794"/>
                  <a:gd name="connsiteX3" fmla="*/ 152400 w 366712"/>
                  <a:gd name="connsiteY3" fmla="*/ 10 h 185794"/>
                  <a:gd name="connsiteX4" fmla="*/ 180975 w 366712"/>
                  <a:gd name="connsiteY4" fmla="*/ 176222 h 185794"/>
                  <a:gd name="connsiteX5" fmla="*/ 257175 w 366712"/>
                  <a:gd name="connsiteY5" fmla="*/ 14297 h 185794"/>
                  <a:gd name="connsiteX6" fmla="*/ 285750 w 366712"/>
                  <a:gd name="connsiteY6" fmla="*/ 114310 h 185794"/>
                  <a:gd name="connsiteX7" fmla="*/ 366712 w 366712"/>
                  <a:gd name="connsiteY7" fmla="*/ 114310 h 1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185794">
                    <a:moveTo>
                      <a:pt x="0" y="114310"/>
                    </a:moveTo>
                    <a:cubicBezTo>
                      <a:pt x="28971" y="60732"/>
                      <a:pt x="57943" y="7154"/>
                      <a:pt x="71437" y="19060"/>
                    </a:cubicBezTo>
                    <a:cubicBezTo>
                      <a:pt x="84931" y="30966"/>
                      <a:pt x="67468" y="188922"/>
                      <a:pt x="80962" y="185747"/>
                    </a:cubicBezTo>
                    <a:cubicBezTo>
                      <a:pt x="94456" y="182572"/>
                      <a:pt x="135731" y="1597"/>
                      <a:pt x="152400" y="10"/>
                    </a:cubicBezTo>
                    <a:cubicBezTo>
                      <a:pt x="169069" y="-1577"/>
                      <a:pt x="163513" y="173841"/>
                      <a:pt x="180975" y="176222"/>
                    </a:cubicBezTo>
                    <a:cubicBezTo>
                      <a:pt x="198437" y="178603"/>
                      <a:pt x="239713" y="24616"/>
                      <a:pt x="257175" y="14297"/>
                    </a:cubicBezTo>
                    <a:cubicBezTo>
                      <a:pt x="274637" y="3978"/>
                      <a:pt x="267494" y="97641"/>
                      <a:pt x="285750" y="114310"/>
                    </a:cubicBezTo>
                    <a:cubicBezTo>
                      <a:pt x="304006" y="130979"/>
                      <a:pt x="335359" y="122644"/>
                      <a:pt x="366712" y="11431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フリーフォーム 55"/>
              <p:cNvSpPr/>
              <p:nvPr/>
            </p:nvSpPr>
            <p:spPr>
              <a:xfrm rot="19512559">
                <a:off x="2171686" y="4291357"/>
                <a:ext cx="366712" cy="185794"/>
              </a:xfrm>
              <a:custGeom>
                <a:avLst/>
                <a:gdLst>
                  <a:gd name="connsiteX0" fmla="*/ 0 w 366712"/>
                  <a:gd name="connsiteY0" fmla="*/ 114310 h 185794"/>
                  <a:gd name="connsiteX1" fmla="*/ 71437 w 366712"/>
                  <a:gd name="connsiteY1" fmla="*/ 19060 h 185794"/>
                  <a:gd name="connsiteX2" fmla="*/ 80962 w 366712"/>
                  <a:gd name="connsiteY2" fmla="*/ 185747 h 185794"/>
                  <a:gd name="connsiteX3" fmla="*/ 152400 w 366712"/>
                  <a:gd name="connsiteY3" fmla="*/ 10 h 185794"/>
                  <a:gd name="connsiteX4" fmla="*/ 180975 w 366712"/>
                  <a:gd name="connsiteY4" fmla="*/ 176222 h 185794"/>
                  <a:gd name="connsiteX5" fmla="*/ 257175 w 366712"/>
                  <a:gd name="connsiteY5" fmla="*/ 14297 h 185794"/>
                  <a:gd name="connsiteX6" fmla="*/ 285750 w 366712"/>
                  <a:gd name="connsiteY6" fmla="*/ 114310 h 185794"/>
                  <a:gd name="connsiteX7" fmla="*/ 366712 w 366712"/>
                  <a:gd name="connsiteY7" fmla="*/ 114310 h 1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185794">
                    <a:moveTo>
                      <a:pt x="0" y="114310"/>
                    </a:moveTo>
                    <a:cubicBezTo>
                      <a:pt x="28971" y="60732"/>
                      <a:pt x="57943" y="7154"/>
                      <a:pt x="71437" y="19060"/>
                    </a:cubicBezTo>
                    <a:cubicBezTo>
                      <a:pt x="84931" y="30966"/>
                      <a:pt x="67468" y="188922"/>
                      <a:pt x="80962" y="185747"/>
                    </a:cubicBezTo>
                    <a:cubicBezTo>
                      <a:pt x="94456" y="182572"/>
                      <a:pt x="135731" y="1597"/>
                      <a:pt x="152400" y="10"/>
                    </a:cubicBezTo>
                    <a:cubicBezTo>
                      <a:pt x="169069" y="-1577"/>
                      <a:pt x="163513" y="173841"/>
                      <a:pt x="180975" y="176222"/>
                    </a:cubicBezTo>
                    <a:cubicBezTo>
                      <a:pt x="198437" y="178603"/>
                      <a:pt x="239713" y="24616"/>
                      <a:pt x="257175" y="14297"/>
                    </a:cubicBezTo>
                    <a:cubicBezTo>
                      <a:pt x="274637" y="3978"/>
                      <a:pt x="267494" y="97641"/>
                      <a:pt x="285750" y="114310"/>
                    </a:cubicBezTo>
                    <a:cubicBezTo>
                      <a:pt x="304006" y="130979"/>
                      <a:pt x="335359" y="122644"/>
                      <a:pt x="366712" y="11431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7" name="フリーフォーム 56"/>
              <p:cNvSpPr/>
              <p:nvPr/>
            </p:nvSpPr>
            <p:spPr>
              <a:xfrm rot="19512559">
                <a:off x="868987" y="5186306"/>
                <a:ext cx="366712" cy="185794"/>
              </a:xfrm>
              <a:custGeom>
                <a:avLst/>
                <a:gdLst>
                  <a:gd name="connsiteX0" fmla="*/ 0 w 366712"/>
                  <a:gd name="connsiteY0" fmla="*/ 114310 h 185794"/>
                  <a:gd name="connsiteX1" fmla="*/ 71437 w 366712"/>
                  <a:gd name="connsiteY1" fmla="*/ 19060 h 185794"/>
                  <a:gd name="connsiteX2" fmla="*/ 80962 w 366712"/>
                  <a:gd name="connsiteY2" fmla="*/ 185747 h 185794"/>
                  <a:gd name="connsiteX3" fmla="*/ 152400 w 366712"/>
                  <a:gd name="connsiteY3" fmla="*/ 10 h 185794"/>
                  <a:gd name="connsiteX4" fmla="*/ 180975 w 366712"/>
                  <a:gd name="connsiteY4" fmla="*/ 176222 h 185794"/>
                  <a:gd name="connsiteX5" fmla="*/ 257175 w 366712"/>
                  <a:gd name="connsiteY5" fmla="*/ 14297 h 185794"/>
                  <a:gd name="connsiteX6" fmla="*/ 285750 w 366712"/>
                  <a:gd name="connsiteY6" fmla="*/ 114310 h 185794"/>
                  <a:gd name="connsiteX7" fmla="*/ 366712 w 366712"/>
                  <a:gd name="connsiteY7" fmla="*/ 114310 h 1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185794">
                    <a:moveTo>
                      <a:pt x="0" y="114310"/>
                    </a:moveTo>
                    <a:cubicBezTo>
                      <a:pt x="28971" y="60732"/>
                      <a:pt x="57943" y="7154"/>
                      <a:pt x="71437" y="19060"/>
                    </a:cubicBezTo>
                    <a:cubicBezTo>
                      <a:pt x="84931" y="30966"/>
                      <a:pt x="67468" y="188922"/>
                      <a:pt x="80962" y="185747"/>
                    </a:cubicBezTo>
                    <a:cubicBezTo>
                      <a:pt x="94456" y="182572"/>
                      <a:pt x="135731" y="1597"/>
                      <a:pt x="152400" y="10"/>
                    </a:cubicBezTo>
                    <a:cubicBezTo>
                      <a:pt x="169069" y="-1577"/>
                      <a:pt x="163513" y="173841"/>
                      <a:pt x="180975" y="176222"/>
                    </a:cubicBezTo>
                    <a:cubicBezTo>
                      <a:pt x="198437" y="178603"/>
                      <a:pt x="239713" y="24616"/>
                      <a:pt x="257175" y="14297"/>
                    </a:cubicBezTo>
                    <a:cubicBezTo>
                      <a:pt x="274637" y="3978"/>
                      <a:pt x="267494" y="97641"/>
                      <a:pt x="285750" y="114310"/>
                    </a:cubicBezTo>
                    <a:cubicBezTo>
                      <a:pt x="304006" y="130979"/>
                      <a:pt x="335359" y="122644"/>
                      <a:pt x="366712" y="11431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8" name="フリーフォーム 57"/>
              <p:cNvSpPr/>
              <p:nvPr/>
            </p:nvSpPr>
            <p:spPr>
              <a:xfrm>
                <a:off x="791338" y="4808902"/>
                <a:ext cx="366712" cy="185794"/>
              </a:xfrm>
              <a:custGeom>
                <a:avLst/>
                <a:gdLst>
                  <a:gd name="connsiteX0" fmla="*/ 0 w 366712"/>
                  <a:gd name="connsiteY0" fmla="*/ 114310 h 185794"/>
                  <a:gd name="connsiteX1" fmla="*/ 71437 w 366712"/>
                  <a:gd name="connsiteY1" fmla="*/ 19060 h 185794"/>
                  <a:gd name="connsiteX2" fmla="*/ 80962 w 366712"/>
                  <a:gd name="connsiteY2" fmla="*/ 185747 h 185794"/>
                  <a:gd name="connsiteX3" fmla="*/ 152400 w 366712"/>
                  <a:gd name="connsiteY3" fmla="*/ 10 h 185794"/>
                  <a:gd name="connsiteX4" fmla="*/ 180975 w 366712"/>
                  <a:gd name="connsiteY4" fmla="*/ 176222 h 185794"/>
                  <a:gd name="connsiteX5" fmla="*/ 257175 w 366712"/>
                  <a:gd name="connsiteY5" fmla="*/ 14297 h 185794"/>
                  <a:gd name="connsiteX6" fmla="*/ 285750 w 366712"/>
                  <a:gd name="connsiteY6" fmla="*/ 114310 h 185794"/>
                  <a:gd name="connsiteX7" fmla="*/ 366712 w 366712"/>
                  <a:gd name="connsiteY7" fmla="*/ 114310 h 1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185794">
                    <a:moveTo>
                      <a:pt x="0" y="114310"/>
                    </a:moveTo>
                    <a:cubicBezTo>
                      <a:pt x="28971" y="60732"/>
                      <a:pt x="57943" y="7154"/>
                      <a:pt x="71437" y="19060"/>
                    </a:cubicBezTo>
                    <a:cubicBezTo>
                      <a:pt x="84931" y="30966"/>
                      <a:pt x="67468" y="188922"/>
                      <a:pt x="80962" y="185747"/>
                    </a:cubicBezTo>
                    <a:cubicBezTo>
                      <a:pt x="94456" y="182572"/>
                      <a:pt x="135731" y="1597"/>
                      <a:pt x="152400" y="10"/>
                    </a:cubicBezTo>
                    <a:cubicBezTo>
                      <a:pt x="169069" y="-1577"/>
                      <a:pt x="163513" y="173841"/>
                      <a:pt x="180975" y="176222"/>
                    </a:cubicBezTo>
                    <a:cubicBezTo>
                      <a:pt x="198437" y="178603"/>
                      <a:pt x="239713" y="24616"/>
                      <a:pt x="257175" y="14297"/>
                    </a:cubicBezTo>
                    <a:cubicBezTo>
                      <a:pt x="274637" y="3978"/>
                      <a:pt x="267494" y="97641"/>
                      <a:pt x="285750" y="114310"/>
                    </a:cubicBezTo>
                    <a:cubicBezTo>
                      <a:pt x="304006" y="130979"/>
                      <a:pt x="335359" y="122644"/>
                      <a:pt x="366712" y="11431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9" name="フリーフォーム 58"/>
              <p:cNvSpPr/>
              <p:nvPr/>
            </p:nvSpPr>
            <p:spPr>
              <a:xfrm rot="2076163">
                <a:off x="2187022" y="5226415"/>
                <a:ext cx="366712" cy="185794"/>
              </a:xfrm>
              <a:custGeom>
                <a:avLst/>
                <a:gdLst>
                  <a:gd name="connsiteX0" fmla="*/ 0 w 366712"/>
                  <a:gd name="connsiteY0" fmla="*/ 114310 h 185794"/>
                  <a:gd name="connsiteX1" fmla="*/ 71437 w 366712"/>
                  <a:gd name="connsiteY1" fmla="*/ 19060 h 185794"/>
                  <a:gd name="connsiteX2" fmla="*/ 80962 w 366712"/>
                  <a:gd name="connsiteY2" fmla="*/ 185747 h 185794"/>
                  <a:gd name="connsiteX3" fmla="*/ 152400 w 366712"/>
                  <a:gd name="connsiteY3" fmla="*/ 10 h 185794"/>
                  <a:gd name="connsiteX4" fmla="*/ 180975 w 366712"/>
                  <a:gd name="connsiteY4" fmla="*/ 176222 h 185794"/>
                  <a:gd name="connsiteX5" fmla="*/ 257175 w 366712"/>
                  <a:gd name="connsiteY5" fmla="*/ 14297 h 185794"/>
                  <a:gd name="connsiteX6" fmla="*/ 285750 w 366712"/>
                  <a:gd name="connsiteY6" fmla="*/ 114310 h 185794"/>
                  <a:gd name="connsiteX7" fmla="*/ 366712 w 366712"/>
                  <a:gd name="connsiteY7" fmla="*/ 114310 h 1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185794">
                    <a:moveTo>
                      <a:pt x="0" y="114310"/>
                    </a:moveTo>
                    <a:cubicBezTo>
                      <a:pt x="28971" y="60732"/>
                      <a:pt x="57943" y="7154"/>
                      <a:pt x="71437" y="19060"/>
                    </a:cubicBezTo>
                    <a:cubicBezTo>
                      <a:pt x="84931" y="30966"/>
                      <a:pt x="67468" y="188922"/>
                      <a:pt x="80962" y="185747"/>
                    </a:cubicBezTo>
                    <a:cubicBezTo>
                      <a:pt x="94456" y="182572"/>
                      <a:pt x="135731" y="1597"/>
                      <a:pt x="152400" y="10"/>
                    </a:cubicBezTo>
                    <a:cubicBezTo>
                      <a:pt x="169069" y="-1577"/>
                      <a:pt x="163513" y="173841"/>
                      <a:pt x="180975" y="176222"/>
                    </a:cubicBezTo>
                    <a:cubicBezTo>
                      <a:pt x="198437" y="178603"/>
                      <a:pt x="239713" y="24616"/>
                      <a:pt x="257175" y="14297"/>
                    </a:cubicBezTo>
                    <a:cubicBezTo>
                      <a:pt x="274637" y="3978"/>
                      <a:pt x="267494" y="97641"/>
                      <a:pt x="285750" y="114310"/>
                    </a:cubicBezTo>
                    <a:cubicBezTo>
                      <a:pt x="304006" y="130979"/>
                      <a:pt x="335359" y="122644"/>
                      <a:pt x="366712" y="11431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0" name="フリーフォーム 59"/>
              <p:cNvSpPr/>
              <p:nvPr/>
            </p:nvSpPr>
            <p:spPr>
              <a:xfrm rot="2076163">
                <a:off x="860169" y="4332166"/>
                <a:ext cx="366712" cy="185794"/>
              </a:xfrm>
              <a:custGeom>
                <a:avLst/>
                <a:gdLst>
                  <a:gd name="connsiteX0" fmla="*/ 0 w 366712"/>
                  <a:gd name="connsiteY0" fmla="*/ 114310 h 185794"/>
                  <a:gd name="connsiteX1" fmla="*/ 71437 w 366712"/>
                  <a:gd name="connsiteY1" fmla="*/ 19060 h 185794"/>
                  <a:gd name="connsiteX2" fmla="*/ 80962 w 366712"/>
                  <a:gd name="connsiteY2" fmla="*/ 185747 h 185794"/>
                  <a:gd name="connsiteX3" fmla="*/ 152400 w 366712"/>
                  <a:gd name="connsiteY3" fmla="*/ 10 h 185794"/>
                  <a:gd name="connsiteX4" fmla="*/ 180975 w 366712"/>
                  <a:gd name="connsiteY4" fmla="*/ 176222 h 185794"/>
                  <a:gd name="connsiteX5" fmla="*/ 257175 w 366712"/>
                  <a:gd name="connsiteY5" fmla="*/ 14297 h 185794"/>
                  <a:gd name="connsiteX6" fmla="*/ 285750 w 366712"/>
                  <a:gd name="connsiteY6" fmla="*/ 114310 h 185794"/>
                  <a:gd name="connsiteX7" fmla="*/ 366712 w 366712"/>
                  <a:gd name="connsiteY7" fmla="*/ 114310 h 1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185794">
                    <a:moveTo>
                      <a:pt x="0" y="114310"/>
                    </a:moveTo>
                    <a:cubicBezTo>
                      <a:pt x="28971" y="60732"/>
                      <a:pt x="57943" y="7154"/>
                      <a:pt x="71437" y="19060"/>
                    </a:cubicBezTo>
                    <a:cubicBezTo>
                      <a:pt x="84931" y="30966"/>
                      <a:pt x="67468" y="188922"/>
                      <a:pt x="80962" y="185747"/>
                    </a:cubicBezTo>
                    <a:cubicBezTo>
                      <a:pt x="94456" y="182572"/>
                      <a:pt x="135731" y="1597"/>
                      <a:pt x="152400" y="10"/>
                    </a:cubicBezTo>
                    <a:cubicBezTo>
                      <a:pt x="169069" y="-1577"/>
                      <a:pt x="163513" y="173841"/>
                      <a:pt x="180975" y="176222"/>
                    </a:cubicBezTo>
                    <a:cubicBezTo>
                      <a:pt x="198437" y="178603"/>
                      <a:pt x="239713" y="24616"/>
                      <a:pt x="257175" y="14297"/>
                    </a:cubicBezTo>
                    <a:cubicBezTo>
                      <a:pt x="274637" y="3978"/>
                      <a:pt x="267494" y="97641"/>
                      <a:pt x="285750" y="114310"/>
                    </a:cubicBezTo>
                    <a:cubicBezTo>
                      <a:pt x="304006" y="130979"/>
                      <a:pt x="335359" y="122644"/>
                      <a:pt x="366712" y="11431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50" name="フリーフォーム 49"/>
            <p:cNvSpPr/>
            <p:nvPr/>
          </p:nvSpPr>
          <p:spPr>
            <a:xfrm>
              <a:off x="1979712" y="1849386"/>
              <a:ext cx="319035" cy="1044751"/>
            </a:xfrm>
            <a:custGeom>
              <a:avLst/>
              <a:gdLst>
                <a:gd name="connsiteX0" fmla="*/ 1004544 w 1105015"/>
                <a:gd name="connsiteY0" fmla="*/ 2151735 h 3618622"/>
                <a:gd name="connsiteX1" fmla="*/ 1099794 w 1105015"/>
                <a:gd name="connsiteY1" fmla="*/ 2046960 h 3618622"/>
                <a:gd name="connsiteX2" fmla="*/ 1090269 w 1105015"/>
                <a:gd name="connsiteY2" fmla="*/ 1808835 h 3618622"/>
                <a:gd name="connsiteX3" fmla="*/ 1071219 w 1105015"/>
                <a:gd name="connsiteY3" fmla="*/ 1465935 h 3618622"/>
                <a:gd name="connsiteX4" fmla="*/ 1042644 w 1105015"/>
                <a:gd name="connsiteY4" fmla="*/ 1284960 h 3618622"/>
                <a:gd name="connsiteX5" fmla="*/ 975969 w 1105015"/>
                <a:gd name="connsiteY5" fmla="*/ 1008735 h 3618622"/>
                <a:gd name="connsiteX6" fmla="*/ 1014069 w 1105015"/>
                <a:gd name="connsiteY6" fmla="*/ 808710 h 3618622"/>
                <a:gd name="connsiteX7" fmla="*/ 861669 w 1105015"/>
                <a:gd name="connsiteY7" fmla="*/ 656310 h 3618622"/>
                <a:gd name="connsiteX8" fmla="*/ 671169 w 1105015"/>
                <a:gd name="connsiteY8" fmla="*/ 522960 h 3618622"/>
                <a:gd name="connsiteX9" fmla="*/ 709269 w 1105015"/>
                <a:gd name="connsiteY9" fmla="*/ 370560 h 3618622"/>
                <a:gd name="connsiteX10" fmla="*/ 747369 w 1105015"/>
                <a:gd name="connsiteY10" fmla="*/ 256260 h 3618622"/>
                <a:gd name="connsiteX11" fmla="*/ 737844 w 1105015"/>
                <a:gd name="connsiteY11" fmla="*/ 227685 h 3618622"/>
                <a:gd name="connsiteX12" fmla="*/ 614019 w 1105015"/>
                <a:gd name="connsiteY12" fmla="*/ 8610 h 3618622"/>
                <a:gd name="connsiteX13" fmla="*/ 404469 w 1105015"/>
                <a:gd name="connsiteY13" fmla="*/ 65760 h 3618622"/>
                <a:gd name="connsiteX14" fmla="*/ 394944 w 1105015"/>
                <a:gd name="connsiteY14" fmla="*/ 265785 h 3618622"/>
                <a:gd name="connsiteX15" fmla="*/ 385419 w 1105015"/>
                <a:gd name="connsiteY15" fmla="*/ 294360 h 3618622"/>
                <a:gd name="connsiteX16" fmla="*/ 471144 w 1105015"/>
                <a:gd name="connsiteY16" fmla="*/ 456285 h 3618622"/>
                <a:gd name="connsiteX17" fmla="*/ 413994 w 1105015"/>
                <a:gd name="connsiteY17" fmla="*/ 580110 h 3618622"/>
                <a:gd name="connsiteX18" fmla="*/ 147294 w 1105015"/>
                <a:gd name="connsiteY18" fmla="*/ 694410 h 3618622"/>
                <a:gd name="connsiteX19" fmla="*/ 109194 w 1105015"/>
                <a:gd name="connsiteY19" fmla="*/ 837285 h 3618622"/>
                <a:gd name="connsiteX20" fmla="*/ 90144 w 1105015"/>
                <a:gd name="connsiteY20" fmla="*/ 970635 h 3618622"/>
                <a:gd name="connsiteX21" fmla="*/ 52044 w 1105015"/>
                <a:gd name="connsiteY21" fmla="*/ 1227810 h 3618622"/>
                <a:gd name="connsiteX22" fmla="*/ 52044 w 1105015"/>
                <a:gd name="connsiteY22" fmla="*/ 1408785 h 3618622"/>
                <a:gd name="connsiteX23" fmla="*/ 23469 w 1105015"/>
                <a:gd name="connsiteY23" fmla="*/ 1637385 h 3618622"/>
                <a:gd name="connsiteX24" fmla="*/ 23469 w 1105015"/>
                <a:gd name="connsiteY24" fmla="*/ 1751685 h 3618622"/>
                <a:gd name="connsiteX25" fmla="*/ 4419 w 1105015"/>
                <a:gd name="connsiteY25" fmla="*/ 2104110 h 3618622"/>
                <a:gd name="connsiteX26" fmla="*/ 118719 w 1105015"/>
                <a:gd name="connsiteY26" fmla="*/ 2104110 h 3618622"/>
                <a:gd name="connsiteX27" fmla="*/ 109194 w 1105015"/>
                <a:gd name="connsiteY27" fmla="*/ 1942185 h 3618622"/>
                <a:gd name="connsiteX28" fmla="*/ 185394 w 1105015"/>
                <a:gd name="connsiteY28" fmla="*/ 1942185 h 3618622"/>
                <a:gd name="connsiteX29" fmla="*/ 156819 w 1105015"/>
                <a:gd name="connsiteY29" fmla="*/ 1751685 h 3618622"/>
                <a:gd name="connsiteX30" fmla="*/ 175869 w 1105015"/>
                <a:gd name="connsiteY30" fmla="*/ 1589760 h 3618622"/>
                <a:gd name="connsiteX31" fmla="*/ 175869 w 1105015"/>
                <a:gd name="connsiteY31" fmla="*/ 1399260 h 3618622"/>
                <a:gd name="connsiteX32" fmla="*/ 299694 w 1105015"/>
                <a:gd name="connsiteY32" fmla="*/ 1170660 h 3618622"/>
                <a:gd name="connsiteX33" fmla="*/ 290169 w 1105015"/>
                <a:gd name="connsiteY33" fmla="*/ 1580235 h 3618622"/>
                <a:gd name="connsiteX34" fmla="*/ 233019 w 1105015"/>
                <a:gd name="connsiteY34" fmla="*/ 1961235 h 3618622"/>
                <a:gd name="connsiteX35" fmla="*/ 252069 w 1105015"/>
                <a:gd name="connsiteY35" fmla="*/ 2370810 h 3618622"/>
                <a:gd name="connsiteX36" fmla="*/ 347319 w 1105015"/>
                <a:gd name="connsiteY36" fmla="*/ 2932785 h 3618622"/>
                <a:gd name="connsiteX37" fmla="*/ 385419 w 1105015"/>
                <a:gd name="connsiteY37" fmla="*/ 3332835 h 3618622"/>
                <a:gd name="connsiteX38" fmla="*/ 223494 w 1105015"/>
                <a:gd name="connsiteY38" fmla="*/ 3513810 h 3618622"/>
                <a:gd name="connsiteX39" fmla="*/ 252069 w 1105015"/>
                <a:gd name="connsiteY39" fmla="*/ 3618585 h 3618622"/>
                <a:gd name="connsiteX40" fmla="*/ 499719 w 1105015"/>
                <a:gd name="connsiteY40" fmla="*/ 3523335 h 3618622"/>
                <a:gd name="connsiteX41" fmla="*/ 518769 w 1105015"/>
                <a:gd name="connsiteY41" fmla="*/ 3332835 h 3618622"/>
                <a:gd name="connsiteX42" fmla="*/ 518769 w 1105015"/>
                <a:gd name="connsiteY42" fmla="*/ 3056610 h 3618622"/>
                <a:gd name="connsiteX43" fmla="*/ 490194 w 1105015"/>
                <a:gd name="connsiteY43" fmla="*/ 2751810 h 3618622"/>
                <a:gd name="connsiteX44" fmla="*/ 547344 w 1105015"/>
                <a:gd name="connsiteY44" fmla="*/ 2142210 h 3618622"/>
                <a:gd name="connsiteX45" fmla="*/ 575919 w 1105015"/>
                <a:gd name="connsiteY45" fmla="*/ 2704185 h 3618622"/>
                <a:gd name="connsiteX46" fmla="*/ 537819 w 1105015"/>
                <a:gd name="connsiteY46" fmla="*/ 2980410 h 3618622"/>
                <a:gd name="connsiteX47" fmla="*/ 614019 w 1105015"/>
                <a:gd name="connsiteY47" fmla="*/ 3247110 h 3618622"/>
                <a:gd name="connsiteX48" fmla="*/ 585444 w 1105015"/>
                <a:gd name="connsiteY48" fmla="*/ 3504285 h 3618622"/>
                <a:gd name="connsiteX49" fmla="*/ 899769 w 1105015"/>
                <a:gd name="connsiteY49" fmla="*/ 3580485 h 3618622"/>
                <a:gd name="connsiteX50" fmla="*/ 966444 w 1105015"/>
                <a:gd name="connsiteY50" fmla="*/ 3542385 h 3618622"/>
                <a:gd name="connsiteX51" fmla="*/ 794994 w 1105015"/>
                <a:gd name="connsiteY51" fmla="*/ 3428085 h 3618622"/>
                <a:gd name="connsiteX52" fmla="*/ 756894 w 1105015"/>
                <a:gd name="connsiteY52" fmla="*/ 3266160 h 3618622"/>
                <a:gd name="connsiteX53" fmla="*/ 794994 w 1105015"/>
                <a:gd name="connsiteY53" fmla="*/ 3028035 h 3618622"/>
                <a:gd name="connsiteX54" fmla="*/ 775944 w 1105015"/>
                <a:gd name="connsiteY54" fmla="*/ 2675610 h 3618622"/>
                <a:gd name="connsiteX55" fmla="*/ 833094 w 1105015"/>
                <a:gd name="connsiteY55" fmla="*/ 2266035 h 3618622"/>
                <a:gd name="connsiteX56" fmla="*/ 842619 w 1105015"/>
                <a:gd name="connsiteY56" fmla="*/ 1846935 h 3618622"/>
                <a:gd name="connsiteX57" fmla="*/ 728319 w 1105015"/>
                <a:gd name="connsiteY57" fmla="*/ 1523085 h 3618622"/>
                <a:gd name="connsiteX58" fmla="*/ 785469 w 1105015"/>
                <a:gd name="connsiteY58" fmla="*/ 1142085 h 3618622"/>
                <a:gd name="connsiteX59" fmla="*/ 890244 w 1105015"/>
                <a:gd name="connsiteY59" fmla="*/ 1408785 h 3618622"/>
                <a:gd name="connsiteX60" fmla="*/ 937869 w 1105015"/>
                <a:gd name="connsiteY60" fmla="*/ 1723110 h 3618622"/>
                <a:gd name="connsiteX61" fmla="*/ 918819 w 1105015"/>
                <a:gd name="connsiteY61" fmla="*/ 1951710 h 3618622"/>
                <a:gd name="connsiteX62" fmla="*/ 995019 w 1105015"/>
                <a:gd name="connsiteY62" fmla="*/ 1961235 h 3618622"/>
                <a:gd name="connsiteX63" fmla="*/ 1004544 w 1105015"/>
                <a:gd name="connsiteY63" fmla="*/ 2151735 h 361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05015" h="3618622">
                  <a:moveTo>
                    <a:pt x="1004544" y="2151735"/>
                  </a:moveTo>
                  <a:cubicBezTo>
                    <a:pt x="1022006" y="2166022"/>
                    <a:pt x="1085507" y="2104110"/>
                    <a:pt x="1099794" y="2046960"/>
                  </a:cubicBezTo>
                  <a:cubicBezTo>
                    <a:pt x="1114082" y="1989810"/>
                    <a:pt x="1095032" y="1905673"/>
                    <a:pt x="1090269" y="1808835"/>
                  </a:cubicBezTo>
                  <a:cubicBezTo>
                    <a:pt x="1085506" y="1711997"/>
                    <a:pt x="1079157" y="1553248"/>
                    <a:pt x="1071219" y="1465935"/>
                  </a:cubicBezTo>
                  <a:cubicBezTo>
                    <a:pt x="1063281" y="1378622"/>
                    <a:pt x="1058519" y="1361160"/>
                    <a:pt x="1042644" y="1284960"/>
                  </a:cubicBezTo>
                  <a:cubicBezTo>
                    <a:pt x="1026769" y="1208760"/>
                    <a:pt x="980731" y="1088110"/>
                    <a:pt x="975969" y="1008735"/>
                  </a:cubicBezTo>
                  <a:cubicBezTo>
                    <a:pt x="971207" y="929360"/>
                    <a:pt x="1033119" y="867447"/>
                    <a:pt x="1014069" y="808710"/>
                  </a:cubicBezTo>
                  <a:cubicBezTo>
                    <a:pt x="995019" y="749973"/>
                    <a:pt x="918819" y="703935"/>
                    <a:pt x="861669" y="656310"/>
                  </a:cubicBezTo>
                  <a:cubicBezTo>
                    <a:pt x="804519" y="608685"/>
                    <a:pt x="696569" y="570585"/>
                    <a:pt x="671169" y="522960"/>
                  </a:cubicBezTo>
                  <a:cubicBezTo>
                    <a:pt x="645769" y="475335"/>
                    <a:pt x="696569" y="415010"/>
                    <a:pt x="709269" y="370560"/>
                  </a:cubicBezTo>
                  <a:cubicBezTo>
                    <a:pt x="721969" y="326110"/>
                    <a:pt x="742607" y="280072"/>
                    <a:pt x="747369" y="256260"/>
                  </a:cubicBezTo>
                  <a:cubicBezTo>
                    <a:pt x="752131" y="232448"/>
                    <a:pt x="760069" y="268960"/>
                    <a:pt x="737844" y="227685"/>
                  </a:cubicBezTo>
                  <a:cubicBezTo>
                    <a:pt x="715619" y="186410"/>
                    <a:pt x="669581" y="35597"/>
                    <a:pt x="614019" y="8610"/>
                  </a:cubicBezTo>
                  <a:cubicBezTo>
                    <a:pt x="558457" y="-18377"/>
                    <a:pt x="440981" y="22897"/>
                    <a:pt x="404469" y="65760"/>
                  </a:cubicBezTo>
                  <a:cubicBezTo>
                    <a:pt x="367956" y="108622"/>
                    <a:pt x="398119" y="227685"/>
                    <a:pt x="394944" y="265785"/>
                  </a:cubicBezTo>
                  <a:cubicBezTo>
                    <a:pt x="391769" y="303885"/>
                    <a:pt x="372719" y="262610"/>
                    <a:pt x="385419" y="294360"/>
                  </a:cubicBezTo>
                  <a:cubicBezTo>
                    <a:pt x="398119" y="326110"/>
                    <a:pt x="466382" y="408660"/>
                    <a:pt x="471144" y="456285"/>
                  </a:cubicBezTo>
                  <a:cubicBezTo>
                    <a:pt x="475906" y="503910"/>
                    <a:pt x="467969" y="540422"/>
                    <a:pt x="413994" y="580110"/>
                  </a:cubicBezTo>
                  <a:cubicBezTo>
                    <a:pt x="360019" y="619797"/>
                    <a:pt x="198094" y="651548"/>
                    <a:pt x="147294" y="694410"/>
                  </a:cubicBezTo>
                  <a:cubicBezTo>
                    <a:pt x="96494" y="737272"/>
                    <a:pt x="118719" y="791247"/>
                    <a:pt x="109194" y="837285"/>
                  </a:cubicBezTo>
                  <a:cubicBezTo>
                    <a:pt x="99669" y="883322"/>
                    <a:pt x="99669" y="905548"/>
                    <a:pt x="90144" y="970635"/>
                  </a:cubicBezTo>
                  <a:cubicBezTo>
                    <a:pt x="80619" y="1035722"/>
                    <a:pt x="58394" y="1154785"/>
                    <a:pt x="52044" y="1227810"/>
                  </a:cubicBezTo>
                  <a:cubicBezTo>
                    <a:pt x="45694" y="1300835"/>
                    <a:pt x="56806" y="1340523"/>
                    <a:pt x="52044" y="1408785"/>
                  </a:cubicBezTo>
                  <a:cubicBezTo>
                    <a:pt x="47282" y="1477047"/>
                    <a:pt x="28231" y="1580235"/>
                    <a:pt x="23469" y="1637385"/>
                  </a:cubicBezTo>
                  <a:cubicBezTo>
                    <a:pt x="18706" y="1694535"/>
                    <a:pt x="26644" y="1673898"/>
                    <a:pt x="23469" y="1751685"/>
                  </a:cubicBezTo>
                  <a:cubicBezTo>
                    <a:pt x="20294" y="1829472"/>
                    <a:pt x="-11456" y="2045373"/>
                    <a:pt x="4419" y="2104110"/>
                  </a:cubicBezTo>
                  <a:cubicBezTo>
                    <a:pt x="20294" y="2162847"/>
                    <a:pt x="101256" y="2131098"/>
                    <a:pt x="118719" y="2104110"/>
                  </a:cubicBezTo>
                  <a:cubicBezTo>
                    <a:pt x="136182" y="2077122"/>
                    <a:pt x="98082" y="1969172"/>
                    <a:pt x="109194" y="1942185"/>
                  </a:cubicBezTo>
                  <a:cubicBezTo>
                    <a:pt x="120306" y="1915198"/>
                    <a:pt x="177457" y="1973935"/>
                    <a:pt x="185394" y="1942185"/>
                  </a:cubicBezTo>
                  <a:cubicBezTo>
                    <a:pt x="193331" y="1910435"/>
                    <a:pt x="158406" y="1810422"/>
                    <a:pt x="156819" y="1751685"/>
                  </a:cubicBezTo>
                  <a:cubicBezTo>
                    <a:pt x="155232" y="1692948"/>
                    <a:pt x="172694" y="1648497"/>
                    <a:pt x="175869" y="1589760"/>
                  </a:cubicBezTo>
                  <a:cubicBezTo>
                    <a:pt x="179044" y="1531022"/>
                    <a:pt x="155232" y="1469110"/>
                    <a:pt x="175869" y="1399260"/>
                  </a:cubicBezTo>
                  <a:cubicBezTo>
                    <a:pt x="196506" y="1329410"/>
                    <a:pt x="280644" y="1140497"/>
                    <a:pt x="299694" y="1170660"/>
                  </a:cubicBezTo>
                  <a:cubicBezTo>
                    <a:pt x="318744" y="1200822"/>
                    <a:pt x="301281" y="1448473"/>
                    <a:pt x="290169" y="1580235"/>
                  </a:cubicBezTo>
                  <a:cubicBezTo>
                    <a:pt x="279057" y="1711997"/>
                    <a:pt x="239369" y="1829473"/>
                    <a:pt x="233019" y="1961235"/>
                  </a:cubicBezTo>
                  <a:cubicBezTo>
                    <a:pt x="226669" y="2092997"/>
                    <a:pt x="233019" y="2208885"/>
                    <a:pt x="252069" y="2370810"/>
                  </a:cubicBezTo>
                  <a:cubicBezTo>
                    <a:pt x="271119" y="2532735"/>
                    <a:pt x="325094" y="2772448"/>
                    <a:pt x="347319" y="2932785"/>
                  </a:cubicBezTo>
                  <a:cubicBezTo>
                    <a:pt x="369544" y="3093123"/>
                    <a:pt x="406056" y="3235998"/>
                    <a:pt x="385419" y="3332835"/>
                  </a:cubicBezTo>
                  <a:cubicBezTo>
                    <a:pt x="364782" y="3429672"/>
                    <a:pt x="245719" y="3466185"/>
                    <a:pt x="223494" y="3513810"/>
                  </a:cubicBezTo>
                  <a:cubicBezTo>
                    <a:pt x="201269" y="3561435"/>
                    <a:pt x="206032" y="3616998"/>
                    <a:pt x="252069" y="3618585"/>
                  </a:cubicBezTo>
                  <a:cubicBezTo>
                    <a:pt x="298106" y="3620172"/>
                    <a:pt x="455269" y="3570960"/>
                    <a:pt x="499719" y="3523335"/>
                  </a:cubicBezTo>
                  <a:cubicBezTo>
                    <a:pt x="544169" y="3475710"/>
                    <a:pt x="515594" y="3410622"/>
                    <a:pt x="518769" y="3332835"/>
                  </a:cubicBezTo>
                  <a:cubicBezTo>
                    <a:pt x="521944" y="3255048"/>
                    <a:pt x="523532" y="3153448"/>
                    <a:pt x="518769" y="3056610"/>
                  </a:cubicBezTo>
                  <a:cubicBezTo>
                    <a:pt x="514006" y="2959772"/>
                    <a:pt x="485431" y="2904210"/>
                    <a:pt x="490194" y="2751810"/>
                  </a:cubicBezTo>
                  <a:cubicBezTo>
                    <a:pt x="494957" y="2599410"/>
                    <a:pt x="533057" y="2150147"/>
                    <a:pt x="547344" y="2142210"/>
                  </a:cubicBezTo>
                  <a:cubicBezTo>
                    <a:pt x="561631" y="2134273"/>
                    <a:pt x="577506" y="2564485"/>
                    <a:pt x="575919" y="2704185"/>
                  </a:cubicBezTo>
                  <a:cubicBezTo>
                    <a:pt x="574331" y="2843885"/>
                    <a:pt x="531469" y="2889923"/>
                    <a:pt x="537819" y="2980410"/>
                  </a:cubicBezTo>
                  <a:cubicBezTo>
                    <a:pt x="544169" y="3070897"/>
                    <a:pt x="606081" y="3159797"/>
                    <a:pt x="614019" y="3247110"/>
                  </a:cubicBezTo>
                  <a:cubicBezTo>
                    <a:pt x="621957" y="3334423"/>
                    <a:pt x="537819" y="3448723"/>
                    <a:pt x="585444" y="3504285"/>
                  </a:cubicBezTo>
                  <a:cubicBezTo>
                    <a:pt x="633069" y="3559847"/>
                    <a:pt x="836269" y="3574135"/>
                    <a:pt x="899769" y="3580485"/>
                  </a:cubicBezTo>
                  <a:cubicBezTo>
                    <a:pt x="963269" y="3586835"/>
                    <a:pt x="983907" y="3567785"/>
                    <a:pt x="966444" y="3542385"/>
                  </a:cubicBezTo>
                  <a:cubicBezTo>
                    <a:pt x="948981" y="3516985"/>
                    <a:pt x="829919" y="3474122"/>
                    <a:pt x="794994" y="3428085"/>
                  </a:cubicBezTo>
                  <a:cubicBezTo>
                    <a:pt x="760069" y="3382048"/>
                    <a:pt x="756894" y="3332835"/>
                    <a:pt x="756894" y="3266160"/>
                  </a:cubicBezTo>
                  <a:cubicBezTo>
                    <a:pt x="756894" y="3199485"/>
                    <a:pt x="791819" y="3126460"/>
                    <a:pt x="794994" y="3028035"/>
                  </a:cubicBezTo>
                  <a:cubicBezTo>
                    <a:pt x="798169" y="2929610"/>
                    <a:pt x="769594" y="2802610"/>
                    <a:pt x="775944" y="2675610"/>
                  </a:cubicBezTo>
                  <a:cubicBezTo>
                    <a:pt x="782294" y="2548610"/>
                    <a:pt x="821982" y="2404147"/>
                    <a:pt x="833094" y="2266035"/>
                  </a:cubicBezTo>
                  <a:cubicBezTo>
                    <a:pt x="844206" y="2127923"/>
                    <a:pt x="860081" y="1970760"/>
                    <a:pt x="842619" y="1846935"/>
                  </a:cubicBezTo>
                  <a:cubicBezTo>
                    <a:pt x="825156" y="1723110"/>
                    <a:pt x="737844" y="1640560"/>
                    <a:pt x="728319" y="1523085"/>
                  </a:cubicBezTo>
                  <a:cubicBezTo>
                    <a:pt x="718794" y="1405610"/>
                    <a:pt x="758482" y="1161135"/>
                    <a:pt x="785469" y="1142085"/>
                  </a:cubicBezTo>
                  <a:cubicBezTo>
                    <a:pt x="812456" y="1123035"/>
                    <a:pt x="864844" y="1311947"/>
                    <a:pt x="890244" y="1408785"/>
                  </a:cubicBezTo>
                  <a:cubicBezTo>
                    <a:pt x="915644" y="1505622"/>
                    <a:pt x="933107" y="1632623"/>
                    <a:pt x="937869" y="1723110"/>
                  </a:cubicBezTo>
                  <a:cubicBezTo>
                    <a:pt x="942631" y="1813597"/>
                    <a:pt x="909294" y="1912022"/>
                    <a:pt x="918819" y="1951710"/>
                  </a:cubicBezTo>
                  <a:cubicBezTo>
                    <a:pt x="928344" y="1991397"/>
                    <a:pt x="982319" y="1932660"/>
                    <a:pt x="995019" y="1961235"/>
                  </a:cubicBezTo>
                  <a:cubicBezTo>
                    <a:pt x="1007719" y="1989810"/>
                    <a:pt x="987082" y="2137448"/>
                    <a:pt x="1004544" y="2151735"/>
                  </a:cubicBezTo>
                  <a:close/>
                </a:path>
              </a:pathLst>
            </a:cu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1" name="フリーフォーム 50"/>
            <p:cNvSpPr/>
            <p:nvPr/>
          </p:nvSpPr>
          <p:spPr>
            <a:xfrm>
              <a:off x="1022934" y="1305292"/>
              <a:ext cx="159518" cy="522376"/>
            </a:xfrm>
            <a:custGeom>
              <a:avLst/>
              <a:gdLst>
                <a:gd name="connsiteX0" fmla="*/ 1004544 w 1105015"/>
                <a:gd name="connsiteY0" fmla="*/ 2151735 h 3618622"/>
                <a:gd name="connsiteX1" fmla="*/ 1099794 w 1105015"/>
                <a:gd name="connsiteY1" fmla="*/ 2046960 h 3618622"/>
                <a:gd name="connsiteX2" fmla="*/ 1090269 w 1105015"/>
                <a:gd name="connsiteY2" fmla="*/ 1808835 h 3618622"/>
                <a:gd name="connsiteX3" fmla="*/ 1071219 w 1105015"/>
                <a:gd name="connsiteY3" fmla="*/ 1465935 h 3618622"/>
                <a:gd name="connsiteX4" fmla="*/ 1042644 w 1105015"/>
                <a:gd name="connsiteY4" fmla="*/ 1284960 h 3618622"/>
                <a:gd name="connsiteX5" fmla="*/ 975969 w 1105015"/>
                <a:gd name="connsiteY5" fmla="*/ 1008735 h 3618622"/>
                <a:gd name="connsiteX6" fmla="*/ 1014069 w 1105015"/>
                <a:gd name="connsiteY6" fmla="*/ 808710 h 3618622"/>
                <a:gd name="connsiteX7" fmla="*/ 861669 w 1105015"/>
                <a:gd name="connsiteY7" fmla="*/ 656310 h 3618622"/>
                <a:gd name="connsiteX8" fmla="*/ 671169 w 1105015"/>
                <a:gd name="connsiteY8" fmla="*/ 522960 h 3618622"/>
                <a:gd name="connsiteX9" fmla="*/ 709269 w 1105015"/>
                <a:gd name="connsiteY9" fmla="*/ 370560 h 3618622"/>
                <a:gd name="connsiteX10" fmla="*/ 747369 w 1105015"/>
                <a:gd name="connsiteY10" fmla="*/ 256260 h 3618622"/>
                <a:gd name="connsiteX11" fmla="*/ 737844 w 1105015"/>
                <a:gd name="connsiteY11" fmla="*/ 227685 h 3618622"/>
                <a:gd name="connsiteX12" fmla="*/ 614019 w 1105015"/>
                <a:gd name="connsiteY12" fmla="*/ 8610 h 3618622"/>
                <a:gd name="connsiteX13" fmla="*/ 404469 w 1105015"/>
                <a:gd name="connsiteY13" fmla="*/ 65760 h 3618622"/>
                <a:gd name="connsiteX14" fmla="*/ 394944 w 1105015"/>
                <a:gd name="connsiteY14" fmla="*/ 265785 h 3618622"/>
                <a:gd name="connsiteX15" fmla="*/ 385419 w 1105015"/>
                <a:gd name="connsiteY15" fmla="*/ 294360 h 3618622"/>
                <a:gd name="connsiteX16" fmla="*/ 471144 w 1105015"/>
                <a:gd name="connsiteY16" fmla="*/ 456285 h 3618622"/>
                <a:gd name="connsiteX17" fmla="*/ 413994 w 1105015"/>
                <a:gd name="connsiteY17" fmla="*/ 580110 h 3618622"/>
                <a:gd name="connsiteX18" fmla="*/ 147294 w 1105015"/>
                <a:gd name="connsiteY18" fmla="*/ 694410 h 3618622"/>
                <a:gd name="connsiteX19" fmla="*/ 109194 w 1105015"/>
                <a:gd name="connsiteY19" fmla="*/ 837285 h 3618622"/>
                <a:gd name="connsiteX20" fmla="*/ 90144 w 1105015"/>
                <a:gd name="connsiteY20" fmla="*/ 970635 h 3618622"/>
                <a:gd name="connsiteX21" fmla="*/ 52044 w 1105015"/>
                <a:gd name="connsiteY21" fmla="*/ 1227810 h 3618622"/>
                <a:gd name="connsiteX22" fmla="*/ 52044 w 1105015"/>
                <a:gd name="connsiteY22" fmla="*/ 1408785 h 3618622"/>
                <a:gd name="connsiteX23" fmla="*/ 23469 w 1105015"/>
                <a:gd name="connsiteY23" fmla="*/ 1637385 h 3618622"/>
                <a:gd name="connsiteX24" fmla="*/ 23469 w 1105015"/>
                <a:gd name="connsiteY24" fmla="*/ 1751685 h 3618622"/>
                <a:gd name="connsiteX25" fmla="*/ 4419 w 1105015"/>
                <a:gd name="connsiteY25" fmla="*/ 2104110 h 3618622"/>
                <a:gd name="connsiteX26" fmla="*/ 118719 w 1105015"/>
                <a:gd name="connsiteY26" fmla="*/ 2104110 h 3618622"/>
                <a:gd name="connsiteX27" fmla="*/ 109194 w 1105015"/>
                <a:gd name="connsiteY27" fmla="*/ 1942185 h 3618622"/>
                <a:gd name="connsiteX28" fmla="*/ 185394 w 1105015"/>
                <a:gd name="connsiteY28" fmla="*/ 1942185 h 3618622"/>
                <a:gd name="connsiteX29" fmla="*/ 156819 w 1105015"/>
                <a:gd name="connsiteY29" fmla="*/ 1751685 h 3618622"/>
                <a:gd name="connsiteX30" fmla="*/ 175869 w 1105015"/>
                <a:gd name="connsiteY30" fmla="*/ 1589760 h 3618622"/>
                <a:gd name="connsiteX31" fmla="*/ 175869 w 1105015"/>
                <a:gd name="connsiteY31" fmla="*/ 1399260 h 3618622"/>
                <a:gd name="connsiteX32" fmla="*/ 299694 w 1105015"/>
                <a:gd name="connsiteY32" fmla="*/ 1170660 h 3618622"/>
                <a:gd name="connsiteX33" fmla="*/ 290169 w 1105015"/>
                <a:gd name="connsiteY33" fmla="*/ 1580235 h 3618622"/>
                <a:gd name="connsiteX34" fmla="*/ 233019 w 1105015"/>
                <a:gd name="connsiteY34" fmla="*/ 1961235 h 3618622"/>
                <a:gd name="connsiteX35" fmla="*/ 252069 w 1105015"/>
                <a:gd name="connsiteY35" fmla="*/ 2370810 h 3618622"/>
                <a:gd name="connsiteX36" fmla="*/ 347319 w 1105015"/>
                <a:gd name="connsiteY36" fmla="*/ 2932785 h 3618622"/>
                <a:gd name="connsiteX37" fmla="*/ 385419 w 1105015"/>
                <a:gd name="connsiteY37" fmla="*/ 3332835 h 3618622"/>
                <a:gd name="connsiteX38" fmla="*/ 223494 w 1105015"/>
                <a:gd name="connsiteY38" fmla="*/ 3513810 h 3618622"/>
                <a:gd name="connsiteX39" fmla="*/ 252069 w 1105015"/>
                <a:gd name="connsiteY39" fmla="*/ 3618585 h 3618622"/>
                <a:gd name="connsiteX40" fmla="*/ 499719 w 1105015"/>
                <a:gd name="connsiteY40" fmla="*/ 3523335 h 3618622"/>
                <a:gd name="connsiteX41" fmla="*/ 518769 w 1105015"/>
                <a:gd name="connsiteY41" fmla="*/ 3332835 h 3618622"/>
                <a:gd name="connsiteX42" fmla="*/ 518769 w 1105015"/>
                <a:gd name="connsiteY42" fmla="*/ 3056610 h 3618622"/>
                <a:gd name="connsiteX43" fmla="*/ 490194 w 1105015"/>
                <a:gd name="connsiteY43" fmla="*/ 2751810 h 3618622"/>
                <a:gd name="connsiteX44" fmla="*/ 547344 w 1105015"/>
                <a:gd name="connsiteY44" fmla="*/ 2142210 h 3618622"/>
                <a:gd name="connsiteX45" fmla="*/ 575919 w 1105015"/>
                <a:gd name="connsiteY45" fmla="*/ 2704185 h 3618622"/>
                <a:gd name="connsiteX46" fmla="*/ 537819 w 1105015"/>
                <a:gd name="connsiteY46" fmla="*/ 2980410 h 3618622"/>
                <a:gd name="connsiteX47" fmla="*/ 614019 w 1105015"/>
                <a:gd name="connsiteY47" fmla="*/ 3247110 h 3618622"/>
                <a:gd name="connsiteX48" fmla="*/ 585444 w 1105015"/>
                <a:gd name="connsiteY48" fmla="*/ 3504285 h 3618622"/>
                <a:gd name="connsiteX49" fmla="*/ 899769 w 1105015"/>
                <a:gd name="connsiteY49" fmla="*/ 3580485 h 3618622"/>
                <a:gd name="connsiteX50" fmla="*/ 966444 w 1105015"/>
                <a:gd name="connsiteY50" fmla="*/ 3542385 h 3618622"/>
                <a:gd name="connsiteX51" fmla="*/ 794994 w 1105015"/>
                <a:gd name="connsiteY51" fmla="*/ 3428085 h 3618622"/>
                <a:gd name="connsiteX52" fmla="*/ 756894 w 1105015"/>
                <a:gd name="connsiteY52" fmla="*/ 3266160 h 3618622"/>
                <a:gd name="connsiteX53" fmla="*/ 794994 w 1105015"/>
                <a:gd name="connsiteY53" fmla="*/ 3028035 h 3618622"/>
                <a:gd name="connsiteX54" fmla="*/ 775944 w 1105015"/>
                <a:gd name="connsiteY54" fmla="*/ 2675610 h 3618622"/>
                <a:gd name="connsiteX55" fmla="*/ 833094 w 1105015"/>
                <a:gd name="connsiteY55" fmla="*/ 2266035 h 3618622"/>
                <a:gd name="connsiteX56" fmla="*/ 842619 w 1105015"/>
                <a:gd name="connsiteY56" fmla="*/ 1846935 h 3618622"/>
                <a:gd name="connsiteX57" fmla="*/ 728319 w 1105015"/>
                <a:gd name="connsiteY57" fmla="*/ 1523085 h 3618622"/>
                <a:gd name="connsiteX58" fmla="*/ 785469 w 1105015"/>
                <a:gd name="connsiteY58" fmla="*/ 1142085 h 3618622"/>
                <a:gd name="connsiteX59" fmla="*/ 890244 w 1105015"/>
                <a:gd name="connsiteY59" fmla="*/ 1408785 h 3618622"/>
                <a:gd name="connsiteX60" fmla="*/ 937869 w 1105015"/>
                <a:gd name="connsiteY60" fmla="*/ 1723110 h 3618622"/>
                <a:gd name="connsiteX61" fmla="*/ 918819 w 1105015"/>
                <a:gd name="connsiteY61" fmla="*/ 1951710 h 3618622"/>
                <a:gd name="connsiteX62" fmla="*/ 995019 w 1105015"/>
                <a:gd name="connsiteY62" fmla="*/ 1961235 h 3618622"/>
                <a:gd name="connsiteX63" fmla="*/ 1004544 w 1105015"/>
                <a:gd name="connsiteY63" fmla="*/ 2151735 h 361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05015" h="3618622">
                  <a:moveTo>
                    <a:pt x="1004544" y="2151735"/>
                  </a:moveTo>
                  <a:cubicBezTo>
                    <a:pt x="1022006" y="2166022"/>
                    <a:pt x="1085507" y="2104110"/>
                    <a:pt x="1099794" y="2046960"/>
                  </a:cubicBezTo>
                  <a:cubicBezTo>
                    <a:pt x="1114082" y="1989810"/>
                    <a:pt x="1095032" y="1905673"/>
                    <a:pt x="1090269" y="1808835"/>
                  </a:cubicBezTo>
                  <a:cubicBezTo>
                    <a:pt x="1085506" y="1711997"/>
                    <a:pt x="1079157" y="1553248"/>
                    <a:pt x="1071219" y="1465935"/>
                  </a:cubicBezTo>
                  <a:cubicBezTo>
                    <a:pt x="1063281" y="1378622"/>
                    <a:pt x="1058519" y="1361160"/>
                    <a:pt x="1042644" y="1284960"/>
                  </a:cubicBezTo>
                  <a:cubicBezTo>
                    <a:pt x="1026769" y="1208760"/>
                    <a:pt x="980731" y="1088110"/>
                    <a:pt x="975969" y="1008735"/>
                  </a:cubicBezTo>
                  <a:cubicBezTo>
                    <a:pt x="971207" y="929360"/>
                    <a:pt x="1033119" y="867447"/>
                    <a:pt x="1014069" y="808710"/>
                  </a:cubicBezTo>
                  <a:cubicBezTo>
                    <a:pt x="995019" y="749973"/>
                    <a:pt x="918819" y="703935"/>
                    <a:pt x="861669" y="656310"/>
                  </a:cubicBezTo>
                  <a:cubicBezTo>
                    <a:pt x="804519" y="608685"/>
                    <a:pt x="696569" y="570585"/>
                    <a:pt x="671169" y="522960"/>
                  </a:cubicBezTo>
                  <a:cubicBezTo>
                    <a:pt x="645769" y="475335"/>
                    <a:pt x="696569" y="415010"/>
                    <a:pt x="709269" y="370560"/>
                  </a:cubicBezTo>
                  <a:cubicBezTo>
                    <a:pt x="721969" y="326110"/>
                    <a:pt x="742607" y="280072"/>
                    <a:pt x="747369" y="256260"/>
                  </a:cubicBezTo>
                  <a:cubicBezTo>
                    <a:pt x="752131" y="232448"/>
                    <a:pt x="760069" y="268960"/>
                    <a:pt x="737844" y="227685"/>
                  </a:cubicBezTo>
                  <a:cubicBezTo>
                    <a:pt x="715619" y="186410"/>
                    <a:pt x="669581" y="35597"/>
                    <a:pt x="614019" y="8610"/>
                  </a:cubicBezTo>
                  <a:cubicBezTo>
                    <a:pt x="558457" y="-18377"/>
                    <a:pt x="440981" y="22897"/>
                    <a:pt x="404469" y="65760"/>
                  </a:cubicBezTo>
                  <a:cubicBezTo>
                    <a:pt x="367956" y="108622"/>
                    <a:pt x="398119" y="227685"/>
                    <a:pt x="394944" y="265785"/>
                  </a:cubicBezTo>
                  <a:cubicBezTo>
                    <a:pt x="391769" y="303885"/>
                    <a:pt x="372719" y="262610"/>
                    <a:pt x="385419" y="294360"/>
                  </a:cubicBezTo>
                  <a:cubicBezTo>
                    <a:pt x="398119" y="326110"/>
                    <a:pt x="466382" y="408660"/>
                    <a:pt x="471144" y="456285"/>
                  </a:cubicBezTo>
                  <a:cubicBezTo>
                    <a:pt x="475906" y="503910"/>
                    <a:pt x="467969" y="540422"/>
                    <a:pt x="413994" y="580110"/>
                  </a:cubicBezTo>
                  <a:cubicBezTo>
                    <a:pt x="360019" y="619797"/>
                    <a:pt x="198094" y="651548"/>
                    <a:pt x="147294" y="694410"/>
                  </a:cubicBezTo>
                  <a:cubicBezTo>
                    <a:pt x="96494" y="737272"/>
                    <a:pt x="118719" y="791247"/>
                    <a:pt x="109194" y="837285"/>
                  </a:cubicBezTo>
                  <a:cubicBezTo>
                    <a:pt x="99669" y="883322"/>
                    <a:pt x="99669" y="905548"/>
                    <a:pt x="90144" y="970635"/>
                  </a:cubicBezTo>
                  <a:cubicBezTo>
                    <a:pt x="80619" y="1035722"/>
                    <a:pt x="58394" y="1154785"/>
                    <a:pt x="52044" y="1227810"/>
                  </a:cubicBezTo>
                  <a:cubicBezTo>
                    <a:pt x="45694" y="1300835"/>
                    <a:pt x="56806" y="1340523"/>
                    <a:pt x="52044" y="1408785"/>
                  </a:cubicBezTo>
                  <a:cubicBezTo>
                    <a:pt x="47282" y="1477047"/>
                    <a:pt x="28231" y="1580235"/>
                    <a:pt x="23469" y="1637385"/>
                  </a:cubicBezTo>
                  <a:cubicBezTo>
                    <a:pt x="18706" y="1694535"/>
                    <a:pt x="26644" y="1673898"/>
                    <a:pt x="23469" y="1751685"/>
                  </a:cubicBezTo>
                  <a:cubicBezTo>
                    <a:pt x="20294" y="1829472"/>
                    <a:pt x="-11456" y="2045373"/>
                    <a:pt x="4419" y="2104110"/>
                  </a:cubicBezTo>
                  <a:cubicBezTo>
                    <a:pt x="20294" y="2162847"/>
                    <a:pt x="101256" y="2131098"/>
                    <a:pt x="118719" y="2104110"/>
                  </a:cubicBezTo>
                  <a:cubicBezTo>
                    <a:pt x="136182" y="2077122"/>
                    <a:pt x="98082" y="1969172"/>
                    <a:pt x="109194" y="1942185"/>
                  </a:cubicBezTo>
                  <a:cubicBezTo>
                    <a:pt x="120306" y="1915198"/>
                    <a:pt x="177457" y="1973935"/>
                    <a:pt x="185394" y="1942185"/>
                  </a:cubicBezTo>
                  <a:cubicBezTo>
                    <a:pt x="193331" y="1910435"/>
                    <a:pt x="158406" y="1810422"/>
                    <a:pt x="156819" y="1751685"/>
                  </a:cubicBezTo>
                  <a:cubicBezTo>
                    <a:pt x="155232" y="1692948"/>
                    <a:pt x="172694" y="1648497"/>
                    <a:pt x="175869" y="1589760"/>
                  </a:cubicBezTo>
                  <a:cubicBezTo>
                    <a:pt x="179044" y="1531022"/>
                    <a:pt x="155232" y="1469110"/>
                    <a:pt x="175869" y="1399260"/>
                  </a:cubicBezTo>
                  <a:cubicBezTo>
                    <a:pt x="196506" y="1329410"/>
                    <a:pt x="280644" y="1140497"/>
                    <a:pt x="299694" y="1170660"/>
                  </a:cubicBezTo>
                  <a:cubicBezTo>
                    <a:pt x="318744" y="1200822"/>
                    <a:pt x="301281" y="1448473"/>
                    <a:pt x="290169" y="1580235"/>
                  </a:cubicBezTo>
                  <a:cubicBezTo>
                    <a:pt x="279057" y="1711997"/>
                    <a:pt x="239369" y="1829473"/>
                    <a:pt x="233019" y="1961235"/>
                  </a:cubicBezTo>
                  <a:cubicBezTo>
                    <a:pt x="226669" y="2092997"/>
                    <a:pt x="233019" y="2208885"/>
                    <a:pt x="252069" y="2370810"/>
                  </a:cubicBezTo>
                  <a:cubicBezTo>
                    <a:pt x="271119" y="2532735"/>
                    <a:pt x="325094" y="2772448"/>
                    <a:pt x="347319" y="2932785"/>
                  </a:cubicBezTo>
                  <a:cubicBezTo>
                    <a:pt x="369544" y="3093123"/>
                    <a:pt x="406056" y="3235998"/>
                    <a:pt x="385419" y="3332835"/>
                  </a:cubicBezTo>
                  <a:cubicBezTo>
                    <a:pt x="364782" y="3429672"/>
                    <a:pt x="245719" y="3466185"/>
                    <a:pt x="223494" y="3513810"/>
                  </a:cubicBezTo>
                  <a:cubicBezTo>
                    <a:pt x="201269" y="3561435"/>
                    <a:pt x="206032" y="3616998"/>
                    <a:pt x="252069" y="3618585"/>
                  </a:cubicBezTo>
                  <a:cubicBezTo>
                    <a:pt x="298106" y="3620172"/>
                    <a:pt x="455269" y="3570960"/>
                    <a:pt x="499719" y="3523335"/>
                  </a:cubicBezTo>
                  <a:cubicBezTo>
                    <a:pt x="544169" y="3475710"/>
                    <a:pt x="515594" y="3410622"/>
                    <a:pt x="518769" y="3332835"/>
                  </a:cubicBezTo>
                  <a:cubicBezTo>
                    <a:pt x="521944" y="3255048"/>
                    <a:pt x="523532" y="3153448"/>
                    <a:pt x="518769" y="3056610"/>
                  </a:cubicBezTo>
                  <a:cubicBezTo>
                    <a:pt x="514006" y="2959772"/>
                    <a:pt x="485431" y="2904210"/>
                    <a:pt x="490194" y="2751810"/>
                  </a:cubicBezTo>
                  <a:cubicBezTo>
                    <a:pt x="494957" y="2599410"/>
                    <a:pt x="533057" y="2150147"/>
                    <a:pt x="547344" y="2142210"/>
                  </a:cubicBezTo>
                  <a:cubicBezTo>
                    <a:pt x="561631" y="2134273"/>
                    <a:pt x="577506" y="2564485"/>
                    <a:pt x="575919" y="2704185"/>
                  </a:cubicBezTo>
                  <a:cubicBezTo>
                    <a:pt x="574331" y="2843885"/>
                    <a:pt x="531469" y="2889923"/>
                    <a:pt x="537819" y="2980410"/>
                  </a:cubicBezTo>
                  <a:cubicBezTo>
                    <a:pt x="544169" y="3070897"/>
                    <a:pt x="606081" y="3159797"/>
                    <a:pt x="614019" y="3247110"/>
                  </a:cubicBezTo>
                  <a:cubicBezTo>
                    <a:pt x="621957" y="3334423"/>
                    <a:pt x="537819" y="3448723"/>
                    <a:pt x="585444" y="3504285"/>
                  </a:cubicBezTo>
                  <a:cubicBezTo>
                    <a:pt x="633069" y="3559847"/>
                    <a:pt x="836269" y="3574135"/>
                    <a:pt x="899769" y="3580485"/>
                  </a:cubicBezTo>
                  <a:cubicBezTo>
                    <a:pt x="963269" y="3586835"/>
                    <a:pt x="983907" y="3567785"/>
                    <a:pt x="966444" y="3542385"/>
                  </a:cubicBezTo>
                  <a:cubicBezTo>
                    <a:pt x="948981" y="3516985"/>
                    <a:pt x="829919" y="3474122"/>
                    <a:pt x="794994" y="3428085"/>
                  </a:cubicBezTo>
                  <a:cubicBezTo>
                    <a:pt x="760069" y="3382048"/>
                    <a:pt x="756894" y="3332835"/>
                    <a:pt x="756894" y="3266160"/>
                  </a:cubicBezTo>
                  <a:cubicBezTo>
                    <a:pt x="756894" y="3199485"/>
                    <a:pt x="791819" y="3126460"/>
                    <a:pt x="794994" y="3028035"/>
                  </a:cubicBezTo>
                  <a:cubicBezTo>
                    <a:pt x="798169" y="2929610"/>
                    <a:pt x="769594" y="2802610"/>
                    <a:pt x="775944" y="2675610"/>
                  </a:cubicBezTo>
                  <a:cubicBezTo>
                    <a:pt x="782294" y="2548610"/>
                    <a:pt x="821982" y="2404147"/>
                    <a:pt x="833094" y="2266035"/>
                  </a:cubicBezTo>
                  <a:cubicBezTo>
                    <a:pt x="844206" y="2127923"/>
                    <a:pt x="860081" y="1970760"/>
                    <a:pt x="842619" y="1846935"/>
                  </a:cubicBezTo>
                  <a:cubicBezTo>
                    <a:pt x="825156" y="1723110"/>
                    <a:pt x="737844" y="1640560"/>
                    <a:pt x="728319" y="1523085"/>
                  </a:cubicBezTo>
                  <a:cubicBezTo>
                    <a:pt x="718794" y="1405610"/>
                    <a:pt x="758482" y="1161135"/>
                    <a:pt x="785469" y="1142085"/>
                  </a:cubicBezTo>
                  <a:cubicBezTo>
                    <a:pt x="812456" y="1123035"/>
                    <a:pt x="864844" y="1311947"/>
                    <a:pt x="890244" y="1408785"/>
                  </a:cubicBezTo>
                  <a:cubicBezTo>
                    <a:pt x="915644" y="1505622"/>
                    <a:pt x="933107" y="1632623"/>
                    <a:pt x="937869" y="1723110"/>
                  </a:cubicBezTo>
                  <a:cubicBezTo>
                    <a:pt x="942631" y="1813597"/>
                    <a:pt x="909294" y="1912022"/>
                    <a:pt x="918819" y="1951710"/>
                  </a:cubicBezTo>
                  <a:cubicBezTo>
                    <a:pt x="928344" y="1991397"/>
                    <a:pt x="982319" y="1932660"/>
                    <a:pt x="995019" y="1961235"/>
                  </a:cubicBezTo>
                  <a:cubicBezTo>
                    <a:pt x="1007719" y="1989810"/>
                    <a:pt x="987082" y="2137448"/>
                    <a:pt x="1004544" y="2151735"/>
                  </a:cubicBezTo>
                  <a:close/>
                </a:path>
              </a:pathLst>
            </a:cu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フリーフォーム 51"/>
            <p:cNvSpPr/>
            <p:nvPr/>
          </p:nvSpPr>
          <p:spPr>
            <a:xfrm>
              <a:off x="1013278" y="2847798"/>
              <a:ext cx="159518" cy="522376"/>
            </a:xfrm>
            <a:custGeom>
              <a:avLst/>
              <a:gdLst>
                <a:gd name="connsiteX0" fmla="*/ 1004544 w 1105015"/>
                <a:gd name="connsiteY0" fmla="*/ 2151735 h 3618622"/>
                <a:gd name="connsiteX1" fmla="*/ 1099794 w 1105015"/>
                <a:gd name="connsiteY1" fmla="*/ 2046960 h 3618622"/>
                <a:gd name="connsiteX2" fmla="*/ 1090269 w 1105015"/>
                <a:gd name="connsiteY2" fmla="*/ 1808835 h 3618622"/>
                <a:gd name="connsiteX3" fmla="*/ 1071219 w 1105015"/>
                <a:gd name="connsiteY3" fmla="*/ 1465935 h 3618622"/>
                <a:gd name="connsiteX4" fmla="*/ 1042644 w 1105015"/>
                <a:gd name="connsiteY4" fmla="*/ 1284960 h 3618622"/>
                <a:gd name="connsiteX5" fmla="*/ 975969 w 1105015"/>
                <a:gd name="connsiteY5" fmla="*/ 1008735 h 3618622"/>
                <a:gd name="connsiteX6" fmla="*/ 1014069 w 1105015"/>
                <a:gd name="connsiteY6" fmla="*/ 808710 h 3618622"/>
                <a:gd name="connsiteX7" fmla="*/ 861669 w 1105015"/>
                <a:gd name="connsiteY7" fmla="*/ 656310 h 3618622"/>
                <a:gd name="connsiteX8" fmla="*/ 671169 w 1105015"/>
                <a:gd name="connsiteY8" fmla="*/ 522960 h 3618622"/>
                <a:gd name="connsiteX9" fmla="*/ 709269 w 1105015"/>
                <a:gd name="connsiteY9" fmla="*/ 370560 h 3618622"/>
                <a:gd name="connsiteX10" fmla="*/ 747369 w 1105015"/>
                <a:gd name="connsiteY10" fmla="*/ 256260 h 3618622"/>
                <a:gd name="connsiteX11" fmla="*/ 737844 w 1105015"/>
                <a:gd name="connsiteY11" fmla="*/ 227685 h 3618622"/>
                <a:gd name="connsiteX12" fmla="*/ 614019 w 1105015"/>
                <a:gd name="connsiteY12" fmla="*/ 8610 h 3618622"/>
                <a:gd name="connsiteX13" fmla="*/ 404469 w 1105015"/>
                <a:gd name="connsiteY13" fmla="*/ 65760 h 3618622"/>
                <a:gd name="connsiteX14" fmla="*/ 394944 w 1105015"/>
                <a:gd name="connsiteY14" fmla="*/ 265785 h 3618622"/>
                <a:gd name="connsiteX15" fmla="*/ 385419 w 1105015"/>
                <a:gd name="connsiteY15" fmla="*/ 294360 h 3618622"/>
                <a:gd name="connsiteX16" fmla="*/ 471144 w 1105015"/>
                <a:gd name="connsiteY16" fmla="*/ 456285 h 3618622"/>
                <a:gd name="connsiteX17" fmla="*/ 413994 w 1105015"/>
                <a:gd name="connsiteY17" fmla="*/ 580110 h 3618622"/>
                <a:gd name="connsiteX18" fmla="*/ 147294 w 1105015"/>
                <a:gd name="connsiteY18" fmla="*/ 694410 h 3618622"/>
                <a:gd name="connsiteX19" fmla="*/ 109194 w 1105015"/>
                <a:gd name="connsiteY19" fmla="*/ 837285 h 3618622"/>
                <a:gd name="connsiteX20" fmla="*/ 90144 w 1105015"/>
                <a:gd name="connsiteY20" fmla="*/ 970635 h 3618622"/>
                <a:gd name="connsiteX21" fmla="*/ 52044 w 1105015"/>
                <a:gd name="connsiteY21" fmla="*/ 1227810 h 3618622"/>
                <a:gd name="connsiteX22" fmla="*/ 52044 w 1105015"/>
                <a:gd name="connsiteY22" fmla="*/ 1408785 h 3618622"/>
                <a:gd name="connsiteX23" fmla="*/ 23469 w 1105015"/>
                <a:gd name="connsiteY23" fmla="*/ 1637385 h 3618622"/>
                <a:gd name="connsiteX24" fmla="*/ 23469 w 1105015"/>
                <a:gd name="connsiteY24" fmla="*/ 1751685 h 3618622"/>
                <a:gd name="connsiteX25" fmla="*/ 4419 w 1105015"/>
                <a:gd name="connsiteY25" fmla="*/ 2104110 h 3618622"/>
                <a:gd name="connsiteX26" fmla="*/ 118719 w 1105015"/>
                <a:gd name="connsiteY26" fmla="*/ 2104110 h 3618622"/>
                <a:gd name="connsiteX27" fmla="*/ 109194 w 1105015"/>
                <a:gd name="connsiteY27" fmla="*/ 1942185 h 3618622"/>
                <a:gd name="connsiteX28" fmla="*/ 185394 w 1105015"/>
                <a:gd name="connsiteY28" fmla="*/ 1942185 h 3618622"/>
                <a:gd name="connsiteX29" fmla="*/ 156819 w 1105015"/>
                <a:gd name="connsiteY29" fmla="*/ 1751685 h 3618622"/>
                <a:gd name="connsiteX30" fmla="*/ 175869 w 1105015"/>
                <a:gd name="connsiteY30" fmla="*/ 1589760 h 3618622"/>
                <a:gd name="connsiteX31" fmla="*/ 175869 w 1105015"/>
                <a:gd name="connsiteY31" fmla="*/ 1399260 h 3618622"/>
                <a:gd name="connsiteX32" fmla="*/ 299694 w 1105015"/>
                <a:gd name="connsiteY32" fmla="*/ 1170660 h 3618622"/>
                <a:gd name="connsiteX33" fmla="*/ 290169 w 1105015"/>
                <a:gd name="connsiteY33" fmla="*/ 1580235 h 3618622"/>
                <a:gd name="connsiteX34" fmla="*/ 233019 w 1105015"/>
                <a:gd name="connsiteY34" fmla="*/ 1961235 h 3618622"/>
                <a:gd name="connsiteX35" fmla="*/ 252069 w 1105015"/>
                <a:gd name="connsiteY35" fmla="*/ 2370810 h 3618622"/>
                <a:gd name="connsiteX36" fmla="*/ 347319 w 1105015"/>
                <a:gd name="connsiteY36" fmla="*/ 2932785 h 3618622"/>
                <a:gd name="connsiteX37" fmla="*/ 385419 w 1105015"/>
                <a:gd name="connsiteY37" fmla="*/ 3332835 h 3618622"/>
                <a:gd name="connsiteX38" fmla="*/ 223494 w 1105015"/>
                <a:gd name="connsiteY38" fmla="*/ 3513810 h 3618622"/>
                <a:gd name="connsiteX39" fmla="*/ 252069 w 1105015"/>
                <a:gd name="connsiteY39" fmla="*/ 3618585 h 3618622"/>
                <a:gd name="connsiteX40" fmla="*/ 499719 w 1105015"/>
                <a:gd name="connsiteY40" fmla="*/ 3523335 h 3618622"/>
                <a:gd name="connsiteX41" fmla="*/ 518769 w 1105015"/>
                <a:gd name="connsiteY41" fmla="*/ 3332835 h 3618622"/>
                <a:gd name="connsiteX42" fmla="*/ 518769 w 1105015"/>
                <a:gd name="connsiteY42" fmla="*/ 3056610 h 3618622"/>
                <a:gd name="connsiteX43" fmla="*/ 490194 w 1105015"/>
                <a:gd name="connsiteY43" fmla="*/ 2751810 h 3618622"/>
                <a:gd name="connsiteX44" fmla="*/ 547344 w 1105015"/>
                <a:gd name="connsiteY44" fmla="*/ 2142210 h 3618622"/>
                <a:gd name="connsiteX45" fmla="*/ 575919 w 1105015"/>
                <a:gd name="connsiteY45" fmla="*/ 2704185 h 3618622"/>
                <a:gd name="connsiteX46" fmla="*/ 537819 w 1105015"/>
                <a:gd name="connsiteY46" fmla="*/ 2980410 h 3618622"/>
                <a:gd name="connsiteX47" fmla="*/ 614019 w 1105015"/>
                <a:gd name="connsiteY47" fmla="*/ 3247110 h 3618622"/>
                <a:gd name="connsiteX48" fmla="*/ 585444 w 1105015"/>
                <a:gd name="connsiteY48" fmla="*/ 3504285 h 3618622"/>
                <a:gd name="connsiteX49" fmla="*/ 899769 w 1105015"/>
                <a:gd name="connsiteY49" fmla="*/ 3580485 h 3618622"/>
                <a:gd name="connsiteX50" fmla="*/ 966444 w 1105015"/>
                <a:gd name="connsiteY50" fmla="*/ 3542385 h 3618622"/>
                <a:gd name="connsiteX51" fmla="*/ 794994 w 1105015"/>
                <a:gd name="connsiteY51" fmla="*/ 3428085 h 3618622"/>
                <a:gd name="connsiteX52" fmla="*/ 756894 w 1105015"/>
                <a:gd name="connsiteY52" fmla="*/ 3266160 h 3618622"/>
                <a:gd name="connsiteX53" fmla="*/ 794994 w 1105015"/>
                <a:gd name="connsiteY53" fmla="*/ 3028035 h 3618622"/>
                <a:gd name="connsiteX54" fmla="*/ 775944 w 1105015"/>
                <a:gd name="connsiteY54" fmla="*/ 2675610 h 3618622"/>
                <a:gd name="connsiteX55" fmla="*/ 833094 w 1105015"/>
                <a:gd name="connsiteY55" fmla="*/ 2266035 h 3618622"/>
                <a:gd name="connsiteX56" fmla="*/ 842619 w 1105015"/>
                <a:gd name="connsiteY56" fmla="*/ 1846935 h 3618622"/>
                <a:gd name="connsiteX57" fmla="*/ 728319 w 1105015"/>
                <a:gd name="connsiteY57" fmla="*/ 1523085 h 3618622"/>
                <a:gd name="connsiteX58" fmla="*/ 785469 w 1105015"/>
                <a:gd name="connsiteY58" fmla="*/ 1142085 h 3618622"/>
                <a:gd name="connsiteX59" fmla="*/ 890244 w 1105015"/>
                <a:gd name="connsiteY59" fmla="*/ 1408785 h 3618622"/>
                <a:gd name="connsiteX60" fmla="*/ 937869 w 1105015"/>
                <a:gd name="connsiteY60" fmla="*/ 1723110 h 3618622"/>
                <a:gd name="connsiteX61" fmla="*/ 918819 w 1105015"/>
                <a:gd name="connsiteY61" fmla="*/ 1951710 h 3618622"/>
                <a:gd name="connsiteX62" fmla="*/ 995019 w 1105015"/>
                <a:gd name="connsiteY62" fmla="*/ 1961235 h 3618622"/>
                <a:gd name="connsiteX63" fmla="*/ 1004544 w 1105015"/>
                <a:gd name="connsiteY63" fmla="*/ 2151735 h 361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05015" h="3618622">
                  <a:moveTo>
                    <a:pt x="1004544" y="2151735"/>
                  </a:moveTo>
                  <a:cubicBezTo>
                    <a:pt x="1022006" y="2166022"/>
                    <a:pt x="1085507" y="2104110"/>
                    <a:pt x="1099794" y="2046960"/>
                  </a:cubicBezTo>
                  <a:cubicBezTo>
                    <a:pt x="1114082" y="1989810"/>
                    <a:pt x="1095032" y="1905673"/>
                    <a:pt x="1090269" y="1808835"/>
                  </a:cubicBezTo>
                  <a:cubicBezTo>
                    <a:pt x="1085506" y="1711997"/>
                    <a:pt x="1079157" y="1553248"/>
                    <a:pt x="1071219" y="1465935"/>
                  </a:cubicBezTo>
                  <a:cubicBezTo>
                    <a:pt x="1063281" y="1378622"/>
                    <a:pt x="1058519" y="1361160"/>
                    <a:pt x="1042644" y="1284960"/>
                  </a:cubicBezTo>
                  <a:cubicBezTo>
                    <a:pt x="1026769" y="1208760"/>
                    <a:pt x="980731" y="1088110"/>
                    <a:pt x="975969" y="1008735"/>
                  </a:cubicBezTo>
                  <a:cubicBezTo>
                    <a:pt x="971207" y="929360"/>
                    <a:pt x="1033119" y="867447"/>
                    <a:pt x="1014069" y="808710"/>
                  </a:cubicBezTo>
                  <a:cubicBezTo>
                    <a:pt x="995019" y="749973"/>
                    <a:pt x="918819" y="703935"/>
                    <a:pt x="861669" y="656310"/>
                  </a:cubicBezTo>
                  <a:cubicBezTo>
                    <a:pt x="804519" y="608685"/>
                    <a:pt x="696569" y="570585"/>
                    <a:pt x="671169" y="522960"/>
                  </a:cubicBezTo>
                  <a:cubicBezTo>
                    <a:pt x="645769" y="475335"/>
                    <a:pt x="696569" y="415010"/>
                    <a:pt x="709269" y="370560"/>
                  </a:cubicBezTo>
                  <a:cubicBezTo>
                    <a:pt x="721969" y="326110"/>
                    <a:pt x="742607" y="280072"/>
                    <a:pt x="747369" y="256260"/>
                  </a:cubicBezTo>
                  <a:cubicBezTo>
                    <a:pt x="752131" y="232448"/>
                    <a:pt x="760069" y="268960"/>
                    <a:pt x="737844" y="227685"/>
                  </a:cubicBezTo>
                  <a:cubicBezTo>
                    <a:pt x="715619" y="186410"/>
                    <a:pt x="669581" y="35597"/>
                    <a:pt x="614019" y="8610"/>
                  </a:cubicBezTo>
                  <a:cubicBezTo>
                    <a:pt x="558457" y="-18377"/>
                    <a:pt x="440981" y="22897"/>
                    <a:pt x="404469" y="65760"/>
                  </a:cubicBezTo>
                  <a:cubicBezTo>
                    <a:pt x="367956" y="108622"/>
                    <a:pt x="398119" y="227685"/>
                    <a:pt x="394944" y="265785"/>
                  </a:cubicBezTo>
                  <a:cubicBezTo>
                    <a:pt x="391769" y="303885"/>
                    <a:pt x="372719" y="262610"/>
                    <a:pt x="385419" y="294360"/>
                  </a:cubicBezTo>
                  <a:cubicBezTo>
                    <a:pt x="398119" y="326110"/>
                    <a:pt x="466382" y="408660"/>
                    <a:pt x="471144" y="456285"/>
                  </a:cubicBezTo>
                  <a:cubicBezTo>
                    <a:pt x="475906" y="503910"/>
                    <a:pt x="467969" y="540422"/>
                    <a:pt x="413994" y="580110"/>
                  </a:cubicBezTo>
                  <a:cubicBezTo>
                    <a:pt x="360019" y="619797"/>
                    <a:pt x="198094" y="651548"/>
                    <a:pt x="147294" y="694410"/>
                  </a:cubicBezTo>
                  <a:cubicBezTo>
                    <a:pt x="96494" y="737272"/>
                    <a:pt x="118719" y="791247"/>
                    <a:pt x="109194" y="837285"/>
                  </a:cubicBezTo>
                  <a:cubicBezTo>
                    <a:pt x="99669" y="883322"/>
                    <a:pt x="99669" y="905548"/>
                    <a:pt x="90144" y="970635"/>
                  </a:cubicBezTo>
                  <a:cubicBezTo>
                    <a:pt x="80619" y="1035722"/>
                    <a:pt x="58394" y="1154785"/>
                    <a:pt x="52044" y="1227810"/>
                  </a:cubicBezTo>
                  <a:cubicBezTo>
                    <a:pt x="45694" y="1300835"/>
                    <a:pt x="56806" y="1340523"/>
                    <a:pt x="52044" y="1408785"/>
                  </a:cubicBezTo>
                  <a:cubicBezTo>
                    <a:pt x="47282" y="1477047"/>
                    <a:pt x="28231" y="1580235"/>
                    <a:pt x="23469" y="1637385"/>
                  </a:cubicBezTo>
                  <a:cubicBezTo>
                    <a:pt x="18706" y="1694535"/>
                    <a:pt x="26644" y="1673898"/>
                    <a:pt x="23469" y="1751685"/>
                  </a:cubicBezTo>
                  <a:cubicBezTo>
                    <a:pt x="20294" y="1829472"/>
                    <a:pt x="-11456" y="2045373"/>
                    <a:pt x="4419" y="2104110"/>
                  </a:cubicBezTo>
                  <a:cubicBezTo>
                    <a:pt x="20294" y="2162847"/>
                    <a:pt x="101256" y="2131098"/>
                    <a:pt x="118719" y="2104110"/>
                  </a:cubicBezTo>
                  <a:cubicBezTo>
                    <a:pt x="136182" y="2077122"/>
                    <a:pt x="98082" y="1969172"/>
                    <a:pt x="109194" y="1942185"/>
                  </a:cubicBezTo>
                  <a:cubicBezTo>
                    <a:pt x="120306" y="1915198"/>
                    <a:pt x="177457" y="1973935"/>
                    <a:pt x="185394" y="1942185"/>
                  </a:cubicBezTo>
                  <a:cubicBezTo>
                    <a:pt x="193331" y="1910435"/>
                    <a:pt x="158406" y="1810422"/>
                    <a:pt x="156819" y="1751685"/>
                  </a:cubicBezTo>
                  <a:cubicBezTo>
                    <a:pt x="155232" y="1692948"/>
                    <a:pt x="172694" y="1648497"/>
                    <a:pt x="175869" y="1589760"/>
                  </a:cubicBezTo>
                  <a:cubicBezTo>
                    <a:pt x="179044" y="1531022"/>
                    <a:pt x="155232" y="1469110"/>
                    <a:pt x="175869" y="1399260"/>
                  </a:cubicBezTo>
                  <a:cubicBezTo>
                    <a:pt x="196506" y="1329410"/>
                    <a:pt x="280644" y="1140497"/>
                    <a:pt x="299694" y="1170660"/>
                  </a:cubicBezTo>
                  <a:cubicBezTo>
                    <a:pt x="318744" y="1200822"/>
                    <a:pt x="301281" y="1448473"/>
                    <a:pt x="290169" y="1580235"/>
                  </a:cubicBezTo>
                  <a:cubicBezTo>
                    <a:pt x="279057" y="1711997"/>
                    <a:pt x="239369" y="1829473"/>
                    <a:pt x="233019" y="1961235"/>
                  </a:cubicBezTo>
                  <a:cubicBezTo>
                    <a:pt x="226669" y="2092997"/>
                    <a:pt x="233019" y="2208885"/>
                    <a:pt x="252069" y="2370810"/>
                  </a:cubicBezTo>
                  <a:cubicBezTo>
                    <a:pt x="271119" y="2532735"/>
                    <a:pt x="325094" y="2772448"/>
                    <a:pt x="347319" y="2932785"/>
                  </a:cubicBezTo>
                  <a:cubicBezTo>
                    <a:pt x="369544" y="3093123"/>
                    <a:pt x="406056" y="3235998"/>
                    <a:pt x="385419" y="3332835"/>
                  </a:cubicBezTo>
                  <a:cubicBezTo>
                    <a:pt x="364782" y="3429672"/>
                    <a:pt x="245719" y="3466185"/>
                    <a:pt x="223494" y="3513810"/>
                  </a:cubicBezTo>
                  <a:cubicBezTo>
                    <a:pt x="201269" y="3561435"/>
                    <a:pt x="206032" y="3616998"/>
                    <a:pt x="252069" y="3618585"/>
                  </a:cubicBezTo>
                  <a:cubicBezTo>
                    <a:pt x="298106" y="3620172"/>
                    <a:pt x="455269" y="3570960"/>
                    <a:pt x="499719" y="3523335"/>
                  </a:cubicBezTo>
                  <a:cubicBezTo>
                    <a:pt x="544169" y="3475710"/>
                    <a:pt x="515594" y="3410622"/>
                    <a:pt x="518769" y="3332835"/>
                  </a:cubicBezTo>
                  <a:cubicBezTo>
                    <a:pt x="521944" y="3255048"/>
                    <a:pt x="523532" y="3153448"/>
                    <a:pt x="518769" y="3056610"/>
                  </a:cubicBezTo>
                  <a:cubicBezTo>
                    <a:pt x="514006" y="2959772"/>
                    <a:pt x="485431" y="2904210"/>
                    <a:pt x="490194" y="2751810"/>
                  </a:cubicBezTo>
                  <a:cubicBezTo>
                    <a:pt x="494957" y="2599410"/>
                    <a:pt x="533057" y="2150147"/>
                    <a:pt x="547344" y="2142210"/>
                  </a:cubicBezTo>
                  <a:cubicBezTo>
                    <a:pt x="561631" y="2134273"/>
                    <a:pt x="577506" y="2564485"/>
                    <a:pt x="575919" y="2704185"/>
                  </a:cubicBezTo>
                  <a:cubicBezTo>
                    <a:pt x="574331" y="2843885"/>
                    <a:pt x="531469" y="2889923"/>
                    <a:pt x="537819" y="2980410"/>
                  </a:cubicBezTo>
                  <a:cubicBezTo>
                    <a:pt x="544169" y="3070897"/>
                    <a:pt x="606081" y="3159797"/>
                    <a:pt x="614019" y="3247110"/>
                  </a:cubicBezTo>
                  <a:cubicBezTo>
                    <a:pt x="621957" y="3334423"/>
                    <a:pt x="537819" y="3448723"/>
                    <a:pt x="585444" y="3504285"/>
                  </a:cubicBezTo>
                  <a:cubicBezTo>
                    <a:pt x="633069" y="3559847"/>
                    <a:pt x="836269" y="3574135"/>
                    <a:pt x="899769" y="3580485"/>
                  </a:cubicBezTo>
                  <a:cubicBezTo>
                    <a:pt x="963269" y="3586835"/>
                    <a:pt x="983907" y="3567785"/>
                    <a:pt x="966444" y="3542385"/>
                  </a:cubicBezTo>
                  <a:cubicBezTo>
                    <a:pt x="948981" y="3516985"/>
                    <a:pt x="829919" y="3474122"/>
                    <a:pt x="794994" y="3428085"/>
                  </a:cubicBezTo>
                  <a:cubicBezTo>
                    <a:pt x="760069" y="3382048"/>
                    <a:pt x="756894" y="3332835"/>
                    <a:pt x="756894" y="3266160"/>
                  </a:cubicBezTo>
                  <a:cubicBezTo>
                    <a:pt x="756894" y="3199485"/>
                    <a:pt x="791819" y="3126460"/>
                    <a:pt x="794994" y="3028035"/>
                  </a:cubicBezTo>
                  <a:cubicBezTo>
                    <a:pt x="798169" y="2929610"/>
                    <a:pt x="769594" y="2802610"/>
                    <a:pt x="775944" y="2675610"/>
                  </a:cubicBezTo>
                  <a:cubicBezTo>
                    <a:pt x="782294" y="2548610"/>
                    <a:pt x="821982" y="2404147"/>
                    <a:pt x="833094" y="2266035"/>
                  </a:cubicBezTo>
                  <a:cubicBezTo>
                    <a:pt x="844206" y="2127923"/>
                    <a:pt x="860081" y="1970760"/>
                    <a:pt x="842619" y="1846935"/>
                  </a:cubicBezTo>
                  <a:cubicBezTo>
                    <a:pt x="825156" y="1723110"/>
                    <a:pt x="737844" y="1640560"/>
                    <a:pt x="728319" y="1523085"/>
                  </a:cubicBezTo>
                  <a:cubicBezTo>
                    <a:pt x="718794" y="1405610"/>
                    <a:pt x="758482" y="1161135"/>
                    <a:pt x="785469" y="1142085"/>
                  </a:cubicBezTo>
                  <a:cubicBezTo>
                    <a:pt x="812456" y="1123035"/>
                    <a:pt x="864844" y="1311947"/>
                    <a:pt x="890244" y="1408785"/>
                  </a:cubicBezTo>
                  <a:cubicBezTo>
                    <a:pt x="915644" y="1505622"/>
                    <a:pt x="933107" y="1632623"/>
                    <a:pt x="937869" y="1723110"/>
                  </a:cubicBezTo>
                  <a:cubicBezTo>
                    <a:pt x="942631" y="1813597"/>
                    <a:pt x="909294" y="1912022"/>
                    <a:pt x="918819" y="1951710"/>
                  </a:cubicBezTo>
                  <a:cubicBezTo>
                    <a:pt x="928344" y="1991397"/>
                    <a:pt x="982319" y="1932660"/>
                    <a:pt x="995019" y="1961235"/>
                  </a:cubicBezTo>
                  <a:cubicBezTo>
                    <a:pt x="1007719" y="1989810"/>
                    <a:pt x="987082" y="2137448"/>
                    <a:pt x="1004544" y="2151735"/>
                  </a:cubicBezTo>
                  <a:close/>
                </a:path>
              </a:pathLst>
            </a:cu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3" name="フリーフォーム 52"/>
            <p:cNvSpPr/>
            <p:nvPr/>
          </p:nvSpPr>
          <p:spPr>
            <a:xfrm>
              <a:off x="58745" y="2132845"/>
              <a:ext cx="159518" cy="522376"/>
            </a:xfrm>
            <a:custGeom>
              <a:avLst/>
              <a:gdLst>
                <a:gd name="connsiteX0" fmla="*/ 1004544 w 1105015"/>
                <a:gd name="connsiteY0" fmla="*/ 2151735 h 3618622"/>
                <a:gd name="connsiteX1" fmla="*/ 1099794 w 1105015"/>
                <a:gd name="connsiteY1" fmla="*/ 2046960 h 3618622"/>
                <a:gd name="connsiteX2" fmla="*/ 1090269 w 1105015"/>
                <a:gd name="connsiteY2" fmla="*/ 1808835 h 3618622"/>
                <a:gd name="connsiteX3" fmla="*/ 1071219 w 1105015"/>
                <a:gd name="connsiteY3" fmla="*/ 1465935 h 3618622"/>
                <a:gd name="connsiteX4" fmla="*/ 1042644 w 1105015"/>
                <a:gd name="connsiteY4" fmla="*/ 1284960 h 3618622"/>
                <a:gd name="connsiteX5" fmla="*/ 975969 w 1105015"/>
                <a:gd name="connsiteY5" fmla="*/ 1008735 h 3618622"/>
                <a:gd name="connsiteX6" fmla="*/ 1014069 w 1105015"/>
                <a:gd name="connsiteY6" fmla="*/ 808710 h 3618622"/>
                <a:gd name="connsiteX7" fmla="*/ 861669 w 1105015"/>
                <a:gd name="connsiteY7" fmla="*/ 656310 h 3618622"/>
                <a:gd name="connsiteX8" fmla="*/ 671169 w 1105015"/>
                <a:gd name="connsiteY8" fmla="*/ 522960 h 3618622"/>
                <a:gd name="connsiteX9" fmla="*/ 709269 w 1105015"/>
                <a:gd name="connsiteY9" fmla="*/ 370560 h 3618622"/>
                <a:gd name="connsiteX10" fmla="*/ 747369 w 1105015"/>
                <a:gd name="connsiteY10" fmla="*/ 256260 h 3618622"/>
                <a:gd name="connsiteX11" fmla="*/ 737844 w 1105015"/>
                <a:gd name="connsiteY11" fmla="*/ 227685 h 3618622"/>
                <a:gd name="connsiteX12" fmla="*/ 614019 w 1105015"/>
                <a:gd name="connsiteY12" fmla="*/ 8610 h 3618622"/>
                <a:gd name="connsiteX13" fmla="*/ 404469 w 1105015"/>
                <a:gd name="connsiteY13" fmla="*/ 65760 h 3618622"/>
                <a:gd name="connsiteX14" fmla="*/ 394944 w 1105015"/>
                <a:gd name="connsiteY14" fmla="*/ 265785 h 3618622"/>
                <a:gd name="connsiteX15" fmla="*/ 385419 w 1105015"/>
                <a:gd name="connsiteY15" fmla="*/ 294360 h 3618622"/>
                <a:gd name="connsiteX16" fmla="*/ 471144 w 1105015"/>
                <a:gd name="connsiteY16" fmla="*/ 456285 h 3618622"/>
                <a:gd name="connsiteX17" fmla="*/ 413994 w 1105015"/>
                <a:gd name="connsiteY17" fmla="*/ 580110 h 3618622"/>
                <a:gd name="connsiteX18" fmla="*/ 147294 w 1105015"/>
                <a:gd name="connsiteY18" fmla="*/ 694410 h 3618622"/>
                <a:gd name="connsiteX19" fmla="*/ 109194 w 1105015"/>
                <a:gd name="connsiteY19" fmla="*/ 837285 h 3618622"/>
                <a:gd name="connsiteX20" fmla="*/ 90144 w 1105015"/>
                <a:gd name="connsiteY20" fmla="*/ 970635 h 3618622"/>
                <a:gd name="connsiteX21" fmla="*/ 52044 w 1105015"/>
                <a:gd name="connsiteY21" fmla="*/ 1227810 h 3618622"/>
                <a:gd name="connsiteX22" fmla="*/ 52044 w 1105015"/>
                <a:gd name="connsiteY22" fmla="*/ 1408785 h 3618622"/>
                <a:gd name="connsiteX23" fmla="*/ 23469 w 1105015"/>
                <a:gd name="connsiteY23" fmla="*/ 1637385 h 3618622"/>
                <a:gd name="connsiteX24" fmla="*/ 23469 w 1105015"/>
                <a:gd name="connsiteY24" fmla="*/ 1751685 h 3618622"/>
                <a:gd name="connsiteX25" fmla="*/ 4419 w 1105015"/>
                <a:gd name="connsiteY25" fmla="*/ 2104110 h 3618622"/>
                <a:gd name="connsiteX26" fmla="*/ 118719 w 1105015"/>
                <a:gd name="connsiteY26" fmla="*/ 2104110 h 3618622"/>
                <a:gd name="connsiteX27" fmla="*/ 109194 w 1105015"/>
                <a:gd name="connsiteY27" fmla="*/ 1942185 h 3618622"/>
                <a:gd name="connsiteX28" fmla="*/ 185394 w 1105015"/>
                <a:gd name="connsiteY28" fmla="*/ 1942185 h 3618622"/>
                <a:gd name="connsiteX29" fmla="*/ 156819 w 1105015"/>
                <a:gd name="connsiteY29" fmla="*/ 1751685 h 3618622"/>
                <a:gd name="connsiteX30" fmla="*/ 175869 w 1105015"/>
                <a:gd name="connsiteY30" fmla="*/ 1589760 h 3618622"/>
                <a:gd name="connsiteX31" fmla="*/ 175869 w 1105015"/>
                <a:gd name="connsiteY31" fmla="*/ 1399260 h 3618622"/>
                <a:gd name="connsiteX32" fmla="*/ 299694 w 1105015"/>
                <a:gd name="connsiteY32" fmla="*/ 1170660 h 3618622"/>
                <a:gd name="connsiteX33" fmla="*/ 290169 w 1105015"/>
                <a:gd name="connsiteY33" fmla="*/ 1580235 h 3618622"/>
                <a:gd name="connsiteX34" fmla="*/ 233019 w 1105015"/>
                <a:gd name="connsiteY34" fmla="*/ 1961235 h 3618622"/>
                <a:gd name="connsiteX35" fmla="*/ 252069 w 1105015"/>
                <a:gd name="connsiteY35" fmla="*/ 2370810 h 3618622"/>
                <a:gd name="connsiteX36" fmla="*/ 347319 w 1105015"/>
                <a:gd name="connsiteY36" fmla="*/ 2932785 h 3618622"/>
                <a:gd name="connsiteX37" fmla="*/ 385419 w 1105015"/>
                <a:gd name="connsiteY37" fmla="*/ 3332835 h 3618622"/>
                <a:gd name="connsiteX38" fmla="*/ 223494 w 1105015"/>
                <a:gd name="connsiteY38" fmla="*/ 3513810 h 3618622"/>
                <a:gd name="connsiteX39" fmla="*/ 252069 w 1105015"/>
                <a:gd name="connsiteY39" fmla="*/ 3618585 h 3618622"/>
                <a:gd name="connsiteX40" fmla="*/ 499719 w 1105015"/>
                <a:gd name="connsiteY40" fmla="*/ 3523335 h 3618622"/>
                <a:gd name="connsiteX41" fmla="*/ 518769 w 1105015"/>
                <a:gd name="connsiteY41" fmla="*/ 3332835 h 3618622"/>
                <a:gd name="connsiteX42" fmla="*/ 518769 w 1105015"/>
                <a:gd name="connsiteY42" fmla="*/ 3056610 h 3618622"/>
                <a:gd name="connsiteX43" fmla="*/ 490194 w 1105015"/>
                <a:gd name="connsiteY43" fmla="*/ 2751810 h 3618622"/>
                <a:gd name="connsiteX44" fmla="*/ 547344 w 1105015"/>
                <a:gd name="connsiteY44" fmla="*/ 2142210 h 3618622"/>
                <a:gd name="connsiteX45" fmla="*/ 575919 w 1105015"/>
                <a:gd name="connsiteY45" fmla="*/ 2704185 h 3618622"/>
                <a:gd name="connsiteX46" fmla="*/ 537819 w 1105015"/>
                <a:gd name="connsiteY46" fmla="*/ 2980410 h 3618622"/>
                <a:gd name="connsiteX47" fmla="*/ 614019 w 1105015"/>
                <a:gd name="connsiteY47" fmla="*/ 3247110 h 3618622"/>
                <a:gd name="connsiteX48" fmla="*/ 585444 w 1105015"/>
                <a:gd name="connsiteY48" fmla="*/ 3504285 h 3618622"/>
                <a:gd name="connsiteX49" fmla="*/ 899769 w 1105015"/>
                <a:gd name="connsiteY49" fmla="*/ 3580485 h 3618622"/>
                <a:gd name="connsiteX50" fmla="*/ 966444 w 1105015"/>
                <a:gd name="connsiteY50" fmla="*/ 3542385 h 3618622"/>
                <a:gd name="connsiteX51" fmla="*/ 794994 w 1105015"/>
                <a:gd name="connsiteY51" fmla="*/ 3428085 h 3618622"/>
                <a:gd name="connsiteX52" fmla="*/ 756894 w 1105015"/>
                <a:gd name="connsiteY52" fmla="*/ 3266160 h 3618622"/>
                <a:gd name="connsiteX53" fmla="*/ 794994 w 1105015"/>
                <a:gd name="connsiteY53" fmla="*/ 3028035 h 3618622"/>
                <a:gd name="connsiteX54" fmla="*/ 775944 w 1105015"/>
                <a:gd name="connsiteY54" fmla="*/ 2675610 h 3618622"/>
                <a:gd name="connsiteX55" fmla="*/ 833094 w 1105015"/>
                <a:gd name="connsiteY55" fmla="*/ 2266035 h 3618622"/>
                <a:gd name="connsiteX56" fmla="*/ 842619 w 1105015"/>
                <a:gd name="connsiteY56" fmla="*/ 1846935 h 3618622"/>
                <a:gd name="connsiteX57" fmla="*/ 728319 w 1105015"/>
                <a:gd name="connsiteY57" fmla="*/ 1523085 h 3618622"/>
                <a:gd name="connsiteX58" fmla="*/ 785469 w 1105015"/>
                <a:gd name="connsiteY58" fmla="*/ 1142085 h 3618622"/>
                <a:gd name="connsiteX59" fmla="*/ 890244 w 1105015"/>
                <a:gd name="connsiteY59" fmla="*/ 1408785 h 3618622"/>
                <a:gd name="connsiteX60" fmla="*/ 937869 w 1105015"/>
                <a:gd name="connsiteY60" fmla="*/ 1723110 h 3618622"/>
                <a:gd name="connsiteX61" fmla="*/ 918819 w 1105015"/>
                <a:gd name="connsiteY61" fmla="*/ 1951710 h 3618622"/>
                <a:gd name="connsiteX62" fmla="*/ 995019 w 1105015"/>
                <a:gd name="connsiteY62" fmla="*/ 1961235 h 3618622"/>
                <a:gd name="connsiteX63" fmla="*/ 1004544 w 1105015"/>
                <a:gd name="connsiteY63" fmla="*/ 2151735 h 361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05015" h="3618622">
                  <a:moveTo>
                    <a:pt x="1004544" y="2151735"/>
                  </a:moveTo>
                  <a:cubicBezTo>
                    <a:pt x="1022006" y="2166022"/>
                    <a:pt x="1085507" y="2104110"/>
                    <a:pt x="1099794" y="2046960"/>
                  </a:cubicBezTo>
                  <a:cubicBezTo>
                    <a:pt x="1114082" y="1989810"/>
                    <a:pt x="1095032" y="1905673"/>
                    <a:pt x="1090269" y="1808835"/>
                  </a:cubicBezTo>
                  <a:cubicBezTo>
                    <a:pt x="1085506" y="1711997"/>
                    <a:pt x="1079157" y="1553248"/>
                    <a:pt x="1071219" y="1465935"/>
                  </a:cubicBezTo>
                  <a:cubicBezTo>
                    <a:pt x="1063281" y="1378622"/>
                    <a:pt x="1058519" y="1361160"/>
                    <a:pt x="1042644" y="1284960"/>
                  </a:cubicBezTo>
                  <a:cubicBezTo>
                    <a:pt x="1026769" y="1208760"/>
                    <a:pt x="980731" y="1088110"/>
                    <a:pt x="975969" y="1008735"/>
                  </a:cubicBezTo>
                  <a:cubicBezTo>
                    <a:pt x="971207" y="929360"/>
                    <a:pt x="1033119" y="867447"/>
                    <a:pt x="1014069" y="808710"/>
                  </a:cubicBezTo>
                  <a:cubicBezTo>
                    <a:pt x="995019" y="749973"/>
                    <a:pt x="918819" y="703935"/>
                    <a:pt x="861669" y="656310"/>
                  </a:cubicBezTo>
                  <a:cubicBezTo>
                    <a:pt x="804519" y="608685"/>
                    <a:pt x="696569" y="570585"/>
                    <a:pt x="671169" y="522960"/>
                  </a:cubicBezTo>
                  <a:cubicBezTo>
                    <a:pt x="645769" y="475335"/>
                    <a:pt x="696569" y="415010"/>
                    <a:pt x="709269" y="370560"/>
                  </a:cubicBezTo>
                  <a:cubicBezTo>
                    <a:pt x="721969" y="326110"/>
                    <a:pt x="742607" y="280072"/>
                    <a:pt x="747369" y="256260"/>
                  </a:cubicBezTo>
                  <a:cubicBezTo>
                    <a:pt x="752131" y="232448"/>
                    <a:pt x="760069" y="268960"/>
                    <a:pt x="737844" y="227685"/>
                  </a:cubicBezTo>
                  <a:cubicBezTo>
                    <a:pt x="715619" y="186410"/>
                    <a:pt x="669581" y="35597"/>
                    <a:pt x="614019" y="8610"/>
                  </a:cubicBezTo>
                  <a:cubicBezTo>
                    <a:pt x="558457" y="-18377"/>
                    <a:pt x="440981" y="22897"/>
                    <a:pt x="404469" y="65760"/>
                  </a:cubicBezTo>
                  <a:cubicBezTo>
                    <a:pt x="367956" y="108622"/>
                    <a:pt x="398119" y="227685"/>
                    <a:pt x="394944" y="265785"/>
                  </a:cubicBezTo>
                  <a:cubicBezTo>
                    <a:pt x="391769" y="303885"/>
                    <a:pt x="372719" y="262610"/>
                    <a:pt x="385419" y="294360"/>
                  </a:cubicBezTo>
                  <a:cubicBezTo>
                    <a:pt x="398119" y="326110"/>
                    <a:pt x="466382" y="408660"/>
                    <a:pt x="471144" y="456285"/>
                  </a:cubicBezTo>
                  <a:cubicBezTo>
                    <a:pt x="475906" y="503910"/>
                    <a:pt x="467969" y="540422"/>
                    <a:pt x="413994" y="580110"/>
                  </a:cubicBezTo>
                  <a:cubicBezTo>
                    <a:pt x="360019" y="619797"/>
                    <a:pt x="198094" y="651548"/>
                    <a:pt x="147294" y="694410"/>
                  </a:cubicBezTo>
                  <a:cubicBezTo>
                    <a:pt x="96494" y="737272"/>
                    <a:pt x="118719" y="791247"/>
                    <a:pt x="109194" y="837285"/>
                  </a:cubicBezTo>
                  <a:cubicBezTo>
                    <a:pt x="99669" y="883322"/>
                    <a:pt x="99669" y="905548"/>
                    <a:pt x="90144" y="970635"/>
                  </a:cubicBezTo>
                  <a:cubicBezTo>
                    <a:pt x="80619" y="1035722"/>
                    <a:pt x="58394" y="1154785"/>
                    <a:pt x="52044" y="1227810"/>
                  </a:cubicBezTo>
                  <a:cubicBezTo>
                    <a:pt x="45694" y="1300835"/>
                    <a:pt x="56806" y="1340523"/>
                    <a:pt x="52044" y="1408785"/>
                  </a:cubicBezTo>
                  <a:cubicBezTo>
                    <a:pt x="47282" y="1477047"/>
                    <a:pt x="28231" y="1580235"/>
                    <a:pt x="23469" y="1637385"/>
                  </a:cubicBezTo>
                  <a:cubicBezTo>
                    <a:pt x="18706" y="1694535"/>
                    <a:pt x="26644" y="1673898"/>
                    <a:pt x="23469" y="1751685"/>
                  </a:cubicBezTo>
                  <a:cubicBezTo>
                    <a:pt x="20294" y="1829472"/>
                    <a:pt x="-11456" y="2045373"/>
                    <a:pt x="4419" y="2104110"/>
                  </a:cubicBezTo>
                  <a:cubicBezTo>
                    <a:pt x="20294" y="2162847"/>
                    <a:pt x="101256" y="2131098"/>
                    <a:pt x="118719" y="2104110"/>
                  </a:cubicBezTo>
                  <a:cubicBezTo>
                    <a:pt x="136182" y="2077122"/>
                    <a:pt x="98082" y="1969172"/>
                    <a:pt x="109194" y="1942185"/>
                  </a:cubicBezTo>
                  <a:cubicBezTo>
                    <a:pt x="120306" y="1915198"/>
                    <a:pt x="177457" y="1973935"/>
                    <a:pt x="185394" y="1942185"/>
                  </a:cubicBezTo>
                  <a:cubicBezTo>
                    <a:pt x="193331" y="1910435"/>
                    <a:pt x="158406" y="1810422"/>
                    <a:pt x="156819" y="1751685"/>
                  </a:cubicBezTo>
                  <a:cubicBezTo>
                    <a:pt x="155232" y="1692948"/>
                    <a:pt x="172694" y="1648497"/>
                    <a:pt x="175869" y="1589760"/>
                  </a:cubicBezTo>
                  <a:cubicBezTo>
                    <a:pt x="179044" y="1531022"/>
                    <a:pt x="155232" y="1469110"/>
                    <a:pt x="175869" y="1399260"/>
                  </a:cubicBezTo>
                  <a:cubicBezTo>
                    <a:pt x="196506" y="1329410"/>
                    <a:pt x="280644" y="1140497"/>
                    <a:pt x="299694" y="1170660"/>
                  </a:cubicBezTo>
                  <a:cubicBezTo>
                    <a:pt x="318744" y="1200822"/>
                    <a:pt x="301281" y="1448473"/>
                    <a:pt x="290169" y="1580235"/>
                  </a:cubicBezTo>
                  <a:cubicBezTo>
                    <a:pt x="279057" y="1711997"/>
                    <a:pt x="239369" y="1829473"/>
                    <a:pt x="233019" y="1961235"/>
                  </a:cubicBezTo>
                  <a:cubicBezTo>
                    <a:pt x="226669" y="2092997"/>
                    <a:pt x="233019" y="2208885"/>
                    <a:pt x="252069" y="2370810"/>
                  </a:cubicBezTo>
                  <a:cubicBezTo>
                    <a:pt x="271119" y="2532735"/>
                    <a:pt x="325094" y="2772448"/>
                    <a:pt x="347319" y="2932785"/>
                  </a:cubicBezTo>
                  <a:cubicBezTo>
                    <a:pt x="369544" y="3093123"/>
                    <a:pt x="406056" y="3235998"/>
                    <a:pt x="385419" y="3332835"/>
                  </a:cubicBezTo>
                  <a:cubicBezTo>
                    <a:pt x="364782" y="3429672"/>
                    <a:pt x="245719" y="3466185"/>
                    <a:pt x="223494" y="3513810"/>
                  </a:cubicBezTo>
                  <a:cubicBezTo>
                    <a:pt x="201269" y="3561435"/>
                    <a:pt x="206032" y="3616998"/>
                    <a:pt x="252069" y="3618585"/>
                  </a:cubicBezTo>
                  <a:cubicBezTo>
                    <a:pt x="298106" y="3620172"/>
                    <a:pt x="455269" y="3570960"/>
                    <a:pt x="499719" y="3523335"/>
                  </a:cubicBezTo>
                  <a:cubicBezTo>
                    <a:pt x="544169" y="3475710"/>
                    <a:pt x="515594" y="3410622"/>
                    <a:pt x="518769" y="3332835"/>
                  </a:cubicBezTo>
                  <a:cubicBezTo>
                    <a:pt x="521944" y="3255048"/>
                    <a:pt x="523532" y="3153448"/>
                    <a:pt x="518769" y="3056610"/>
                  </a:cubicBezTo>
                  <a:cubicBezTo>
                    <a:pt x="514006" y="2959772"/>
                    <a:pt x="485431" y="2904210"/>
                    <a:pt x="490194" y="2751810"/>
                  </a:cubicBezTo>
                  <a:cubicBezTo>
                    <a:pt x="494957" y="2599410"/>
                    <a:pt x="533057" y="2150147"/>
                    <a:pt x="547344" y="2142210"/>
                  </a:cubicBezTo>
                  <a:cubicBezTo>
                    <a:pt x="561631" y="2134273"/>
                    <a:pt x="577506" y="2564485"/>
                    <a:pt x="575919" y="2704185"/>
                  </a:cubicBezTo>
                  <a:cubicBezTo>
                    <a:pt x="574331" y="2843885"/>
                    <a:pt x="531469" y="2889923"/>
                    <a:pt x="537819" y="2980410"/>
                  </a:cubicBezTo>
                  <a:cubicBezTo>
                    <a:pt x="544169" y="3070897"/>
                    <a:pt x="606081" y="3159797"/>
                    <a:pt x="614019" y="3247110"/>
                  </a:cubicBezTo>
                  <a:cubicBezTo>
                    <a:pt x="621957" y="3334423"/>
                    <a:pt x="537819" y="3448723"/>
                    <a:pt x="585444" y="3504285"/>
                  </a:cubicBezTo>
                  <a:cubicBezTo>
                    <a:pt x="633069" y="3559847"/>
                    <a:pt x="836269" y="3574135"/>
                    <a:pt x="899769" y="3580485"/>
                  </a:cubicBezTo>
                  <a:cubicBezTo>
                    <a:pt x="963269" y="3586835"/>
                    <a:pt x="983907" y="3567785"/>
                    <a:pt x="966444" y="3542385"/>
                  </a:cubicBezTo>
                  <a:cubicBezTo>
                    <a:pt x="948981" y="3516985"/>
                    <a:pt x="829919" y="3474122"/>
                    <a:pt x="794994" y="3428085"/>
                  </a:cubicBezTo>
                  <a:cubicBezTo>
                    <a:pt x="760069" y="3382048"/>
                    <a:pt x="756894" y="3332835"/>
                    <a:pt x="756894" y="3266160"/>
                  </a:cubicBezTo>
                  <a:cubicBezTo>
                    <a:pt x="756894" y="3199485"/>
                    <a:pt x="791819" y="3126460"/>
                    <a:pt x="794994" y="3028035"/>
                  </a:cubicBezTo>
                  <a:cubicBezTo>
                    <a:pt x="798169" y="2929610"/>
                    <a:pt x="769594" y="2802610"/>
                    <a:pt x="775944" y="2675610"/>
                  </a:cubicBezTo>
                  <a:cubicBezTo>
                    <a:pt x="782294" y="2548610"/>
                    <a:pt x="821982" y="2404147"/>
                    <a:pt x="833094" y="2266035"/>
                  </a:cubicBezTo>
                  <a:cubicBezTo>
                    <a:pt x="844206" y="2127923"/>
                    <a:pt x="860081" y="1970760"/>
                    <a:pt x="842619" y="1846935"/>
                  </a:cubicBezTo>
                  <a:cubicBezTo>
                    <a:pt x="825156" y="1723110"/>
                    <a:pt x="737844" y="1640560"/>
                    <a:pt x="728319" y="1523085"/>
                  </a:cubicBezTo>
                  <a:cubicBezTo>
                    <a:pt x="718794" y="1405610"/>
                    <a:pt x="758482" y="1161135"/>
                    <a:pt x="785469" y="1142085"/>
                  </a:cubicBezTo>
                  <a:cubicBezTo>
                    <a:pt x="812456" y="1123035"/>
                    <a:pt x="864844" y="1311947"/>
                    <a:pt x="890244" y="1408785"/>
                  </a:cubicBezTo>
                  <a:cubicBezTo>
                    <a:pt x="915644" y="1505622"/>
                    <a:pt x="933107" y="1632623"/>
                    <a:pt x="937869" y="1723110"/>
                  </a:cubicBezTo>
                  <a:cubicBezTo>
                    <a:pt x="942631" y="1813597"/>
                    <a:pt x="909294" y="1912022"/>
                    <a:pt x="918819" y="1951710"/>
                  </a:cubicBezTo>
                  <a:cubicBezTo>
                    <a:pt x="928344" y="1991397"/>
                    <a:pt x="982319" y="1932660"/>
                    <a:pt x="995019" y="1961235"/>
                  </a:cubicBezTo>
                  <a:cubicBezTo>
                    <a:pt x="1007719" y="1989810"/>
                    <a:pt x="987082" y="2137448"/>
                    <a:pt x="1004544" y="2151735"/>
                  </a:cubicBezTo>
                  <a:close/>
                </a:path>
              </a:pathLst>
            </a:cu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72" name="正方形/長方形 71"/>
          <p:cNvSpPr/>
          <p:nvPr/>
        </p:nvSpPr>
        <p:spPr>
          <a:xfrm>
            <a:off x="3347864" y="1268775"/>
            <a:ext cx="2719448" cy="2448272"/>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3" name="タイトル 1"/>
          <p:cNvSpPr txBox="1">
            <a:spLocks/>
          </p:cNvSpPr>
          <p:nvPr/>
        </p:nvSpPr>
        <p:spPr>
          <a:xfrm>
            <a:off x="4224063" y="1124744"/>
            <a:ext cx="763129" cy="288047"/>
          </a:xfrm>
          <a:prstGeom prst="rect">
            <a:avLst/>
          </a:prstGeom>
          <a:solidFill>
            <a:schemeClr val="bg1"/>
          </a:solidFill>
          <a:ln w="28575">
            <a:solidFill>
              <a:srgbClr val="00B0F0"/>
            </a:solidFill>
          </a:ln>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1600" dirty="0">
                <a:solidFill>
                  <a:prstClr val="black"/>
                </a:solidFill>
                <a:latin typeface="Comic Sans MS" panose="030F0702030302020204" pitchFamily="66" charset="0"/>
                <a:ea typeface="HG丸ｺﾞｼｯｸM-PRO" panose="020F0600000000000000" pitchFamily="50" charset="-128"/>
              </a:rPr>
              <a:t>施設</a:t>
            </a:r>
            <a:r>
              <a:rPr lang="en-US" altLang="ja-JP" sz="1600" dirty="0">
                <a:solidFill>
                  <a:prstClr val="black"/>
                </a:solidFill>
                <a:latin typeface="Comic Sans MS" panose="030F0702030302020204" pitchFamily="66" charset="0"/>
                <a:ea typeface="HG丸ｺﾞｼｯｸM-PRO" panose="020F0600000000000000" pitchFamily="50" charset="-128"/>
              </a:rPr>
              <a:t>B</a:t>
            </a:r>
            <a:endParaRPr lang="ja-JP" altLang="en-US" sz="1600" dirty="0">
              <a:solidFill>
                <a:prstClr val="black"/>
              </a:solidFill>
              <a:latin typeface="Comic Sans MS" panose="030F0702030302020204" pitchFamily="66" charset="0"/>
              <a:ea typeface="HG丸ｺﾞｼｯｸM-PRO" panose="020F0600000000000000" pitchFamily="50" charset="-128"/>
            </a:endParaRPr>
          </a:p>
        </p:txBody>
      </p:sp>
      <p:grpSp>
        <p:nvGrpSpPr>
          <p:cNvPr id="74" name="グループ化 73"/>
          <p:cNvGrpSpPr/>
          <p:nvPr/>
        </p:nvGrpSpPr>
        <p:grpSpPr>
          <a:xfrm>
            <a:off x="6516216" y="1457491"/>
            <a:ext cx="2240002" cy="2064882"/>
            <a:chOff x="58745" y="1305292"/>
            <a:chExt cx="2240002" cy="2064882"/>
          </a:xfrm>
        </p:grpSpPr>
        <p:grpSp>
          <p:nvGrpSpPr>
            <p:cNvPr id="75" name="グループ化 74"/>
            <p:cNvGrpSpPr/>
            <p:nvPr/>
          </p:nvGrpSpPr>
          <p:grpSpPr>
            <a:xfrm>
              <a:off x="228052" y="1865275"/>
              <a:ext cx="1734141" cy="1057769"/>
              <a:chOff x="791338" y="4291357"/>
              <a:chExt cx="1837562" cy="1120852"/>
            </a:xfrm>
          </p:grpSpPr>
          <p:grpSp>
            <p:nvGrpSpPr>
              <p:cNvPr id="80" name="グループ化 79"/>
              <p:cNvGrpSpPr/>
              <p:nvPr/>
            </p:nvGrpSpPr>
            <p:grpSpPr>
              <a:xfrm>
                <a:off x="1266193" y="4336008"/>
                <a:ext cx="915936" cy="821184"/>
                <a:chOff x="1266193" y="4336008"/>
                <a:chExt cx="920750" cy="825500"/>
              </a:xfrm>
            </p:grpSpPr>
            <p:sp>
              <p:nvSpPr>
                <p:cNvPr id="87" name="フリーフォーム 86"/>
                <p:cNvSpPr/>
                <p:nvPr/>
              </p:nvSpPr>
              <p:spPr>
                <a:xfrm>
                  <a:off x="1266193" y="4336008"/>
                  <a:ext cx="920750" cy="825500"/>
                </a:xfrm>
                <a:custGeom>
                  <a:avLst/>
                  <a:gdLst>
                    <a:gd name="connsiteX0" fmla="*/ 0 w 920750"/>
                    <a:gd name="connsiteY0" fmla="*/ 819150 h 825500"/>
                    <a:gd name="connsiteX1" fmla="*/ 920750 w 920750"/>
                    <a:gd name="connsiteY1" fmla="*/ 825500 h 825500"/>
                    <a:gd name="connsiteX2" fmla="*/ 920750 w 920750"/>
                    <a:gd name="connsiteY2" fmla="*/ 254000 h 825500"/>
                    <a:gd name="connsiteX3" fmla="*/ 609600 w 920750"/>
                    <a:gd name="connsiteY3" fmla="*/ 254000 h 825500"/>
                    <a:gd name="connsiteX4" fmla="*/ 615950 w 920750"/>
                    <a:gd name="connsiteY4" fmla="*/ 0 h 825500"/>
                    <a:gd name="connsiteX5" fmla="*/ 292100 w 920750"/>
                    <a:gd name="connsiteY5" fmla="*/ 6350 h 825500"/>
                    <a:gd name="connsiteX6" fmla="*/ 292100 w 920750"/>
                    <a:gd name="connsiteY6" fmla="*/ 260350 h 825500"/>
                    <a:gd name="connsiteX7" fmla="*/ 19050 w 920750"/>
                    <a:gd name="connsiteY7" fmla="*/ 260350 h 825500"/>
                    <a:gd name="connsiteX8" fmla="*/ 0 w 920750"/>
                    <a:gd name="connsiteY8" fmla="*/ 81915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750" h="825500">
                      <a:moveTo>
                        <a:pt x="0" y="819150"/>
                      </a:moveTo>
                      <a:lnTo>
                        <a:pt x="920750" y="825500"/>
                      </a:lnTo>
                      <a:lnTo>
                        <a:pt x="920750" y="254000"/>
                      </a:lnTo>
                      <a:lnTo>
                        <a:pt x="609600" y="254000"/>
                      </a:lnTo>
                      <a:lnTo>
                        <a:pt x="615950" y="0"/>
                      </a:lnTo>
                      <a:lnTo>
                        <a:pt x="292100" y="6350"/>
                      </a:lnTo>
                      <a:lnTo>
                        <a:pt x="292100" y="260350"/>
                      </a:lnTo>
                      <a:lnTo>
                        <a:pt x="19050" y="260350"/>
                      </a:lnTo>
                      <a:lnTo>
                        <a:pt x="0" y="819150"/>
                      </a:ln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8" name="正方形/長方形 87"/>
                <p:cNvSpPr/>
                <p:nvPr/>
              </p:nvSpPr>
              <p:spPr>
                <a:xfrm>
                  <a:off x="1331640" y="46531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9" name="正方形/長方形 88"/>
                <p:cNvSpPr/>
                <p:nvPr/>
              </p:nvSpPr>
              <p:spPr>
                <a:xfrm>
                  <a:off x="1331640" y="48306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0" name="正方形/長方形 89"/>
                <p:cNvSpPr/>
                <p:nvPr/>
              </p:nvSpPr>
              <p:spPr>
                <a:xfrm>
                  <a:off x="1331640" y="50081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1" name="正方形/長方形 90"/>
                <p:cNvSpPr/>
                <p:nvPr/>
              </p:nvSpPr>
              <p:spPr>
                <a:xfrm>
                  <a:off x="1616540" y="46531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2" name="正方形/長方形 91"/>
                <p:cNvSpPr/>
                <p:nvPr/>
              </p:nvSpPr>
              <p:spPr>
                <a:xfrm>
                  <a:off x="1616540" y="48306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3" name="正方形/長方形 92"/>
                <p:cNvSpPr/>
                <p:nvPr/>
              </p:nvSpPr>
              <p:spPr>
                <a:xfrm>
                  <a:off x="1616540" y="50081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4" name="正方形/長方形 93"/>
                <p:cNvSpPr/>
                <p:nvPr/>
              </p:nvSpPr>
              <p:spPr>
                <a:xfrm>
                  <a:off x="1922308" y="46531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5" name="正方形/長方形 94"/>
                <p:cNvSpPr/>
                <p:nvPr/>
              </p:nvSpPr>
              <p:spPr>
                <a:xfrm>
                  <a:off x="1922308" y="48306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6" name="正方形/長方形 95"/>
                <p:cNvSpPr/>
                <p:nvPr/>
              </p:nvSpPr>
              <p:spPr>
                <a:xfrm>
                  <a:off x="1922308" y="5008136"/>
                  <a:ext cx="187384" cy="9562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97" name="Picture 10" descr="radioactive"/>
                <p:cNvPicPr>
                  <a:picLocks noChangeAspect="1" noChangeArrowheads="1"/>
                </p:cNvPicPr>
                <p:nvPr/>
              </p:nvPicPr>
              <p:blipFill>
                <a:blip r:embed="rId3" cstate="screen"/>
                <a:srcRect/>
                <a:stretch>
                  <a:fillRect/>
                </a:stretch>
              </p:blipFill>
              <p:spPr bwMode="auto">
                <a:xfrm>
                  <a:off x="1529851" y="4675672"/>
                  <a:ext cx="360761" cy="343141"/>
                </a:xfrm>
                <a:prstGeom prst="rect">
                  <a:avLst/>
                </a:prstGeom>
                <a:noFill/>
              </p:spPr>
            </p:pic>
          </p:grpSp>
          <p:sp>
            <p:nvSpPr>
              <p:cNvPr id="81" name="フリーフォーム 80"/>
              <p:cNvSpPr/>
              <p:nvPr/>
            </p:nvSpPr>
            <p:spPr>
              <a:xfrm>
                <a:off x="2262188" y="4729153"/>
                <a:ext cx="366712" cy="185794"/>
              </a:xfrm>
              <a:custGeom>
                <a:avLst/>
                <a:gdLst>
                  <a:gd name="connsiteX0" fmla="*/ 0 w 366712"/>
                  <a:gd name="connsiteY0" fmla="*/ 114310 h 185794"/>
                  <a:gd name="connsiteX1" fmla="*/ 71437 w 366712"/>
                  <a:gd name="connsiteY1" fmla="*/ 19060 h 185794"/>
                  <a:gd name="connsiteX2" fmla="*/ 80962 w 366712"/>
                  <a:gd name="connsiteY2" fmla="*/ 185747 h 185794"/>
                  <a:gd name="connsiteX3" fmla="*/ 152400 w 366712"/>
                  <a:gd name="connsiteY3" fmla="*/ 10 h 185794"/>
                  <a:gd name="connsiteX4" fmla="*/ 180975 w 366712"/>
                  <a:gd name="connsiteY4" fmla="*/ 176222 h 185794"/>
                  <a:gd name="connsiteX5" fmla="*/ 257175 w 366712"/>
                  <a:gd name="connsiteY5" fmla="*/ 14297 h 185794"/>
                  <a:gd name="connsiteX6" fmla="*/ 285750 w 366712"/>
                  <a:gd name="connsiteY6" fmla="*/ 114310 h 185794"/>
                  <a:gd name="connsiteX7" fmla="*/ 366712 w 366712"/>
                  <a:gd name="connsiteY7" fmla="*/ 114310 h 1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185794">
                    <a:moveTo>
                      <a:pt x="0" y="114310"/>
                    </a:moveTo>
                    <a:cubicBezTo>
                      <a:pt x="28971" y="60732"/>
                      <a:pt x="57943" y="7154"/>
                      <a:pt x="71437" y="19060"/>
                    </a:cubicBezTo>
                    <a:cubicBezTo>
                      <a:pt x="84931" y="30966"/>
                      <a:pt x="67468" y="188922"/>
                      <a:pt x="80962" y="185747"/>
                    </a:cubicBezTo>
                    <a:cubicBezTo>
                      <a:pt x="94456" y="182572"/>
                      <a:pt x="135731" y="1597"/>
                      <a:pt x="152400" y="10"/>
                    </a:cubicBezTo>
                    <a:cubicBezTo>
                      <a:pt x="169069" y="-1577"/>
                      <a:pt x="163513" y="173841"/>
                      <a:pt x="180975" y="176222"/>
                    </a:cubicBezTo>
                    <a:cubicBezTo>
                      <a:pt x="198437" y="178603"/>
                      <a:pt x="239713" y="24616"/>
                      <a:pt x="257175" y="14297"/>
                    </a:cubicBezTo>
                    <a:cubicBezTo>
                      <a:pt x="274637" y="3978"/>
                      <a:pt x="267494" y="97641"/>
                      <a:pt x="285750" y="114310"/>
                    </a:cubicBezTo>
                    <a:cubicBezTo>
                      <a:pt x="304006" y="130979"/>
                      <a:pt x="335359" y="122644"/>
                      <a:pt x="366712" y="11431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2" name="フリーフォーム 81"/>
              <p:cNvSpPr/>
              <p:nvPr/>
            </p:nvSpPr>
            <p:spPr>
              <a:xfrm rot="19512559">
                <a:off x="2171686" y="4291357"/>
                <a:ext cx="366712" cy="185794"/>
              </a:xfrm>
              <a:custGeom>
                <a:avLst/>
                <a:gdLst>
                  <a:gd name="connsiteX0" fmla="*/ 0 w 366712"/>
                  <a:gd name="connsiteY0" fmla="*/ 114310 h 185794"/>
                  <a:gd name="connsiteX1" fmla="*/ 71437 w 366712"/>
                  <a:gd name="connsiteY1" fmla="*/ 19060 h 185794"/>
                  <a:gd name="connsiteX2" fmla="*/ 80962 w 366712"/>
                  <a:gd name="connsiteY2" fmla="*/ 185747 h 185794"/>
                  <a:gd name="connsiteX3" fmla="*/ 152400 w 366712"/>
                  <a:gd name="connsiteY3" fmla="*/ 10 h 185794"/>
                  <a:gd name="connsiteX4" fmla="*/ 180975 w 366712"/>
                  <a:gd name="connsiteY4" fmla="*/ 176222 h 185794"/>
                  <a:gd name="connsiteX5" fmla="*/ 257175 w 366712"/>
                  <a:gd name="connsiteY5" fmla="*/ 14297 h 185794"/>
                  <a:gd name="connsiteX6" fmla="*/ 285750 w 366712"/>
                  <a:gd name="connsiteY6" fmla="*/ 114310 h 185794"/>
                  <a:gd name="connsiteX7" fmla="*/ 366712 w 366712"/>
                  <a:gd name="connsiteY7" fmla="*/ 114310 h 1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185794">
                    <a:moveTo>
                      <a:pt x="0" y="114310"/>
                    </a:moveTo>
                    <a:cubicBezTo>
                      <a:pt x="28971" y="60732"/>
                      <a:pt x="57943" y="7154"/>
                      <a:pt x="71437" y="19060"/>
                    </a:cubicBezTo>
                    <a:cubicBezTo>
                      <a:pt x="84931" y="30966"/>
                      <a:pt x="67468" y="188922"/>
                      <a:pt x="80962" y="185747"/>
                    </a:cubicBezTo>
                    <a:cubicBezTo>
                      <a:pt x="94456" y="182572"/>
                      <a:pt x="135731" y="1597"/>
                      <a:pt x="152400" y="10"/>
                    </a:cubicBezTo>
                    <a:cubicBezTo>
                      <a:pt x="169069" y="-1577"/>
                      <a:pt x="163513" y="173841"/>
                      <a:pt x="180975" y="176222"/>
                    </a:cubicBezTo>
                    <a:cubicBezTo>
                      <a:pt x="198437" y="178603"/>
                      <a:pt x="239713" y="24616"/>
                      <a:pt x="257175" y="14297"/>
                    </a:cubicBezTo>
                    <a:cubicBezTo>
                      <a:pt x="274637" y="3978"/>
                      <a:pt x="267494" y="97641"/>
                      <a:pt x="285750" y="114310"/>
                    </a:cubicBezTo>
                    <a:cubicBezTo>
                      <a:pt x="304006" y="130979"/>
                      <a:pt x="335359" y="122644"/>
                      <a:pt x="366712" y="11431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3" name="フリーフォーム 82"/>
              <p:cNvSpPr/>
              <p:nvPr/>
            </p:nvSpPr>
            <p:spPr>
              <a:xfrm rot="19512559">
                <a:off x="868987" y="5186306"/>
                <a:ext cx="366712" cy="185794"/>
              </a:xfrm>
              <a:custGeom>
                <a:avLst/>
                <a:gdLst>
                  <a:gd name="connsiteX0" fmla="*/ 0 w 366712"/>
                  <a:gd name="connsiteY0" fmla="*/ 114310 h 185794"/>
                  <a:gd name="connsiteX1" fmla="*/ 71437 w 366712"/>
                  <a:gd name="connsiteY1" fmla="*/ 19060 h 185794"/>
                  <a:gd name="connsiteX2" fmla="*/ 80962 w 366712"/>
                  <a:gd name="connsiteY2" fmla="*/ 185747 h 185794"/>
                  <a:gd name="connsiteX3" fmla="*/ 152400 w 366712"/>
                  <a:gd name="connsiteY3" fmla="*/ 10 h 185794"/>
                  <a:gd name="connsiteX4" fmla="*/ 180975 w 366712"/>
                  <a:gd name="connsiteY4" fmla="*/ 176222 h 185794"/>
                  <a:gd name="connsiteX5" fmla="*/ 257175 w 366712"/>
                  <a:gd name="connsiteY5" fmla="*/ 14297 h 185794"/>
                  <a:gd name="connsiteX6" fmla="*/ 285750 w 366712"/>
                  <a:gd name="connsiteY6" fmla="*/ 114310 h 185794"/>
                  <a:gd name="connsiteX7" fmla="*/ 366712 w 366712"/>
                  <a:gd name="connsiteY7" fmla="*/ 114310 h 1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185794">
                    <a:moveTo>
                      <a:pt x="0" y="114310"/>
                    </a:moveTo>
                    <a:cubicBezTo>
                      <a:pt x="28971" y="60732"/>
                      <a:pt x="57943" y="7154"/>
                      <a:pt x="71437" y="19060"/>
                    </a:cubicBezTo>
                    <a:cubicBezTo>
                      <a:pt x="84931" y="30966"/>
                      <a:pt x="67468" y="188922"/>
                      <a:pt x="80962" y="185747"/>
                    </a:cubicBezTo>
                    <a:cubicBezTo>
                      <a:pt x="94456" y="182572"/>
                      <a:pt x="135731" y="1597"/>
                      <a:pt x="152400" y="10"/>
                    </a:cubicBezTo>
                    <a:cubicBezTo>
                      <a:pt x="169069" y="-1577"/>
                      <a:pt x="163513" y="173841"/>
                      <a:pt x="180975" y="176222"/>
                    </a:cubicBezTo>
                    <a:cubicBezTo>
                      <a:pt x="198437" y="178603"/>
                      <a:pt x="239713" y="24616"/>
                      <a:pt x="257175" y="14297"/>
                    </a:cubicBezTo>
                    <a:cubicBezTo>
                      <a:pt x="274637" y="3978"/>
                      <a:pt x="267494" y="97641"/>
                      <a:pt x="285750" y="114310"/>
                    </a:cubicBezTo>
                    <a:cubicBezTo>
                      <a:pt x="304006" y="130979"/>
                      <a:pt x="335359" y="122644"/>
                      <a:pt x="366712" y="11431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4" name="フリーフォーム 83"/>
              <p:cNvSpPr/>
              <p:nvPr/>
            </p:nvSpPr>
            <p:spPr>
              <a:xfrm>
                <a:off x="791338" y="4808902"/>
                <a:ext cx="366712" cy="185794"/>
              </a:xfrm>
              <a:custGeom>
                <a:avLst/>
                <a:gdLst>
                  <a:gd name="connsiteX0" fmla="*/ 0 w 366712"/>
                  <a:gd name="connsiteY0" fmla="*/ 114310 h 185794"/>
                  <a:gd name="connsiteX1" fmla="*/ 71437 w 366712"/>
                  <a:gd name="connsiteY1" fmla="*/ 19060 h 185794"/>
                  <a:gd name="connsiteX2" fmla="*/ 80962 w 366712"/>
                  <a:gd name="connsiteY2" fmla="*/ 185747 h 185794"/>
                  <a:gd name="connsiteX3" fmla="*/ 152400 w 366712"/>
                  <a:gd name="connsiteY3" fmla="*/ 10 h 185794"/>
                  <a:gd name="connsiteX4" fmla="*/ 180975 w 366712"/>
                  <a:gd name="connsiteY4" fmla="*/ 176222 h 185794"/>
                  <a:gd name="connsiteX5" fmla="*/ 257175 w 366712"/>
                  <a:gd name="connsiteY5" fmla="*/ 14297 h 185794"/>
                  <a:gd name="connsiteX6" fmla="*/ 285750 w 366712"/>
                  <a:gd name="connsiteY6" fmla="*/ 114310 h 185794"/>
                  <a:gd name="connsiteX7" fmla="*/ 366712 w 366712"/>
                  <a:gd name="connsiteY7" fmla="*/ 114310 h 1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185794">
                    <a:moveTo>
                      <a:pt x="0" y="114310"/>
                    </a:moveTo>
                    <a:cubicBezTo>
                      <a:pt x="28971" y="60732"/>
                      <a:pt x="57943" y="7154"/>
                      <a:pt x="71437" y="19060"/>
                    </a:cubicBezTo>
                    <a:cubicBezTo>
                      <a:pt x="84931" y="30966"/>
                      <a:pt x="67468" y="188922"/>
                      <a:pt x="80962" y="185747"/>
                    </a:cubicBezTo>
                    <a:cubicBezTo>
                      <a:pt x="94456" y="182572"/>
                      <a:pt x="135731" y="1597"/>
                      <a:pt x="152400" y="10"/>
                    </a:cubicBezTo>
                    <a:cubicBezTo>
                      <a:pt x="169069" y="-1577"/>
                      <a:pt x="163513" y="173841"/>
                      <a:pt x="180975" y="176222"/>
                    </a:cubicBezTo>
                    <a:cubicBezTo>
                      <a:pt x="198437" y="178603"/>
                      <a:pt x="239713" y="24616"/>
                      <a:pt x="257175" y="14297"/>
                    </a:cubicBezTo>
                    <a:cubicBezTo>
                      <a:pt x="274637" y="3978"/>
                      <a:pt x="267494" y="97641"/>
                      <a:pt x="285750" y="114310"/>
                    </a:cubicBezTo>
                    <a:cubicBezTo>
                      <a:pt x="304006" y="130979"/>
                      <a:pt x="335359" y="122644"/>
                      <a:pt x="366712" y="11431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5" name="フリーフォーム 84"/>
              <p:cNvSpPr/>
              <p:nvPr/>
            </p:nvSpPr>
            <p:spPr>
              <a:xfrm rot="2076163">
                <a:off x="2187022" y="5226415"/>
                <a:ext cx="366712" cy="185794"/>
              </a:xfrm>
              <a:custGeom>
                <a:avLst/>
                <a:gdLst>
                  <a:gd name="connsiteX0" fmla="*/ 0 w 366712"/>
                  <a:gd name="connsiteY0" fmla="*/ 114310 h 185794"/>
                  <a:gd name="connsiteX1" fmla="*/ 71437 w 366712"/>
                  <a:gd name="connsiteY1" fmla="*/ 19060 h 185794"/>
                  <a:gd name="connsiteX2" fmla="*/ 80962 w 366712"/>
                  <a:gd name="connsiteY2" fmla="*/ 185747 h 185794"/>
                  <a:gd name="connsiteX3" fmla="*/ 152400 w 366712"/>
                  <a:gd name="connsiteY3" fmla="*/ 10 h 185794"/>
                  <a:gd name="connsiteX4" fmla="*/ 180975 w 366712"/>
                  <a:gd name="connsiteY4" fmla="*/ 176222 h 185794"/>
                  <a:gd name="connsiteX5" fmla="*/ 257175 w 366712"/>
                  <a:gd name="connsiteY5" fmla="*/ 14297 h 185794"/>
                  <a:gd name="connsiteX6" fmla="*/ 285750 w 366712"/>
                  <a:gd name="connsiteY6" fmla="*/ 114310 h 185794"/>
                  <a:gd name="connsiteX7" fmla="*/ 366712 w 366712"/>
                  <a:gd name="connsiteY7" fmla="*/ 114310 h 1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185794">
                    <a:moveTo>
                      <a:pt x="0" y="114310"/>
                    </a:moveTo>
                    <a:cubicBezTo>
                      <a:pt x="28971" y="60732"/>
                      <a:pt x="57943" y="7154"/>
                      <a:pt x="71437" y="19060"/>
                    </a:cubicBezTo>
                    <a:cubicBezTo>
                      <a:pt x="84931" y="30966"/>
                      <a:pt x="67468" y="188922"/>
                      <a:pt x="80962" y="185747"/>
                    </a:cubicBezTo>
                    <a:cubicBezTo>
                      <a:pt x="94456" y="182572"/>
                      <a:pt x="135731" y="1597"/>
                      <a:pt x="152400" y="10"/>
                    </a:cubicBezTo>
                    <a:cubicBezTo>
                      <a:pt x="169069" y="-1577"/>
                      <a:pt x="163513" y="173841"/>
                      <a:pt x="180975" y="176222"/>
                    </a:cubicBezTo>
                    <a:cubicBezTo>
                      <a:pt x="198437" y="178603"/>
                      <a:pt x="239713" y="24616"/>
                      <a:pt x="257175" y="14297"/>
                    </a:cubicBezTo>
                    <a:cubicBezTo>
                      <a:pt x="274637" y="3978"/>
                      <a:pt x="267494" y="97641"/>
                      <a:pt x="285750" y="114310"/>
                    </a:cubicBezTo>
                    <a:cubicBezTo>
                      <a:pt x="304006" y="130979"/>
                      <a:pt x="335359" y="122644"/>
                      <a:pt x="366712" y="11431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6" name="フリーフォーム 85"/>
              <p:cNvSpPr/>
              <p:nvPr/>
            </p:nvSpPr>
            <p:spPr>
              <a:xfrm rot="2076163">
                <a:off x="860169" y="4332166"/>
                <a:ext cx="366712" cy="185794"/>
              </a:xfrm>
              <a:custGeom>
                <a:avLst/>
                <a:gdLst>
                  <a:gd name="connsiteX0" fmla="*/ 0 w 366712"/>
                  <a:gd name="connsiteY0" fmla="*/ 114310 h 185794"/>
                  <a:gd name="connsiteX1" fmla="*/ 71437 w 366712"/>
                  <a:gd name="connsiteY1" fmla="*/ 19060 h 185794"/>
                  <a:gd name="connsiteX2" fmla="*/ 80962 w 366712"/>
                  <a:gd name="connsiteY2" fmla="*/ 185747 h 185794"/>
                  <a:gd name="connsiteX3" fmla="*/ 152400 w 366712"/>
                  <a:gd name="connsiteY3" fmla="*/ 10 h 185794"/>
                  <a:gd name="connsiteX4" fmla="*/ 180975 w 366712"/>
                  <a:gd name="connsiteY4" fmla="*/ 176222 h 185794"/>
                  <a:gd name="connsiteX5" fmla="*/ 257175 w 366712"/>
                  <a:gd name="connsiteY5" fmla="*/ 14297 h 185794"/>
                  <a:gd name="connsiteX6" fmla="*/ 285750 w 366712"/>
                  <a:gd name="connsiteY6" fmla="*/ 114310 h 185794"/>
                  <a:gd name="connsiteX7" fmla="*/ 366712 w 366712"/>
                  <a:gd name="connsiteY7" fmla="*/ 114310 h 1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 h="185794">
                    <a:moveTo>
                      <a:pt x="0" y="114310"/>
                    </a:moveTo>
                    <a:cubicBezTo>
                      <a:pt x="28971" y="60732"/>
                      <a:pt x="57943" y="7154"/>
                      <a:pt x="71437" y="19060"/>
                    </a:cubicBezTo>
                    <a:cubicBezTo>
                      <a:pt x="84931" y="30966"/>
                      <a:pt x="67468" y="188922"/>
                      <a:pt x="80962" y="185747"/>
                    </a:cubicBezTo>
                    <a:cubicBezTo>
                      <a:pt x="94456" y="182572"/>
                      <a:pt x="135731" y="1597"/>
                      <a:pt x="152400" y="10"/>
                    </a:cubicBezTo>
                    <a:cubicBezTo>
                      <a:pt x="169069" y="-1577"/>
                      <a:pt x="163513" y="173841"/>
                      <a:pt x="180975" y="176222"/>
                    </a:cubicBezTo>
                    <a:cubicBezTo>
                      <a:pt x="198437" y="178603"/>
                      <a:pt x="239713" y="24616"/>
                      <a:pt x="257175" y="14297"/>
                    </a:cubicBezTo>
                    <a:cubicBezTo>
                      <a:pt x="274637" y="3978"/>
                      <a:pt x="267494" y="97641"/>
                      <a:pt x="285750" y="114310"/>
                    </a:cubicBezTo>
                    <a:cubicBezTo>
                      <a:pt x="304006" y="130979"/>
                      <a:pt x="335359" y="122644"/>
                      <a:pt x="366712" y="11431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76" name="フリーフォーム 75"/>
            <p:cNvSpPr/>
            <p:nvPr/>
          </p:nvSpPr>
          <p:spPr>
            <a:xfrm>
              <a:off x="1979712" y="1849386"/>
              <a:ext cx="319035" cy="1044751"/>
            </a:xfrm>
            <a:custGeom>
              <a:avLst/>
              <a:gdLst>
                <a:gd name="connsiteX0" fmla="*/ 1004544 w 1105015"/>
                <a:gd name="connsiteY0" fmla="*/ 2151735 h 3618622"/>
                <a:gd name="connsiteX1" fmla="*/ 1099794 w 1105015"/>
                <a:gd name="connsiteY1" fmla="*/ 2046960 h 3618622"/>
                <a:gd name="connsiteX2" fmla="*/ 1090269 w 1105015"/>
                <a:gd name="connsiteY2" fmla="*/ 1808835 h 3618622"/>
                <a:gd name="connsiteX3" fmla="*/ 1071219 w 1105015"/>
                <a:gd name="connsiteY3" fmla="*/ 1465935 h 3618622"/>
                <a:gd name="connsiteX4" fmla="*/ 1042644 w 1105015"/>
                <a:gd name="connsiteY4" fmla="*/ 1284960 h 3618622"/>
                <a:gd name="connsiteX5" fmla="*/ 975969 w 1105015"/>
                <a:gd name="connsiteY5" fmla="*/ 1008735 h 3618622"/>
                <a:gd name="connsiteX6" fmla="*/ 1014069 w 1105015"/>
                <a:gd name="connsiteY6" fmla="*/ 808710 h 3618622"/>
                <a:gd name="connsiteX7" fmla="*/ 861669 w 1105015"/>
                <a:gd name="connsiteY7" fmla="*/ 656310 h 3618622"/>
                <a:gd name="connsiteX8" fmla="*/ 671169 w 1105015"/>
                <a:gd name="connsiteY8" fmla="*/ 522960 h 3618622"/>
                <a:gd name="connsiteX9" fmla="*/ 709269 w 1105015"/>
                <a:gd name="connsiteY9" fmla="*/ 370560 h 3618622"/>
                <a:gd name="connsiteX10" fmla="*/ 747369 w 1105015"/>
                <a:gd name="connsiteY10" fmla="*/ 256260 h 3618622"/>
                <a:gd name="connsiteX11" fmla="*/ 737844 w 1105015"/>
                <a:gd name="connsiteY11" fmla="*/ 227685 h 3618622"/>
                <a:gd name="connsiteX12" fmla="*/ 614019 w 1105015"/>
                <a:gd name="connsiteY12" fmla="*/ 8610 h 3618622"/>
                <a:gd name="connsiteX13" fmla="*/ 404469 w 1105015"/>
                <a:gd name="connsiteY13" fmla="*/ 65760 h 3618622"/>
                <a:gd name="connsiteX14" fmla="*/ 394944 w 1105015"/>
                <a:gd name="connsiteY14" fmla="*/ 265785 h 3618622"/>
                <a:gd name="connsiteX15" fmla="*/ 385419 w 1105015"/>
                <a:gd name="connsiteY15" fmla="*/ 294360 h 3618622"/>
                <a:gd name="connsiteX16" fmla="*/ 471144 w 1105015"/>
                <a:gd name="connsiteY16" fmla="*/ 456285 h 3618622"/>
                <a:gd name="connsiteX17" fmla="*/ 413994 w 1105015"/>
                <a:gd name="connsiteY17" fmla="*/ 580110 h 3618622"/>
                <a:gd name="connsiteX18" fmla="*/ 147294 w 1105015"/>
                <a:gd name="connsiteY18" fmla="*/ 694410 h 3618622"/>
                <a:gd name="connsiteX19" fmla="*/ 109194 w 1105015"/>
                <a:gd name="connsiteY19" fmla="*/ 837285 h 3618622"/>
                <a:gd name="connsiteX20" fmla="*/ 90144 w 1105015"/>
                <a:gd name="connsiteY20" fmla="*/ 970635 h 3618622"/>
                <a:gd name="connsiteX21" fmla="*/ 52044 w 1105015"/>
                <a:gd name="connsiteY21" fmla="*/ 1227810 h 3618622"/>
                <a:gd name="connsiteX22" fmla="*/ 52044 w 1105015"/>
                <a:gd name="connsiteY22" fmla="*/ 1408785 h 3618622"/>
                <a:gd name="connsiteX23" fmla="*/ 23469 w 1105015"/>
                <a:gd name="connsiteY23" fmla="*/ 1637385 h 3618622"/>
                <a:gd name="connsiteX24" fmla="*/ 23469 w 1105015"/>
                <a:gd name="connsiteY24" fmla="*/ 1751685 h 3618622"/>
                <a:gd name="connsiteX25" fmla="*/ 4419 w 1105015"/>
                <a:gd name="connsiteY25" fmla="*/ 2104110 h 3618622"/>
                <a:gd name="connsiteX26" fmla="*/ 118719 w 1105015"/>
                <a:gd name="connsiteY26" fmla="*/ 2104110 h 3618622"/>
                <a:gd name="connsiteX27" fmla="*/ 109194 w 1105015"/>
                <a:gd name="connsiteY27" fmla="*/ 1942185 h 3618622"/>
                <a:gd name="connsiteX28" fmla="*/ 185394 w 1105015"/>
                <a:gd name="connsiteY28" fmla="*/ 1942185 h 3618622"/>
                <a:gd name="connsiteX29" fmla="*/ 156819 w 1105015"/>
                <a:gd name="connsiteY29" fmla="*/ 1751685 h 3618622"/>
                <a:gd name="connsiteX30" fmla="*/ 175869 w 1105015"/>
                <a:gd name="connsiteY30" fmla="*/ 1589760 h 3618622"/>
                <a:gd name="connsiteX31" fmla="*/ 175869 w 1105015"/>
                <a:gd name="connsiteY31" fmla="*/ 1399260 h 3618622"/>
                <a:gd name="connsiteX32" fmla="*/ 299694 w 1105015"/>
                <a:gd name="connsiteY32" fmla="*/ 1170660 h 3618622"/>
                <a:gd name="connsiteX33" fmla="*/ 290169 w 1105015"/>
                <a:gd name="connsiteY33" fmla="*/ 1580235 h 3618622"/>
                <a:gd name="connsiteX34" fmla="*/ 233019 w 1105015"/>
                <a:gd name="connsiteY34" fmla="*/ 1961235 h 3618622"/>
                <a:gd name="connsiteX35" fmla="*/ 252069 w 1105015"/>
                <a:gd name="connsiteY35" fmla="*/ 2370810 h 3618622"/>
                <a:gd name="connsiteX36" fmla="*/ 347319 w 1105015"/>
                <a:gd name="connsiteY36" fmla="*/ 2932785 h 3618622"/>
                <a:gd name="connsiteX37" fmla="*/ 385419 w 1105015"/>
                <a:gd name="connsiteY37" fmla="*/ 3332835 h 3618622"/>
                <a:gd name="connsiteX38" fmla="*/ 223494 w 1105015"/>
                <a:gd name="connsiteY38" fmla="*/ 3513810 h 3618622"/>
                <a:gd name="connsiteX39" fmla="*/ 252069 w 1105015"/>
                <a:gd name="connsiteY39" fmla="*/ 3618585 h 3618622"/>
                <a:gd name="connsiteX40" fmla="*/ 499719 w 1105015"/>
                <a:gd name="connsiteY40" fmla="*/ 3523335 h 3618622"/>
                <a:gd name="connsiteX41" fmla="*/ 518769 w 1105015"/>
                <a:gd name="connsiteY41" fmla="*/ 3332835 h 3618622"/>
                <a:gd name="connsiteX42" fmla="*/ 518769 w 1105015"/>
                <a:gd name="connsiteY42" fmla="*/ 3056610 h 3618622"/>
                <a:gd name="connsiteX43" fmla="*/ 490194 w 1105015"/>
                <a:gd name="connsiteY43" fmla="*/ 2751810 h 3618622"/>
                <a:gd name="connsiteX44" fmla="*/ 547344 w 1105015"/>
                <a:gd name="connsiteY44" fmla="*/ 2142210 h 3618622"/>
                <a:gd name="connsiteX45" fmla="*/ 575919 w 1105015"/>
                <a:gd name="connsiteY45" fmla="*/ 2704185 h 3618622"/>
                <a:gd name="connsiteX46" fmla="*/ 537819 w 1105015"/>
                <a:gd name="connsiteY46" fmla="*/ 2980410 h 3618622"/>
                <a:gd name="connsiteX47" fmla="*/ 614019 w 1105015"/>
                <a:gd name="connsiteY47" fmla="*/ 3247110 h 3618622"/>
                <a:gd name="connsiteX48" fmla="*/ 585444 w 1105015"/>
                <a:gd name="connsiteY48" fmla="*/ 3504285 h 3618622"/>
                <a:gd name="connsiteX49" fmla="*/ 899769 w 1105015"/>
                <a:gd name="connsiteY49" fmla="*/ 3580485 h 3618622"/>
                <a:gd name="connsiteX50" fmla="*/ 966444 w 1105015"/>
                <a:gd name="connsiteY50" fmla="*/ 3542385 h 3618622"/>
                <a:gd name="connsiteX51" fmla="*/ 794994 w 1105015"/>
                <a:gd name="connsiteY51" fmla="*/ 3428085 h 3618622"/>
                <a:gd name="connsiteX52" fmla="*/ 756894 w 1105015"/>
                <a:gd name="connsiteY52" fmla="*/ 3266160 h 3618622"/>
                <a:gd name="connsiteX53" fmla="*/ 794994 w 1105015"/>
                <a:gd name="connsiteY53" fmla="*/ 3028035 h 3618622"/>
                <a:gd name="connsiteX54" fmla="*/ 775944 w 1105015"/>
                <a:gd name="connsiteY54" fmla="*/ 2675610 h 3618622"/>
                <a:gd name="connsiteX55" fmla="*/ 833094 w 1105015"/>
                <a:gd name="connsiteY55" fmla="*/ 2266035 h 3618622"/>
                <a:gd name="connsiteX56" fmla="*/ 842619 w 1105015"/>
                <a:gd name="connsiteY56" fmla="*/ 1846935 h 3618622"/>
                <a:gd name="connsiteX57" fmla="*/ 728319 w 1105015"/>
                <a:gd name="connsiteY57" fmla="*/ 1523085 h 3618622"/>
                <a:gd name="connsiteX58" fmla="*/ 785469 w 1105015"/>
                <a:gd name="connsiteY58" fmla="*/ 1142085 h 3618622"/>
                <a:gd name="connsiteX59" fmla="*/ 890244 w 1105015"/>
                <a:gd name="connsiteY59" fmla="*/ 1408785 h 3618622"/>
                <a:gd name="connsiteX60" fmla="*/ 937869 w 1105015"/>
                <a:gd name="connsiteY60" fmla="*/ 1723110 h 3618622"/>
                <a:gd name="connsiteX61" fmla="*/ 918819 w 1105015"/>
                <a:gd name="connsiteY61" fmla="*/ 1951710 h 3618622"/>
                <a:gd name="connsiteX62" fmla="*/ 995019 w 1105015"/>
                <a:gd name="connsiteY62" fmla="*/ 1961235 h 3618622"/>
                <a:gd name="connsiteX63" fmla="*/ 1004544 w 1105015"/>
                <a:gd name="connsiteY63" fmla="*/ 2151735 h 361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05015" h="3618622">
                  <a:moveTo>
                    <a:pt x="1004544" y="2151735"/>
                  </a:moveTo>
                  <a:cubicBezTo>
                    <a:pt x="1022006" y="2166022"/>
                    <a:pt x="1085507" y="2104110"/>
                    <a:pt x="1099794" y="2046960"/>
                  </a:cubicBezTo>
                  <a:cubicBezTo>
                    <a:pt x="1114082" y="1989810"/>
                    <a:pt x="1095032" y="1905673"/>
                    <a:pt x="1090269" y="1808835"/>
                  </a:cubicBezTo>
                  <a:cubicBezTo>
                    <a:pt x="1085506" y="1711997"/>
                    <a:pt x="1079157" y="1553248"/>
                    <a:pt x="1071219" y="1465935"/>
                  </a:cubicBezTo>
                  <a:cubicBezTo>
                    <a:pt x="1063281" y="1378622"/>
                    <a:pt x="1058519" y="1361160"/>
                    <a:pt x="1042644" y="1284960"/>
                  </a:cubicBezTo>
                  <a:cubicBezTo>
                    <a:pt x="1026769" y="1208760"/>
                    <a:pt x="980731" y="1088110"/>
                    <a:pt x="975969" y="1008735"/>
                  </a:cubicBezTo>
                  <a:cubicBezTo>
                    <a:pt x="971207" y="929360"/>
                    <a:pt x="1033119" y="867447"/>
                    <a:pt x="1014069" y="808710"/>
                  </a:cubicBezTo>
                  <a:cubicBezTo>
                    <a:pt x="995019" y="749973"/>
                    <a:pt x="918819" y="703935"/>
                    <a:pt x="861669" y="656310"/>
                  </a:cubicBezTo>
                  <a:cubicBezTo>
                    <a:pt x="804519" y="608685"/>
                    <a:pt x="696569" y="570585"/>
                    <a:pt x="671169" y="522960"/>
                  </a:cubicBezTo>
                  <a:cubicBezTo>
                    <a:pt x="645769" y="475335"/>
                    <a:pt x="696569" y="415010"/>
                    <a:pt x="709269" y="370560"/>
                  </a:cubicBezTo>
                  <a:cubicBezTo>
                    <a:pt x="721969" y="326110"/>
                    <a:pt x="742607" y="280072"/>
                    <a:pt x="747369" y="256260"/>
                  </a:cubicBezTo>
                  <a:cubicBezTo>
                    <a:pt x="752131" y="232448"/>
                    <a:pt x="760069" y="268960"/>
                    <a:pt x="737844" y="227685"/>
                  </a:cubicBezTo>
                  <a:cubicBezTo>
                    <a:pt x="715619" y="186410"/>
                    <a:pt x="669581" y="35597"/>
                    <a:pt x="614019" y="8610"/>
                  </a:cubicBezTo>
                  <a:cubicBezTo>
                    <a:pt x="558457" y="-18377"/>
                    <a:pt x="440981" y="22897"/>
                    <a:pt x="404469" y="65760"/>
                  </a:cubicBezTo>
                  <a:cubicBezTo>
                    <a:pt x="367956" y="108622"/>
                    <a:pt x="398119" y="227685"/>
                    <a:pt x="394944" y="265785"/>
                  </a:cubicBezTo>
                  <a:cubicBezTo>
                    <a:pt x="391769" y="303885"/>
                    <a:pt x="372719" y="262610"/>
                    <a:pt x="385419" y="294360"/>
                  </a:cubicBezTo>
                  <a:cubicBezTo>
                    <a:pt x="398119" y="326110"/>
                    <a:pt x="466382" y="408660"/>
                    <a:pt x="471144" y="456285"/>
                  </a:cubicBezTo>
                  <a:cubicBezTo>
                    <a:pt x="475906" y="503910"/>
                    <a:pt x="467969" y="540422"/>
                    <a:pt x="413994" y="580110"/>
                  </a:cubicBezTo>
                  <a:cubicBezTo>
                    <a:pt x="360019" y="619797"/>
                    <a:pt x="198094" y="651548"/>
                    <a:pt x="147294" y="694410"/>
                  </a:cubicBezTo>
                  <a:cubicBezTo>
                    <a:pt x="96494" y="737272"/>
                    <a:pt x="118719" y="791247"/>
                    <a:pt x="109194" y="837285"/>
                  </a:cubicBezTo>
                  <a:cubicBezTo>
                    <a:pt x="99669" y="883322"/>
                    <a:pt x="99669" y="905548"/>
                    <a:pt x="90144" y="970635"/>
                  </a:cubicBezTo>
                  <a:cubicBezTo>
                    <a:pt x="80619" y="1035722"/>
                    <a:pt x="58394" y="1154785"/>
                    <a:pt x="52044" y="1227810"/>
                  </a:cubicBezTo>
                  <a:cubicBezTo>
                    <a:pt x="45694" y="1300835"/>
                    <a:pt x="56806" y="1340523"/>
                    <a:pt x="52044" y="1408785"/>
                  </a:cubicBezTo>
                  <a:cubicBezTo>
                    <a:pt x="47282" y="1477047"/>
                    <a:pt x="28231" y="1580235"/>
                    <a:pt x="23469" y="1637385"/>
                  </a:cubicBezTo>
                  <a:cubicBezTo>
                    <a:pt x="18706" y="1694535"/>
                    <a:pt x="26644" y="1673898"/>
                    <a:pt x="23469" y="1751685"/>
                  </a:cubicBezTo>
                  <a:cubicBezTo>
                    <a:pt x="20294" y="1829472"/>
                    <a:pt x="-11456" y="2045373"/>
                    <a:pt x="4419" y="2104110"/>
                  </a:cubicBezTo>
                  <a:cubicBezTo>
                    <a:pt x="20294" y="2162847"/>
                    <a:pt x="101256" y="2131098"/>
                    <a:pt x="118719" y="2104110"/>
                  </a:cubicBezTo>
                  <a:cubicBezTo>
                    <a:pt x="136182" y="2077122"/>
                    <a:pt x="98082" y="1969172"/>
                    <a:pt x="109194" y="1942185"/>
                  </a:cubicBezTo>
                  <a:cubicBezTo>
                    <a:pt x="120306" y="1915198"/>
                    <a:pt x="177457" y="1973935"/>
                    <a:pt x="185394" y="1942185"/>
                  </a:cubicBezTo>
                  <a:cubicBezTo>
                    <a:pt x="193331" y="1910435"/>
                    <a:pt x="158406" y="1810422"/>
                    <a:pt x="156819" y="1751685"/>
                  </a:cubicBezTo>
                  <a:cubicBezTo>
                    <a:pt x="155232" y="1692948"/>
                    <a:pt x="172694" y="1648497"/>
                    <a:pt x="175869" y="1589760"/>
                  </a:cubicBezTo>
                  <a:cubicBezTo>
                    <a:pt x="179044" y="1531022"/>
                    <a:pt x="155232" y="1469110"/>
                    <a:pt x="175869" y="1399260"/>
                  </a:cubicBezTo>
                  <a:cubicBezTo>
                    <a:pt x="196506" y="1329410"/>
                    <a:pt x="280644" y="1140497"/>
                    <a:pt x="299694" y="1170660"/>
                  </a:cubicBezTo>
                  <a:cubicBezTo>
                    <a:pt x="318744" y="1200822"/>
                    <a:pt x="301281" y="1448473"/>
                    <a:pt x="290169" y="1580235"/>
                  </a:cubicBezTo>
                  <a:cubicBezTo>
                    <a:pt x="279057" y="1711997"/>
                    <a:pt x="239369" y="1829473"/>
                    <a:pt x="233019" y="1961235"/>
                  </a:cubicBezTo>
                  <a:cubicBezTo>
                    <a:pt x="226669" y="2092997"/>
                    <a:pt x="233019" y="2208885"/>
                    <a:pt x="252069" y="2370810"/>
                  </a:cubicBezTo>
                  <a:cubicBezTo>
                    <a:pt x="271119" y="2532735"/>
                    <a:pt x="325094" y="2772448"/>
                    <a:pt x="347319" y="2932785"/>
                  </a:cubicBezTo>
                  <a:cubicBezTo>
                    <a:pt x="369544" y="3093123"/>
                    <a:pt x="406056" y="3235998"/>
                    <a:pt x="385419" y="3332835"/>
                  </a:cubicBezTo>
                  <a:cubicBezTo>
                    <a:pt x="364782" y="3429672"/>
                    <a:pt x="245719" y="3466185"/>
                    <a:pt x="223494" y="3513810"/>
                  </a:cubicBezTo>
                  <a:cubicBezTo>
                    <a:pt x="201269" y="3561435"/>
                    <a:pt x="206032" y="3616998"/>
                    <a:pt x="252069" y="3618585"/>
                  </a:cubicBezTo>
                  <a:cubicBezTo>
                    <a:pt x="298106" y="3620172"/>
                    <a:pt x="455269" y="3570960"/>
                    <a:pt x="499719" y="3523335"/>
                  </a:cubicBezTo>
                  <a:cubicBezTo>
                    <a:pt x="544169" y="3475710"/>
                    <a:pt x="515594" y="3410622"/>
                    <a:pt x="518769" y="3332835"/>
                  </a:cubicBezTo>
                  <a:cubicBezTo>
                    <a:pt x="521944" y="3255048"/>
                    <a:pt x="523532" y="3153448"/>
                    <a:pt x="518769" y="3056610"/>
                  </a:cubicBezTo>
                  <a:cubicBezTo>
                    <a:pt x="514006" y="2959772"/>
                    <a:pt x="485431" y="2904210"/>
                    <a:pt x="490194" y="2751810"/>
                  </a:cubicBezTo>
                  <a:cubicBezTo>
                    <a:pt x="494957" y="2599410"/>
                    <a:pt x="533057" y="2150147"/>
                    <a:pt x="547344" y="2142210"/>
                  </a:cubicBezTo>
                  <a:cubicBezTo>
                    <a:pt x="561631" y="2134273"/>
                    <a:pt x="577506" y="2564485"/>
                    <a:pt x="575919" y="2704185"/>
                  </a:cubicBezTo>
                  <a:cubicBezTo>
                    <a:pt x="574331" y="2843885"/>
                    <a:pt x="531469" y="2889923"/>
                    <a:pt x="537819" y="2980410"/>
                  </a:cubicBezTo>
                  <a:cubicBezTo>
                    <a:pt x="544169" y="3070897"/>
                    <a:pt x="606081" y="3159797"/>
                    <a:pt x="614019" y="3247110"/>
                  </a:cubicBezTo>
                  <a:cubicBezTo>
                    <a:pt x="621957" y="3334423"/>
                    <a:pt x="537819" y="3448723"/>
                    <a:pt x="585444" y="3504285"/>
                  </a:cubicBezTo>
                  <a:cubicBezTo>
                    <a:pt x="633069" y="3559847"/>
                    <a:pt x="836269" y="3574135"/>
                    <a:pt x="899769" y="3580485"/>
                  </a:cubicBezTo>
                  <a:cubicBezTo>
                    <a:pt x="963269" y="3586835"/>
                    <a:pt x="983907" y="3567785"/>
                    <a:pt x="966444" y="3542385"/>
                  </a:cubicBezTo>
                  <a:cubicBezTo>
                    <a:pt x="948981" y="3516985"/>
                    <a:pt x="829919" y="3474122"/>
                    <a:pt x="794994" y="3428085"/>
                  </a:cubicBezTo>
                  <a:cubicBezTo>
                    <a:pt x="760069" y="3382048"/>
                    <a:pt x="756894" y="3332835"/>
                    <a:pt x="756894" y="3266160"/>
                  </a:cubicBezTo>
                  <a:cubicBezTo>
                    <a:pt x="756894" y="3199485"/>
                    <a:pt x="791819" y="3126460"/>
                    <a:pt x="794994" y="3028035"/>
                  </a:cubicBezTo>
                  <a:cubicBezTo>
                    <a:pt x="798169" y="2929610"/>
                    <a:pt x="769594" y="2802610"/>
                    <a:pt x="775944" y="2675610"/>
                  </a:cubicBezTo>
                  <a:cubicBezTo>
                    <a:pt x="782294" y="2548610"/>
                    <a:pt x="821982" y="2404147"/>
                    <a:pt x="833094" y="2266035"/>
                  </a:cubicBezTo>
                  <a:cubicBezTo>
                    <a:pt x="844206" y="2127923"/>
                    <a:pt x="860081" y="1970760"/>
                    <a:pt x="842619" y="1846935"/>
                  </a:cubicBezTo>
                  <a:cubicBezTo>
                    <a:pt x="825156" y="1723110"/>
                    <a:pt x="737844" y="1640560"/>
                    <a:pt x="728319" y="1523085"/>
                  </a:cubicBezTo>
                  <a:cubicBezTo>
                    <a:pt x="718794" y="1405610"/>
                    <a:pt x="758482" y="1161135"/>
                    <a:pt x="785469" y="1142085"/>
                  </a:cubicBezTo>
                  <a:cubicBezTo>
                    <a:pt x="812456" y="1123035"/>
                    <a:pt x="864844" y="1311947"/>
                    <a:pt x="890244" y="1408785"/>
                  </a:cubicBezTo>
                  <a:cubicBezTo>
                    <a:pt x="915644" y="1505622"/>
                    <a:pt x="933107" y="1632623"/>
                    <a:pt x="937869" y="1723110"/>
                  </a:cubicBezTo>
                  <a:cubicBezTo>
                    <a:pt x="942631" y="1813597"/>
                    <a:pt x="909294" y="1912022"/>
                    <a:pt x="918819" y="1951710"/>
                  </a:cubicBezTo>
                  <a:cubicBezTo>
                    <a:pt x="928344" y="1991397"/>
                    <a:pt x="982319" y="1932660"/>
                    <a:pt x="995019" y="1961235"/>
                  </a:cubicBezTo>
                  <a:cubicBezTo>
                    <a:pt x="1007719" y="1989810"/>
                    <a:pt x="987082" y="2137448"/>
                    <a:pt x="1004544" y="2151735"/>
                  </a:cubicBezTo>
                  <a:close/>
                </a:path>
              </a:pathLst>
            </a:cu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7" name="フリーフォーム 76"/>
            <p:cNvSpPr/>
            <p:nvPr/>
          </p:nvSpPr>
          <p:spPr>
            <a:xfrm>
              <a:off x="1022934" y="1305292"/>
              <a:ext cx="159518" cy="522376"/>
            </a:xfrm>
            <a:custGeom>
              <a:avLst/>
              <a:gdLst>
                <a:gd name="connsiteX0" fmla="*/ 1004544 w 1105015"/>
                <a:gd name="connsiteY0" fmla="*/ 2151735 h 3618622"/>
                <a:gd name="connsiteX1" fmla="*/ 1099794 w 1105015"/>
                <a:gd name="connsiteY1" fmla="*/ 2046960 h 3618622"/>
                <a:gd name="connsiteX2" fmla="*/ 1090269 w 1105015"/>
                <a:gd name="connsiteY2" fmla="*/ 1808835 h 3618622"/>
                <a:gd name="connsiteX3" fmla="*/ 1071219 w 1105015"/>
                <a:gd name="connsiteY3" fmla="*/ 1465935 h 3618622"/>
                <a:gd name="connsiteX4" fmla="*/ 1042644 w 1105015"/>
                <a:gd name="connsiteY4" fmla="*/ 1284960 h 3618622"/>
                <a:gd name="connsiteX5" fmla="*/ 975969 w 1105015"/>
                <a:gd name="connsiteY5" fmla="*/ 1008735 h 3618622"/>
                <a:gd name="connsiteX6" fmla="*/ 1014069 w 1105015"/>
                <a:gd name="connsiteY6" fmla="*/ 808710 h 3618622"/>
                <a:gd name="connsiteX7" fmla="*/ 861669 w 1105015"/>
                <a:gd name="connsiteY7" fmla="*/ 656310 h 3618622"/>
                <a:gd name="connsiteX8" fmla="*/ 671169 w 1105015"/>
                <a:gd name="connsiteY8" fmla="*/ 522960 h 3618622"/>
                <a:gd name="connsiteX9" fmla="*/ 709269 w 1105015"/>
                <a:gd name="connsiteY9" fmla="*/ 370560 h 3618622"/>
                <a:gd name="connsiteX10" fmla="*/ 747369 w 1105015"/>
                <a:gd name="connsiteY10" fmla="*/ 256260 h 3618622"/>
                <a:gd name="connsiteX11" fmla="*/ 737844 w 1105015"/>
                <a:gd name="connsiteY11" fmla="*/ 227685 h 3618622"/>
                <a:gd name="connsiteX12" fmla="*/ 614019 w 1105015"/>
                <a:gd name="connsiteY12" fmla="*/ 8610 h 3618622"/>
                <a:gd name="connsiteX13" fmla="*/ 404469 w 1105015"/>
                <a:gd name="connsiteY13" fmla="*/ 65760 h 3618622"/>
                <a:gd name="connsiteX14" fmla="*/ 394944 w 1105015"/>
                <a:gd name="connsiteY14" fmla="*/ 265785 h 3618622"/>
                <a:gd name="connsiteX15" fmla="*/ 385419 w 1105015"/>
                <a:gd name="connsiteY15" fmla="*/ 294360 h 3618622"/>
                <a:gd name="connsiteX16" fmla="*/ 471144 w 1105015"/>
                <a:gd name="connsiteY16" fmla="*/ 456285 h 3618622"/>
                <a:gd name="connsiteX17" fmla="*/ 413994 w 1105015"/>
                <a:gd name="connsiteY17" fmla="*/ 580110 h 3618622"/>
                <a:gd name="connsiteX18" fmla="*/ 147294 w 1105015"/>
                <a:gd name="connsiteY18" fmla="*/ 694410 h 3618622"/>
                <a:gd name="connsiteX19" fmla="*/ 109194 w 1105015"/>
                <a:gd name="connsiteY19" fmla="*/ 837285 h 3618622"/>
                <a:gd name="connsiteX20" fmla="*/ 90144 w 1105015"/>
                <a:gd name="connsiteY20" fmla="*/ 970635 h 3618622"/>
                <a:gd name="connsiteX21" fmla="*/ 52044 w 1105015"/>
                <a:gd name="connsiteY21" fmla="*/ 1227810 h 3618622"/>
                <a:gd name="connsiteX22" fmla="*/ 52044 w 1105015"/>
                <a:gd name="connsiteY22" fmla="*/ 1408785 h 3618622"/>
                <a:gd name="connsiteX23" fmla="*/ 23469 w 1105015"/>
                <a:gd name="connsiteY23" fmla="*/ 1637385 h 3618622"/>
                <a:gd name="connsiteX24" fmla="*/ 23469 w 1105015"/>
                <a:gd name="connsiteY24" fmla="*/ 1751685 h 3618622"/>
                <a:gd name="connsiteX25" fmla="*/ 4419 w 1105015"/>
                <a:gd name="connsiteY25" fmla="*/ 2104110 h 3618622"/>
                <a:gd name="connsiteX26" fmla="*/ 118719 w 1105015"/>
                <a:gd name="connsiteY26" fmla="*/ 2104110 h 3618622"/>
                <a:gd name="connsiteX27" fmla="*/ 109194 w 1105015"/>
                <a:gd name="connsiteY27" fmla="*/ 1942185 h 3618622"/>
                <a:gd name="connsiteX28" fmla="*/ 185394 w 1105015"/>
                <a:gd name="connsiteY28" fmla="*/ 1942185 h 3618622"/>
                <a:gd name="connsiteX29" fmla="*/ 156819 w 1105015"/>
                <a:gd name="connsiteY29" fmla="*/ 1751685 h 3618622"/>
                <a:gd name="connsiteX30" fmla="*/ 175869 w 1105015"/>
                <a:gd name="connsiteY30" fmla="*/ 1589760 h 3618622"/>
                <a:gd name="connsiteX31" fmla="*/ 175869 w 1105015"/>
                <a:gd name="connsiteY31" fmla="*/ 1399260 h 3618622"/>
                <a:gd name="connsiteX32" fmla="*/ 299694 w 1105015"/>
                <a:gd name="connsiteY32" fmla="*/ 1170660 h 3618622"/>
                <a:gd name="connsiteX33" fmla="*/ 290169 w 1105015"/>
                <a:gd name="connsiteY33" fmla="*/ 1580235 h 3618622"/>
                <a:gd name="connsiteX34" fmla="*/ 233019 w 1105015"/>
                <a:gd name="connsiteY34" fmla="*/ 1961235 h 3618622"/>
                <a:gd name="connsiteX35" fmla="*/ 252069 w 1105015"/>
                <a:gd name="connsiteY35" fmla="*/ 2370810 h 3618622"/>
                <a:gd name="connsiteX36" fmla="*/ 347319 w 1105015"/>
                <a:gd name="connsiteY36" fmla="*/ 2932785 h 3618622"/>
                <a:gd name="connsiteX37" fmla="*/ 385419 w 1105015"/>
                <a:gd name="connsiteY37" fmla="*/ 3332835 h 3618622"/>
                <a:gd name="connsiteX38" fmla="*/ 223494 w 1105015"/>
                <a:gd name="connsiteY38" fmla="*/ 3513810 h 3618622"/>
                <a:gd name="connsiteX39" fmla="*/ 252069 w 1105015"/>
                <a:gd name="connsiteY39" fmla="*/ 3618585 h 3618622"/>
                <a:gd name="connsiteX40" fmla="*/ 499719 w 1105015"/>
                <a:gd name="connsiteY40" fmla="*/ 3523335 h 3618622"/>
                <a:gd name="connsiteX41" fmla="*/ 518769 w 1105015"/>
                <a:gd name="connsiteY41" fmla="*/ 3332835 h 3618622"/>
                <a:gd name="connsiteX42" fmla="*/ 518769 w 1105015"/>
                <a:gd name="connsiteY42" fmla="*/ 3056610 h 3618622"/>
                <a:gd name="connsiteX43" fmla="*/ 490194 w 1105015"/>
                <a:gd name="connsiteY43" fmla="*/ 2751810 h 3618622"/>
                <a:gd name="connsiteX44" fmla="*/ 547344 w 1105015"/>
                <a:gd name="connsiteY44" fmla="*/ 2142210 h 3618622"/>
                <a:gd name="connsiteX45" fmla="*/ 575919 w 1105015"/>
                <a:gd name="connsiteY45" fmla="*/ 2704185 h 3618622"/>
                <a:gd name="connsiteX46" fmla="*/ 537819 w 1105015"/>
                <a:gd name="connsiteY46" fmla="*/ 2980410 h 3618622"/>
                <a:gd name="connsiteX47" fmla="*/ 614019 w 1105015"/>
                <a:gd name="connsiteY47" fmla="*/ 3247110 h 3618622"/>
                <a:gd name="connsiteX48" fmla="*/ 585444 w 1105015"/>
                <a:gd name="connsiteY48" fmla="*/ 3504285 h 3618622"/>
                <a:gd name="connsiteX49" fmla="*/ 899769 w 1105015"/>
                <a:gd name="connsiteY49" fmla="*/ 3580485 h 3618622"/>
                <a:gd name="connsiteX50" fmla="*/ 966444 w 1105015"/>
                <a:gd name="connsiteY50" fmla="*/ 3542385 h 3618622"/>
                <a:gd name="connsiteX51" fmla="*/ 794994 w 1105015"/>
                <a:gd name="connsiteY51" fmla="*/ 3428085 h 3618622"/>
                <a:gd name="connsiteX52" fmla="*/ 756894 w 1105015"/>
                <a:gd name="connsiteY52" fmla="*/ 3266160 h 3618622"/>
                <a:gd name="connsiteX53" fmla="*/ 794994 w 1105015"/>
                <a:gd name="connsiteY53" fmla="*/ 3028035 h 3618622"/>
                <a:gd name="connsiteX54" fmla="*/ 775944 w 1105015"/>
                <a:gd name="connsiteY54" fmla="*/ 2675610 h 3618622"/>
                <a:gd name="connsiteX55" fmla="*/ 833094 w 1105015"/>
                <a:gd name="connsiteY55" fmla="*/ 2266035 h 3618622"/>
                <a:gd name="connsiteX56" fmla="*/ 842619 w 1105015"/>
                <a:gd name="connsiteY56" fmla="*/ 1846935 h 3618622"/>
                <a:gd name="connsiteX57" fmla="*/ 728319 w 1105015"/>
                <a:gd name="connsiteY57" fmla="*/ 1523085 h 3618622"/>
                <a:gd name="connsiteX58" fmla="*/ 785469 w 1105015"/>
                <a:gd name="connsiteY58" fmla="*/ 1142085 h 3618622"/>
                <a:gd name="connsiteX59" fmla="*/ 890244 w 1105015"/>
                <a:gd name="connsiteY59" fmla="*/ 1408785 h 3618622"/>
                <a:gd name="connsiteX60" fmla="*/ 937869 w 1105015"/>
                <a:gd name="connsiteY60" fmla="*/ 1723110 h 3618622"/>
                <a:gd name="connsiteX61" fmla="*/ 918819 w 1105015"/>
                <a:gd name="connsiteY61" fmla="*/ 1951710 h 3618622"/>
                <a:gd name="connsiteX62" fmla="*/ 995019 w 1105015"/>
                <a:gd name="connsiteY62" fmla="*/ 1961235 h 3618622"/>
                <a:gd name="connsiteX63" fmla="*/ 1004544 w 1105015"/>
                <a:gd name="connsiteY63" fmla="*/ 2151735 h 361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05015" h="3618622">
                  <a:moveTo>
                    <a:pt x="1004544" y="2151735"/>
                  </a:moveTo>
                  <a:cubicBezTo>
                    <a:pt x="1022006" y="2166022"/>
                    <a:pt x="1085507" y="2104110"/>
                    <a:pt x="1099794" y="2046960"/>
                  </a:cubicBezTo>
                  <a:cubicBezTo>
                    <a:pt x="1114082" y="1989810"/>
                    <a:pt x="1095032" y="1905673"/>
                    <a:pt x="1090269" y="1808835"/>
                  </a:cubicBezTo>
                  <a:cubicBezTo>
                    <a:pt x="1085506" y="1711997"/>
                    <a:pt x="1079157" y="1553248"/>
                    <a:pt x="1071219" y="1465935"/>
                  </a:cubicBezTo>
                  <a:cubicBezTo>
                    <a:pt x="1063281" y="1378622"/>
                    <a:pt x="1058519" y="1361160"/>
                    <a:pt x="1042644" y="1284960"/>
                  </a:cubicBezTo>
                  <a:cubicBezTo>
                    <a:pt x="1026769" y="1208760"/>
                    <a:pt x="980731" y="1088110"/>
                    <a:pt x="975969" y="1008735"/>
                  </a:cubicBezTo>
                  <a:cubicBezTo>
                    <a:pt x="971207" y="929360"/>
                    <a:pt x="1033119" y="867447"/>
                    <a:pt x="1014069" y="808710"/>
                  </a:cubicBezTo>
                  <a:cubicBezTo>
                    <a:pt x="995019" y="749973"/>
                    <a:pt x="918819" y="703935"/>
                    <a:pt x="861669" y="656310"/>
                  </a:cubicBezTo>
                  <a:cubicBezTo>
                    <a:pt x="804519" y="608685"/>
                    <a:pt x="696569" y="570585"/>
                    <a:pt x="671169" y="522960"/>
                  </a:cubicBezTo>
                  <a:cubicBezTo>
                    <a:pt x="645769" y="475335"/>
                    <a:pt x="696569" y="415010"/>
                    <a:pt x="709269" y="370560"/>
                  </a:cubicBezTo>
                  <a:cubicBezTo>
                    <a:pt x="721969" y="326110"/>
                    <a:pt x="742607" y="280072"/>
                    <a:pt x="747369" y="256260"/>
                  </a:cubicBezTo>
                  <a:cubicBezTo>
                    <a:pt x="752131" y="232448"/>
                    <a:pt x="760069" y="268960"/>
                    <a:pt x="737844" y="227685"/>
                  </a:cubicBezTo>
                  <a:cubicBezTo>
                    <a:pt x="715619" y="186410"/>
                    <a:pt x="669581" y="35597"/>
                    <a:pt x="614019" y="8610"/>
                  </a:cubicBezTo>
                  <a:cubicBezTo>
                    <a:pt x="558457" y="-18377"/>
                    <a:pt x="440981" y="22897"/>
                    <a:pt x="404469" y="65760"/>
                  </a:cubicBezTo>
                  <a:cubicBezTo>
                    <a:pt x="367956" y="108622"/>
                    <a:pt x="398119" y="227685"/>
                    <a:pt x="394944" y="265785"/>
                  </a:cubicBezTo>
                  <a:cubicBezTo>
                    <a:pt x="391769" y="303885"/>
                    <a:pt x="372719" y="262610"/>
                    <a:pt x="385419" y="294360"/>
                  </a:cubicBezTo>
                  <a:cubicBezTo>
                    <a:pt x="398119" y="326110"/>
                    <a:pt x="466382" y="408660"/>
                    <a:pt x="471144" y="456285"/>
                  </a:cubicBezTo>
                  <a:cubicBezTo>
                    <a:pt x="475906" y="503910"/>
                    <a:pt x="467969" y="540422"/>
                    <a:pt x="413994" y="580110"/>
                  </a:cubicBezTo>
                  <a:cubicBezTo>
                    <a:pt x="360019" y="619797"/>
                    <a:pt x="198094" y="651548"/>
                    <a:pt x="147294" y="694410"/>
                  </a:cubicBezTo>
                  <a:cubicBezTo>
                    <a:pt x="96494" y="737272"/>
                    <a:pt x="118719" y="791247"/>
                    <a:pt x="109194" y="837285"/>
                  </a:cubicBezTo>
                  <a:cubicBezTo>
                    <a:pt x="99669" y="883322"/>
                    <a:pt x="99669" y="905548"/>
                    <a:pt x="90144" y="970635"/>
                  </a:cubicBezTo>
                  <a:cubicBezTo>
                    <a:pt x="80619" y="1035722"/>
                    <a:pt x="58394" y="1154785"/>
                    <a:pt x="52044" y="1227810"/>
                  </a:cubicBezTo>
                  <a:cubicBezTo>
                    <a:pt x="45694" y="1300835"/>
                    <a:pt x="56806" y="1340523"/>
                    <a:pt x="52044" y="1408785"/>
                  </a:cubicBezTo>
                  <a:cubicBezTo>
                    <a:pt x="47282" y="1477047"/>
                    <a:pt x="28231" y="1580235"/>
                    <a:pt x="23469" y="1637385"/>
                  </a:cubicBezTo>
                  <a:cubicBezTo>
                    <a:pt x="18706" y="1694535"/>
                    <a:pt x="26644" y="1673898"/>
                    <a:pt x="23469" y="1751685"/>
                  </a:cubicBezTo>
                  <a:cubicBezTo>
                    <a:pt x="20294" y="1829472"/>
                    <a:pt x="-11456" y="2045373"/>
                    <a:pt x="4419" y="2104110"/>
                  </a:cubicBezTo>
                  <a:cubicBezTo>
                    <a:pt x="20294" y="2162847"/>
                    <a:pt x="101256" y="2131098"/>
                    <a:pt x="118719" y="2104110"/>
                  </a:cubicBezTo>
                  <a:cubicBezTo>
                    <a:pt x="136182" y="2077122"/>
                    <a:pt x="98082" y="1969172"/>
                    <a:pt x="109194" y="1942185"/>
                  </a:cubicBezTo>
                  <a:cubicBezTo>
                    <a:pt x="120306" y="1915198"/>
                    <a:pt x="177457" y="1973935"/>
                    <a:pt x="185394" y="1942185"/>
                  </a:cubicBezTo>
                  <a:cubicBezTo>
                    <a:pt x="193331" y="1910435"/>
                    <a:pt x="158406" y="1810422"/>
                    <a:pt x="156819" y="1751685"/>
                  </a:cubicBezTo>
                  <a:cubicBezTo>
                    <a:pt x="155232" y="1692948"/>
                    <a:pt x="172694" y="1648497"/>
                    <a:pt x="175869" y="1589760"/>
                  </a:cubicBezTo>
                  <a:cubicBezTo>
                    <a:pt x="179044" y="1531022"/>
                    <a:pt x="155232" y="1469110"/>
                    <a:pt x="175869" y="1399260"/>
                  </a:cubicBezTo>
                  <a:cubicBezTo>
                    <a:pt x="196506" y="1329410"/>
                    <a:pt x="280644" y="1140497"/>
                    <a:pt x="299694" y="1170660"/>
                  </a:cubicBezTo>
                  <a:cubicBezTo>
                    <a:pt x="318744" y="1200822"/>
                    <a:pt x="301281" y="1448473"/>
                    <a:pt x="290169" y="1580235"/>
                  </a:cubicBezTo>
                  <a:cubicBezTo>
                    <a:pt x="279057" y="1711997"/>
                    <a:pt x="239369" y="1829473"/>
                    <a:pt x="233019" y="1961235"/>
                  </a:cubicBezTo>
                  <a:cubicBezTo>
                    <a:pt x="226669" y="2092997"/>
                    <a:pt x="233019" y="2208885"/>
                    <a:pt x="252069" y="2370810"/>
                  </a:cubicBezTo>
                  <a:cubicBezTo>
                    <a:pt x="271119" y="2532735"/>
                    <a:pt x="325094" y="2772448"/>
                    <a:pt x="347319" y="2932785"/>
                  </a:cubicBezTo>
                  <a:cubicBezTo>
                    <a:pt x="369544" y="3093123"/>
                    <a:pt x="406056" y="3235998"/>
                    <a:pt x="385419" y="3332835"/>
                  </a:cubicBezTo>
                  <a:cubicBezTo>
                    <a:pt x="364782" y="3429672"/>
                    <a:pt x="245719" y="3466185"/>
                    <a:pt x="223494" y="3513810"/>
                  </a:cubicBezTo>
                  <a:cubicBezTo>
                    <a:pt x="201269" y="3561435"/>
                    <a:pt x="206032" y="3616998"/>
                    <a:pt x="252069" y="3618585"/>
                  </a:cubicBezTo>
                  <a:cubicBezTo>
                    <a:pt x="298106" y="3620172"/>
                    <a:pt x="455269" y="3570960"/>
                    <a:pt x="499719" y="3523335"/>
                  </a:cubicBezTo>
                  <a:cubicBezTo>
                    <a:pt x="544169" y="3475710"/>
                    <a:pt x="515594" y="3410622"/>
                    <a:pt x="518769" y="3332835"/>
                  </a:cubicBezTo>
                  <a:cubicBezTo>
                    <a:pt x="521944" y="3255048"/>
                    <a:pt x="523532" y="3153448"/>
                    <a:pt x="518769" y="3056610"/>
                  </a:cubicBezTo>
                  <a:cubicBezTo>
                    <a:pt x="514006" y="2959772"/>
                    <a:pt x="485431" y="2904210"/>
                    <a:pt x="490194" y="2751810"/>
                  </a:cubicBezTo>
                  <a:cubicBezTo>
                    <a:pt x="494957" y="2599410"/>
                    <a:pt x="533057" y="2150147"/>
                    <a:pt x="547344" y="2142210"/>
                  </a:cubicBezTo>
                  <a:cubicBezTo>
                    <a:pt x="561631" y="2134273"/>
                    <a:pt x="577506" y="2564485"/>
                    <a:pt x="575919" y="2704185"/>
                  </a:cubicBezTo>
                  <a:cubicBezTo>
                    <a:pt x="574331" y="2843885"/>
                    <a:pt x="531469" y="2889923"/>
                    <a:pt x="537819" y="2980410"/>
                  </a:cubicBezTo>
                  <a:cubicBezTo>
                    <a:pt x="544169" y="3070897"/>
                    <a:pt x="606081" y="3159797"/>
                    <a:pt x="614019" y="3247110"/>
                  </a:cubicBezTo>
                  <a:cubicBezTo>
                    <a:pt x="621957" y="3334423"/>
                    <a:pt x="537819" y="3448723"/>
                    <a:pt x="585444" y="3504285"/>
                  </a:cubicBezTo>
                  <a:cubicBezTo>
                    <a:pt x="633069" y="3559847"/>
                    <a:pt x="836269" y="3574135"/>
                    <a:pt x="899769" y="3580485"/>
                  </a:cubicBezTo>
                  <a:cubicBezTo>
                    <a:pt x="963269" y="3586835"/>
                    <a:pt x="983907" y="3567785"/>
                    <a:pt x="966444" y="3542385"/>
                  </a:cubicBezTo>
                  <a:cubicBezTo>
                    <a:pt x="948981" y="3516985"/>
                    <a:pt x="829919" y="3474122"/>
                    <a:pt x="794994" y="3428085"/>
                  </a:cubicBezTo>
                  <a:cubicBezTo>
                    <a:pt x="760069" y="3382048"/>
                    <a:pt x="756894" y="3332835"/>
                    <a:pt x="756894" y="3266160"/>
                  </a:cubicBezTo>
                  <a:cubicBezTo>
                    <a:pt x="756894" y="3199485"/>
                    <a:pt x="791819" y="3126460"/>
                    <a:pt x="794994" y="3028035"/>
                  </a:cubicBezTo>
                  <a:cubicBezTo>
                    <a:pt x="798169" y="2929610"/>
                    <a:pt x="769594" y="2802610"/>
                    <a:pt x="775944" y="2675610"/>
                  </a:cubicBezTo>
                  <a:cubicBezTo>
                    <a:pt x="782294" y="2548610"/>
                    <a:pt x="821982" y="2404147"/>
                    <a:pt x="833094" y="2266035"/>
                  </a:cubicBezTo>
                  <a:cubicBezTo>
                    <a:pt x="844206" y="2127923"/>
                    <a:pt x="860081" y="1970760"/>
                    <a:pt x="842619" y="1846935"/>
                  </a:cubicBezTo>
                  <a:cubicBezTo>
                    <a:pt x="825156" y="1723110"/>
                    <a:pt x="737844" y="1640560"/>
                    <a:pt x="728319" y="1523085"/>
                  </a:cubicBezTo>
                  <a:cubicBezTo>
                    <a:pt x="718794" y="1405610"/>
                    <a:pt x="758482" y="1161135"/>
                    <a:pt x="785469" y="1142085"/>
                  </a:cubicBezTo>
                  <a:cubicBezTo>
                    <a:pt x="812456" y="1123035"/>
                    <a:pt x="864844" y="1311947"/>
                    <a:pt x="890244" y="1408785"/>
                  </a:cubicBezTo>
                  <a:cubicBezTo>
                    <a:pt x="915644" y="1505622"/>
                    <a:pt x="933107" y="1632623"/>
                    <a:pt x="937869" y="1723110"/>
                  </a:cubicBezTo>
                  <a:cubicBezTo>
                    <a:pt x="942631" y="1813597"/>
                    <a:pt x="909294" y="1912022"/>
                    <a:pt x="918819" y="1951710"/>
                  </a:cubicBezTo>
                  <a:cubicBezTo>
                    <a:pt x="928344" y="1991397"/>
                    <a:pt x="982319" y="1932660"/>
                    <a:pt x="995019" y="1961235"/>
                  </a:cubicBezTo>
                  <a:cubicBezTo>
                    <a:pt x="1007719" y="1989810"/>
                    <a:pt x="987082" y="2137448"/>
                    <a:pt x="1004544" y="2151735"/>
                  </a:cubicBezTo>
                  <a:close/>
                </a:path>
              </a:pathLst>
            </a:cu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8" name="フリーフォーム 77"/>
            <p:cNvSpPr/>
            <p:nvPr/>
          </p:nvSpPr>
          <p:spPr>
            <a:xfrm>
              <a:off x="1013278" y="2847798"/>
              <a:ext cx="159518" cy="522376"/>
            </a:xfrm>
            <a:custGeom>
              <a:avLst/>
              <a:gdLst>
                <a:gd name="connsiteX0" fmla="*/ 1004544 w 1105015"/>
                <a:gd name="connsiteY0" fmla="*/ 2151735 h 3618622"/>
                <a:gd name="connsiteX1" fmla="*/ 1099794 w 1105015"/>
                <a:gd name="connsiteY1" fmla="*/ 2046960 h 3618622"/>
                <a:gd name="connsiteX2" fmla="*/ 1090269 w 1105015"/>
                <a:gd name="connsiteY2" fmla="*/ 1808835 h 3618622"/>
                <a:gd name="connsiteX3" fmla="*/ 1071219 w 1105015"/>
                <a:gd name="connsiteY3" fmla="*/ 1465935 h 3618622"/>
                <a:gd name="connsiteX4" fmla="*/ 1042644 w 1105015"/>
                <a:gd name="connsiteY4" fmla="*/ 1284960 h 3618622"/>
                <a:gd name="connsiteX5" fmla="*/ 975969 w 1105015"/>
                <a:gd name="connsiteY5" fmla="*/ 1008735 h 3618622"/>
                <a:gd name="connsiteX6" fmla="*/ 1014069 w 1105015"/>
                <a:gd name="connsiteY6" fmla="*/ 808710 h 3618622"/>
                <a:gd name="connsiteX7" fmla="*/ 861669 w 1105015"/>
                <a:gd name="connsiteY7" fmla="*/ 656310 h 3618622"/>
                <a:gd name="connsiteX8" fmla="*/ 671169 w 1105015"/>
                <a:gd name="connsiteY8" fmla="*/ 522960 h 3618622"/>
                <a:gd name="connsiteX9" fmla="*/ 709269 w 1105015"/>
                <a:gd name="connsiteY9" fmla="*/ 370560 h 3618622"/>
                <a:gd name="connsiteX10" fmla="*/ 747369 w 1105015"/>
                <a:gd name="connsiteY10" fmla="*/ 256260 h 3618622"/>
                <a:gd name="connsiteX11" fmla="*/ 737844 w 1105015"/>
                <a:gd name="connsiteY11" fmla="*/ 227685 h 3618622"/>
                <a:gd name="connsiteX12" fmla="*/ 614019 w 1105015"/>
                <a:gd name="connsiteY12" fmla="*/ 8610 h 3618622"/>
                <a:gd name="connsiteX13" fmla="*/ 404469 w 1105015"/>
                <a:gd name="connsiteY13" fmla="*/ 65760 h 3618622"/>
                <a:gd name="connsiteX14" fmla="*/ 394944 w 1105015"/>
                <a:gd name="connsiteY14" fmla="*/ 265785 h 3618622"/>
                <a:gd name="connsiteX15" fmla="*/ 385419 w 1105015"/>
                <a:gd name="connsiteY15" fmla="*/ 294360 h 3618622"/>
                <a:gd name="connsiteX16" fmla="*/ 471144 w 1105015"/>
                <a:gd name="connsiteY16" fmla="*/ 456285 h 3618622"/>
                <a:gd name="connsiteX17" fmla="*/ 413994 w 1105015"/>
                <a:gd name="connsiteY17" fmla="*/ 580110 h 3618622"/>
                <a:gd name="connsiteX18" fmla="*/ 147294 w 1105015"/>
                <a:gd name="connsiteY18" fmla="*/ 694410 h 3618622"/>
                <a:gd name="connsiteX19" fmla="*/ 109194 w 1105015"/>
                <a:gd name="connsiteY19" fmla="*/ 837285 h 3618622"/>
                <a:gd name="connsiteX20" fmla="*/ 90144 w 1105015"/>
                <a:gd name="connsiteY20" fmla="*/ 970635 h 3618622"/>
                <a:gd name="connsiteX21" fmla="*/ 52044 w 1105015"/>
                <a:gd name="connsiteY21" fmla="*/ 1227810 h 3618622"/>
                <a:gd name="connsiteX22" fmla="*/ 52044 w 1105015"/>
                <a:gd name="connsiteY22" fmla="*/ 1408785 h 3618622"/>
                <a:gd name="connsiteX23" fmla="*/ 23469 w 1105015"/>
                <a:gd name="connsiteY23" fmla="*/ 1637385 h 3618622"/>
                <a:gd name="connsiteX24" fmla="*/ 23469 w 1105015"/>
                <a:gd name="connsiteY24" fmla="*/ 1751685 h 3618622"/>
                <a:gd name="connsiteX25" fmla="*/ 4419 w 1105015"/>
                <a:gd name="connsiteY25" fmla="*/ 2104110 h 3618622"/>
                <a:gd name="connsiteX26" fmla="*/ 118719 w 1105015"/>
                <a:gd name="connsiteY26" fmla="*/ 2104110 h 3618622"/>
                <a:gd name="connsiteX27" fmla="*/ 109194 w 1105015"/>
                <a:gd name="connsiteY27" fmla="*/ 1942185 h 3618622"/>
                <a:gd name="connsiteX28" fmla="*/ 185394 w 1105015"/>
                <a:gd name="connsiteY28" fmla="*/ 1942185 h 3618622"/>
                <a:gd name="connsiteX29" fmla="*/ 156819 w 1105015"/>
                <a:gd name="connsiteY29" fmla="*/ 1751685 h 3618622"/>
                <a:gd name="connsiteX30" fmla="*/ 175869 w 1105015"/>
                <a:gd name="connsiteY30" fmla="*/ 1589760 h 3618622"/>
                <a:gd name="connsiteX31" fmla="*/ 175869 w 1105015"/>
                <a:gd name="connsiteY31" fmla="*/ 1399260 h 3618622"/>
                <a:gd name="connsiteX32" fmla="*/ 299694 w 1105015"/>
                <a:gd name="connsiteY32" fmla="*/ 1170660 h 3618622"/>
                <a:gd name="connsiteX33" fmla="*/ 290169 w 1105015"/>
                <a:gd name="connsiteY33" fmla="*/ 1580235 h 3618622"/>
                <a:gd name="connsiteX34" fmla="*/ 233019 w 1105015"/>
                <a:gd name="connsiteY34" fmla="*/ 1961235 h 3618622"/>
                <a:gd name="connsiteX35" fmla="*/ 252069 w 1105015"/>
                <a:gd name="connsiteY35" fmla="*/ 2370810 h 3618622"/>
                <a:gd name="connsiteX36" fmla="*/ 347319 w 1105015"/>
                <a:gd name="connsiteY36" fmla="*/ 2932785 h 3618622"/>
                <a:gd name="connsiteX37" fmla="*/ 385419 w 1105015"/>
                <a:gd name="connsiteY37" fmla="*/ 3332835 h 3618622"/>
                <a:gd name="connsiteX38" fmla="*/ 223494 w 1105015"/>
                <a:gd name="connsiteY38" fmla="*/ 3513810 h 3618622"/>
                <a:gd name="connsiteX39" fmla="*/ 252069 w 1105015"/>
                <a:gd name="connsiteY39" fmla="*/ 3618585 h 3618622"/>
                <a:gd name="connsiteX40" fmla="*/ 499719 w 1105015"/>
                <a:gd name="connsiteY40" fmla="*/ 3523335 h 3618622"/>
                <a:gd name="connsiteX41" fmla="*/ 518769 w 1105015"/>
                <a:gd name="connsiteY41" fmla="*/ 3332835 h 3618622"/>
                <a:gd name="connsiteX42" fmla="*/ 518769 w 1105015"/>
                <a:gd name="connsiteY42" fmla="*/ 3056610 h 3618622"/>
                <a:gd name="connsiteX43" fmla="*/ 490194 w 1105015"/>
                <a:gd name="connsiteY43" fmla="*/ 2751810 h 3618622"/>
                <a:gd name="connsiteX44" fmla="*/ 547344 w 1105015"/>
                <a:gd name="connsiteY44" fmla="*/ 2142210 h 3618622"/>
                <a:gd name="connsiteX45" fmla="*/ 575919 w 1105015"/>
                <a:gd name="connsiteY45" fmla="*/ 2704185 h 3618622"/>
                <a:gd name="connsiteX46" fmla="*/ 537819 w 1105015"/>
                <a:gd name="connsiteY46" fmla="*/ 2980410 h 3618622"/>
                <a:gd name="connsiteX47" fmla="*/ 614019 w 1105015"/>
                <a:gd name="connsiteY47" fmla="*/ 3247110 h 3618622"/>
                <a:gd name="connsiteX48" fmla="*/ 585444 w 1105015"/>
                <a:gd name="connsiteY48" fmla="*/ 3504285 h 3618622"/>
                <a:gd name="connsiteX49" fmla="*/ 899769 w 1105015"/>
                <a:gd name="connsiteY49" fmla="*/ 3580485 h 3618622"/>
                <a:gd name="connsiteX50" fmla="*/ 966444 w 1105015"/>
                <a:gd name="connsiteY50" fmla="*/ 3542385 h 3618622"/>
                <a:gd name="connsiteX51" fmla="*/ 794994 w 1105015"/>
                <a:gd name="connsiteY51" fmla="*/ 3428085 h 3618622"/>
                <a:gd name="connsiteX52" fmla="*/ 756894 w 1105015"/>
                <a:gd name="connsiteY52" fmla="*/ 3266160 h 3618622"/>
                <a:gd name="connsiteX53" fmla="*/ 794994 w 1105015"/>
                <a:gd name="connsiteY53" fmla="*/ 3028035 h 3618622"/>
                <a:gd name="connsiteX54" fmla="*/ 775944 w 1105015"/>
                <a:gd name="connsiteY54" fmla="*/ 2675610 h 3618622"/>
                <a:gd name="connsiteX55" fmla="*/ 833094 w 1105015"/>
                <a:gd name="connsiteY55" fmla="*/ 2266035 h 3618622"/>
                <a:gd name="connsiteX56" fmla="*/ 842619 w 1105015"/>
                <a:gd name="connsiteY56" fmla="*/ 1846935 h 3618622"/>
                <a:gd name="connsiteX57" fmla="*/ 728319 w 1105015"/>
                <a:gd name="connsiteY57" fmla="*/ 1523085 h 3618622"/>
                <a:gd name="connsiteX58" fmla="*/ 785469 w 1105015"/>
                <a:gd name="connsiteY58" fmla="*/ 1142085 h 3618622"/>
                <a:gd name="connsiteX59" fmla="*/ 890244 w 1105015"/>
                <a:gd name="connsiteY59" fmla="*/ 1408785 h 3618622"/>
                <a:gd name="connsiteX60" fmla="*/ 937869 w 1105015"/>
                <a:gd name="connsiteY60" fmla="*/ 1723110 h 3618622"/>
                <a:gd name="connsiteX61" fmla="*/ 918819 w 1105015"/>
                <a:gd name="connsiteY61" fmla="*/ 1951710 h 3618622"/>
                <a:gd name="connsiteX62" fmla="*/ 995019 w 1105015"/>
                <a:gd name="connsiteY62" fmla="*/ 1961235 h 3618622"/>
                <a:gd name="connsiteX63" fmla="*/ 1004544 w 1105015"/>
                <a:gd name="connsiteY63" fmla="*/ 2151735 h 361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05015" h="3618622">
                  <a:moveTo>
                    <a:pt x="1004544" y="2151735"/>
                  </a:moveTo>
                  <a:cubicBezTo>
                    <a:pt x="1022006" y="2166022"/>
                    <a:pt x="1085507" y="2104110"/>
                    <a:pt x="1099794" y="2046960"/>
                  </a:cubicBezTo>
                  <a:cubicBezTo>
                    <a:pt x="1114082" y="1989810"/>
                    <a:pt x="1095032" y="1905673"/>
                    <a:pt x="1090269" y="1808835"/>
                  </a:cubicBezTo>
                  <a:cubicBezTo>
                    <a:pt x="1085506" y="1711997"/>
                    <a:pt x="1079157" y="1553248"/>
                    <a:pt x="1071219" y="1465935"/>
                  </a:cubicBezTo>
                  <a:cubicBezTo>
                    <a:pt x="1063281" y="1378622"/>
                    <a:pt x="1058519" y="1361160"/>
                    <a:pt x="1042644" y="1284960"/>
                  </a:cubicBezTo>
                  <a:cubicBezTo>
                    <a:pt x="1026769" y="1208760"/>
                    <a:pt x="980731" y="1088110"/>
                    <a:pt x="975969" y="1008735"/>
                  </a:cubicBezTo>
                  <a:cubicBezTo>
                    <a:pt x="971207" y="929360"/>
                    <a:pt x="1033119" y="867447"/>
                    <a:pt x="1014069" y="808710"/>
                  </a:cubicBezTo>
                  <a:cubicBezTo>
                    <a:pt x="995019" y="749973"/>
                    <a:pt x="918819" y="703935"/>
                    <a:pt x="861669" y="656310"/>
                  </a:cubicBezTo>
                  <a:cubicBezTo>
                    <a:pt x="804519" y="608685"/>
                    <a:pt x="696569" y="570585"/>
                    <a:pt x="671169" y="522960"/>
                  </a:cubicBezTo>
                  <a:cubicBezTo>
                    <a:pt x="645769" y="475335"/>
                    <a:pt x="696569" y="415010"/>
                    <a:pt x="709269" y="370560"/>
                  </a:cubicBezTo>
                  <a:cubicBezTo>
                    <a:pt x="721969" y="326110"/>
                    <a:pt x="742607" y="280072"/>
                    <a:pt x="747369" y="256260"/>
                  </a:cubicBezTo>
                  <a:cubicBezTo>
                    <a:pt x="752131" y="232448"/>
                    <a:pt x="760069" y="268960"/>
                    <a:pt x="737844" y="227685"/>
                  </a:cubicBezTo>
                  <a:cubicBezTo>
                    <a:pt x="715619" y="186410"/>
                    <a:pt x="669581" y="35597"/>
                    <a:pt x="614019" y="8610"/>
                  </a:cubicBezTo>
                  <a:cubicBezTo>
                    <a:pt x="558457" y="-18377"/>
                    <a:pt x="440981" y="22897"/>
                    <a:pt x="404469" y="65760"/>
                  </a:cubicBezTo>
                  <a:cubicBezTo>
                    <a:pt x="367956" y="108622"/>
                    <a:pt x="398119" y="227685"/>
                    <a:pt x="394944" y="265785"/>
                  </a:cubicBezTo>
                  <a:cubicBezTo>
                    <a:pt x="391769" y="303885"/>
                    <a:pt x="372719" y="262610"/>
                    <a:pt x="385419" y="294360"/>
                  </a:cubicBezTo>
                  <a:cubicBezTo>
                    <a:pt x="398119" y="326110"/>
                    <a:pt x="466382" y="408660"/>
                    <a:pt x="471144" y="456285"/>
                  </a:cubicBezTo>
                  <a:cubicBezTo>
                    <a:pt x="475906" y="503910"/>
                    <a:pt x="467969" y="540422"/>
                    <a:pt x="413994" y="580110"/>
                  </a:cubicBezTo>
                  <a:cubicBezTo>
                    <a:pt x="360019" y="619797"/>
                    <a:pt x="198094" y="651548"/>
                    <a:pt x="147294" y="694410"/>
                  </a:cubicBezTo>
                  <a:cubicBezTo>
                    <a:pt x="96494" y="737272"/>
                    <a:pt x="118719" y="791247"/>
                    <a:pt x="109194" y="837285"/>
                  </a:cubicBezTo>
                  <a:cubicBezTo>
                    <a:pt x="99669" y="883322"/>
                    <a:pt x="99669" y="905548"/>
                    <a:pt x="90144" y="970635"/>
                  </a:cubicBezTo>
                  <a:cubicBezTo>
                    <a:pt x="80619" y="1035722"/>
                    <a:pt x="58394" y="1154785"/>
                    <a:pt x="52044" y="1227810"/>
                  </a:cubicBezTo>
                  <a:cubicBezTo>
                    <a:pt x="45694" y="1300835"/>
                    <a:pt x="56806" y="1340523"/>
                    <a:pt x="52044" y="1408785"/>
                  </a:cubicBezTo>
                  <a:cubicBezTo>
                    <a:pt x="47282" y="1477047"/>
                    <a:pt x="28231" y="1580235"/>
                    <a:pt x="23469" y="1637385"/>
                  </a:cubicBezTo>
                  <a:cubicBezTo>
                    <a:pt x="18706" y="1694535"/>
                    <a:pt x="26644" y="1673898"/>
                    <a:pt x="23469" y="1751685"/>
                  </a:cubicBezTo>
                  <a:cubicBezTo>
                    <a:pt x="20294" y="1829472"/>
                    <a:pt x="-11456" y="2045373"/>
                    <a:pt x="4419" y="2104110"/>
                  </a:cubicBezTo>
                  <a:cubicBezTo>
                    <a:pt x="20294" y="2162847"/>
                    <a:pt x="101256" y="2131098"/>
                    <a:pt x="118719" y="2104110"/>
                  </a:cubicBezTo>
                  <a:cubicBezTo>
                    <a:pt x="136182" y="2077122"/>
                    <a:pt x="98082" y="1969172"/>
                    <a:pt x="109194" y="1942185"/>
                  </a:cubicBezTo>
                  <a:cubicBezTo>
                    <a:pt x="120306" y="1915198"/>
                    <a:pt x="177457" y="1973935"/>
                    <a:pt x="185394" y="1942185"/>
                  </a:cubicBezTo>
                  <a:cubicBezTo>
                    <a:pt x="193331" y="1910435"/>
                    <a:pt x="158406" y="1810422"/>
                    <a:pt x="156819" y="1751685"/>
                  </a:cubicBezTo>
                  <a:cubicBezTo>
                    <a:pt x="155232" y="1692948"/>
                    <a:pt x="172694" y="1648497"/>
                    <a:pt x="175869" y="1589760"/>
                  </a:cubicBezTo>
                  <a:cubicBezTo>
                    <a:pt x="179044" y="1531022"/>
                    <a:pt x="155232" y="1469110"/>
                    <a:pt x="175869" y="1399260"/>
                  </a:cubicBezTo>
                  <a:cubicBezTo>
                    <a:pt x="196506" y="1329410"/>
                    <a:pt x="280644" y="1140497"/>
                    <a:pt x="299694" y="1170660"/>
                  </a:cubicBezTo>
                  <a:cubicBezTo>
                    <a:pt x="318744" y="1200822"/>
                    <a:pt x="301281" y="1448473"/>
                    <a:pt x="290169" y="1580235"/>
                  </a:cubicBezTo>
                  <a:cubicBezTo>
                    <a:pt x="279057" y="1711997"/>
                    <a:pt x="239369" y="1829473"/>
                    <a:pt x="233019" y="1961235"/>
                  </a:cubicBezTo>
                  <a:cubicBezTo>
                    <a:pt x="226669" y="2092997"/>
                    <a:pt x="233019" y="2208885"/>
                    <a:pt x="252069" y="2370810"/>
                  </a:cubicBezTo>
                  <a:cubicBezTo>
                    <a:pt x="271119" y="2532735"/>
                    <a:pt x="325094" y="2772448"/>
                    <a:pt x="347319" y="2932785"/>
                  </a:cubicBezTo>
                  <a:cubicBezTo>
                    <a:pt x="369544" y="3093123"/>
                    <a:pt x="406056" y="3235998"/>
                    <a:pt x="385419" y="3332835"/>
                  </a:cubicBezTo>
                  <a:cubicBezTo>
                    <a:pt x="364782" y="3429672"/>
                    <a:pt x="245719" y="3466185"/>
                    <a:pt x="223494" y="3513810"/>
                  </a:cubicBezTo>
                  <a:cubicBezTo>
                    <a:pt x="201269" y="3561435"/>
                    <a:pt x="206032" y="3616998"/>
                    <a:pt x="252069" y="3618585"/>
                  </a:cubicBezTo>
                  <a:cubicBezTo>
                    <a:pt x="298106" y="3620172"/>
                    <a:pt x="455269" y="3570960"/>
                    <a:pt x="499719" y="3523335"/>
                  </a:cubicBezTo>
                  <a:cubicBezTo>
                    <a:pt x="544169" y="3475710"/>
                    <a:pt x="515594" y="3410622"/>
                    <a:pt x="518769" y="3332835"/>
                  </a:cubicBezTo>
                  <a:cubicBezTo>
                    <a:pt x="521944" y="3255048"/>
                    <a:pt x="523532" y="3153448"/>
                    <a:pt x="518769" y="3056610"/>
                  </a:cubicBezTo>
                  <a:cubicBezTo>
                    <a:pt x="514006" y="2959772"/>
                    <a:pt x="485431" y="2904210"/>
                    <a:pt x="490194" y="2751810"/>
                  </a:cubicBezTo>
                  <a:cubicBezTo>
                    <a:pt x="494957" y="2599410"/>
                    <a:pt x="533057" y="2150147"/>
                    <a:pt x="547344" y="2142210"/>
                  </a:cubicBezTo>
                  <a:cubicBezTo>
                    <a:pt x="561631" y="2134273"/>
                    <a:pt x="577506" y="2564485"/>
                    <a:pt x="575919" y="2704185"/>
                  </a:cubicBezTo>
                  <a:cubicBezTo>
                    <a:pt x="574331" y="2843885"/>
                    <a:pt x="531469" y="2889923"/>
                    <a:pt x="537819" y="2980410"/>
                  </a:cubicBezTo>
                  <a:cubicBezTo>
                    <a:pt x="544169" y="3070897"/>
                    <a:pt x="606081" y="3159797"/>
                    <a:pt x="614019" y="3247110"/>
                  </a:cubicBezTo>
                  <a:cubicBezTo>
                    <a:pt x="621957" y="3334423"/>
                    <a:pt x="537819" y="3448723"/>
                    <a:pt x="585444" y="3504285"/>
                  </a:cubicBezTo>
                  <a:cubicBezTo>
                    <a:pt x="633069" y="3559847"/>
                    <a:pt x="836269" y="3574135"/>
                    <a:pt x="899769" y="3580485"/>
                  </a:cubicBezTo>
                  <a:cubicBezTo>
                    <a:pt x="963269" y="3586835"/>
                    <a:pt x="983907" y="3567785"/>
                    <a:pt x="966444" y="3542385"/>
                  </a:cubicBezTo>
                  <a:cubicBezTo>
                    <a:pt x="948981" y="3516985"/>
                    <a:pt x="829919" y="3474122"/>
                    <a:pt x="794994" y="3428085"/>
                  </a:cubicBezTo>
                  <a:cubicBezTo>
                    <a:pt x="760069" y="3382048"/>
                    <a:pt x="756894" y="3332835"/>
                    <a:pt x="756894" y="3266160"/>
                  </a:cubicBezTo>
                  <a:cubicBezTo>
                    <a:pt x="756894" y="3199485"/>
                    <a:pt x="791819" y="3126460"/>
                    <a:pt x="794994" y="3028035"/>
                  </a:cubicBezTo>
                  <a:cubicBezTo>
                    <a:pt x="798169" y="2929610"/>
                    <a:pt x="769594" y="2802610"/>
                    <a:pt x="775944" y="2675610"/>
                  </a:cubicBezTo>
                  <a:cubicBezTo>
                    <a:pt x="782294" y="2548610"/>
                    <a:pt x="821982" y="2404147"/>
                    <a:pt x="833094" y="2266035"/>
                  </a:cubicBezTo>
                  <a:cubicBezTo>
                    <a:pt x="844206" y="2127923"/>
                    <a:pt x="860081" y="1970760"/>
                    <a:pt x="842619" y="1846935"/>
                  </a:cubicBezTo>
                  <a:cubicBezTo>
                    <a:pt x="825156" y="1723110"/>
                    <a:pt x="737844" y="1640560"/>
                    <a:pt x="728319" y="1523085"/>
                  </a:cubicBezTo>
                  <a:cubicBezTo>
                    <a:pt x="718794" y="1405610"/>
                    <a:pt x="758482" y="1161135"/>
                    <a:pt x="785469" y="1142085"/>
                  </a:cubicBezTo>
                  <a:cubicBezTo>
                    <a:pt x="812456" y="1123035"/>
                    <a:pt x="864844" y="1311947"/>
                    <a:pt x="890244" y="1408785"/>
                  </a:cubicBezTo>
                  <a:cubicBezTo>
                    <a:pt x="915644" y="1505622"/>
                    <a:pt x="933107" y="1632623"/>
                    <a:pt x="937869" y="1723110"/>
                  </a:cubicBezTo>
                  <a:cubicBezTo>
                    <a:pt x="942631" y="1813597"/>
                    <a:pt x="909294" y="1912022"/>
                    <a:pt x="918819" y="1951710"/>
                  </a:cubicBezTo>
                  <a:cubicBezTo>
                    <a:pt x="928344" y="1991397"/>
                    <a:pt x="982319" y="1932660"/>
                    <a:pt x="995019" y="1961235"/>
                  </a:cubicBezTo>
                  <a:cubicBezTo>
                    <a:pt x="1007719" y="1989810"/>
                    <a:pt x="987082" y="2137448"/>
                    <a:pt x="1004544" y="2151735"/>
                  </a:cubicBezTo>
                  <a:close/>
                </a:path>
              </a:pathLst>
            </a:cu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9" name="フリーフォーム 78"/>
            <p:cNvSpPr/>
            <p:nvPr/>
          </p:nvSpPr>
          <p:spPr>
            <a:xfrm>
              <a:off x="58745" y="2132845"/>
              <a:ext cx="159518" cy="522376"/>
            </a:xfrm>
            <a:custGeom>
              <a:avLst/>
              <a:gdLst>
                <a:gd name="connsiteX0" fmla="*/ 1004544 w 1105015"/>
                <a:gd name="connsiteY0" fmla="*/ 2151735 h 3618622"/>
                <a:gd name="connsiteX1" fmla="*/ 1099794 w 1105015"/>
                <a:gd name="connsiteY1" fmla="*/ 2046960 h 3618622"/>
                <a:gd name="connsiteX2" fmla="*/ 1090269 w 1105015"/>
                <a:gd name="connsiteY2" fmla="*/ 1808835 h 3618622"/>
                <a:gd name="connsiteX3" fmla="*/ 1071219 w 1105015"/>
                <a:gd name="connsiteY3" fmla="*/ 1465935 h 3618622"/>
                <a:gd name="connsiteX4" fmla="*/ 1042644 w 1105015"/>
                <a:gd name="connsiteY4" fmla="*/ 1284960 h 3618622"/>
                <a:gd name="connsiteX5" fmla="*/ 975969 w 1105015"/>
                <a:gd name="connsiteY5" fmla="*/ 1008735 h 3618622"/>
                <a:gd name="connsiteX6" fmla="*/ 1014069 w 1105015"/>
                <a:gd name="connsiteY6" fmla="*/ 808710 h 3618622"/>
                <a:gd name="connsiteX7" fmla="*/ 861669 w 1105015"/>
                <a:gd name="connsiteY7" fmla="*/ 656310 h 3618622"/>
                <a:gd name="connsiteX8" fmla="*/ 671169 w 1105015"/>
                <a:gd name="connsiteY8" fmla="*/ 522960 h 3618622"/>
                <a:gd name="connsiteX9" fmla="*/ 709269 w 1105015"/>
                <a:gd name="connsiteY9" fmla="*/ 370560 h 3618622"/>
                <a:gd name="connsiteX10" fmla="*/ 747369 w 1105015"/>
                <a:gd name="connsiteY10" fmla="*/ 256260 h 3618622"/>
                <a:gd name="connsiteX11" fmla="*/ 737844 w 1105015"/>
                <a:gd name="connsiteY11" fmla="*/ 227685 h 3618622"/>
                <a:gd name="connsiteX12" fmla="*/ 614019 w 1105015"/>
                <a:gd name="connsiteY12" fmla="*/ 8610 h 3618622"/>
                <a:gd name="connsiteX13" fmla="*/ 404469 w 1105015"/>
                <a:gd name="connsiteY13" fmla="*/ 65760 h 3618622"/>
                <a:gd name="connsiteX14" fmla="*/ 394944 w 1105015"/>
                <a:gd name="connsiteY14" fmla="*/ 265785 h 3618622"/>
                <a:gd name="connsiteX15" fmla="*/ 385419 w 1105015"/>
                <a:gd name="connsiteY15" fmla="*/ 294360 h 3618622"/>
                <a:gd name="connsiteX16" fmla="*/ 471144 w 1105015"/>
                <a:gd name="connsiteY16" fmla="*/ 456285 h 3618622"/>
                <a:gd name="connsiteX17" fmla="*/ 413994 w 1105015"/>
                <a:gd name="connsiteY17" fmla="*/ 580110 h 3618622"/>
                <a:gd name="connsiteX18" fmla="*/ 147294 w 1105015"/>
                <a:gd name="connsiteY18" fmla="*/ 694410 h 3618622"/>
                <a:gd name="connsiteX19" fmla="*/ 109194 w 1105015"/>
                <a:gd name="connsiteY19" fmla="*/ 837285 h 3618622"/>
                <a:gd name="connsiteX20" fmla="*/ 90144 w 1105015"/>
                <a:gd name="connsiteY20" fmla="*/ 970635 h 3618622"/>
                <a:gd name="connsiteX21" fmla="*/ 52044 w 1105015"/>
                <a:gd name="connsiteY21" fmla="*/ 1227810 h 3618622"/>
                <a:gd name="connsiteX22" fmla="*/ 52044 w 1105015"/>
                <a:gd name="connsiteY22" fmla="*/ 1408785 h 3618622"/>
                <a:gd name="connsiteX23" fmla="*/ 23469 w 1105015"/>
                <a:gd name="connsiteY23" fmla="*/ 1637385 h 3618622"/>
                <a:gd name="connsiteX24" fmla="*/ 23469 w 1105015"/>
                <a:gd name="connsiteY24" fmla="*/ 1751685 h 3618622"/>
                <a:gd name="connsiteX25" fmla="*/ 4419 w 1105015"/>
                <a:gd name="connsiteY25" fmla="*/ 2104110 h 3618622"/>
                <a:gd name="connsiteX26" fmla="*/ 118719 w 1105015"/>
                <a:gd name="connsiteY26" fmla="*/ 2104110 h 3618622"/>
                <a:gd name="connsiteX27" fmla="*/ 109194 w 1105015"/>
                <a:gd name="connsiteY27" fmla="*/ 1942185 h 3618622"/>
                <a:gd name="connsiteX28" fmla="*/ 185394 w 1105015"/>
                <a:gd name="connsiteY28" fmla="*/ 1942185 h 3618622"/>
                <a:gd name="connsiteX29" fmla="*/ 156819 w 1105015"/>
                <a:gd name="connsiteY29" fmla="*/ 1751685 h 3618622"/>
                <a:gd name="connsiteX30" fmla="*/ 175869 w 1105015"/>
                <a:gd name="connsiteY30" fmla="*/ 1589760 h 3618622"/>
                <a:gd name="connsiteX31" fmla="*/ 175869 w 1105015"/>
                <a:gd name="connsiteY31" fmla="*/ 1399260 h 3618622"/>
                <a:gd name="connsiteX32" fmla="*/ 299694 w 1105015"/>
                <a:gd name="connsiteY32" fmla="*/ 1170660 h 3618622"/>
                <a:gd name="connsiteX33" fmla="*/ 290169 w 1105015"/>
                <a:gd name="connsiteY33" fmla="*/ 1580235 h 3618622"/>
                <a:gd name="connsiteX34" fmla="*/ 233019 w 1105015"/>
                <a:gd name="connsiteY34" fmla="*/ 1961235 h 3618622"/>
                <a:gd name="connsiteX35" fmla="*/ 252069 w 1105015"/>
                <a:gd name="connsiteY35" fmla="*/ 2370810 h 3618622"/>
                <a:gd name="connsiteX36" fmla="*/ 347319 w 1105015"/>
                <a:gd name="connsiteY36" fmla="*/ 2932785 h 3618622"/>
                <a:gd name="connsiteX37" fmla="*/ 385419 w 1105015"/>
                <a:gd name="connsiteY37" fmla="*/ 3332835 h 3618622"/>
                <a:gd name="connsiteX38" fmla="*/ 223494 w 1105015"/>
                <a:gd name="connsiteY38" fmla="*/ 3513810 h 3618622"/>
                <a:gd name="connsiteX39" fmla="*/ 252069 w 1105015"/>
                <a:gd name="connsiteY39" fmla="*/ 3618585 h 3618622"/>
                <a:gd name="connsiteX40" fmla="*/ 499719 w 1105015"/>
                <a:gd name="connsiteY40" fmla="*/ 3523335 h 3618622"/>
                <a:gd name="connsiteX41" fmla="*/ 518769 w 1105015"/>
                <a:gd name="connsiteY41" fmla="*/ 3332835 h 3618622"/>
                <a:gd name="connsiteX42" fmla="*/ 518769 w 1105015"/>
                <a:gd name="connsiteY42" fmla="*/ 3056610 h 3618622"/>
                <a:gd name="connsiteX43" fmla="*/ 490194 w 1105015"/>
                <a:gd name="connsiteY43" fmla="*/ 2751810 h 3618622"/>
                <a:gd name="connsiteX44" fmla="*/ 547344 w 1105015"/>
                <a:gd name="connsiteY44" fmla="*/ 2142210 h 3618622"/>
                <a:gd name="connsiteX45" fmla="*/ 575919 w 1105015"/>
                <a:gd name="connsiteY45" fmla="*/ 2704185 h 3618622"/>
                <a:gd name="connsiteX46" fmla="*/ 537819 w 1105015"/>
                <a:gd name="connsiteY46" fmla="*/ 2980410 h 3618622"/>
                <a:gd name="connsiteX47" fmla="*/ 614019 w 1105015"/>
                <a:gd name="connsiteY47" fmla="*/ 3247110 h 3618622"/>
                <a:gd name="connsiteX48" fmla="*/ 585444 w 1105015"/>
                <a:gd name="connsiteY48" fmla="*/ 3504285 h 3618622"/>
                <a:gd name="connsiteX49" fmla="*/ 899769 w 1105015"/>
                <a:gd name="connsiteY49" fmla="*/ 3580485 h 3618622"/>
                <a:gd name="connsiteX50" fmla="*/ 966444 w 1105015"/>
                <a:gd name="connsiteY50" fmla="*/ 3542385 h 3618622"/>
                <a:gd name="connsiteX51" fmla="*/ 794994 w 1105015"/>
                <a:gd name="connsiteY51" fmla="*/ 3428085 h 3618622"/>
                <a:gd name="connsiteX52" fmla="*/ 756894 w 1105015"/>
                <a:gd name="connsiteY52" fmla="*/ 3266160 h 3618622"/>
                <a:gd name="connsiteX53" fmla="*/ 794994 w 1105015"/>
                <a:gd name="connsiteY53" fmla="*/ 3028035 h 3618622"/>
                <a:gd name="connsiteX54" fmla="*/ 775944 w 1105015"/>
                <a:gd name="connsiteY54" fmla="*/ 2675610 h 3618622"/>
                <a:gd name="connsiteX55" fmla="*/ 833094 w 1105015"/>
                <a:gd name="connsiteY55" fmla="*/ 2266035 h 3618622"/>
                <a:gd name="connsiteX56" fmla="*/ 842619 w 1105015"/>
                <a:gd name="connsiteY56" fmla="*/ 1846935 h 3618622"/>
                <a:gd name="connsiteX57" fmla="*/ 728319 w 1105015"/>
                <a:gd name="connsiteY57" fmla="*/ 1523085 h 3618622"/>
                <a:gd name="connsiteX58" fmla="*/ 785469 w 1105015"/>
                <a:gd name="connsiteY58" fmla="*/ 1142085 h 3618622"/>
                <a:gd name="connsiteX59" fmla="*/ 890244 w 1105015"/>
                <a:gd name="connsiteY59" fmla="*/ 1408785 h 3618622"/>
                <a:gd name="connsiteX60" fmla="*/ 937869 w 1105015"/>
                <a:gd name="connsiteY60" fmla="*/ 1723110 h 3618622"/>
                <a:gd name="connsiteX61" fmla="*/ 918819 w 1105015"/>
                <a:gd name="connsiteY61" fmla="*/ 1951710 h 3618622"/>
                <a:gd name="connsiteX62" fmla="*/ 995019 w 1105015"/>
                <a:gd name="connsiteY62" fmla="*/ 1961235 h 3618622"/>
                <a:gd name="connsiteX63" fmla="*/ 1004544 w 1105015"/>
                <a:gd name="connsiteY63" fmla="*/ 2151735 h 361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05015" h="3618622">
                  <a:moveTo>
                    <a:pt x="1004544" y="2151735"/>
                  </a:moveTo>
                  <a:cubicBezTo>
                    <a:pt x="1022006" y="2166022"/>
                    <a:pt x="1085507" y="2104110"/>
                    <a:pt x="1099794" y="2046960"/>
                  </a:cubicBezTo>
                  <a:cubicBezTo>
                    <a:pt x="1114082" y="1989810"/>
                    <a:pt x="1095032" y="1905673"/>
                    <a:pt x="1090269" y="1808835"/>
                  </a:cubicBezTo>
                  <a:cubicBezTo>
                    <a:pt x="1085506" y="1711997"/>
                    <a:pt x="1079157" y="1553248"/>
                    <a:pt x="1071219" y="1465935"/>
                  </a:cubicBezTo>
                  <a:cubicBezTo>
                    <a:pt x="1063281" y="1378622"/>
                    <a:pt x="1058519" y="1361160"/>
                    <a:pt x="1042644" y="1284960"/>
                  </a:cubicBezTo>
                  <a:cubicBezTo>
                    <a:pt x="1026769" y="1208760"/>
                    <a:pt x="980731" y="1088110"/>
                    <a:pt x="975969" y="1008735"/>
                  </a:cubicBezTo>
                  <a:cubicBezTo>
                    <a:pt x="971207" y="929360"/>
                    <a:pt x="1033119" y="867447"/>
                    <a:pt x="1014069" y="808710"/>
                  </a:cubicBezTo>
                  <a:cubicBezTo>
                    <a:pt x="995019" y="749973"/>
                    <a:pt x="918819" y="703935"/>
                    <a:pt x="861669" y="656310"/>
                  </a:cubicBezTo>
                  <a:cubicBezTo>
                    <a:pt x="804519" y="608685"/>
                    <a:pt x="696569" y="570585"/>
                    <a:pt x="671169" y="522960"/>
                  </a:cubicBezTo>
                  <a:cubicBezTo>
                    <a:pt x="645769" y="475335"/>
                    <a:pt x="696569" y="415010"/>
                    <a:pt x="709269" y="370560"/>
                  </a:cubicBezTo>
                  <a:cubicBezTo>
                    <a:pt x="721969" y="326110"/>
                    <a:pt x="742607" y="280072"/>
                    <a:pt x="747369" y="256260"/>
                  </a:cubicBezTo>
                  <a:cubicBezTo>
                    <a:pt x="752131" y="232448"/>
                    <a:pt x="760069" y="268960"/>
                    <a:pt x="737844" y="227685"/>
                  </a:cubicBezTo>
                  <a:cubicBezTo>
                    <a:pt x="715619" y="186410"/>
                    <a:pt x="669581" y="35597"/>
                    <a:pt x="614019" y="8610"/>
                  </a:cubicBezTo>
                  <a:cubicBezTo>
                    <a:pt x="558457" y="-18377"/>
                    <a:pt x="440981" y="22897"/>
                    <a:pt x="404469" y="65760"/>
                  </a:cubicBezTo>
                  <a:cubicBezTo>
                    <a:pt x="367956" y="108622"/>
                    <a:pt x="398119" y="227685"/>
                    <a:pt x="394944" y="265785"/>
                  </a:cubicBezTo>
                  <a:cubicBezTo>
                    <a:pt x="391769" y="303885"/>
                    <a:pt x="372719" y="262610"/>
                    <a:pt x="385419" y="294360"/>
                  </a:cubicBezTo>
                  <a:cubicBezTo>
                    <a:pt x="398119" y="326110"/>
                    <a:pt x="466382" y="408660"/>
                    <a:pt x="471144" y="456285"/>
                  </a:cubicBezTo>
                  <a:cubicBezTo>
                    <a:pt x="475906" y="503910"/>
                    <a:pt x="467969" y="540422"/>
                    <a:pt x="413994" y="580110"/>
                  </a:cubicBezTo>
                  <a:cubicBezTo>
                    <a:pt x="360019" y="619797"/>
                    <a:pt x="198094" y="651548"/>
                    <a:pt x="147294" y="694410"/>
                  </a:cubicBezTo>
                  <a:cubicBezTo>
                    <a:pt x="96494" y="737272"/>
                    <a:pt x="118719" y="791247"/>
                    <a:pt x="109194" y="837285"/>
                  </a:cubicBezTo>
                  <a:cubicBezTo>
                    <a:pt x="99669" y="883322"/>
                    <a:pt x="99669" y="905548"/>
                    <a:pt x="90144" y="970635"/>
                  </a:cubicBezTo>
                  <a:cubicBezTo>
                    <a:pt x="80619" y="1035722"/>
                    <a:pt x="58394" y="1154785"/>
                    <a:pt x="52044" y="1227810"/>
                  </a:cubicBezTo>
                  <a:cubicBezTo>
                    <a:pt x="45694" y="1300835"/>
                    <a:pt x="56806" y="1340523"/>
                    <a:pt x="52044" y="1408785"/>
                  </a:cubicBezTo>
                  <a:cubicBezTo>
                    <a:pt x="47282" y="1477047"/>
                    <a:pt x="28231" y="1580235"/>
                    <a:pt x="23469" y="1637385"/>
                  </a:cubicBezTo>
                  <a:cubicBezTo>
                    <a:pt x="18706" y="1694535"/>
                    <a:pt x="26644" y="1673898"/>
                    <a:pt x="23469" y="1751685"/>
                  </a:cubicBezTo>
                  <a:cubicBezTo>
                    <a:pt x="20294" y="1829472"/>
                    <a:pt x="-11456" y="2045373"/>
                    <a:pt x="4419" y="2104110"/>
                  </a:cubicBezTo>
                  <a:cubicBezTo>
                    <a:pt x="20294" y="2162847"/>
                    <a:pt x="101256" y="2131098"/>
                    <a:pt x="118719" y="2104110"/>
                  </a:cubicBezTo>
                  <a:cubicBezTo>
                    <a:pt x="136182" y="2077122"/>
                    <a:pt x="98082" y="1969172"/>
                    <a:pt x="109194" y="1942185"/>
                  </a:cubicBezTo>
                  <a:cubicBezTo>
                    <a:pt x="120306" y="1915198"/>
                    <a:pt x="177457" y="1973935"/>
                    <a:pt x="185394" y="1942185"/>
                  </a:cubicBezTo>
                  <a:cubicBezTo>
                    <a:pt x="193331" y="1910435"/>
                    <a:pt x="158406" y="1810422"/>
                    <a:pt x="156819" y="1751685"/>
                  </a:cubicBezTo>
                  <a:cubicBezTo>
                    <a:pt x="155232" y="1692948"/>
                    <a:pt x="172694" y="1648497"/>
                    <a:pt x="175869" y="1589760"/>
                  </a:cubicBezTo>
                  <a:cubicBezTo>
                    <a:pt x="179044" y="1531022"/>
                    <a:pt x="155232" y="1469110"/>
                    <a:pt x="175869" y="1399260"/>
                  </a:cubicBezTo>
                  <a:cubicBezTo>
                    <a:pt x="196506" y="1329410"/>
                    <a:pt x="280644" y="1140497"/>
                    <a:pt x="299694" y="1170660"/>
                  </a:cubicBezTo>
                  <a:cubicBezTo>
                    <a:pt x="318744" y="1200822"/>
                    <a:pt x="301281" y="1448473"/>
                    <a:pt x="290169" y="1580235"/>
                  </a:cubicBezTo>
                  <a:cubicBezTo>
                    <a:pt x="279057" y="1711997"/>
                    <a:pt x="239369" y="1829473"/>
                    <a:pt x="233019" y="1961235"/>
                  </a:cubicBezTo>
                  <a:cubicBezTo>
                    <a:pt x="226669" y="2092997"/>
                    <a:pt x="233019" y="2208885"/>
                    <a:pt x="252069" y="2370810"/>
                  </a:cubicBezTo>
                  <a:cubicBezTo>
                    <a:pt x="271119" y="2532735"/>
                    <a:pt x="325094" y="2772448"/>
                    <a:pt x="347319" y="2932785"/>
                  </a:cubicBezTo>
                  <a:cubicBezTo>
                    <a:pt x="369544" y="3093123"/>
                    <a:pt x="406056" y="3235998"/>
                    <a:pt x="385419" y="3332835"/>
                  </a:cubicBezTo>
                  <a:cubicBezTo>
                    <a:pt x="364782" y="3429672"/>
                    <a:pt x="245719" y="3466185"/>
                    <a:pt x="223494" y="3513810"/>
                  </a:cubicBezTo>
                  <a:cubicBezTo>
                    <a:pt x="201269" y="3561435"/>
                    <a:pt x="206032" y="3616998"/>
                    <a:pt x="252069" y="3618585"/>
                  </a:cubicBezTo>
                  <a:cubicBezTo>
                    <a:pt x="298106" y="3620172"/>
                    <a:pt x="455269" y="3570960"/>
                    <a:pt x="499719" y="3523335"/>
                  </a:cubicBezTo>
                  <a:cubicBezTo>
                    <a:pt x="544169" y="3475710"/>
                    <a:pt x="515594" y="3410622"/>
                    <a:pt x="518769" y="3332835"/>
                  </a:cubicBezTo>
                  <a:cubicBezTo>
                    <a:pt x="521944" y="3255048"/>
                    <a:pt x="523532" y="3153448"/>
                    <a:pt x="518769" y="3056610"/>
                  </a:cubicBezTo>
                  <a:cubicBezTo>
                    <a:pt x="514006" y="2959772"/>
                    <a:pt x="485431" y="2904210"/>
                    <a:pt x="490194" y="2751810"/>
                  </a:cubicBezTo>
                  <a:cubicBezTo>
                    <a:pt x="494957" y="2599410"/>
                    <a:pt x="533057" y="2150147"/>
                    <a:pt x="547344" y="2142210"/>
                  </a:cubicBezTo>
                  <a:cubicBezTo>
                    <a:pt x="561631" y="2134273"/>
                    <a:pt x="577506" y="2564485"/>
                    <a:pt x="575919" y="2704185"/>
                  </a:cubicBezTo>
                  <a:cubicBezTo>
                    <a:pt x="574331" y="2843885"/>
                    <a:pt x="531469" y="2889923"/>
                    <a:pt x="537819" y="2980410"/>
                  </a:cubicBezTo>
                  <a:cubicBezTo>
                    <a:pt x="544169" y="3070897"/>
                    <a:pt x="606081" y="3159797"/>
                    <a:pt x="614019" y="3247110"/>
                  </a:cubicBezTo>
                  <a:cubicBezTo>
                    <a:pt x="621957" y="3334423"/>
                    <a:pt x="537819" y="3448723"/>
                    <a:pt x="585444" y="3504285"/>
                  </a:cubicBezTo>
                  <a:cubicBezTo>
                    <a:pt x="633069" y="3559847"/>
                    <a:pt x="836269" y="3574135"/>
                    <a:pt x="899769" y="3580485"/>
                  </a:cubicBezTo>
                  <a:cubicBezTo>
                    <a:pt x="963269" y="3586835"/>
                    <a:pt x="983907" y="3567785"/>
                    <a:pt x="966444" y="3542385"/>
                  </a:cubicBezTo>
                  <a:cubicBezTo>
                    <a:pt x="948981" y="3516985"/>
                    <a:pt x="829919" y="3474122"/>
                    <a:pt x="794994" y="3428085"/>
                  </a:cubicBezTo>
                  <a:cubicBezTo>
                    <a:pt x="760069" y="3382048"/>
                    <a:pt x="756894" y="3332835"/>
                    <a:pt x="756894" y="3266160"/>
                  </a:cubicBezTo>
                  <a:cubicBezTo>
                    <a:pt x="756894" y="3199485"/>
                    <a:pt x="791819" y="3126460"/>
                    <a:pt x="794994" y="3028035"/>
                  </a:cubicBezTo>
                  <a:cubicBezTo>
                    <a:pt x="798169" y="2929610"/>
                    <a:pt x="769594" y="2802610"/>
                    <a:pt x="775944" y="2675610"/>
                  </a:cubicBezTo>
                  <a:cubicBezTo>
                    <a:pt x="782294" y="2548610"/>
                    <a:pt x="821982" y="2404147"/>
                    <a:pt x="833094" y="2266035"/>
                  </a:cubicBezTo>
                  <a:cubicBezTo>
                    <a:pt x="844206" y="2127923"/>
                    <a:pt x="860081" y="1970760"/>
                    <a:pt x="842619" y="1846935"/>
                  </a:cubicBezTo>
                  <a:cubicBezTo>
                    <a:pt x="825156" y="1723110"/>
                    <a:pt x="737844" y="1640560"/>
                    <a:pt x="728319" y="1523085"/>
                  </a:cubicBezTo>
                  <a:cubicBezTo>
                    <a:pt x="718794" y="1405610"/>
                    <a:pt x="758482" y="1161135"/>
                    <a:pt x="785469" y="1142085"/>
                  </a:cubicBezTo>
                  <a:cubicBezTo>
                    <a:pt x="812456" y="1123035"/>
                    <a:pt x="864844" y="1311947"/>
                    <a:pt x="890244" y="1408785"/>
                  </a:cubicBezTo>
                  <a:cubicBezTo>
                    <a:pt x="915644" y="1505622"/>
                    <a:pt x="933107" y="1632623"/>
                    <a:pt x="937869" y="1723110"/>
                  </a:cubicBezTo>
                  <a:cubicBezTo>
                    <a:pt x="942631" y="1813597"/>
                    <a:pt x="909294" y="1912022"/>
                    <a:pt x="918819" y="1951710"/>
                  </a:cubicBezTo>
                  <a:cubicBezTo>
                    <a:pt x="928344" y="1991397"/>
                    <a:pt x="982319" y="1932660"/>
                    <a:pt x="995019" y="1961235"/>
                  </a:cubicBezTo>
                  <a:cubicBezTo>
                    <a:pt x="1007719" y="1989810"/>
                    <a:pt x="987082" y="2137448"/>
                    <a:pt x="1004544" y="2151735"/>
                  </a:cubicBezTo>
                  <a:close/>
                </a:path>
              </a:pathLst>
            </a:cu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98" name="正方形/長方形 97"/>
          <p:cNvSpPr/>
          <p:nvPr/>
        </p:nvSpPr>
        <p:spPr>
          <a:xfrm>
            <a:off x="6317048" y="1268790"/>
            <a:ext cx="2719448" cy="244827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9" name="タイトル 1"/>
          <p:cNvSpPr txBox="1">
            <a:spLocks/>
          </p:cNvSpPr>
          <p:nvPr/>
        </p:nvSpPr>
        <p:spPr>
          <a:xfrm>
            <a:off x="7193247" y="1124759"/>
            <a:ext cx="763129" cy="288047"/>
          </a:xfrm>
          <a:prstGeom prst="rect">
            <a:avLst/>
          </a:prstGeom>
          <a:solidFill>
            <a:schemeClr val="bg1"/>
          </a:solidFill>
          <a:ln w="28575">
            <a:solidFill>
              <a:srgbClr val="00B050"/>
            </a:solidFill>
          </a:ln>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1600" dirty="0">
                <a:solidFill>
                  <a:prstClr val="black"/>
                </a:solidFill>
                <a:latin typeface="Comic Sans MS" panose="030F0702030302020204" pitchFamily="66" charset="0"/>
                <a:ea typeface="HG丸ｺﾞｼｯｸM-PRO" panose="020F0600000000000000" pitchFamily="50" charset="-128"/>
              </a:rPr>
              <a:t>施設</a:t>
            </a:r>
            <a:r>
              <a:rPr lang="en-US" altLang="ja-JP" sz="1600" dirty="0">
                <a:solidFill>
                  <a:prstClr val="black"/>
                </a:solidFill>
                <a:latin typeface="Comic Sans MS" panose="030F0702030302020204" pitchFamily="66" charset="0"/>
                <a:ea typeface="HG丸ｺﾞｼｯｸM-PRO" panose="020F0600000000000000" pitchFamily="50" charset="-128"/>
              </a:rPr>
              <a:t>C</a:t>
            </a:r>
            <a:endParaRPr lang="ja-JP" altLang="en-US" sz="1600" dirty="0">
              <a:solidFill>
                <a:prstClr val="black"/>
              </a:solidFill>
              <a:latin typeface="Comic Sans MS" panose="030F0702030302020204" pitchFamily="66" charset="0"/>
              <a:ea typeface="HG丸ｺﾞｼｯｸM-PRO" panose="020F0600000000000000" pitchFamily="50" charset="-128"/>
            </a:endParaRPr>
          </a:p>
        </p:txBody>
      </p:sp>
      <p:sp>
        <p:nvSpPr>
          <p:cNvPr id="18" name="タイトル 1"/>
          <p:cNvSpPr>
            <a:spLocks noGrp="1"/>
          </p:cNvSpPr>
          <p:nvPr>
            <p:ph type="title"/>
          </p:nvPr>
        </p:nvSpPr>
        <p:spPr>
          <a:xfrm>
            <a:off x="808856" y="3664089"/>
            <a:ext cx="1493343" cy="446758"/>
          </a:xfrm>
          <a:solidFill>
            <a:schemeClr val="bg1"/>
          </a:solidFill>
          <a:ln w="19050">
            <a:solidFill>
              <a:srgbClr val="00B050"/>
            </a:solidFill>
          </a:ln>
        </p:spPr>
        <p:txBody>
          <a:bodyPr>
            <a:normAutofit/>
          </a:bodyPr>
          <a:lstStyle/>
          <a:p>
            <a:r>
              <a:rPr kumimoji="1" lang="ja-JP" altLang="en-US" sz="2000" b="1" dirty="0">
                <a:solidFill>
                  <a:srgbClr val="00B050"/>
                </a:solidFill>
                <a:latin typeface="HG丸ｺﾞｼｯｸM-PRO" panose="020F0600000000000000" pitchFamily="50" charset="-128"/>
                <a:ea typeface="HG丸ｺﾞｼｯｸM-PRO" panose="020F0600000000000000" pitchFamily="50" charset="-128"/>
              </a:rPr>
              <a:t>線量拘束値</a:t>
            </a:r>
          </a:p>
        </p:txBody>
      </p:sp>
      <p:sp>
        <p:nvSpPr>
          <p:cNvPr id="20" name="タイトル 1"/>
          <p:cNvSpPr txBox="1">
            <a:spLocks/>
          </p:cNvSpPr>
          <p:nvPr/>
        </p:nvSpPr>
        <p:spPr>
          <a:xfrm>
            <a:off x="3886349" y="3654564"/>
            <a:ext cx="1493343" cy="446758"/>
          </a:xfrm>
          <a:prstGeom prst="rect">
            <a:avLst/>
          </a:prstGeom>
          <a:solidFill>
            <a:schemeClr val="bg1"/>
          </a:solidFill>
          <a:ln w="19050">
            <a:solidFill>
              <a:srgbClr val="00B050"/>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2000" b="1" dirty="0">
                <a:solidFill>
                  <a:srgbClr val="00B050"/>
                </a:solidFill>
                <a:latin typeface="HG丸ｺﾞｼｯｸM-PRO" panose="020F0600000000000000" pitchFamily="50" charset="-128"/>
                <a:ea typeface="HG丸ｺﾞｼｯｸM-PRO" panose="020F0600000000000000" pitchFamily="50" charset="-128"/>
              </a:rPr>
              <a:t>線量拘束値</a:t>
            </a:r>
          </a:p>
        </p:txBody>
      </p:sp>
      <p:sp>
        <p:nvSpPr>
          <p:cNvPr id="21" name="タイトル 1"/>
          <p:cNvSpPr txBox="1">
            <a:spLocks/>
          </p:cNvSpPr>
          <p:nvPr/>
        </p:nvSpPr>
        <p:spPr>
          <a:xfrm>
            <a:off x="6858559" y="3656560"/>
            <a:ext cx="1493343" cy="446758"/>
          </a:xfrm>
          <a:prstGeom prst="rect">
            <a:avLst/>
          </a:prstGeom>
          <a:solidFill>
            <a:schemeClr val="bg1"/>
          </a:solidFill>
          <a:ln w="19050">
            <a:solidFill>
              <a:srgbClr val="00B050"/>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2000" b="1" dirty="0">
                <a:solidFill>
                  <a:srgbClr val="00B050"/>
                </a:solidFill>
                <a:latin typeface="HG丸ｺﾞｼｯｸM-PRO" panose="020F0600000000000000" pitchFamily="50" charset="-128"/>
                <a:ea typeface="HG丸ｺﾞｼｯｸM-PRO" panose="020F0600000000000000" pitchFamily="50" charset="-128"/>
              </a:rPr>
              <a:t>線量拘束値</a:t>
            </a:r>
          </a:p>
        </p:txBody>
      </p:sp>
      <p:cxnSp>
        <p:nvCxnSpPr>
          <p:cNvPr id="14" name="直線コネクタ 13"/>
          <p:cNvCxnSpPr>
            <a:stCxn id="20" idx="2"/>
            <a:endCxn id="42" idx="0"/>
          </p:cNvCxnSpPr>
          <p:nvPr/>
        </p:nvCxnSpPr>
        <p:spPr>
          <a:xfrm flipH="1">
            <a:off x="4633020" y="4101322"/>
            <a:ext cx="1" cy="19842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a:stCxn id="21" idx="2"/>
            <a:endCxn id="42" idx="3"/>
          </p:cNvCxnSpPr>
          <p:nvPr/>
        </p:nvCxnSpPr>
        <p:spPr>
          <a:xfrm flipH="1">
            <a:off x="6240241" y="4103318"/>
            <a:ext cx="1364990" cy="39648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a:endCxn id="18" idx="2"/>
          </p:cNvCxnSpPr>
          <p:nvPr/>
        </p:nvCxnSpPr>
        <p:spPr>
          <a:xfrm flipH="1" flipV="1">
            <a:off x="1555528" y="4110847"/>
            <a:ext cx="1470270" cy="39354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06" name="正方形/長方形 105"/>
          <p:cNvSpPr/>
          <p:nvPr/>
        </p:nvSpPr>
        <p:spPr>
          <a:xfrm>
            <a:off x="147813" y="1028185"/>
            <a:ext cx="8958087" cy="386766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7" name="下矢印 106"/>
          <p:cNvSpPr/>
          <p:nvPr/>
        </p:nvSpPr>
        <p:spPr>
          <a:xfrm>
            <a:off x="2707546" y="4895850"/>
            <a:ext cx="3977977" cy="860496"/>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0" name="テキスト ボックス 99"/>
          <p:cNvSpPr txBox="1"/>
          <p:nvPr/>
        </p:nvSpPr>
        <p:spPr>
          <a:xfrm>
            <a:off x="2557779" y="5039881"/>
            <a:ext cx="4364957" cy="400110"/>
          </a:xfrm>
          <a:prstGeom prst="rect">
            <a:avLst/>
          </a:prstGeom>
          <a:solidFill>
            <a:schemeClr val="bg1"/>
          </a:solidFill>
          <a:ln>
            <a:solidFill>
              <a:srgbClr val="7030A0"/>
            </a:solidFill>
          </a:ln>
        </p:spPr>
        <p:txBody>
          <a:bodyPr wrap="square" rtlCol="0">
            <a:spAutoFit/>
          </a:bodyPr>
          <a:lstStyle/>
          <a:p>
            <a:r>
              <a:rPr lang="ja-JP" altLang="en-US" sz="2000" dirty="0">
                <a:solidFill>
                  <a:prstClr val="black"/>
                </a:solidFill>
                <a:latin typeface="Comic Sans MS" panose="030F0702030302020204" pitchFamily="66" charset="0"/>
                <a:ea typeface="HG丸ｺﾞｼｯｸM-PRO" panose="020F0600000000000000" pitchFamily="50" charset="-128"/>
              </a:rPr>
              <a:t>すべての施設における被ばくの合計</a:t>
            </a:r>
          </a:p>
        </p:txBody>
      </p:sp>
      <p:sp>
        <p:nvSpPr>
          <p:cNvPr id="23" name="タイトル 1"/>
          <p:cNvSpPr txBox="1">
            <a:spLocks/>
          </p:cNvSpPr>
          <p:nvPr/>
        </p:nvSpPr>
        <p:spPr>
          <a:xfrm>
            <a:off x="3547032" y="6014394"/>
            <a:ext cx="1598303" cy="446758"/>
          </a:xfrm>
          <a:prstGeom prst="rect">
            <a:avLst/>
          </a:prstGeom>
          <a:solidFill>
            <a:schemeClr val="bg1"/>
          </a:solidFill>
          <a:ln w="28575">
            <a:solidFill>
              <a:srgbClr val="FF0000"/>
            </a:solidFill>
          </a:ln>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2400" b="1" dirty="0">
                <a:solidFill>
                  <a:srgbClr val="FF0000"/>
                </a:solidFill>
                <a:latin typeface="HG丸ｺﾞｼｯｸM-PRO" panose="020F0600000000000000" pitchFamily="50" charset="-128"/>
                <a:ea typeface="HG丸ｺﾞｼｯｸM-PRO" panose="020F0600000000000000" pitchFamily="50" charset="-128"/>
              </a:rPr>
              <a:t>線量限度</a:t>
            </a:r>
          </a:p>
        </p:txBody>
      </p:sp>
      <p:sp>
        <p:nvSpPr>
          <p:cNvPr id="108" name="加算記号 107"/>
          <p:cNvSpPr/>
          <p:nvPr/>
        </p:nvSpPr>
        <p:spPr>
          <a:xfrm>
            <a:off x="2884299" y="2203108"/>
            <a:ext cx="559208" cy="503123"/>
          </a:xfrm>
          <a:prstGeom prst="mathPlus">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9" name="加算記号 108"/>
          <p:cNvSpPr/>
          <p:nvPr/>
        </p:nvSpPr>
        <p:spPr>
          <a:xfrm>
            <a:off x="5904847" y="2212344"/>
            <a:ext cx="559208" cy="503123"/>
          </a:xfrm>
          <a:prstGeom prst="mathPlus">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16468428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827584" y="2348880"/>
            <a:ext cx="7675989" cy="1200329"/>
          </a:xfrm>
          <a:prstGeom prst="rect">
            <a:avLst/>
          </a:prstGeom>
          <a:noFill/>
        </p:spPr>
        <p:txBody>
          <a:bodyPr wrap="square" rtlCol="0">
            <a:spAutoFit/>
          </a:bodyPr>
          <a:lstStyle/>
          <a:p>
            <a:r>
              <a:rPr lang="ja-JP" altLang="en-US" sz="3600" b="1" dirty="0">
                <a:solidFill>
                  <a:srgbClr val="000000"/>
                </a:solidFill>
                <a:latin typeface="Comic Sans MS" panose="030F0702030302020204" pitchFamily="66" charset="0"/>
                <a:ea typeface="HG丸ｺﾞｼｯｸM-PRO" panose="020F0600000000000000" pitchFamily="50" charset="-128"/>
              </a:rPr>
              <a:t>放射線防護に関わる主な組織とその関係について教えて</a:t>
            </a:r>
            <a:r>
              <a:rPr lang="ja-JP" altLang="en-US" sz="3600" b="1" dirty="0" smtClean="0">
                <a:solidFill>
                  <a:srgbClr val="000000"/>
                </a:solidFill>
                <a:latin typeface="Comic Sans MS" panose="030F0702030302020204" pitchFamily="66" charset="0"/>
                <a:ea typeface="HG丸ｺﾞｼｯｸM-PRO" panose="020F0600000000000000" pitchFamily="50" charset="-128"/>
              </a:rPr>
              <a:t>ください。</a:t>
            </a:r>
            <a:endParaRPr lang="ja-JP" altLang="en-US" sz="3600" b="1" dirty="0">
              <a:solidFill>
                <a:srgbClr val="000000"/>
              </a:solidFill>
              <a:latin typeface="Comic Sans MS" panose="030F0702030302020204" pitchFamily="66" charset="0"/>
              <a:ea typeface="HG丸ｺﾞｼｯｸM-PRO" panose="020F0600000000000000" pitchFamily="50" charset="-128"/>
            </a:endParaRPr>
          </a:p>
        </p:txBody>
      </p:sp>
    </p:spTree>
    <p:extLst>
      <p:ext uri="{BB962C8B-B14F-4D97-AF65-F5344CB8AC3E}">
        <p14:creationId xmlns:p14="http://schemas.microsoft.com/office/powerpoint/2010/main" val="29945302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タイトル 1"/>
          <p:cNvSpPr>
            <a:spLocks noGrp="1"/>
          </p:cNvSpPr>
          <p:nvPr>
            <p:ph type="title"/>
          </p:nvPr>
        </p:nvSpPr>
        <p:spPr>
          <a:xfrm>
            <a:off x="3059832" y="-18256"/>
            <a:ext cx="5396136" cy="1143000"/>
          </a:xfrm>
        </p:spPr>
        <p:txBody>
          <a:bodyPr/>
          <a:lstStyle/>
          <a:p>
            <a:pPr>
              <a:defRPr/>
            </a:pPr>
            <a:r>
              <a:rPr lang="ja-JP" altLang="en-US" sz="3200" dirty="0">
                <a:latin typeface="Comic Sans MS" pitchFamily="66" charset="0"/>
                <a:ea typeface="HG丸ｺﾞｼｯｸM-PRO" pitchFamily="50" charset="-128"/>
              </a:rPr>
              <a:t>放射線防護の国際的枠組み</a:t>
            </a:r>
          </a:p>
        </p:txBody>
      </p:sp>
      <p:sp>
        <p:nvSpPr>
          <p:cNvPr id="30" name="テキスト ボックス 29"/>
          <p:cNvSpPr txBox="1"/>
          <p:nvPr/>
        </p:nvSpPr>
        <p:spPr>
          <a:xfrm>
            <a:off x="107504" y="1003624"/>
            <a:ext cx="2304256" cy="163121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ja-JP" altLang="en-US" sz="2000" b="1" dirty="0">
                <a:solidFill>
                  <a:prstClr val="black"/>
                </a:solidFill>
              </a:rPr>
              <a:t>研究成果</a:t>
            </a:r>
            <a:endParaRPr lang="en-US" altLang="ja-JP" sz="2000" b="1" dirty="0">
              <a:solidFill>
                <a:prstClr val="black"/>
              </a:solidFill>
            </a:endParaRPr>
          </a:p>
          <a:p>
            <a:r>
              <a:rPr lang="ja-JP" altLang="en-US" sz="2000" dirty="0">
                <a:solidFill>
                  <a:prstClr val="black"/>
                </a:solidFill>
              </a:rPr>
              <a:t>放射線被ばく影響に関する統計・疫学データや安全研究など</a:t>
            </a:r>
            <a:endParaRPr lang="en-US" altLang="ja-JP" sz="2000" dirty="0">
              <a:solidFill>
                <a:prstClr val="black"/>
              </a:solidFill>
            </a:endParaRPr>
          </a:p>
        </p:txBody>
      </p:sp>
      <p:sp>
        <p:nvSpPr>
          <p:cNvPr id="32" name="右矢印 31"/>
          <p:cNvSpPr/>
          <p:nvPr/>
        </p:nvSpPr>
        <p:spPr>
          <a:xfrm>
            <a:off x="2483768" y="1435672"/>
            <a:ext cx="1080120" cy="432048"/>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34" name="テキスト ボックス 33"/>
          <p:cNvSpPr txBox="1"/>
          <p:nvPr/>
        </p:nvSpPr>
        <p:spPr>
          <a:xfrm>
            <a:off x="3635896" y="1285746"/>
            <a:ext cx="2304256"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p>
            <a:pPr marL="180975" indent="-180975" algn="ctr"/>
            <a:r>
              <a:rPr lang="en-US" altLang="ja-JP" sz="2000" b="1" dirty="0">
                <a:solidFill>
                  <a:prstClr val="black"/>
                </a:solidFill>
              </a:rPr>
              <a:t>UNSCEAR</a:t>
            </a:r>
          </a:p>
          <a:p>
            <a:pPr marL="180975" indent="-180975" algn="ctr"/>
            <a:r>
              <a:rPr lang="ja-JP" altLang="en-US" sz="2000" b="1" dirty="0">
                <a:solidFill>
                  <a:prstClr val="black"/>
                </a:solidFill>
              </a:rPr>
              <a:t>報告書</a:t>
            </a:r>
          </a:p>
        </p:txBody>
      </p:sp>
      <p:sp>
        <p:nvSpPr>
          <p:cNvPr id="36" name="右矢印 35"/>
          <p:cNvSpPr/>
          <p:nvPr/>
        </p:nvSpPr>
        <p:spPr>
          <a:xfrm rot="5400000">
            <a:off x="3603303" y="2151004"/>
            <a:ext cx="641251" cy="432048"/>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40" name="テキスト ボックス 39"/>
          <p:cNvSpPr txBox="1"/>
          <p:nvPr/>
        </p:nvSpPr>
        <p:spPr>
          <a:xfrm>
            <a:off x="2195736" y="2708920"/>
            <a:ext cx="2304256"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ctr" anchorCtr="0">
            <a:spAutoFit/>
          </a:bodyPr>
          <a:lstStyle/>
          <a:p>
            <a:pPr marL="180975" indent="-180975" algn="ctr"/>
            <a:r>
              <a:rPr lang="en-US" altLang="ja-JP" sz="2000" b="1" dirty="0">
                <a:solidFill>
                  <a:prstClr val="black"/>
                </a:solidFill>
              </a:rPr>
              <a:t>ICRP</a:t>
            </a:r>
          </a:p>
          <a:p>
            <a:pPr marL="180975" indent="-180975" algn="ctr"/>
            <a:r>
              <a:rPr lang="ja-JP" altLang="en-US" sz="2000" b="1" dirty="0">
                <a:solidFill>
                  <a:prstClr val="black"/>
                </a:solidFill>
              </a:rPr>
              <a:t>勧告 </a:t>
            </a:r>
            <a:r>
              <a:rPr lang="en-US" altLang="ja-JP" sz="2000" b="1" dirty="0">
                <a:solidFill>
                  <a:prstClr val="black"/>
                </a:solidFill>
              </a:rPr>
              <a:t>/ </a:t>
            </a:r>
            <a:r>
              <a:rPr lang="ja-JP" altLang="en-US" sz="2000" b="1" dirty="0">
                <a:solidFill>
                  <a:prstClr val="black"/>
                </a:solidFill>
              </a:rPr>
              <a:t>報告書</a:t>
            </a:r>
          </a:p>
        </p:txBody>
      </p:sp>
      <p:sp>
        <p:nvSpPr>
          <p:cNvPr id="41" name="テキスト ボックス 40"/>
          <p:cNvSpPr txBox="1"/>
          <p:nvPr/>
        </p:nvSpPr>
        <p:spPr>
          <a:xfrm>
            <a:off x="5076056" y="2555032"/>
            <a:ext cx="2304256"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nchorCtr="0">
            <a:spAutoFit/>
          </a:bodyPr>
          <a:lstStyle/>
          <a:p>
            <a:pPr marL="180975" indent="-180975" algn="ctr"/>
            <a:r>
              <a:rPr lang="en-US" altLang="ja-JP" sz="2000" b="1" dirty="0">
                <a:solidFill>
                  <a:prstClr val="black"/>
                </a:solidFill>
              </a:rPr>
              <a:t>IAEA</a:t>
            </a:r>
            <a:endParaRPr lang="en-US" altLang="ja-JP" sz="1000" b="1" dirty="0">
              <a:solidFill>
                <a:prstClr val="black"/>
              </a:solidFill>
            </a:endParaRPr>
          </a:p>
          <a:p>
            <a:pPr marL="180975" indent="-180975" algn="ctr"/>
            <a:r>
              <a:rPr lang="ja-JP" altLang="en-US" sz="2000" b="1" dirty="0">
                <a:solidFill>
                  <a:prstClr val="black"/>
                </a:solidFill>
              </a:rPr>
              <a:t>防護・管理基準（</a:t>
            </a:r>
            <a:r>
              <a:rPr lang="en-US" altLang="ja-JP" sz="2000" b="1" dirty="0">
                <a:solidFill>
                  <a:prstClr val="black"/>
                </a:solidFill>
              </a:rPr>
              <a:t>BSS</a:t>
            </a:r>
            <a:r>
              <a:rPr lang="ja-JP" altLang="en-US" sz="2000" b="1" dirty="0">
                <a:solidFill>
                  <a:prstClr val="black"/>
                </a:solidFill>
              </a:rPr>
              <a:t>）</a:t>
            </a:r>
          </a:p>
        </p:txBody>
      </p:sp>
      <p:sp>
        <p:nvSpPr>
          <p:cNvPr id="42" name="右矢印 41"/>
          <p:cNvSpPr/>
          <p:nvPr/>
        </p:nvSpPr>
        <p:spPr>
          <a:xfrm>
            <a:off x="4518834" y="2824682"/>
            <a:ext cx="485213" cy="432048"/>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43" name="テキスト ボックス 42"/>
          <p:cNvSpPr txBox="1"/>
          <p:nvPr/>
        </p:nvSpPr>
        <p:spPr>
          <a:xfrm>
            <a:off x="2267744" y="5725705"/>
            <a:ext cx="2304256"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ctr" anchorCtr="0">
            <a:spAutoFit/>
          </a:bodyPr>
          <a:lstStyle/>
          <a:p>
            <a:pPr marL="180975" indent="-180975"/>
            <a:r>
              <a:rPr lang="ja-JP" altLang="en-US" sz="2000" b="1" dirty="0">
                <a:solidFill>
                  <a:prstClr val="black"/>
                </a:solidFill>
              </a:rPr>
              <a:t>国内規制</a:t>
            </a:r>
            <a:endParaRPr lang="en-US" altLang="ja-JP" sz="2000" b="1" dirty="0">
              <a:solidFill>
                <a:prstClr val="black"/>
              </a:solidFill>
            </a:endParaRPr>
          </a:p>
          <a:p>
            <a:pPr marL="180975" indent="-180975">
              <a:buFont typeface="Arial" pitchFamily="34" charset="0"/>
              <a:buChar char="•"/>
            </a:pPr>
            <a:r>
              <a:rPr lang="ja-JP" altLang="en-US" sz="2000" b="1" dirty="0">
                <a:solidFill>
                  <a:prstClr val="black"/>
                </a:solidFill>
              </a:rPr>
              <a:t>障害防止法</a:t>
            </a:r>
            <a:endParaRPr lang="en-US" altLang="ja-JP" sz="2000" b="1" dirty="0">
              <a:solidFill>
                <a:prstClr val="black"/>
              </a:solidFill>
            </a:endParaRPr>
          </a:p>
          <a:p>
            <a:pPr marL="180975" indent="-180975">
              <a:buFont typeface="Arial" pitchFamily="34" charset="0"/>
              <a:buChar char="•"/>
            </a:pPr>
            <a:r>
              <a:rPr lang="ja-JP" altLang="en-US" sz="2000" b="1" dirty="0">
                <a:solidFill>
                  <a:prstClr val="black"/>
                </a:solidFill>
              </a:rPr>
              <a:t>医療法　　　他</a:t>
            </a:r>
          </a:p>
        </p:txBody>
      </p:sp>
      <p:sp>
        <p:nvSpPr>
          <p:cNvPr id="44" name="右矢印 43"/>
          <p:cNvSpPr/>
          <p:nvPr/>
        </p:nvSpPr>
        <p:spPr>
          <a:xfrm rot="5400000">
            <a:off x="2879812" y="4473116"/>
            <a:ext cx="2088232" cy="432048"/>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46" name="正方形/長方形 45"/>
          <p:cNvSpPr/>
          <p:nvPr/>
        </p:nvSpPr>
        <p:spPr>
          <a:xfrm>
            <a:off x="4897718" y="4521894"/>
            <a:ext cx="4066770" cy="923330"/>
          </a:xfrm>
          <a:prstGeom prst="rect">
            <a:avLst/>
          </a:prstGeom>
          <a:ln>
            <a:solidFill>
              <a:schemeClr val="tx1"/>
            </a:solidFill>
            <a:prstDash val="sysDash"/>
          </a:ln>
        </p:spPr>
        <p:txBody>
          <a:bodyPr wrap="square">
            <a:spAutoFit/>
          </a:bodyPr>
          <a:lstStyle/>
          <a:p>
            <a:pPr marL="180975" indent="-180975">
              <a:buFont typeface="Arial" pitchFamily="34" charset="0"/>
              <a:buChar char="•"/>
            </a:pPr>
            <a:r>
              <a:rPr lang="en-US" altLang="ja-JP" dirty="0">
                <a:solidFill>
                  <a:prstClr val="black"/>
                </a:solidFill>
              </a:rPr>
              <a:t>ICRP</a:t>
            </a:r>
            <a:r>
              <a:rPr lang="ja-JP" altLang="en-US" dirty="0" err="1">
                <a:solidFill>
                  <a:prstClr val="black"/>
                </a:solidFill>
              </a:rPr>
              <a:t>、</a:t>
            </a:r>
            <a:r>
              <a:rPr lang="en-US" altLang="ja-JP" dirty="0">
                <a:solidFill>
                  <a:prstClr val="black"/>
                </a:solidFill>
              </a:rPr>
              <a:t>IAEA</a:t>
            </a:r>
            <a:r>
              <a:rPr lang="ja-JP" altLang="en-US" dirty="0">
                <a:solidFill>
                  <a:prstClr val="black"/>
                </a:solidFill>
              </a:rPr>
              <a:t>の提案する基準に基づいて各国においての放射線防護管理規制が作られている</a:t>
            </a:r>
          </a:p>
        </p:txBody>
      </p:sp>
      <p:sp>
        <p:nvSpPr>
          <p:cNvPr id="47" name="正方形/長方形 46"/>
          <p:cNvSpPr/>
          <p:nvPr/>
        </p:nvSpPr>
        <p:spPr>
          <a:xfrm>
            <a:off x="4644008" y="5811523"/>
            <a:ext cx="4320480" cy="923330"/>
          </a:xfrm>
          <a:prstGeom prst="rect">
            <a:avLst/>
          </a:prstGeom>
          <a:ln>
            <a:solidFill>
              <a:schemeClr val="tx1"/>
            </a:solidFill>
            <a:prstDash val="sysDash"/>
          </a:ln>
        </p:spPr>
        <p:txBody>
          <a:bodyPr wrap="square">
            <a:spAutoFit/>
          </a:bodyPr>
          <a:lstStyle/>
          <a:p>
            <a:pPr marL="180975" indent="-180975">
              <a:buFont typeface="Arial" pitchFamily="34" charset="0"/>
              <a:buChar char="•"/>
            </a:pPr>
            <a:r>
              <a:rPr lang="ja-JP" altLang="en-US" dirty="0">
                <a:solidFill>
                  <a:prstClr val="black"/>
                </a:solidFill>
              </a:rPr>
              <a:t>国内法規制には</a:t>
            </a:r>
            <a:r>
              <a:rPr lang="en-US" altLang="ja-JP" dirty="0">
                <a:solidFill>
                  <a:prstClr val="black"/>
                </a:solidFill>
              </a:rPr>
              <a:t>ICRP1990</a:t>
            </a:r>
            <a:r>
              <a:rPr lang="ja-JP" altLang="en-US" dirty="0">
                <a:solidFill>
                  <a:prstClr val="black"/>
                </a:solidFill>
              </a:rPr>
              <a:t>年勧告をベースにしており、</a:t>
            </a:r>
            <a:r>
              <a:rPr lang="en-US" altLang="ja-JP" dirty="0">
                <a:solidFill>
                  <a:prstClr val="black"/>
                </a:solidFill>
              </a:rPr>
              <a:t>ICRP2007</a:t>
            </a:r>
            <a:r>
              <a:rPr lang="ja-JP" altLang="en-US" dirty="0">
                <a:solidFill>
                  <a:prstClr val="black"/>
                </a:solidFill>
              </a:rPr>
              <a:t>年勧告への切り替えが進められている</a:t>
            </a:r>
          </a:p>
        </p:txBody>
      </p:sp>
      <p:sp>
        <p:nvSpPr>
          <p:cNvPr id="19" name="テキスト ボックス 18"/>
          <p:cNvSpPr txBox="1"/>
          <p:nvPr/>
        </p:nvSpPr>
        <p:spPr>
          <a:xfrm>
            <a:off x="107504" y="235005"/>
            <a:ext cx="2376264" cy="646331"/>
          </a:xfrm>
          <a:prstGeom prst="rect">
            <a:avLst/>
          </a:prstGeom>
          <a:noFill/>
          <a:ln>
            <a:solidFill>
              <a:schemeClr val="tx1"/>
            </a:solidFill>
            <a:prstDash val="sysDash"/>
          </a:ln>
        </p:spPr>
        <p:txBody>
          <a:bodyPr wrap="square" rtlCol="0">
            <a:spAutoFit/>
          </a:bodyPr>
          <a:lstStyle/>
          <a:p>
            <a:pPr marL="180975" indent="-180975">
              <a:buFont typeface="Arial" pitchFamily="34" charset="0"/>
              <a:buChar char="•"/>
            </a:pPr>
            <a:r>
              <a:rPr lang="ja-JP" altLang="en-US" dirty="0">
                <a:solidFill>
                  <a:prstClr val="black"/>
                </a:solidFill>
              </a:rPr>
              <a:t>様々な結果を示すデータの乱立</a:t>
            </a:r>
            <a:endParaRPr lang="en-US" altLang="ja-JP" dirty="0">
              <a:solidFill>
                <a:prstClr val="black"/>
              </a:solidFill>
            </a:endParaRPr>
          </a:p>
        </p:txBody>
      </p:sp>
      <p:sp>
        <p:nvSpPr>
          <p:cNvPr id="20" name="テキスト ボックス 19"/>
          <p:cNvSpPr txBox="1"/>
          <p:nvPr/>
        </p:nvSpPr>
        <p:spPr>
          <a:xfrm>
            <a:off x="6012160" y="943560"/>
            <a:ext cx="2952328" cy="1477328"/>
          </a:xfrm>
          <a:prstGeom prst="rect">
            <a:avLst/>
          </a:prstGeom>
          <a:noFill/>
          <a:ln>
            <a:solidFill>
              <a:schemeClr val="tx1"/>
            </a:solidFill>
            <a:prstDash val="sysDash"/>
          </a:ln>
        </p:spPr>
        <p:txBody>
          <a:bodyPr wrap="square" rtlCol="0">
            <a:spAutoFit/>
          </a:bodyPr>
          <a:lstStyle/>
          <a:p>
            <a:pPr marL="180975" indent="-180975">
              <a:buFont typeface="Arial" pitchFamily="34" charset="0"/>
              <a:buChar char="•"/>
            </a:pPr>
            <a:r>
              <a:rPr lang="ja-JP" altLang="en-US" dirty="0">
                <a:solidFill>
                  <a:prstClr val="black"/>
                </a:solidFill>
              </a:rPr>
              <a:t>様々な研究を包括的に評価し、科学的信頼性の高いデータを選別！</a:t>
            </a:r>
            <a:endParaRPr lang="en-US" altLang="ja-JP" dirty="0">
              <a:solidFill>
                <a:prstClr val="black"/>
              </a:solidFill>
            </a:endParaRPr>
          </a:p>
          <a:p>
            <a:pPr marL="180975" indent="-180975">
              <a:buFont typeface="Arial" pitchFamily="34" charset="0"/>
              <a:buChar char="•"/>
            </a:pPr>
            <a:r>
              <a:rPr lang="ja-JP" altLang="en-US" dirty="0">
                <a:solidFill>
                  <a:prstClr val="black"/>
                </a:solidFill>
              </a:rPr>
              <a:t>データを世界の研究者に提供</a:t>
            </a:r>
            <a:endParaRPr lang="en-US" altLang="ja-JP" dirty="0">
              <a:solidFill>
                <a:prstClr val="black"/>
              </a:solidFill>
            </a:endParaRPr>
          </a:p>
        </p:txBody>
      </p:sp>
      <p:sp>
        <p:nvSpPr>
          <p:cNvPr id="21" name="テキスト ボックス 20"/>
          <p:cNvSpPr txBox="1"/>
          <p:nvPr/>
        </p:nvSpPr>
        <p:spPr>
          <a:xfrm>
            <a:off x="251520" y="3717032"/>
            <a:ext cx="2952328" cy="1200329"/>
          </a:xfrm>
          <a:prstGeom prst="rect">
            <a:avLst/>
          </a:prstGeom>
          <a:noFill/>
          <a:ln>
            <a:solidFill>
              <a:schemeClr val="tx1"/>
            </a:solidFill>
            <a:prstDash val="sysDash"/>
          </a:ln>
        </p:spPr>
        <p:txBody>
          <a:bodyPr wrap="square" rtlCol="0">
            <a:spAutoFit/>
          </a:bodyPr>
          <a:lstStyle/>
          <a:p>
            <a:pPr marL="180975" indent="-180975">
              <a:buFont typeface="Arial" pitchFamily="34" charset="0"/>
              <a:buChar char="•"/>
            </a:pPr>
            <a:r>
              <a:rPr lang="en-US" altLang="ja-JP" dirty="0">
                <a:solidFill>
                  <a:prstClr val="black"/>
                </a:solidFill>
              </a:rPr>
              <a:t>UNSCEAR</a:t>
            </a:r>
            <a:r>
              <a:rPr lang="ja-JP" altLang="en-US" dirty="0">
                <a:solidFill>
                  <a:prstClr val="black"/>
                </a:solidFill>
              </a:rPr>
              <a:t>報告書を重要な資料として、放射線防護に関する原則の勧告を行っている。</a:t>
            </a:r>
            <a:endParaRPr lang="en-US" altLang="ja-JP" dirty="0">
              <a:solidFill>
                <a:prstClr val="black"/>
              </a:solidFill>
            </a:endParaRPr>
          </a:p>
        </p:txBody>
      </p:sp>
      <p:sp>
        <p:nvSpPr>
          <p:cNvPr id="22" name="正方形/長方形 21"/>
          <p:cNvSpPr/>
          <p:nvPr/>
        </p:nvSpPr>
        <p:spPr>
          <a:xfrm>
            <a:off x="1979712" y="2564904"/>
            <a:ext cx="5544616" cy="108012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23" name="テキスト ボックス 22"/>
          <p:cNvSpPr txBox="1"/>
          <p:nvPr/>
        </p:nvSpPr>
        <p:spPr>
          <a:xfrm>
            <a:off x="5796136" y="3717032"/>
            <a:ext cx="3168352" cy="646331"/>
          </a:xfrm>
          <a:prstGeom prst="rect">
            <a:avLst/>
          </a:prstGeom>
          <a:noFill/>
          <a:ln>
            <a:solidFill>
              <a:schemeClr val="tx1"/>
            </a:solidFill>
            <a:prstDash val="sysDash"/>
          </a:ln>
        </p:spPr>
        <p:txBody>
          <a:bodyPr wrap="square" rtlCol="0">
            <a:spAutoFit/>
          </a:bodyPr>
          <a:lstStyle/>
          <a:p>
            <a:pPr marL="180975" indent="-180975">
              <a:buFont typeface="Arial" pitchFamily="34" charset="0"/>
              <a:buChar char="•"/>
            </a:pPr>
            <a:r>
              <a:rPr lang="en-US" altLang="ja-JP" dirty="0">
                <a:solidFill>
                  <a:prstClr val="black"/>
                </a:solidFill>
              </a:rPr>
              <a:t>ICRP</a:t>
            </a:r>
            <a:r>
              <a:rPr lang="ja-JP" altLang="en-US" dirty="0">
                <a:solidFill>
                  <a:prstClr val="black"/>
                </a:solidFill>
              </a:rPr>
              <a:t>の勧告を元に、防護の具体的な安全基準を決定</a:t>
            </a:r>
            <a:endParaRPr lang="en-US" altLang="ja-JP" dirty="0">
              <a:solidFill>
                <a:prstClr val="black"/>
              </a:solidFill>
            </a:endParaRPr>
          </a:p>
        </p:txBody>
      </p:sp>
      <p:sp>
        <p:nvSpPr>
          <p:cNvPr id="24" name="タイトル 1"/>
          <p:cNvSpPr txBox="1">
            <a:spLocks/>
          </p:cNvSpPr>
          <p:nvPr/>
        </p:nvSpPr>
        <p:spPr>
          <a:xfrm>
            <a:off x="1547664" y="188640"/>
            <a:ext cx="7200800" cy="1008112"/>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fontScale="85000" lnSpcReduction="10000"/>
          </a:bodyPr>
          <a:lstStyle/>
          <a:p>
            <a:pPr>
              <a:spcBef>
                <a:spcPct val="0"/>
              </a:spcBef>
              <a:defRPr/>
            </a:pPr>
            <a:r>
              <a:rPr lang="ja-JP" altLang="en-US" sz="2800" dirty="0" smtClean="0">
                <a:solidFill>
                  <a:prstClr val="black"/>
                </a:solidFill>
              </a:rPr>
              <a:t>福島第一原子力発電所の事故後</a:t>
            </a:r>
            <a:r>
              <a:rPr lang="ja-JP" altLang="en-US" sz="2800" dirty="0">
                <a:solidFill>
                  <a:prstClr val="black"/>
                </a:solidFill>
              </a:rPr>
              <a:t>に</a:t>
            </a:r>
            <a:r>
              <a:rPr lang="ja-JP" altLang="en-US" sz="2800" dirty="0" smtClean="0">
                <a:solidFill>
                  <a:prstClr val="black"/>
                </a:solidFill>
              </a:rPr>
              <a:t>騒がれた</a:t>
            </a:r>
            <a:endParaRPr lang="en-US" altLang="ja-JP" sz="2800" dirty="0">
              <a:solidFill>
                <a:prstClr val="black"/>
              </a:solidFill>
            </a:endParaRPr>
          </a:p>
          <a:p>
            <a:pPr algn="ctr">
              <a:spcBef>
                <a:spcPct val="0"/>
              </a:spcBef>
              <a:defRPr/>
            </a:pPr>
            <a:r>
              <a:rPr lang="ja-JP" altLang="en-US" sz="2800" dirty="0">
                <a:solidFill>
                  <a:prstClr val="black"/>
                </a:solidFill>
              </a:rPr>
              <a:t>“専門家によって言っていることがなぜ異なる？”</a:t>
            </a:r>
          </a:p>
        </p:txBody>
      </p:sp>
      <p:sp>
        <p:nvSpPr>
          <p:cNvPr id="25" name="円/楕円 24"/>
          <p:cNvSpPr/>
          <p:nvPr/>
        </p:nvSpPr>
        <p:spPr>
          <a:xfrm>
            <a:off x="107504" y="815446"/>
            <a:ext cx="2304256" cy="1800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26" name="円/楕円 25"/>
          <p:cNvSpPr/>
          <p:nvPr/>
        </p:nvSpPr>
        <p:spPr>
          <a:xfrm>
            <a:off x="3707904" y="1124744"/>
            <a:ext cx="2304256" cy="10081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27" name="円/楕円 26"/>
          <p:cNvSpPr/>
          <p:nvPr/>
        </p:nvSpPr>
        <p:spPr>
          <a:xfrm>
            <a:off x="2195735" y="2564904"/>
            <a:ext cx="5544615" cy="10081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31" name="下矢印 30"/>
          <p:cNvSpPr/>
          <p:nvPr/>
        </p:nvSpPr>
        <p:spPr>
          <a:xfrm>
            <a:off x="7308304" y="1175618"/>
            <a:ext cx="1080120" cy="237624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35" name="Rectangle 81"/>
          <p:cNvSpPr>
            <a:spLocks noChangeArrowheads="1"/>
          </p:cNvSpPr>
          <p:nvPr/>
        </p:nvSpPr>
        <p:spPr bwMode="auto">
          <a:xfrm>
            <a:off x="4029759" y="3501008"/>
            <a:ext cx="4248472" cy="216024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fontAlgn="base">
              <a:spcBef>
                <a:spcPct val="0"/>
              </a:spcBef>
              <a:spcAft>
                <a:spcPct val="0"/>
              </a:spcAft>
            </a:pPr>
            <a:endParaRPr lang="ja-JP" altLang="en-US" sz="2400" dirty="0">
              <a:solidFill>
                <a:prstClr val="white"/>
              </a:solidFill>
            </a:endParaRPr>
          </a:p>
        </p:txBody>
      </p:sp>
      <p:sp>
        <p:nvSpPr>
          <p:cNvPr id="29" name="テキスト ボックス 28"/>
          <p:cNvSpPr txBox="1"/>
          <p:nvPr/>
        </p:nvSpPr>
        <p:spPr>
          <a:xfrm>
            <a:off x="4067944" y="3551860"/>
            <a:ext cx="4320480" cy="3693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180975" indent="-180975">
              <a:spcBef>
                <a:spcPct val="0"/>
              </a:spcBef>
              <a:buFont typeface="Arial" pitchFamily="34" charset="0"/>
              <a:buChar char="•"/>
              <a:defRPr/>
            </a:pPr>
            <a:r>
              <a:rPr lang="en-US" altLang="ja-JP" dirty="0">
                <a:solidFill>
                  <a:prstClr val="white"/>
                </a:solidFill>
              </a:rPr>
              <a:t>｢</a:t>
            </a:r>
            <a:r>
              <a:rPr lang="ja-JP" altLang="en-US" dirty="0">
                <a:solidFill>
                  <a:prstClr val="white"/>
                </a:solidFill>
              </a:rPr>
              <a:t>個別の研究成果を紹介している</a:t>
            </a:r>
            <a:r>
              <a:rPr lang="en-US" altLang="ja-JP" dirty="0">
                <a:solidFill>
                  <a:prstClr val="white"/>
                </a:solidFill>
              </a:rPr>
              <a:t>｣</a:t>
            </a:r>
          </a:p>
        </p:txBody>
      </p:sp>
      <p:sp>
        <p:nvSpPr>
          <p:cNvPr id="37" name="正方形/長方形 36"/>
          <p:cNvSpPr/>
          <p:nvPr/>
        </p:nvSpPr>
        <p:spPr>
          <a:xfrm>
            <a:off x="4045005" y="3945430"/>
            <a:ext cx="4161218" cy="646331"/>
          </a:xfrm>
          <a:prstGeom prst="rect">
            <a:avLst/>
          </a:prstGeom>
        </p:spPr>
        <p:txBody>
          <a:bodyPr wrap="square">
            <a:spAutoFit/>
          </a:bodyPr>
          <a:lstStyle/>
          <a:p>
            <a:pPr marL="180975" indent="-180975">
              <a:spcBef>
                <a:spcPct val="0"/>
              </a:spcBef>
              <a:buFont typeface="Arial" pitchFamily="34" charset="0"/>
              <a:buChar char="•"/>
              <a:defRPr/>
            </a:pPr>
            <a:r>
              <a:rPr lang="en-US" altLang="ja-JP" dirty="0">
                <a:solidFill>
                  <a:prstClr val="white"/>
                </a:solidFill>
              </a:rPr>
              <a:t>｢UNSCEAR</a:t>
            </a:r>
            <a:r>
              <a:rPr lang="ja-JP" altLang="en-US" dirty="0" err="1">
                <a:solidFill>
                  <a:prstClr val="white"/>
                </a:solidFill>
              </a:rPr>
              <a:t>のような</a:t>
            </a:r>
            <a:r>
              <a:rPr lang="ja-JP" altLang="en-US" dirty="0">
                <a:solidFill>
                  <a:prstClr val="white"/>
                </a:solidFill>
              </a:rPr>
              <a:t>包括的な評価結果を示している</a:t>
            </a:r>
            <a:r>
              <a:rPr lang="en-US" altLang="ja-JP" dirty="0">
                <a:solidFill>
                  <a:prstClr val="white"/>
                </a:solidFill>
              </a:rPr>
              <a:t>｣</a:t>
            </a:r>
          </a:p>
        </p:txBody>
      </p:sp>
      <p:sp>
        <p:nvSpPr>
          <p:cNvPr id="38" name="正方形/長方形 37"/>
          <p:cNvSpPr/>
          <p:nvPr/>
        </p:nvSpPr>
        <p:spPr>
          <a:xfrm>
            <a:off x="4048602" y="4530386"/>
            <a:ext cx="4157621" cy="646331"/>
          </a:xfrm>
          <a:prstGeom prst="rect">
            <a:avLst/>
          </a:prstGeom>
        </p:spPr>
        <p:txBody>
          <a:bodyPr wrap="square">
            <a:spAutoFit/>
          </a:bodyPr>
          <a:lstStyle/>
          <a:p>
            <a:pPr marL="180975" indent="-180975">
              <a:spcBef>
                <a:spcPct val="0"/>
              </a:spcBef>
              <a:buFont typeface="Arial" pitchFamily="34" charset="0"/>
              <a:buChar char="•"/>
              <a:defRPr/>
            </a:pPr>
            <a:r>
              <a:rPr lang="en-US" altLang="ja-JP" dirty="0">
                <a:solidFill>
                  <a:prstClr val="white"/>
                </a:solidFill>
              </a:rPr>
              <a:t>｢ICRP/IAEA</a:t>
            </a:r>
            <a:r>
              <a:rPr lang="ja-JP" altLang="en-US" dirty="0" err="1">
                <a:solidFill>
                  <a:prstClr val="white"/>
                </a:solidFill>
              </a:rPr>
              <a:t>のような</a:t>
            </a:r>
            <a:r>
              <a:rPr lang="ja-JP" altLang="en-US" dirty="0">
                <a:solidFill>
                  <a:prstClr val="white"/>
                </a:solidFill>
              </a:rPr>
              <a:t>防護のルールについて言及している</a:t>
            </a:r>
            <a:r>
              <a:rPr lang="en-US" altLang="ja-JP" dirty="0">
                <a:solidFill>
                  <a:prstClr val="white"/>
                </a:solidFill>
              </a:rPr>
              <a:t>｣</a:t>
            </a:r>
          </a:p>
        </p:txBody>
      </p:sp>
      <p:sp>
        <p:nvSpPr>
          <p:cNvPr id="39" name="正方形/長方形 38"/>
          <p:cNvSpPr/>
          <p:nvPr/>
        </p:nvSpPr>
        <p:spPr>
          <a:xfrm>
            <a:off x="4101767" y="5291916"/>
            <a:ext cx="4108817" cy="369332"/>
          </a:xfrm>
          <a:prstGeom prst="rect">
            <a:avLst/>
          </a:prstGeom>
        </p:spPr>
        <p:txBody>
          <a:bodyPr wrap="none">
            <a:spAutoFit/>
          </a:bodyPr>
          <a:lstStyle/>
          <a:p>
            <a:pPr>
              <a:spcBef>
                <a:spcPct val="0"/>
              </a:spcBef>
              <a:defRPr/>
            </a:pPr>
            <a:r>
              <a:rPr lang="ja-JP" altLang="en-US" dirty="0">
                <a:solidFill>
                  <a:prstClr val="white"/>
                </a:solidFill>
              </a:rPr>
              <a:t>かによって異なることが原因である！</a:t>
            </a:r>
            <a:endParaRPr lang="en-US" altLang="ja-JP" dirty="0">
              <a:solidFill>
                <a:prstClr val="white"/>
              </a:solidFill>
            </a:endParaRPr>
          </a:p>
        </p:txBody>
      </p:sp>
    </p:spTree>
    <p:extLst>
      <p:ext uri="{BB962C8B-B14F-4D97-AF65-F5344CB8AC3E}">
        <p14:creationId xmlns:p14="http://schemas.microsoft.com/office/powerpoint/2010/main" val="13096961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dissolve">
                                      <p:cBhvr>
                                        <p:cTn id="11" dur="500"/>
                                        <p:tgtEl>
                                          <p:spTgt spid="34"/>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dissolv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up)">
                                      <p:cBhvr>
                                        <p:cTn id="19" dur="500"/>
                                        <p:tgtEl>
                                          <p:spTgt spid="36"/>
                                        </p:tgtEl>
                                      </p:cBhvr>
                                    </p:animEffect>
                                  </p:childTnLst>
                                </p:cTn>
                              </p:par>
                            </p:childTnLst>
                          </p:cTn>
                        </p:par>
                        <p:par>
                          <p:cTn id="20" fill="hold">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dissolve">
                                      <p:cBhvr>
                                        <p:cTn id="23" dur="500"/>
                                        <p:tgtEl>
                                          <p:spTgt spid="4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dissolv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500"/>
                                        <p:tgtEl>
                                          <p:spTgt spid="42"/>
                                        </p:tgtEl>
                                      </p:cBhvr>
                                    </p:animEffect>
                                  </p:childTnLst>
                                </p:cTn>
                              </p:par>
                            </p:childTnLst>
                          </p:cTn>
                        </p:par>
                        <p:par>
                          <p:cTn id="32" fill="hold">
                            <p:stCondLst>
                              <p:cond delay="500"/>
                            </p:stCondLst>
                            <p:childTnLst>
                              <p:par>
                                <p:cTn id="33" presetID="9" presetClass="entr" presetSubtype="0"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dissolve">
                                      <p:cBhvr>
                                        <p:cTn id="35" dur="500"/>
                                        <p:tgtEl>
                                          <p:spTgt spid="41"/>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dissolv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dissolve">
                                      <p:cBhvr>
                                        <p:cTn id="43" dur="500"/>
                                        <p:tgtEl>
                                          <p:spTgt spid="22"/>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up)">
                                      <p:cBhvr>
                                        <p:cTn id="47" dur="500"/>
                                        <p:tgtEl>
                                          <p:spTgt spid="44"/>
                                        </p:tgtEl>
                                      </p:cBhvr>
                                    </p:animEffect>
                                  </p:childTnLst>
                                </p:cTn>
                              </p:par>
                            </p:childTnLst>
                          </p:cTn>
                        </p:par>
                        <p:par>
                          <p:cTn id="48" fill="hold">
                            <p:stCondLst>
                              <p:cond delay="1000"/>
                            </p:stCondLst>
                            <p:childTnLst>
                              <p:par>
                                <p:cTn id="49" presetID="9" presetClass="entr" presetSubtype="0"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dissolve">
                                      <p:cBhvr>
                                        <p:cTn id="51" dur="500"/>
                                        <p:tgtEl>
                                          <p:spTgt spid="43"/>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dissolve">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dissolve">
                                      <p:cBhvr>
                                        <p:cTn id="59" dur="5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dissolve">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up)">
                                      <p:cBhvr>
                                        <p:cTn id="69" dur="500"/>
                                        <p:tgtEl>
                                          <p:spTgt spid="31"/>
                                        </p:tgtEl>
                                      </p:cBhvr>
                                    </p:animEffect>
                                  </p:childTnLst>
                                </p:cTn>
                              </p:par>
                            </p:childTnLst>
                          </p:cTn>
                        </p:par>
                        <p:par>
                          <p:cTn id="70" fill="hold">
                            <p:stCondLst>
                              <p:cond delay="500"/>
                            </p:stCondLst>
                            <p:childTnLst>
                              <p:par>
                                <p:cTn id="71" presetID="9" presetClass="entr" presetSubtype="0" fill="hold" grpId="0" nodeType="after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dissolve">
                                      <p:cBhvr>
                                        <p:cTn id="73" dur="500"/>
                                        <p:tgtEl>
                                          <p:spTgt spid="35"/>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dissolve">
                                      <p:cBhvr>
                                        <p:cTn id="76" dur="500"/>
                                        <p:tgtEl>
                                          <p:spTgt spid="25"/>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dissolve">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dissolve">
                                      <p:cBhvr>
                                        <p:cTn id="84" dur="500"/>
                                        <p:tgtEl>
                                          <p:spTgt spid="37"/>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dissolve">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dissolve">
                                      <p:cBhvr>
                                        <p:cTn id="92" dur="500"/>
                                        <p:tgtEl>
                                          <p:spTgt spid="38"/>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dissolve">
                                      <p:cBhvr>
                                        <p:cTn id="95" dur="500"/>
                                        <p:tgtEl>
                                          <p:spTgt spid="2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wipe(left)">
                                      <p:cBhvr>
                                        <p:cTn id="10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6" grpId="0" animBg="1"/>
      <p:bldP spid="40" grpId="0" animBg="1"/>
      <p:bldP spid="41" grpId="0" animBg="1"/>
      <p:bldP spid="42" grpId="0" animBg="1"/>
      <p:bldP spid="43" grpId="0" animBg="1"/>
      <p:bldP spid="44" grpId="0" animBg="1"/>
      <p:bldP spid="46" grpId="0" animBg="1"/>
      <p:bldP spid="47" grpId="0" animBg="1"/>
      <p:bldP spid="20" grpId="0" animBg="1"/>
      <p:bldP spid="21" grpId="0" animBg="1"/>
      <p:bldP spid="22" grpId="0" animBg="1"/>
      <p:bldP spid="23" grpId="0" animBg="1"/>
      <p:bldP spid="24" grpId="0" animBg="1"/>
      <p:bldP spid="25" grpId="0" animBg="1"/>
      <p:bldP spid="26" grpId="0" animBg="1"/>
      <p:bldP spid="27" grpId="0" animBg="1"/>
      <p:bldP spid="31" grpId="0" animBg="1"/>
      <p:bldP spid="35" grpId="0" animBg="1"/>
      <p:bldP spid="29" grpId="0"/>
      <p:bldP spid="3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2771800" y="1124744"/>
            <a:ext cx="3744416" cy="830997"/>
          </a:xfrm>
          <a:prstGeom prst="rect">
            <a:avLst/>
          </a:prstGeom>
          <a:noFill/>
        </p:spPr>
        <p:txBody>
          <a:bodyPr wrap="square" rtlCol="0">
            <a:spAutoFit/>
          </a:bodyPr>
          <a:lstStyle/>
          <a:p>
            <a:r>
              <a:rPr lang="ja-JP" altLang="en-US" sz="4800" b="1" dirty="0" smtClean="0">
                <a:solidFill>
                  <a:srgbClr val="000000"/>
                </a:solidFill>
                <a:latin typeface="Comic Sans MS" panose="030F0702030302020204" pitchFamily="66" charset="0"/>
                <a:ea typeface="HG丸ｺﾞｼｯｸM-PRO" panose="020F0600000000000000" pitchFamily="50" charset="-128"/>
              </a:rPr>
              <a:t>ステップ </a:t>
            </a:r>
            <a:r>
              <a:rPr lang="en-US" altLang="ja-JP" sz="4800" b="1" dirty="0">
                <a:solidFill>
                  <a:srgbClr val="000000"/>
                </a:solidFill>
                <a:latin typeface="Comic Sans MS" panose="030F0702030302020204" pitchFamily="66" charset="0"/>
                <a:ea typeface="HG丸ｺﾞｼｯｸM-PRO" panose="020F0600000000000000" pitchFamily="50" charset="-128"/>
              </a:rPr>
              <a:t>2</a:t>
            </a:r>
            <a:endParaRPr lang="ja-JP" altLang="en-US" sz="4800" b="1" dirty="0">
              <a:solidFill>
                <a:srgbClr val="000000"/>
              </a:solidFill>
              <a:latin typeface="Comic Sans MS" panose="030F0702030302020204" pitchFamily="66" charset="0"/>
              <a:ea typeface="HG丸ｺﾞｼｯｸM-PRO" panose="020F0600000000000000" pitchFamily="50" charset="-128"/>
            </a:endParaRPr>
          </a:p>
        </p:txBody>
      </p:sp>
      <p:sp>
        <p:nvSpPr>
          <p:cNvPr id="3" name="テキスト ボックス 2"/>
          <p:cNvSpPr txBox="1"/>
          <p:nvPr/>
        </p:nvSpPr>
        <p:spPr>
          <a:xfrm>
            <a:off x="1430074" y="3068960"/>
            <a:ext cx="6139836" cy="830997"/>
          </a:xfrm>
          <a:prstGeom prst="rect">
            <a:avLst/>
          </a:prstGeom>
          <a:noFill/>
        </p:spPr>
        <p:txBody>
          <a:bodyPr wrap="square" rtlCol="0">
            <a:spAutoFit/>
          </a:bodyPr>
          <a:lstStyle/>
          <a:p>
            <a:r>
              <a:rPr lang="ja-JP" altLang="en-US" sz="4800" b="1" dirty="0" smtClean="0">
                <a:solidFill>
                  <a:srgbClr val="000000"/>
                </a:solidFill>
                <a:latin typeface="Comic Sans MS" panose="030F0702030302020204" pitchFamily="66" charset="0"/>
                <a:ea typeface="HG丸ｺﾞｼｯｸM-PRO" panose="020F0600000000000000" pitchFamily="50" charset="-128"/>
              </a:rPr>
              <a:t>放射線防護で扱う量</a:t>
            </a:r>
            <a:endParaRPr lang="ja-JP" altLang="en-US" sz="4800" b="1" dirty="0">
              <a:solidFill>
                <a:srgbClr val="000000"/>
              </a:solidFill>
              <a:latin typeface="Comic Sans MS" panose="030F0702030302020204" pitchFamily="66" charset="0"/>
              <a:ea typeface="HG丸ｺﾞｼｯｸM-PRO" panose="020F0600000000000000" pitchFamily="50" charset="-128"/>
            </a:endParaRPr>
          </a:p>
        </p:txBody>
      </p:sp>
    </p:spTree>
    <p:extLst>
      <p:ext uri="{BB962C8B-B14F-4D97-AF65-F5344CB8AC3E}">
        <p14:creationId xmlns:p14="http://schemas.microsoft.com/office/powerpoint/2010/main" val="8545843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611560" y="2060848"/>
            <a:ext cx="8424936" cy="1754326"/>
          </a:xfrm>
          <a:prstGeom prst="rect">
            <a:avLst/>
          </a:prstGeom>
          <a:noFill/>
        </p:spPr>
        <p:txBody>
          <a:bodyPr wrap="square" rtlCol="0">
            <a:spAutoFit/>
          </a:bodyPr>
          <a:lstStyle/>
          <a:p>
            <a:r>
              <a:rPr lang="ja-JP" altLang="en-US" sz="3600" b="1" dirty="0">
                <a:solidFill>
                  <a:srgbClr val="000000"/>
                </a:solidFill>
                <a:latin typeface="HG丸ｺﾞｼｯｸM-PRO" panose="020F0600000000000000" pitchFamily="50" charset="-128"/>
                <a:ea typeface="HG丸ｺﾞｼｯｸM-PRO" panose="020F0600000000000000" pitchFamily="50" charset="-128"/>
              </a:rPr>
              <a:t>ベクレル、グレイ、シーベルトはよく使われると思いますが、その関係を教えてください。</a:t>
            </a:r>
          </a:p>
        </p:txBody>
      </p:sp>
    </p:spTree>
    <p:extLst>
      <p:ext uri="{BB962C8B-B14F-4D97-AF65-F5344CB8AC3E}">
        <p14:creationId xmlns:p14="http://schemas.microsoft.com/office/powerpoint/2010/main" val="41887728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3" name="直線コネクタ 32"/>
          <p:cNvCxnSpPr/>
          <p:nvPr/>
        </p:nvCxnSpPr>
        <p:spPr bwMode="auto">
          <a:xfrm>
            <a:off x="179512" y="2924944"/>
            <a:ext cx="8640960" cy="0"/>
          </a:xfrm>
          <a:prstGeom prst="line">
            <a:avLst/>
          </a:prstGeom>
          <a:ln>
            <a:solidFill>
              <a:schemeClr val="bg1"/>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39" name="下矢印 38"/>
          <p:cNvSpPr/>
          <p:nvPr/>
        </p:nvSpPr>
        <p:spPr bwMode="auto">
          <a:xfrm>
            <a:off x="2699793" y="2276872"/>
            <a:ext cx="576064" cy="1296144"/>
          </a:xfrm>
          <a:prstGeom prst="downArrow">
            <a:avLst/>
          </a:prstGeom>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ja-JP" altLang="en-US" sz="2000" smtClean="0">
              <a:solidFill>
                <a:srgbClr val="FFFFFF"/>
              </a:solidFill>
              <a:latin typeface="Arial Unicode MS" pitchFamily="50" charset="-128"/>
            </a:endParaRPr>
          </a:p>
        </p:txBody>
      </p:sp>
      <p:sp>
        <p:nvSpPr>
          <p:cNvPr id="36" name="Rectangle 81"/>
          <p:cNvSpPr>
            <a:spLocks noChangeArrowheads="1"/>
          </p:cNvSpPr>
          <p:nvPr/>
        </p:nvSpPr>
        <p:spPr bwMode="auto">
          <a:xfrm>
            <a:off x="1632924" y="3593927"/>
            <a:ext cx="2926247" cy="771179"/>
          </a:xfrm>
          <a:prstGeom prst="rect">
            <a:avLst/>
          </a:prstGeom>
          <a:solidFill>
            <a:schemeClr val="tx1"/>
          </a:solidFill>
          <a:ln w="19050">
            <a:solidFill>
              <a:srgbClr val="00B050"/>
            </a:solidFill>
            <a:miter lim="800000"/>
            <a:headEnd/>
            <a:tailEnd/>
          </a:ln>
        </p:spPr>
        <p:txBody>
          <a:bodyPr wrap="none" anchor="ctr"/>
          <a:lstStyle/>
          <a:p>
            <a:endParaRPr lang="ja-JP" altLang="en-US" dirty="0">
              <a:solidFill>
                <a:srgbClr val="FF0000"/>
              </a:solidFill>
            </a:endParaRPr>
          </a:p>
        </p:txBody>
      </p:sp>
      <p:sp>
        <p:nvSpPr>
          <p:cNvPr id="31" name="Rectangle 81"/>
          <p:cNvSpPr>
            <a:spLocks noChangeArrowheads="1"/>
          </p:cNvSpPr>
          <p:nvPr/>
        </p:nvSpPr>
        <p:spPr bwMode="auto">
          <a:xfrm>
            <a:off x="1619672" y="1628802"/>
            <a:ext cx="2926247" cy="771179"/>
          </a:xfrm>
          <a:prstGeom prst="rect">
            <a:avLst/>
          </a:prstGeom>
          <a:solidFill>
            <a:schemeClr val="tx1"/>
          </a:solidFill>
          <a:ln w="19050">
            <a:solidFill>
              <a:srgbClr val="7030A0"/>
            </a:solidFill>
            <a:miter lim="800000"/>
            <a:headEnd/>
            <a:tailEnd/>
          </a:ln>
        </p:spPr>
        <p:txBody>
          <a:bodyPr wrap="none" anchor="ctr"/>
          <a:lstStyle/>
          <a:p>
            <a:endParaRPr lang="ja-JP" altLang="en-US" dirty="0">
              <a:solidFill>
                <a:srgbClr val="FF0000"/>
              </a:solidFill>
            </a:endParaRPr>
          </a:p>
        </p:txBody>
      </p:sp>
      <p:sp>
        <p:nvSpPr>
          <p:cNvPr id="60436" name="Text Box 20"/>
          <p:cNvSpPr txBox="1">
            <a:spLocks noChangeArrowheads="1"/>
          </p:cNvSpPr>
          <p:nvPr/>
        </p:nvSpPr>
        <p:spPr bwMode="auto">
          <a:xfrm>
            <a:off x="2051720" y="216026"/>
            <a:ext cx="5745484" cy="707886"/>
          </a:xfrm>
          <a:prstGeom prst="rect">
            <a:avLst/>
          </a:prstGeom>
          <a:noFill/>
          <a:ln w="9525">
            <a:noFill/>
            <a:miter lim="800000"/>
            <a:headEnd/>
            <a:tailEnd/>
          </a:ln>
          <a:effectLst/>
        </p:spPr>
        <p:txBody>
          <a:bodyPr wrap="none">
            <a:spAutoFit/>
          </a:bodyPr>
          <a:lstStyle/>
          <a:p>
            <a:r>
              <a:rPr lang="ja-JP" altLang="en-US" sz="4000" b="1" dirty="0" smtClean="0">
                <a:solidFill>
                  <a:schemeClr val="bg1"/>
                </a:solidFill>
                <a:latin typeface="Comic Sans MS" pitchFamily="66" charset="0"/>
              </a:rPr>
              <a:t>単位</a:t>
            </a:r>
            <a:r>
              <a:rPr lang="ja-JP" altLang="en-US" sz="3200" b="1" dirty="0" smtClean="0">
                <a:solidFill>
                  <a:schemeClr val="bg1"/>
                </a:solidFill>
                <a:latin typeface="Comic Sans MS" pitchFamily="66" charset="0"/>
              </a:rPr>
              <a:t>　はじめはイメージで！</a:t>
            </a:r>
          </a:p>
        </p:txBody>
      </p:sp>
      <p:sp>
        <p:nvSpPr>
          <p:cNvPr id="60439" name="Text Box 23"/>
          <p:cNvSpPr txBox="1">
            <a:spLocks noChangeArrowheads="1"/>
          </p:cNvSpPr>
          <p:nvPr/>
        </p:nvSpPr>
        <p:spPr bwMode="auto">
          <a:xfrm>
            <a:off x="4788024" y="1628802"/>
            <a:ext cx="2249334" cy="1015663"/>
          </a:xfrm>
          <a:prstGeom prst="rect">
            <a:avLst/>
          </a:prstGeom>
          <a:noFill/>
          <a:ln w="9525">
            <a:noFill/>
            <a:miter lim="800000"/>
            <a:headEnd/>
            <a:tailEnd/>
          </a:ln>
          <a:effectLst/>
        </p:spPr>
        <p:txBody>
          <a:bodyPr wrap="none">
            <a:spAutoFit/>
          </a:bodyPr>
          <a:lstStyle/>
          <a:p>
            <a:r>
              <a:rPr lang="ja-JP" altLang="en-US" sz="2000" b="1" dirty="0" smtClean="0">
                <a:solidFill>
                  <a:schemeClr val="bg1"/>
                </a:solidFill>
                <a:latin typeface="Comic Sans MS" pitchFamily="66" charset="0"/>
              </a:rPr>
              <a:t>雨がどのくらい</a:t>
            </a:r>
            <a:endParaRPr lang="en-US" altLang="ja-JP" sz="2000" b="1" dirty="0" smtClean="0">
              <a:solidFill>
                <a:schemeClr val="bg1"/>
              </a:solidFill>
              <a:latin typeface="Comic Sans MS" pitchFamily="66" charset="0"/>
            </a:endParaRPr>
          </a:p>
          <a:p>
            <a:r>
              <a:rPr lang="ja-JP" altLang="en-US" sz="2000" b="1" dirty="0" smtClean="0">
                <a:solidFill>
                  <a:schemeClr val="bg1"/>
                </a:solidFill>
                <a:latin typeface="Comic Sans MS" pitchFamily="66" charset="0"/>
              </a:rPr>
              <a:t>降っているのか？</a:t>
            </a:r>
            <a:endParaRPr lang="en-US" altLang="ja-JP" sz="2000" b="1" dirty="0" smtClean="0">
              <a:solidFill>
                <a:schemeClr val="bg1"/>
              </a:solidFill>
              <a:latin typeface="Comic Sans MS" pitchFamily="66" charset="0"/>
            </a:endParaRPr>
          </a:p>
          <a:p>
            <a:r>
              <a:rPr lang="ja-JP" altLang="en-US" sz="2000" b="1" dirty="0" smtClean="0">
                <a:solidFill>
                  <a:schemeClr val="bg1"/>
                </a:solidFill>
                <a:latin typeface="Comic Sans MS" pitchFamily="66" charset="0"/>
              </a:rPr>
              <a:t>（雨の量）</a:t>
            </a:r>
          </a:p>
        </p:txBody>
      </p:sp>
      <p:sp>
        <p:nvSpPr>
          <p:cNvPr id="60440" name="Text Box 24"/>
          <p:cNvSpPr txBox="1">
            <a:spLocks noChangeArrowheads="1"/>
          </p:cNvSpPr>
          <p:nvPr/>
        </p:nvSpPr>
        <p:spPr bwMode="auto">
          <a:xfrm>
            <a:off x="1835697" y="1772816"/>
            <a:ext cx="2952328" cy="523220"/>
          </a:xfrm>
          <a:prstGeom prst="rect">
            <a:avLst/>
          </a:prstGeom>
          <a:noFill/>
          <a:ln w="9525">
            <a:noFill/>
            <a:miter lim="800000"/>
            <a:headEnd/>
            <a:tailEnd/>
          </a:ln>
          <a:effectLst/>
        </p:spPr>
        <p:txBody>
          <a:bodyPr wrap="square">
            <a:spAutoFit/>
          </a:bodyPr>
          <a:lstStyle/>
          <a:p>
            <a:r>
              <a:rPr lang="ja-JP" altLang="en-US" sz="2800" b="1" dirty="0" smtClean="0">
                <a:solidFill>
                  <a:srgbClr val="7030A0"/>
                </a:solidFill>
                <a:latin typeface="Comic Sans MS" pitchFamily="66" charset="0"/>
              </a:rPr>
              <a:t>ベクレル（</a:t>
            </a:r>
            <a:r>
              <a:rPr lang="en-US" altLang="ja-JP" sz="2800" b="1" dirty="0" smtClean="0">
                <a:solidFill>
                  <a:srgbClr val="7030A0"/>
                </a:solidFill>
                <a:latin typeface="Comic Sans MS" pitchFamily="66" charset="0"/>
              </a:rPr>
              <a:t>Bq</a:t>
            </a:r>
            <a:r>
              <a:rPr lang="ja-JP" altLang="en-US" sz="2800" b="1" dirty="0" smtClean="0">
                <a:solidFill>
                  <a:srgbClr val="7030A0"/>
                </a:solidFill>
                <a:latin typeface="Comic Sans MS" pitchFamily="66" charset="0"/>
              </a:rPr>
              <a:t>）</a:t>
            </a:r>
            <a:endParaRPr lang="en-US" altLang="ja-JP" sz="2800" b="1" dirty="0" smtClean="0">
              <a:solidFill>
                <a:srgbClr val="7030A0"/>
              </a:solidFill>
              <a:latin typeface="Comic Sans MS" pitchFamily="66" charset="0"/>
            </a:endParaRPr>
          </a:p>
        </p:txBody>
      </p:sp>
      <p:pic>
        <p:nvPicPr>
          <p:cNvPr id="19" name="Picture 4" descr="D:\Temporary Internet Files\Content.IE5\UC9FD477\MC900418224[1].wmf"/>
          <p:cNvPicPr>
            <a:picLocks noChangeAspect="1" noChangeArrowheads="1"/>
          </p:cNvPicPr>
          <p:nvPr/>
        </p:nvPicPr>
        <p:blipFill>
          <a:blip r:embed="rId3" cstate="print"/>
          <a:srcRect/>
          <a:stretch>
            <a:fillRect/>
          </a:stretch>
        </p:blipFill>
        <p:spPr bwMode="auto">
          <a:xfrm>
            <a:off x="7080170" y="1268760"/>
            <a:ext cx="1812311" cy="1512168"/>
          </a:xfrm>
          <a:prstGeom prst="rect">
            <a:avLst/>
          </a:prstGeom>
          <a:noFill/>
        </p:spPr>
      </p:pic>
      <p:sp>
        <p:nvSpPr>
          <p:cNvPr id="21" name="Text Box 24"/>
          <p:cNvSpPr txBox="1">
            <a:spLocks noChangeArrowheads="1"/>
          </p:cNvSpPr>
          <p:nvPr/>
        </p:nvSpPr>
        <p:spPr bwMode="auto">
          <a:xfrm>
            <a:off x="5724127" y="1196752"/>
            <a:ext cx="1579278" cy="369332"/>
          </a:xfrm>
          <a:prstGeom prst="rect">
            <a:avLst/>
          </a:prstGeom>
          <a:noFill/>
          <a:ln w="9525">
            <a:noFill/>
            <a:miter lim="800000"/>
            <a:headEnd/>
            <a:tailEnd/>
          </a:ln>
          <a:effectLst/>
        </p:spPr>
        <p:txBody>
          <a:bodyPr wrap="none">
            <a:spAutoFit/>
          </a:bodyPr>
          <a:lstStyle/>
          <a:p>
            <a:r>
              <a:rPr lang="ja-JP" altLang="en-US" b="1" dirty="0" smtClean="0">
                <a:solidFill>
                  <a:schemeClr val="bg1"/>
                </a:solidFill>
                <a:latin typeface="Comic Sans MS" pitchFamily="66" charset="0"/>
              </a:rPr>
              <a:t>（イメージ）</a:t>
            </a:r>
            <a:endParaRPr lang="en-US" altLang="ja-JP" b="1" dirty="0" smtClean="0">
              <a:solidFill>
                <a:schemeClr val="bg1"/>
              </a:solidFill>
              <a:latin typeface="Comic Sans MS" pitchFamily="66" charset="0"/>
            </a:endParaRPr>
          </a:p>
        </p:txBody>
      </p:sp>
      <p:sp>
        <p:nvSpPr>
          <p:cNvPr id="60445" name="Text Box 29"/>
          <p:cNvSpPr txBox="1">
            <a:spLocks noChangeArrowheads="1"/>
          </p:cNvSpPr>
          <p:nvPr/>
        </p:nvSpPr>
        <p:spPr bwMode="auto">
          <a:xfrm>
            <a:off x="4644008" y="3513782"/>
            <a:ext cx="2592288" cy="923330"/>
          </a:xfrm>
          <a:prstGeom prst="rect">
            <a:avLst/>
          </a:prstGeom>
          <a:noFill/>
          <a:ln w="9525">
            <a:noFill/>
            <a:miter lim="800000"/>
            <a:headEnd/>
            <a:tailEnd/>
          </a:ln>
          <a:effectLst/>
        </p:spPr>
        <p:txBody>
          <a:bodyPr wrap="square">
            <a:spAutoFit/>
          </a:bodyPr>
          <a:lstStyle/>
          <a:p>
            <a:r>
              <a:rPr lang="ja-JP" altLang="en-US" b="1" dirty="0" smtClean="0">
                <a:solidFill>
                  <a:schemeClr val="bg1"/>
                </a:solidFill>
                <a:latin typeface="Comic Sans MS" pitchFamily="66" charset="0"/>
              </a:rPr>
              <a:t>雨にどのくらい濡れてしまったか？</a:t>
            </a:r>
          </a:p>
          <a:p>
            <a:r>
              <a:rPr lang="ja-JP" altLang="en-US" b="1" dirty="0" smtClean="0">
                <a:solidFill>
                  <a:schemeClr val="bg1"/>
                </a:solidFill>
                <a:latin typeface="Comic Sans MS" pitchFamily="66" charset="0"/>
              </a:rPr>
              <a:t>（濡れてしまった量）</a:t>
            </a:r>
          </a:p>
        </p:txBody>
      </p:sp>
      <p:sp>
        <p:nvSpPr>
          <p:cNvPr id="60446" name="Text Box 30"/>
          <p:cNvSpPr txBox="1">
            <a:spLocks noChangeArrowheads="1"/>
          </p:cNvSpPr>
          <p:nvPr/>
        </p:nvSpPr>
        <p:spPr bwMode="auto">
          <a:xfrm>
            <a:off x="1972812" y="3717032"/>
            <a:ext cx="2599188" cy="523220"/>
          </a:xfrm>
          <a:prstGeom prst="rect">
            <a:avLst/>
          </a:prstGeom>
          <a:noFill/>
          <a:ln w="9525">
            <a:noFill/>
            <a:miter lim="800000"/>
            <a:headEnd/>
            <a:tailEnd/>
          </a:ln>
          <a:effectLst/>
        </p:spPr>
        <p:txBody>
          <a:bodyPr wrap="square">
            <a:spAutoFit/>
          </a:bodyPr>
          <a:lstStyle/>
          <a:p>
            <a:r>
              <a:rPr lang="ja-JP" altLang="en-US" sz="2800" b="1" dirty="0" smtClean="0">
                <a:solidFill>
                  <a:srgbClr val="00B050"/>
                </a:solidFill>
                <a:latin typeface="Comic Sans MS" pitchFamily="66" charset="0"/>
              </a:rPr>
              <a:t>グレイ（</a:t>
            </a:r>
            <a:r>
              <a:rPr lang="en-US" altLang="ja-JP" sz="2800" b="1" dirty="0" err="1" smtClean="0">
                <a:solidFill>
                  <a:srgbClr val="00B050"/>
                </a:solidFill>
                <a:latin typeface="Comic Sans MS" pitchFamily="66" charset="0"/>
              </a:rPr>
              <a:t>Gy</a:t>
            </a:r>
            <a:r>
              <a:rPr lang="ja-JP" altLang="en-US" sz="2800" b="1" dirty="0" smtClean="0">
                <a:solidFill>
                  <a:srgbClr val="00B050"/>
                </a:solidFill>
                <a:latin typeface="Comic Sans MS" pitchFamily="66" charset="0"/>
              </a:rPr>
              <a:t>）</a:t>
            </a:r>
            <a:endParaRPr lang="en-US" altLang="ja-JP" sz="2800" b="1" dirty="0" smtClean="0">
              <a:solidFill>
                <a:srgbClr val="00B050"/>
              </a:solidFill>
              <a:latin typeface="Comic Sans MS" pitchFamily="66" charset="0"/>
            </a:endParaRPr>
          </a:p>
        </p:txBody>
      </p:sp>
      <p:pic>
        <p:nvPicPr>
          <p:cNvPr id="20" name="Picture 29" descr="D:\Temporary Internet Files\Content.IE5\3USDUZRT\MC900355655[1].wmf"/>
          <p:cNvPicPr>
            <a:picLocks noChangeAspect="1" noChangeArrowheads="1"/>
          </p:cNvPicPr>
          <p:nvPr/>
        </p:nvPicPr>
        <p:blipFill>
          <a:blip r:embed="rId4" cstate="print"/>
          <a:srcRect/>
          <a:stretch>
            <a:fillRect/>
          </a:stretch>
        </p:blipFill>
        <p:spPr bwMode="auto">
          <a:xfrm>
            <a:off x="7092281" y="3140968"/>
            <a:ext cx="1995289" cy="1800200"/>
          </a:xfrm>
          <a:prstGeom prst="rect">
            <a:avLst/>
          </a:prstGeom>
          <a:noFill/>
        </p:spPr>
      </p:pic>
      <p:sp>
        <p:nvSpPr>
          <p:cNvPr id="60450" name="Text Box 34"/>
          <p:cNvSpPr txBox="1">
            <a:spLocks noChangeArrowheads="1"/>
          </p:cNvSpPr>
          <p:nvPr/>
        </p:nvSpPr>
        <p:spPr bwMode="auto">
          <a:xfrm>
            <a:off x="4644008" y="5590981"/>
            <a:ext cx="2376264" cy="369332"/>
          </a:xfrm>
          <a:prstGeom prst="rect">
            <a:avLst/>
          </a:prstGeom>
          <a:noFill/>
          <a:ln w="9525">
            <a:noFill/>
            <a:miter lim="800000"/>
            <a:headEnd/>
            <a:tailEnd/>
          </a:ln>
          <a:effectLst/>
        </p:spPr>
        <p:txBody>
          <a:bodyPr wrap="square">
            <a:spAutoFit/>
          </a:bodyPr>
          <a:lstStyle/>
          <a:p>
            <a:r>
              <a:rPr lang="ja-JP" altLang="en-US" b="1" dirty="0" smtClean="0">
                <a:solidFill>
                  <a:schemeClr val="bg1"/>
                </a:solidFill>
                <a:latin typeface="Comic Sans MS" pitchFamily="66" charset="0"/>
              </a:rPr>
              <a:t>体調の良し悪し</a:t>
            </a:r>
          </a:p>
        </p:txBody>
      </p:sp>
      <p:pic>
        <p:nvPicPr>
          <p:cNvPr id="1280010" name="Picture 10" descr="D:\Temporary Internet Files\Content.IE5\9D5N163F\MC900423167[1].wmf"/>
          <p:cNvPicPr>
            <a:picLocks noChangeAspect="1" noChangeArrowheads="1"/>
          </p:cNvPicPr>
          <p:nvPr/>
        </p:nvPicPr>
        <p:blipFill>
          <a:blip r:embed="rId5" cstate="print"/>
          <a:srcRect/>
          <a:stretch>
            <a:fillRect/>
          </a:stretch>
        </p:blipFill>
        <p:spPr bwMode="auto">
          <a:xfrm>
            <a:off x="7092280" y="5229200"/>
            <a:ext cx="1512168" cy="1512168"/>
          </a:xfrm>
          <a:prstGeom prst="rect">
            <a:avLst/>
          </a:prstGeom>
          <a:noFill/>
        </p:spPr>
      </p:pic>
      <p:sp>
        <p:nvSpPr>
          <p:cNvPr id="35" name="テキスト ボックス 34"/>
          <p:cNvSpPr txBox="1"/>
          <p:nvPr/>
        </p:nvSpPr>
        <p:spPr>
          <a:xfrm>
            <a:off x="323528" y="1052736"/>
            <a:ext cx="1046440" cy="1584176"/>
          </a:xfrm>
          <a:prstGeom prst="rect">
            <a:avLst/>
          </a:prstGeom>
          <a:noFill/>
          <a:ln>
            <a:solidFill>
              <a:schemeClr val="bg1"/>
            </a:solidFill>
            <a:prstDash val="sysDash"/>
          </a:ln>
        </p:spPr>
        <p:txBody>
          <a:bodyPr vert="eaVert" wrap="square" rtlCol="0">
            <a:spAutoFit/>
          </a:bodyPr>
          <a:lstStyle/>
          <a:p>
            <a:r>
              <a:rPr lang="ja-JP" altLang="en-US" sz="2800" dirty="0" smtClean="0">
                <a:solidFill>
                  <a:schemeClr val="bg1"/>
                </a:solidFill>
              </a:rPr>
              <a:t>放射線を出す</a:t>
            </a:r>
            <a:endParaRPr lang="ja-JP" altLang="en-US" sz="2800" dirty="0">
              <a:solidFill>
                <a:schemeClr val="bg1"/>
              </a:solidFill>
            </a:endParaRPr>
          </a:p>
        </p:txBody>
      </p:sp>
      <p:sp>
        <p:nvSpPr>
          <p:cNvPr id="37" name="Rectangle 81"/>
          <p:cNvSpPr>
            <a:spLocks noChangeArrowheads="1"/>
          </p:cNvSpPr>
          <p:nvPr/>
        </p:nvSpPr>
        <p:spPr bwMode="auto">
          <a:xfrm>
            <a:off x="1619672" y="5538143"/>
            <a:ext cx="2926247" cy="771179"/>
          </a:xfrm>
          <a:prstGeom prst="rect">
            <a:avLst/>
          </a:prstGeom>
          <a:solidFill>
            <a:schemeClr val="tx1"/>
          </a:solidFill>
          <a:ln w="19050">
            <a:solidFill>
              <a:srgbClr val="FF3300"/>
            </a:solidFill>
            <a:miter lim="800000"/>
            <a:headEnd/>
            <a:tailEnd/>
          </a:ln>
        </p:spPr>
        <p:txBody>
          <a:bodyPr wrap="none" anchor="ctr"/>
          <a:lstStyle/>
          <a:p>
            <a:endParaRPr lang="ja-JP" altLang="en-US" dirty="0">
              <a:solidFill>
                <a:srgbClr val="FF0000"/>
              </a:solidFill>
            </a:endParaRPr>
          </a:p>
        </p:txBody>
      </p:sp>
      <p:pic>
        <p:nvPicPr>
          <p:cNvPr id="1280002" name="Picture 2" descr="D:\Temporary Internet Files\Content.IE5\UC9FD477\MC900434750[1].png"/>
          <p:cNvPicPr>
            <a:picLocks noChangeAspect="1" noChangeArrowheads="1"/>
          </p:cNvPicPr>
          <p:nvPr/>
        </p:nvPicPr>
        <p:blipFill>
          <a:blip r:embed="rId6" cstate="print"/>
          <a:srcRect/>
          <a:stretch>
            <a:fillRect/>
          </a:stretch>
        </p:blipFill>
        <p:spPr bwMode="auto">
          <a:xfrm>
            <a:off x="8172400" y="5013176"/>
            <a:ext cx="806986" cy="806986"/>
          </a:xfrm>
          <a:prstGeom prst="rect">
            <a:avLst/>
          </a:prstGeom>
          <a:noFill/>
        </p:spPr>
      </p:pic>
      <p:sp>
        <p:nvSpPr>
          <p:cNvPr id="60451" name="Text Box 35"/>
          <p:cNvSpPr txBox="1">
            <a:spLocks noChangeArrowheads="1"/>
          </p:cNvSpPr>
          <p:nvPr/>
        </p:nvSpPr>
        <p:spPr bwMode="auto">
          <a:xfrm>
            <a:off x="1547665" y="5661248"/>
            <a:ext cx="3350041" cy="523220"/>
          </a:xfrm>
          <a:prstGeom prst="rect">
            <a:avLst/>
          </a:prstGeom>
          <a:noFill/>
          <a:ln w="9525">
            <a:noFill/>
            <a:miter lim="800000"/>
            <a:headEnd/>
            <a:tailEnd/>
          </a:ln>
          <a:effectLst/>
        </p:spPr>
        <p:txBody>
          <a:bodyPr wrap="square">
            <a:spAutoFit/>
          </a:bodyPr>
          <a:lstStyle/>
          <a:p>
            <a:r>
              <a:rPr lang="ja-JP" altLang="en-US" sz="2800" b="1" dirty="0" smtClean="0">
                <a:solidFill>
                  <a:srgbClr val="FF0000"/>
                </a:solidFill>
                <a:latin typeface="Comic Sans MS" pitchFamily="66" charset="0"/>
              </a:rPr>
              <a:t>シーベルト（</a:t>
            </a:r>
            <a:r>
              <a:rPr lang="en-US" altLang="ja-JP" sz="2800" b="1" dirty="0" err="1" smtClean="0">
                <a:solidFill>
                  <a:srgbClr val="FF0000"/>
                </a:solidFill>
                <a:latin typeface="Comic Sans MS" pitchFamily="66" charset="0"/>
              </a:rPr>
              <a:t>Sv</a:t>
            </a:r>
            <a:r>
              <a:rPr lang="ja-JP" altLang="en-US" sz="2800" b="1" dirty="0" smtClean="0">
                <a:solidFill>
                  <a:srgbClr val="FF0000"/>
                </a:solidFill>
                <a:latin typeface="Comic Sans MS" pitchFamily="66" charset="0"/>
              </a:rPr>
              <a:t>）</a:t>
            </a:r>
            <a:endParaRPr lang="en-US" altLang="ja-JP" sz="2800" b="1" dirty="0" smtClean="0">
              <a:solidFill>
                <a:srgbClr val="FF0000"/>
              </a:solidFill>
              <a:latin typeface="Comic Sans MS" pitchFamily="66" charset="0"/>
            </a:endParaRPr>
          </a:p>
        </p:txBody>
      </p:sp>
      <p:sp>
        <p:nvSpPr>
          <p:cNvPr id="38" name="テキスト ボックス 37"/>
          <p:cNvSpPr txBox="1"/>
          <p:nvPr/>
        </p:nvSpPr>
        <p:spPr>
          <a:xfrm>
            <a:off x="323528" y="4077072"/>
            <a:ext cx="1046440" cy="1584176"/>
          </a:xfrm>
          <a:prstGeom prst="rect">
            <a:avLst/>
          </a:prstGeom>
          <a:noFill/>
          <a:ln>
            <a:solidFill>
              <a:schemeClr val="bg1"/>
            </a:solidFill>
            <a:prstDash val="sysDash"/>
          </a:ln>
        </p:spPr>
        <p:txBody>
          <a:bodyPr vert="eaVert" wrap="square" rtlCol="0">
            <a:spAutoFit/>
          </a:bodyPr>
          <a:lstStyle/>
          <a:p>
            <a:r>
              <a:rPr lang="ja-JP" altLang="en-US" sz="2800" dirty="0" smtClean="0">
                <a:solidFill>
                  <a:schemeClr val="bg1"/>
                </a:solidFill>
              </a:rPr>
              <a:t>放射線を受ける</a:t>
            </a:r>
            <a:endParaRPr lang="ja-JP" altLang="en-US" sz="2800" dirty="0">
              <a:solidFill>
                <a:schemeClr val="bg1"/>
              </a:solidFill>
            </a:endParaRPr>
          </a:p>
        </p:txBody>
      </p:sp>
      <p:sp>
        <p:nvSpPr>
          <p:cNvPr id="59" name="正方形/長方形 58"/>
          <p:cNvSpPr/>
          <p:nvPr/>
        </p:nvSpPr>
        <p:spPr>
          <a:xfrm>
            <a:off x="3203848" y="2564904"/>
            <a:ext cx="1811714" cy="369332"/>
          </a:xfrm>
          <a:prstGeom prst="rect">
            <a:avLst/>
          </a:prstGeom>
        </p:spPr>
        <p:txBody>
          <a:bodyPr wrap="none">
            <a:spAutoFit/>
          </a:bodyPr>
          <a:lstStyle/>
          <a:p>
            <a:r>
              <a:rPr lang="ja-JP" altLang="en-US" b="1" dirty="0" smtClean="0">
                <a:solidFill>
                  <a:srgbClr val="0070C0"/>
                </a:solidFill>
                <a:latin typeface="Comic Sans MS" pitchFamily="66" charset="0"/>
              </a:rPr>
              <a:t>放射性物質の量</a:t>
            </a:r>
            <a:endParaRPr lang="en-US" altLang="ja-JP" b="1" dirty="0" smtClean="0">
              <a:solidFill>
                <a:srgbClr val="0070C0"/>
              </a:solidFill>
              <a:latin typeface="Comic Sans MS" pitchFamily="66" charset="0"/>
            </a:endParaRPr>
          </a:p>
        </p:txBody>
      </p:sp>
      <p:sp>
        <p:nvSpPr>
          <p:cNvPr id="60" name="正方形/長方形 59"/>
          <p:cNvSpPr/>
          <p:nvPr/>
        </p:nvSpPr>
        <p:spPr>
          <a:xfrm>
            <a:off x="3203849" y="4499828"/>
            <a:ext cx="2276585" cy="369332"/>
          </a:xfrm>
          <a:prstGeom prst="rect">
            <a:avLst/>
          </a:prstGeom>
        </p:spPr>
        <p:txBody>
          <a:bodyPr wrap="none">
            <a:spAutoFit/>
          </a:bodyPr>
          <a:lstStyle/>
          <a:p>
            <a:r>
              <a:rPr lang="ja-JP" altLang="en-US" b="1" dirty="0" smtClean="0">
                <a:solidFill>
                  <a:srgbClr val="0070C0"/>
                </a:solidFill>
                <a:latin typeface="Comic Sans MS" pitchFamily="66" charset="0"/>
              </a:rPr>
              <a:t>吸収した放射線の量</a:t>
            </a:r>
            <a:endParaRPr lang="en-US" altLang="ja-JP" b="1" dirty="0" smtClean="0">
              <a:solidFill>
                <a:srgbClr val="0070C0"/>
              </a:solidFill>
              <a:latin typeface="Comic Sans MS" pitchFamily="66" charset="0"/>
            </a:endParaRPr>
          </a:p>
        </p:txBody>
      </p:sp>
      <p:sp>
        <p:nvSpPr>
          <p:cNvPr id="61" name="正方形/長方形 60"/>
          <p:cNvSpPr/>
          <p:nvPr/>
        </p:nvSpPr>
        <p:spPr>
          <a:xfrm>
            <a:off x="3203849" y="6372036"/>
            <a:ext cx="3038011" cy="369332"/>
          </a:xfrm>
          <a:prstGeom prst="rect">
            <a:avLst/>
          </a:prstGeom>
        </p:spPr>
        <p:txBody>
          <a:bodyPr wrap="none">
            <a:spAutoFit/>
          </a:bodyPr>
          <a:lstStyle/>
          <a:p>
            <a:r>
              <a:rPr lang="ja-JP" altLang="en-US" b="1" dirty="0" smtClean="0">
                <a:solidFill>
                  <a:srgbClr val="0070C0"/>
                </a:solidFill>
              </a:rPr>
              <a:t>放射線による人体 への影響</a:t>
            </a:r>
            <a:endParaRPr lang="en-US" altLang="ja-JP" b="1" dirty="0" smtClean="0">
              <a:solidFill>
                <a:srgbClr val="0070C0"/>
              </a:solidFill>
              <a:latin typeface="Comic Sans MS" pitchFamily="66" charset="0"/>
            </a:endParaRPr>
          </a:p>
        </p:txBody>
      </p:sp>
      <p:sp>
        <p:nvSpPr>
          <p:cNvPr id="26" name="下矢印 25"/>
          <p:cNvSpPr/>
          <p:nvPr/>
        </p:nvSpPr>
        <p:spPr bwMode="auto">
          <a:xfrm>
            <a:off x="2699793" y="4388854"/>
            <a:ext cx="576064" cy="1080120"/>
          </a:xfrm>
          <a:prstGeom prst="downArrow">
            <a:avLst/>
          </a:prstGeom>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ja-JP" altLang="en-US" sz="2000" smtClean="0">
              <a:solidFill>
                <a:srgbClr val="FFFFFF"/>
              </a:solidFill>
              <a:latin typeface="Arial Unicode MS" pitchFamily="50" charset="-128"/>
            </a:endParaRPr>
          </a:p>
        </p:txBody>
      </p:sp>
      <p:sp>
        <p:nvSpPr>
          <p:cNvPr id="28" name="Text Box 34"/>
          <p:cNvSpPr txBox="1">
            <a:spLocks noChangeArrowheads="1"/>
          </p:cNvSpPr>
          <p:nvPr/>
        </p:nvSpPr>
        <p:spPr bwMode="auto">
          <a:xfrm>
            <a:off x="1331640" y="4653138"/>
            <a:ext cx="1440160" cy="461665"/>
          </a:xfrm>
          <a:prstGeom prst="rect">
            <a:avLst/>
          </a:prstGeom>
          <a:noFill/>
          <a:ln w="9525">
            <a:noFill/>
            <a:miter lim="800000"/>
            <a:headEnd/>
            <a:tailEnd/>
          </a:ln>
          <a:effectLst/>
        </p:spPr>
        <p:txBody>
          <a:bodyPr wrap="square">
            <a:spAutoFit/>
          </a:bodyPr>
          <a:lstStyle/>
          <a:p>
            <a:r>
              <a:rPr lang="ja-JP" altLang="en-US" sz="2400" b="1" dirty="0" smtClean="0">
                <a:solidFill>
                  <a:srgbClr val="FF0000"/>
                </a:solidFill>
                <a:latin typeface="Comic Sans MS" pitchFamily="66" charset="0"/>
              </a:rPr>
              <a:t>単位変換</a:t>
            </a:r>
          </a:p>
        </p:txBody>
      </p:sp>
    </p:spTree>
    <p:extLst>
      <p:ext uri="{BB962C8B-B14F-4D97-AF65-F5344CB8AC3E}">
        <p14:creationId xmlns:p14="http://schemas.microsoft.com/office/powerpoint/2010/main" val="39582435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0440"/>
                                        </p:tgtEl>
                                        <p:attrNameLst>
                                          <p:attrName>style.visibility</p:attrName>
                                        </p:attrNameLst>
                                      </p:cBhvr>
                                      <p:to>
                                        <p:strVal val="visible"/>
                                      </p:to>
                                    </p:set>
                                    <p:animEffect transition="in" filter="dissolve">
                                      <p:cBhvr>
                                        <p:cTn id="10" dur="500"/>
                                        <p:tgtEl>
                                          <p:spTgt spid="60440"/>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strips(downRight)">
                                      <p:cBhvr>
                                        <p:cTn id="15" dur="50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0439"/>
                                        </p:tgtEl>
                                        <p:attrNameLst>
                                          <p:attrName>style.visibility</p:attrName>
                                        </p:attrNameLst>
                                      </p:cBhvr>
                                      <p:to>
                                        <p:strVal val="visible"/>
                                      </p:to>
                                    </p:set>
                                    <p:animEffect transition="in" filter="dissolve">
                                      <p:cBhvr>
                                        <p:cTn id="20" dur="500"/>
                                        <p:tgtEl>
                                          <p:spTgt spid="6043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dissolv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dissolve">
                                      <p:cBhvr>
                                        <p:cTn id="31" dur="500"/>
                                        <p:tgtEl>
                                          <p:spTgt spid="3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0446"/>
                                        </p:tgtEl>
                                        <p:attrNameLst>
                                          <p:attrName>style.visibility</p:attrName>
                                        </p:attrNameLst>
                                      </p:cBhvr>
                                      <p:to>
                                        <p:strVal val="visible"/>
                                      </p:to>
                                    </p:set>
                                    <p:animEffect transition="in" filter="dissolve">
                                      <p:cBhvr>
                                        <p:cTn id="34" dur="500"/>
                                        <p:tgtEl>
                                          <p:spTgt spid="60446"/>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strips(downRight)">
                                      <p:cBhvr>
                                        <p:cTn id="39" dur="500"/>
                                        <p:tgtEl>
                                          <p:spTgt spid="6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0445"/>
                                        </p:tgtEl>
                                        <p:attrNameLst>
                                          <p:attrName>style.visibility</p:attrName>
                                        </p:attrNameLst>
                                      </p:cBhvr>
                                      <p:to>
                                        <p:strVal val="visible"/>
                                      </p:to>
                                    </p:set>
                                    <p:animEffect transition="in" filter="dissolve">
                                      <p:cBhvr>
                                        <p:cTn id="44" dur="500"/>
                                        <p:tgtEl>
                                          <p:spTgt spid="60445"/>
                                        </p:tgtEl>
                                      </p:cBhvr>
                                    </p:animEffect>
                                  </p:childTnLst>
                                </p:cTn>
                              </p:par>
                              <p:par>
                                <p:cTn id="45" presetID="9"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dissolv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dissolve">
                                      <p:cBhvr>
                                        <p:cTn id="52" dur="500"/>
                                        <p:tgtEl>
                                          <p:spTgt spid="37"/>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60451"/>
                                        </p:tgtEl>
                                        <p:attrNameLst>
                                          <p:attrName>style.visibility</p:attrName>
                                        </p:attrNameLst>
                                      </p:cBhvr>
                                      <p:to>
                                        <p:strVal val="visible"/>
                                      </p:to>
                                    </p:set>
                                    <p:animEffect transition="in" filter="dissolve">
                                      <p:cBhvr>
                                        <p:cTn id="55" dur="500"/>
                                        <p:tgtEl>
                                          <p:spTgt spid="60451"/>
                                        </p:tgtEl>
                                      </p:cBhvr>
                                    </p:animEffect>
                                  </p:childTnLst>
                                </p:cTn>
                              </p:par>
                            </p:childTnLst>
                          </p:cTn>
                        </p:par>
                      </p:childTnLst>
                    </p:cTn>
                  </p:par>
                  <p:par>
                    <p:cTn id="56" fill="hold">
                      <p:stCondLst>
                        <p:cond delay="indefinite"/>
                      </p:stCondLst>
                      <p:childTnLst>
                        <p:par>
                          <p:cTn id="57" fill="hold">
                            <p:stCondLst>
                              <p:cond delay="0"/>
                            </p:stCondLst>
                            <p:childTnLst>
                              <p:par>
                                <p:cTn id="58" presetID="18" presetClass="entr" presetSubtype="6" fill="hold" grpId="0" nodeType="click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strips(downRight)">
                                      <p:cBhvr>
                                        <p:cTn id="60" dur="500"/>
                                        <p:tgtEl>
                                          <p:spTgt spid="61"/>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60450"/>
                                        </p:tgtEl>
                                        <p:attrNameLst>
                                          <p:attrName>style.visibility</p:attrName>
                                        </p:attrNameLst>
                                      </p:cBhvr>
                                      <p:to>
                                        <p:strVal val="visible"/>
                                      </p:to>
                                    </p:set>
                                    <p:animEffect transition="in" filter="dissolve">
                                      <p:cBhvr>
                                        <p:cTn id="65" dur="500"/>
                                        <p:tgtEl>
                                          <p:spTgt spid="60450"/>
                                        </p:tgtEl>
                                      </p:cBhvr>
                                    </p:animEffect>
                                  </p:childTnLst>
                                </p:cTn>
                              </p:par>
                              <p:par>
                                <p:cTn id="66" presetID="9" presetClass="entr" presetSubtype="0" fill="hold" nodeType="withEffect">
                                  <p:stCondLst>
                                    <p:cond delay="0"/>
                                  </p:stCondLst>
                                  <p:childTnLst>
                                    <p:set>
                                      <p:cBhvr>
                                        <p:cTn id="67" dur="1" fill="hold">
                                          <p:stCondLst>
                                            <p:cond delay="0"/>
                                          </p:stCondLst>
                                        </p:cTn>
                                        <p:tgtEl>
                                          <p:spTgt spid="1280010"/>
                                        </p:tgtEl>
                                        <p:attrNameLst>
                                          <p:attrName>style.visibility</p:attrName>
                                        </p:attrNameLst>
                                      </p:cBhvr>
                                      <p:to>
                                        <p:strVal val="visible"/>
                                      </p:to>
                                    </p:set>
                                    <p:animEffect transition="in" filter="dissolve">
                                      <p:cBhvr>
                                        <p:cTn id="68" dur="500"/>
                                        <p:tgtEl>
                                          <p:spTgt spid="1280010"/>
                                        </p:tgtEl>
                                      </p:cBhvr>
                                    </p:animEffect>
                                  </p:childTnLst>
                                </p:cTn>
                              </p:par>
                              <p:par>
                                <p:cTn id="69" presetID="9" presetClass="entr" presetSubtype="0" fill="hold" nodeType="withEffect">
                                  <p:stCondLst>
                                    <p:cond delay="0"/>
                                  </p:stCondLst>
                                  <p:childTnLst>
                                    <p:set>
                                      <p:cBhvr>
                                        <p:cTn id="70" dur="1" fill="hold">
                                          <p:stCondLst>
                                            <p:cond delay="0"/>
                                          </p:stCondLst>
                                        </p:cTn>
                                        <p:tgtEl>
                                          <p:spTgt spid="1280002"/>
                                        </p:tgtEl>
                                        <p:attrNameLst>
                                          <p:attrName>style.visibility</p:attrName>
                                        </p:attrNameLst>
                                      </p:cBhvr>
                                      <p:to>
                                        <p:strVal val="visible"/>
                                      </p:to>
                                    </p:set>
                                    <p:animEffect transition="in" filter="dissolve">
                                      <p:cBhvr>
                                        <p:cTn id="71" dur="500"/>
                                        <p:tgtEl>
                                          <p:spTgt spid="128000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left)">
                                      <p:cBhvr>
                                        <p:cTn id="76" dur="500"/>
                                        <p:tgtEl>
                                          <p:spTgt spid="33"/>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dissolve">
                                      <p:cBhvr>
                                        <p:cTn id="81" dur="500"/>
                                        <p:tgtEl>
                                          <p:spTgt spid="35"/>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dissolve">
                                      <p:cBhvr>
                                        <p:cTn id="84" dur="500"/>
                                        <p:tgtEl>
                                          <p:spTgt spid="3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wipe(up)">
                                      <p:cBhvr>
                                        <p:cTn id="89" dur="500"/>
                                        <p:tgtEl>
                                          <p:spTgt spid="39"/>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dissolve">
                                      <p:cBhvr>
                                        <p:cTn id="94" dur="500"/>
                                        <p:tgtEl>
                                          <p:spTgt spid="28"/>
                                        </p:tgtEl>
                                      </p:cBhvr>
                                    </p:animEffect>
                                  </p:childTnLst>
                                </p:cTn>
                              </p:par>
                              <p:par>
                                <p:cTn id="95" presetID="22" presetClass="entr" presetSubtype="1"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wipe(up)">
                                      <p:cBhvr>
                                        <p:cTn id="9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6" grpId="0" animBg="1"/>
      <p:bldP spid="31" grpId="0" animBg="1"/>
      <p:bldP spid="60439" grpId="0"/>
      <p:bldP spid="60440" grpId="0"/>
      <p:bldP spid="21" grpId="0"/>
      <p:bldP spid="60445" grpId="0"/>
      <p:bldP spid="60446" grpId="0"/>
      <p:bldP spid="60450" grpId="0"/>
      <p:bldP spid="35" grpId="0" animBg="1"/>
      <p:bldP spid="37" grpId="0" animBg="1"/>
      <p:bldP spid="60451" grpId="0"/>
      <p:bldP spid="38" grpId="0" animBg="1"/>
      <p:bldP spid="59" grpId="0"/>
      <p:bldP spid="60" grpId="0"/>
      <p:bldP spid="61" grpId="0"/>
      <p:bldP spid="26"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3833" name="Oval 133"/>
          <p:cNvSpPr>
            <a:spLocks noChangeArrowheads="1"/>
          </p:cNvSpPr>
          <p:nvPr/>
        </p:nvSpPr>
        <p:spPr bwMode="auto">
          <a:xfrm>
            <a:off x="5795963" y="1557124"/>
            <a:ext cx="1357312" cy="1303338"/>
          </a:xfrm>
          <a:prstGeom prst="ellipse">
            <a:avLst/>
          </a:prstGeom>
          <a:gradFill rotWithShape="0">
            <a:gsLst>
              <a:gs pos="0">
                <a:srgbClr val="ACA6F8"/>
              </a:gs>
              <a:gs pos="100000">
                <a:srgbClr val="271EE0"/>
              </a:gs>
            </a:gsLst>
            <a:path path="shape">
              <a:fillToRect l="50000" t="50000" r="50000" b="50000"/>
            </a:path>
          </a:gradFill>
          <a:ln w="25400">
            <a:noFill/>
            <a:round/>
            <a:headEnd/>
            <a:tailEnd/>
          </a:ln>
        </p:spPr>
        <p:txBody>
          <a:bodyPr wrap="none" anchor="ctr"/>
          <a:lstStyle/>
          <a:p>
            <a:pPr fontAlgn="base">
              <a:spcBef>
                <a:spcPct val="0"/>
              </a:spcBef>
              <a:spcAft>
                <a:spcPct val="0"/>
              </a:spcAft>
            </a:pPr>
            <a:endParaRPr lang="ja-JP" altLang="en-US" sz="1200" dirty="0">
              <a:solidFill>
                <a:srgbClr val="000000"/>
              </a:solidFill>
              <a:latin typeface="Times New Roman" pitchFamily="18" charset="0"/>
              <a:ea typeface="ＭＳ Ｐゴシック" pitchFamily="50" charset="-128"/>
            </a:endParaRPr>
          </a:p>
        </p:txBody>
      </p:sp>
      <p:sp>
        <p:nvSpPr>
          <p:cNvPr id="1613828" name="Rectangle 2"/>
          <p:cNvSpPr>
            <a:spLocks noChangeArrowheads="1"/>
          </p:cNvSpPr>
          <p:nvPr/>
        </p:nvSpPr>
        <p:spPr bwMode="auto">
          <a:xfrm>
            <a:off x="32" y="-230832"/>
            <a:ext cx="184731" cy="461665"/>
          </a:xfrm>
          <a:prstGeom prst="rect">
            <a:avLst/>
          </a:prstGeom>
          <a:noFill/>
          <a:ln w="9525">
            <a:noFill/>
            <a:miter lim="800000"/>
            <a:headEnd/>
            <a:tailEnd/>
          </a:ln>
        </p:spPr>
        <p:txBody>
          <a:bodyPr wrap="none" anchor="ctr">
            <a:spAutoFit/>
          </a:bodyPr>
          <a:lstStyle/>
          <a:p>
            <a:pPr fontAlgn="base">
              <a:spcBef>
                <a:spcPct val="0"/>
              </a:spcBef>
              <a:spcAft>
                <a:spcPct val="0"/>
              </a:spcAft>
            </a:pPr>
            <a:endParaRPr lang="ja-JP" altLang="en-US" sz="2400" dirty="0">
              <a:solidFill>
                <a:srgbClr val="000000"/>
              </a:solidFill>
              <a:latin typeface="Times New Roman" pitchFamily="18" charset="0"/>
              <a:ea typeface="ＭＳ Ｐゴシック" pitchFamily="50" charset="-128"/>
            </a:endParaRPr>
          </a:p>
        </p:txBody>
      </p:sp>
      <p:sp>
        <p:nvSpPr>
          <p:cNvPr id="10" name="Rectangle 2"/>
          <p:cNvSpPr txBox="1">
            <a:spLocks noChangeArrowheads="1"/>
          </p:cNvSpPr>
          <p:nvPr/>
        </p:nvSpPr>
        <p:spPr bwMode="auto">
          <a:xfrm>
            <a:off x="251539" y="476672"/>
            <a:ext cx="8482013" cy="995572"/>
          </a:xfrm>
          <a:prstGeom prst="rect">
            <a:avLst/>
          </a:prstGeom>
          <a:noFill/>
          <a:ln w="9525">
            <a:noFill/>
            <a:miter lim="800000"/>
            <a:headEnd/>
            <a:tailEnd/>
          </a:ln>
          <a:effectLst/>
        </p:spPr>
        <p:txBody>
          <a:bodyPr/>
          <a:lstStyle/>
          <a:p>
            <a:pPr marL="342900" indent="-342900" fontAlgn="base">
              <a:spcBef>
                <a:spcPct val="0"/>
              </a:spcBef>
              <a:spcAft>
                <a:spcPct val="0"/>
              </a:spcAft>
              <a:buFont typeface="Wingdings" pitchFamily="2" charset="2"/>
              <a:buChar char="ü"/>
              <a:defRPr/>
            </a:pPr>
            <a:endParaRPr lang="ja-JP" altLang="en-US" sz="2000" b="1" kern="0" dirty="0">
              <a:solidFill>
                <a:srgbClr val="000000"/>
              </a:solidFill>
            </a:endParaRPr>
          </a:p>
          <a:p>
            <a:pPr marL="342900" indent="-342900" fontAlgn="base">
              <a:spcBef>
                <a:spcPct val="30000"/>
              </a:spcBef>
              <a:spcAft>
                <a:spcPct val="0"/>
              </a:spcAft>
              <a:buFont typeface="Wingdings" pitchFamily="2" charset="2"/>
              <a:buChar char="ü"/>
              <a:defRPr/>
            </a:pPr>
            <a:r>
              <a:rPr lang="ja-JP" altLang="en-US" sz="2000" b="1" dirty="0" smtClean="0">
                <a:solidFill>
                  <a:srgbClr val="000000"/>
                </a:solidFill>
              </a:rPr>
              <a:t>吸収線量（</a:t>
            </a:r>
            <a:r>
              <a:rPr lang="en-US" altLang="ja-JP" sz="2000" b="1" dirty="0" err="1" smtClean="0">
                <a:solidFill>
                  <a:srgbClr val="000000"/>
                </a:solidFill>
              </a:rPr>
              <a:t>Gy</a:t>
            </a:r>
            <a:r>
              <a:rPr lang="ja-JP" altLang="en-US" sz="2000" b="1" dirty="0" smtClean="0">
                <a:solidFill>
                  <a:srgbClr val="000000"/>
                </a:solidFill>
              </a:rPr>
              <a:t>）</a:t>
            </a:r>
            <a:r>
              <a:rPr lang="en-US" altLang="ja-JP" sz="2000" b="1" dirty="0" smtClean="0">
                <a:solidFill>
                  <a:srgbClr val="000000"/>
                </a:solidFill>
              </a:rPr>
              <a:t>:</a:t>
            </a:r>
            <a:r>
              <a:rPr lang="ja-JP" altLang="ja-JP" sz="2000" b="1" dirty="0">
                <a:solidFill>
                  <a:srgbClr val="000000"/>
                </a:solidFill>
              </a:rPr>
              <a:t>単位質量あたりに吸収される</a:t>
            </a:r>
            <a:r>
              <a:rPr lang="ja-JP" altLang="ja-JP" sz="2000" b="1" dirty="0" smtClean="0">
                <a:solidFill>
                  <a:srgbClr val="000000"/>
                </a:solidFill>
              </a:rPr>
              <a:t>エネルギー</a:t>
            </a:r>
            <a:endParaRPr lang="ja-JP" altLang="en-US" sz="2000" b="1" dirty="0">
              <a:solidFill>
                <a:srgbClr val="000000"/>
              </a:solidFill>
            </a:endParaRPr>
          </a:p>
        </p:txBody>
      </p:sp>
      <p:grpSp>
        <p:nvGrpSpPr>
          <p:cNvPr id="2" name="グループ化 48"/>
          <p:cNvGrpSpPr/>
          <p:nvPr/>
        </p:nvGrpSpPr>
        <p:grpSpPr>
          <a:xfrm>
            <a:off x="251520" y="1484784"/>
            <a:ext cx="2770310" cy="1973999"/>
            <a:chOff x="1332333" y="2189172"/>
            <a:chExt cx="2770310" cy="1973999"/>
          </a:xfrm>
        </p:grpSpPr>
        <p:grpSp>
          <p:nvGrpSpPr>
            <p:cNvPr id="3" name="グループ化 39"/>
            <p:cNvGrpSpPr/>
            <p:nvPr/>
          </p:nvGrpSpPr>
          <p:grpSpPr>
            <a:xfrm>
              <a:off x="2025652" y="2189172"/>
              <a:ext cx="1357313" cy="1071562"/>
              <a:chOff x="2025652" y="2189172"/>
              <a:chExt cx="1357313" cy="1071562"/>
            </a:xfrm>
          </p:grpSpPr>
          <p:sp>
            <p:nvSpPr>
              <p:cNvPr id="9" name="角丸四角形 8"/>
              <p:cNvSpPr/>
              <p:nvPr/>
            </p:nvSpPr>
            <p:spPr>
              <a:xfrm>
                <a:off x="2025652" y="2189172"/>
                <a:ext cx="1357313" cy="10715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400" dirty="0">
                  <a:solidFill>
                    <a:srgbClr val="FFFFFF"/>
                  </a:solidFill>
                </a:endParaRPr>
              </a:p>
            </p:txBody>
          </p:sp>
          <p:graphicFrame>
            <p:nvGraphicFramePr>
              <p:cNvPr id="1613826" name="Object 2"/>
              <p:cNvGraphicFramePr>
                <a:graphicFrameLocks noChangeAspect="1"/>
              </p:cNvGraphicFramePr>
              <p:nvPr/>
            </p:nvGraphicFramePr>
            <p:xfrm>
              <a:off x="2098685" y="2301884"/>
              <a:ext cx="1165225" cy="857250"/>
            </p:xfrm>
            <a:graphic>
              <a:graphicData uri="http://schemas.openxmlformats.org/presentationml/2006/ole">
                <mc:AlternateContent xmlns:mc="http://schemas.openxmlformats.org/markup-compatibility/2006">
                  <mc:Choice xmlns:v="urn:schemas-microsoft-com:vml" Requires="v">
                    <p:oleObj spid="_x0000_s21584" name="数式" r:id="rId5" imgW="508000" imgH="368300" progId="Equation.3">
                      <p:embed/>
                    </p:oleObj>
                  </mc:Choice>
                  <mc:Fallback>
                    <p:oleObj name="数式" r:id="rId5" imgW="508000" imgH="368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8685" y="2301884"/>
                            <a:ext cx="1165225" cy="857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613830" name="テキスト ボックス 10"/>
            <p:cNvSpPr txBox="1">
              <a:spLocks noChangeArrowheads="1"/>
            </p:cNvSpPr>
            <p:nvPr/>
          </p:nvSpPr>
          <p:spPr bwMode="auto">
            <a:xfrm>
              <a:off x="1332333" y="3332174"/>
              <a:ext cx="2770310" cy="830997"/>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600" b="1" dirty="0">
                  <a:solidFill>
                    <a:srgbClr val="000000"/>
                  </a:solidFill>
                </a:rPr>
                <a:t>D  </a:t>
              </a:r>
              <a:r>
                <a:rPr lang="ja-JP" altLang="ja-JP" sz="1600" b="1" dirty="0">
                  <a:solidFill>
                    <a:srgbClr val="000000"/>
                  </a:solidFill>
                </a:rPr>
                <a:t>：吸収線量</a:t>
              </a:r>
            </a:p>
            <a:p>
              <a:pPr fontAlgn="base">
                <a:spcBef>
                  <a:spcPct val="0"/>
                </a:spcBef>
                <a:spcAft>
                  <a:spcPct val="0"/>
                </a:spcAft>
              </a:pPr>
              <a:r>
                <a:rPr lang="en-US" altLang="ja-JP" sz="1600" b="1" dirty="0">
                  <a:solidFill>
                    <a:srgbClr val="000000"/>
                  </a:solidFill>
                </a:rPr>
                <a:t>d</a:t>
              </a:r>
              <a:r>
                <a:rPr lang="ja-JP" altLang="ja-JP" sz="1600" b="1" dirty="0">
                  <a:solidFill>
                    <a:srgbClr val="000000"/>
                  </a:solidFill>
                </a:rPr>
                <a:t>ε ：吸収されたエネルギー</a:t>
              </a:r>
            </a:p>
            <a:p>
              <a:pPr fontAlgn="base">
                <a:spcBef>
                  <a:spcPct val="0"/>
                </a:spcBef>
                <a:spcAft>
                  <a:spcPct val="0"/>
                </a:spcAft>
              </a:pPr>
              <a:r>
                <a:rPr lang="en-US" altLang="ja-JP" sz="1600" b="1" dirty="0">
                  <a:solidFill>
                    <a:srgbClr val="000000"/>
                  </a:solidFill>
                </a:rPr>
                <a:t>dm</a:t>
              </a:r>
              <a:r>
                <a:rPr lang="ja-JP" altLang="ja-JP" sz="1600" b="1" dirty="0">
                  <a:solidFill>
                    <a:srgbClr val="000000"/>
                  </a:solidFill>
                </a:rPr>
                <a:t>：物質の質量</a:t>
              </a:r>
              <a:endParaRPr lang="ja-JP" altLang="en-US" sz="1600" b="1" dirty="0">
                <a:solidFill>
                  <a:srgbClr val="000000"/>
                </a:solidFill>
              </a:endParaRPr>
            </a:p>
          </p:txBody>
        </p:sp>
      </p:grpSp>
      <p:sp>
        <p:nvSpPr>
          <p:cNvPr id="1613832" name="正方形/長方形 12"/>
          <p:cNvSpPr>
            <a:spLocks noChangeArrowheads="1"/>
          </p:cNvSpPr>
          <p:nvPr/>
        </p:nvSpPr>
        <p:spPr bwMode="auto">
          <a:xfrm>
            <a:off x="-108520" y="44624"/>
            <a:ext cx="9144000" cy="830997"/>
          </a:xfrm>
          <a:prstGeom prst="rect">
            <a:avLst/>
          </a:prstGeom>
          <a:noFill/>
          <a:ln w="9525">
            <a:noFill/>
            <a:miter lim="800000"/>
            <a:headEnd/>
            <a:tailEnd/>
          </a:ln>
        </p:spPr>
        <p:txBody>
          <a:bodyPr>
            <a:spAutoFit/>
          </a:bodyPr>
          <a:lstStyle/>
          <a:p>
            <a:pPr marL="742950" indent="-742950" algn="ctr" fontAlgn="base">
              <a:lnSpc>
                <a:spcPct val="150000"/>
              </a:lnSpc>
              <a:spcBef>
                <a:spcPct val="60000"/>
              </a:spcBef>
              <a:spcAft>
                <a:spcPct val="0"/>
              </a:spcAft>
            </a:pPr>
            <a:r>
              <a:rPr lang="ja-JP" altLang="en-US" sz="3200" b="1" dirty="0" smtClean="0">
                <a:solidFill>
                  <a:srgbClr val="000000"/>
                </a:solidFill>
              </a:rPr>
              <a:t>吸収線量（</a:t>
            </a:r>
            <a:r>
              <a:rPr lang="en-US" altLang="ja-JP" sz="3200" b="1" dirty="0" smtClean="0">
                <a:solidFill>
                  <a:srgbClr val="000000"/>
                </a:solidFill>
              </a:rPr>
              <a:t>Gy</a:t>
            </a:r>
            <a:r>
              <a:rPr lang="ja-JP" altLang="en-US" sz="3200" b="1" dirty="0" smtClean="0">
                <a:solidFill>
                  <a:srgbClr val="000000"/>
                </a:solidFill>
              </a:rPr>
              <a:t>）</a:t>
            </a:r>
            <a:endParaRPr lang="en-US" altLang="ja-JP" sz="3200" b="1" dirty="0">
              <a:solidFill>
                <a:srgbClr val="000000"/>
              </a:solidFill>
            </a:endParaRPr>
          </a:p>
        </p:txBody>
      </p:sp>
      <p:sp>
        <p:nvSpPr>
          <p:cNvPr id="1613845" name="Oval 133"/>
          <p:cNvSpPr>
            <a:spLocks noChangeArrowheads="1"/>
          </p:cNvSpPr>
          <p:nvPr/>
        </p:nvSpPr>
        <p:spPr bwMode="auto">
          <a:xfrm>
            <a:off x="5802313" y="1556792"/>
            <a:ext cx="1357312" cy="1303338"/>
          </a:xfrm>
          <a:prstGeom prst="ellipse">
            <a:avLst/>
          </a:prstGeom>
          <a:gradFill rotWithShape="0">
            <a:gsLst>
              <a:gs pos="0">
                <a:srgbClr val="9FFFAA"/>
              </a:gs>
              <a:gs pos="100000">
                <a:srgbClr val="0BEE00"/>
              </a:gs>
            </a:gsLst>
            <a:path path="shape">
              <a:fillToRect l="50000" t="50000" r="50000" b="50000"/>
            </a:path>
          </a:gradFill>
          <a:ln w="25400">
            <a:noFill/>
            <a:round/>
            <a:headEnd/>
            <a:tailEnd/>
          </a:ln>
        </p:spPr>
        <p:txBody>
          <a:bodyPr wrap="none" anchor="ctr"/>
          <a:lstStyle/>
          <a:p>
            <a:pPr fontAlgn="base">
              <a:spcBef>
                <a:spcPct val="0"/>
              </a:spcBef>
              <a:spcAft>
                <a:spcPct val="0"/>
              </a:spcAft>
            </a:pPr>
            <a:endParaRPr lang="ja-JP" altLang="en-US" sz="1200" dirty="0">
              <a:solidFill>
                <a:srgbClr val="000000"/>
              </a:solidFill>
              <a:latin typeface="Times New Roman" pitchFamily="18" charset="0"/>
              <a:ea typeface="ＭＳ Ｐゴシック" pitchFamily="50" charset="-128"/>
            </a:endParaRPr>
          </a:p>
        </p:txBody>
      </p:sp>
      <p:sp>
        <p:nvSpPr>
          <p:cNvPr id="1613847" name="Oval 133"/>
          <p:cNvSpPr>
            <a:spLocks noChangeArrowheads="1"/>
          </p:cNvSpPr>
          <p:nvPr/>
        </p:nvSpPr>
        <p:spPr bwMode="auto">
          <a:xfrm>
            <a:off x="5802313" y="1556819"/>
            <a:ext cx="1357312" cy="1303337"/>
          </a:xfrm>
          <a:prstGeom prst="ellipse">
            <a:avLst/>
          </a:prstGeom>
          <a:gradFill rotWithShape="0">
            <a:gsLst>
              <a:gs pos="0">
                <a:srgbClr val="F5F0AB"/>
              </a:gs>
              <a:gs pos="100000">
                <a:srgbClr val="E7ED01"/>
              </a:gs>
            </a:gsLst>
            <a:path path="shape">
              <a:fillToRect l="50000" t="50000" r="50000" b="50000"/>
            </a:path>
          </a:gradFill>
          <a:ln w="25400">
            <a:noFill/>
            <a:round/>
            <a:headEnd/>
            <a:tailEnd/>
          </a:ln>
        </p:spPr>
        <p:txBody>
          <a:bodyPr wrap="none" anchor="ctr"/>
          <a:lstStyle/>
          <a:p>
            <a:pPr fontAlgn="base">
              <a:spcBef>
                <a:spcPct val="0"/>
              </a:spcBef>
              <a:spcAft>
                <a:spcPct val="0"/>
              </a:spcAft>
            </a:pPr>
            <a:endParaRPr lang="ja-JP" altLang="en-US" sz="1200" dirty="0">
              <a:solidFill>
                <a:srgbClr val="000000"/>
              </a:solidFill>
              <a:latin typeface="Times New Roman" pitchFamily="18" charset="0"/>
              <a:ea typeface="ＭＳ Ｐゴシック" pitchFamily="50" charset="-128"/>
            </a:endParaRPr>
          </a:p>
        </p:txBody>
      </p:sp>
      <p:sp>
        <p:nvSpPr>
          <p:cNvPr id="1613844" name="Oval 133"/>
          <p:cNvSpPr>
            <a:spLocks noChangeArrowheads="1"/>
          </p:cNvSpPr>
          <p:nvPr/>
        </p:nvSpPr>
        <p:spPr bwMode="auto">
          <a:xfrm>
            <a:off x="5796142" y="1556792"/>
            <a:ext cx="1357312" cy="1303338"/>
          </a:xfrm>
          <a:prstGeom prst="ellipse">
            <a:avLst/>
          </a:prstGeom>
          <a:gradFill rotWithShape="0">
            <a:gsLst>
              <a:gs pos="0">
                <a:srgbClr val="FAD2A5"/>
              </a:gs>
              <a:gs pos="100000">
                <a:srgbClr val="E17C0D"/>
              </a:gs>
            </a:gsLst>
            <a:path path="shape">
              <a:fillToRect l="50000" t="50000" r="50000" b="50000"/>
            </a:path>
          </a:gradFill>
          <a:ln w="25400">
            <a:noFill/>
            <a:round/>
            <a:headEnd/>
            <a:tailEnd/>
          </a:ln>
        </p:spPr>
        <p:txBody>
          <a:bodyPr wrap="none" anchor="ctr"/>
          <a:lstStyle/>
          <a:p>
            <a:pPr fontAlgn="base">
              <a:spcBef>
                <a:spcPct val="0"/>
              </a:spcBef>
              <a:spcAft>
                <a:spcPct val="0"/>
              </a:spcAft>
            </a:pPr>
            <a:endParaRPr lang="ja-JP" altLang="en-US" sz="1200" dirty="0">
              <a:solidFill>
                <a:srgbClr val="000000"/>
              </a:solidFill>
              <a:latin typeface="Times New Roman" pitchFamily="18" charset="0"/>
              <a:ea typeface="ＭＳ Ｐゴシック" pitchFamily="50" charset="-128"/>
            </a:endParaRPr>
          </a:p>
        </p:txBody>
      </p:sp>
      <p:sp>
        <p:nvSpPr>
          <p:cNvPr id="1613846" name="Oval 133"/>
          <p:cNvSpPr>
            <a:spLocks noChangeArrowheads="1"/>
          </p:cNvSpPr>
          <p:nvPr/>
        </p:nvSpPr>
        <p:spPr bwMode="auto">
          <a:xfrm>
            <a:off x="5802313" y="1552773"/>
            <a:ext cx="1357312" cy="1303338"/>
          </a:xfrm>
          <a:prstGeom prst="ellipse">
            <a:avLst/>
          </a:prstGeom>
          <a:gradFill rotWithShape="0">
            <a:gsLst>
              <a:gs pos="0">
                <a:srgbClr val="FF9F9F"/>
              </a:gs>
              <a:gs pos="100000">
                <a:srgbClr val="F20000"/>
              </a:gs>
            </a:gsLst>
            <a:path path="shape">
              <a:fillToRect l="50000" t="50000" r="50000" b="50000"/>
            </a:path>
          </a:gradFill>
          <a:ln w="25400">
            <a:noFill/>
            <a:round/>
            <a:headEnd/>
            <a:tailEnd/>
          </a:ln>
        </p:spPr>
        <p:txBody>
          <a:bodyPr wrap="none" anchor="ctr"/>
          <a:lstStyle/>
          <a:p>
            <a:pPr fontAlgn="base">
              <a:spcBef>
                <a:spcPct val="0"/>
              </a:spcBef>
              <a:spcAft>
                <a:spcPct val="0"/>
              </a:spcAft>
            </a:pPr>
            <a:endParaRPr lang="ja-JP" altLang="en-US" sz="1200" dirty="0">
              <a:solidFill>
                <a:srgbClr val="000000"/>
              </a:solidFill>
              <a:latin typeface="Times New Roman" pitchFamily="18" charset="0"/>
              <a:ea typeface="ＭＳ Ｐゴシック" pitchFamily="50" charset="-128"/>
            </a:endParaRPr>
          </a:p>
        </p:txBody>
      </p:sp>
      <p:sp>
        <p:nvSpPr>
          <p:cNvPr id="1613836" name="AutoShape 12"/>
          <p:cNvSpPr>
            <a:spLocks noChangeArrowheads="1"/>
          </p:cNvSpPr>
          <p:nvPr/>
        </p:nvSpPr>
        <p:spPr bwMode="auto">
          <a:xfrm>
            <a:off x="5211763" y="1944532"/>
            <a:ext cx="2374900" cy="142875"/>
          </a:xfrm>
          <a:prstGeom prst="rightArrow">
            <a:avLst>
              <a:gd name="adj1" fmla="val 54407"/>
              <a:gd name="adj2" fmla="val 155526"/>
            </a:avLst>
          </a:prstGeom>
          <a:solidFill>
            <a:srgbClr val="FFFF00">
              <a:alpha val="80000"/>
            </a:srgbClr>
          </a:solidFill>
          <a:ln w="9525">
            <a:solidFill>
              <a:schemeClr val="tx1"/>
            </a:solidFill>
            <a:miter lim="800000"/>
            <a:headEnd/>
            <a:tailEnd/>
          </a:ln>
          <a:effectLst/>
        </p:spPr>
        <p:txBody>
          <a:bodyPr wrap="none" anchor="ctr"/>
          <a:lstStyle/>
          <a:p>
            <a:pPr fontAlgn="base">
              <a:spcBef>
                <a:spcPct val="0"/>
              </a:spcBef>
              <a:spcAft>
                <a:spcPct val="0"/>
              </a:spcAft>
            </a:pPr>
            <a:endParaRPr lang="ja-JP" altLang="en-US" sz="2400" dirty="0">
              <a:solidFill>
                <a:srgbClr val="000000"/>
              </a:solidFill>
              <a:latin typeface="Times New Roman" pitchFamily="18" charset="0"/>
              <a:ea typeface="ＭＳ Ｐゴシック" pitchFamily="50" charset="-128"/>
            </a:endParaRPr>
          </a:p>
        </p:txBody>
      </p:sp>
      <p:sp>
        <p:nvSpPr>
          <p:cNvPr id="1613837" name="AutoShape 13"/>
          <p:cNvSpPr>
            <a:spLocks noChangeArrowheads="1"/>
          </p:cNvSpPr>
          <p:nvPr/>
        </p:nvSpPr>
        <p:spPr bwMode="auto">
          <a:xfrm>
            <a:off x="5211763" y="2141378"/>
            <a:ext cx="2374900" cy="142875"/>
          </a:xfrm>
          <a:prstGeom prst="rightArrow">
            <a:avLst>
              <a:gd name="adj1" fmla="val 54407"/>
              <a:gd name="adj2" fmla="val 155526"/>
            </a:avLst>
          </a:prstGeom>
          <a:solidFill>
            <a:srgbClr val="FFFF00">
              <a:alpha val="80000"/>
            </a:srgbClr>
          </a:solidFill>
          <a:ln w="9525">
            <a:solidFill>
              <a:schemeClr val="tx1"/>
            </a:solidFill>
            <a:miter lim="800000"/>
            <a:headEnd/>
            <a:tailEnd/>
          </a:ln>
          <a:effectLst/>
        </p:spPr>
        <p:txBody>
          <a:bodyPr wrap="none" anchor="ctr"/>
          <a:lstStyle/>
          <a:p>
            <a:pPr fontAlgn="base">
              <a:spcBef>
                <a:spcPct val="0"/>
              </a:spcBef>
              <a:spcAft>
                <a:spcPct val="0"/>
              </a:spcAft>
            </a:pPr>
            <a:endParaRPr lang="ja-JP" altLang="en-US" sz="2400" dirty="0">
              <a:solidFill>
                <a:srgbClr val="000000"/>
              </a:solidFill>
              <a:latin typeface="Times New Roman" pitchFamily="18" charset="0"/>
              <a:ea typeface="ＭＳ Ｐゴシック" pitchFamily="50" charset="-128"/>
            </a:endParaRPr>
          </a:p>
        </p:txBody>
      </p:sp>
      <p:sp>
        <p:nvSpPr>
          <p:cNvPr id="1613838" name="AutoShape 14"/>
          <p:cNvSpPr>
            <a:spLocks noChangeArrowheads="1"/>
          </p:cNvSpPr>
          <p:nvPr/>
        </p:nvSpPr>
        <p:spPr bwMode="auto">
          <a:xfrm>
            <a:off x="5211763" y="2358839"/>
            <a:ext cx="2374900" cy="142875"/>
          </a:xfrm>
          <a:prstGeom prst="rightArrow">
            <a:avLst>
              <a:gd name="adj1" fmla="val 54407"/>
              <a:gd name="adj2" fmla="val 155526"/>
            </a:avLst>
          </a:prstGeom>
          <a:solidFill>
            <a:srgbClr val="FFFF00">
              <a:alpha val="80000"/>
            </a:srgbClr>
          </a:solidFill>
          <a:ln w="9525">
            <a:solidFill>
              <a:schemeClr val="tx1"/>
            </a:solidFill>
            <a:miter lim="800000"/>
            <a:headEnd/>
            <a:tailEnd/>
          </a:ln>
          <a:effectLst/>
        </p:spPr>
        <p:txBody>
          <a:bodyPr wrap="none" anchor="ctr"/>
          <a:lstStyle/>
          <a:p>
            <a:pPr fontAlgn="base">
              <a:spcBef>
                <a:spcPct val="0"/>
              </a:spcBef>
              <a:spcAft>
                <a:spcPct val="0"/>
              </a:spcAft>
            </a:pPr>
            <a:endParaRPr lang="ja-JP" altLang="en-US" sz="2400" dirty="0">
              <a:solidFill>
                <a:srgbClr val="000000"/>
              </a:solidFill>
              <a:latin typeface="Times New Roman" pitchFamily="18" charset="0"/>
              <a:ea typeface="ＭＳ Ｐゴシック" pitchFamily="50" charset="-128"/>
            </a:endParaRPr>
          </a:p>
        </p:txBody>
      </p:sp>
      <p:sp>
        <p:nvSpPr>
          <p:cNvPr id="1613839" name="AutoShape 15"/>
          <p:cNvSpPr>
            <a:spLocks noChangeArrowheads="1"/>
          </p:cNvSpPr>
          <p:nvPr/>
        </p:nvSpPr>
        <p:spPr bwMode="auto">
          <a:xfrm>
            <a:off x="5211763" y="2565201"/>
            <a:ext cx="2374900" cy="142875"/>
          </a:xfrm>
          <a:prstGeom prst="rightArrow">
            <a:avLst>
              <a:gd name="adj1" fmla="val 54407"/>
              <a:gd name="adj2" fmla="val 155526"/>
            </a:avLst>
          </a:prstGeom>
          <a:solidFill>
            <a:srgbClr val="FFFF00">
              <a:alpha val="80000"/>
            </a:srgbClr>
          </a:solidFill>
          <a:ln w="9525">
            <a:solidFill>
              <a:schemeClr val="tx1"/>
            </a:solidFill>
            <a:miter lim="800000"/>
            <a:headEnd/>
            <a:tailEnd/>
          </a:ln>
          <a:effectLst/>
        </p:spPr>
        <p:txBody>
          <a:bodyPr wrap="none" anchor="ctr"/>
          <a:lstStyle/>
          <a:p>
            <a:pPr fontAlgn="base">
              <a:spcBef>
                <a:spcPct val="0"/>
              </a:spcBef>
              <a:spcAft>
                <a:spcPct val="0"/>
              </a:spcAft>
            </a:pPr>
            <a:endParaRPr lang="ja-JP" altLang="en-US" sz="2400" dirty="0">
              <a:solidFill>
                <a:srgbClr val="000000"/>
              </a:solidFill>
              <a:latin typeface="Times New Roman" pitchFamily="18" charset="0"/>
              <a:ea typeface="ＭＳ Ｐゴシック" pitchFamily="50" charset="-128"/>
            </a:endParaRPr>
          </a:p>
        </p:txBody>
      </p:sp>
      <p:grpSp>
        <p:nvGrpSpPr>
          <p:cNvPr id="4" name="Group 28"/>
          <p:cNvGrpSpPr>
            <a:grpSpLocks/>
          </p:cNvGrpSpPr>
          <p:nvPr/>
        </p:nvGrpSpPr>
        <p:grpSpPr bwMode="auto">
          <a:xfrm>
            <a:off x="5211776" y="1792132"/>
            <a:ext cx="1735137" cy="288925"/>
            <a:chOff x="3283" y="2704"/>
            <a:chExt cx="1093" cy="182"/>
          </a:xfrm>
        </p:grpSpPr>
        <p:sp>
          <p:nvSpPr>
            <p:cNvPr id="1613843" name="AutoShape 19"/>
            <p:cNvSpPr>
              <a:spLocks noChangeArrowheads="1"/>
            </p:cNvSpPr>
            <p:nvPr/>
          </p:nvSpPr>
          <p:spPr bwMode="auto">
            <a:xfrm>
              <a:off x="3283" y="2740"/>
              <a:ext cx="952" cy="91"/>
            </a:xfrm>
            <a:prstGeom prst="rightArrow">
              <a:avLst>
                <a:gd name="adj1" fmla="val 54407"/>
                <a:gd name="adj2" fmla="val 97883"/>
              </a:avLst>
            </a:prstGeom>
            <a:gradFill rotWithShape="1">
              <a:gsLst>
                <a:gs pos="0">
                  <a:srgbClr val="FFFF00">
                    <a:alpha val="82001"/>
                  </a:srgbClr>
                </a:gs>
                <a:gs pos="100000">
                  <a:srgbClr val="FF3300"/>
                </a:gs>
              </a:gsLst>
              <a:lin ang="0" scaled="1"/>
            </a:gradFill>
            <a:ln w="9525">
              <a:solidFill>
                <a:schemeClr val="tx1"/>
              </a:solidFill>
              <a:miter lim="800000"/>
              <a:headEnd/>
              <a:tailEnd/>
            </a:ln>
            <a:effectLst/>
          </p:spPr>
          <p:txBody>
            <a:bodyPr wrap="none" anchor="ctr"/>
            <a:lstStyle/>
            <a:p>
              <a:pPr fontAlgn="base">
                <a:spcBef>
                  <a:spcPct val="0"/>
                </a:spcBef>
                <a:spcAft>
                  <a:spcPct val="0"/>
                </a:spcAft>
              </a:pPr>
              <a:endParaRPr lang="ja-JP" altLang="en-US" sz="2400" dirty="0">
                <a:solidFill>
                  <a:srgbClr val="000000"/>
                </a:solidFill>
                <a:latin typeface="Times New Roman" pitchFamily="18" charset="0"/>
                <a:ea typeface="ＭＳ Ｐゴシック" pitchFamily="50" charset="-128"/>
              </a:endParaRPr>
            </a:p>
          </p:txBody>
        </p:sp>
        <p:sp>
          <p:nvSpPr>
            <p:cNvPr id="1613848" name="AutoShape 24"/>
            <p:cNvSpPr>
              <a:spLocks noChangeArrowheads="1"/>
            </p:cNvSpPr>
            <p:nvPr/>
          </p:nvSpPr>
          <p:spPr bwMode="auto">
            <a:xfrm>
              <a:off x="4195" y="2704"/>
              <a:ext cx="181" cy="182"/>
            </a:xfrm>
            <a:prstGeom prst="irregularSeal1">
              <a:avLst/>
            </a:prstGeom>
            <a:solidFill>
              <a:srgbClr val="F20000"/>
            </a:solidFill>
            <a:ln w="9525">
              <a:solidFill>
                <a:schemeClr val="tx1"/>
              </a:solidFill>
              <a:miter lim="800000"/>
              <a:headEnd/>
              <a:tailEnd/>
            </a:ln>
            <a:effectLst/>
          </p:spPr>
          <p:txBody>
            <a:bodyPr wrap="none" anchor="ctr"/>
            <a:lstStyle/>
            <a:p>
              <a:pPr fontAlgn="base">
                <a:spcBef>
                  <a:spcPct val="0"/>
                </a:spcBef>
                <a:spcAft>
                  <a:spcPct val="0"/>
                </a:spcAft>
              </a:pPr>
              <a:endParaRPr lang="ja-JP" altLang="en-US" sz="2400" dirty="0">
                <a:solidFill>
                  <a:srgbClr val="000000"/>
                </a:solidFill>
                <a:latin typeface="Times New Roman" pitchFamily="18" charset="0"/>
                <a:ea typeface="ＭＳ Ｐゴシック" pitchFamily="50" charset="-128"/>
              </a:endParaRPr>
            </a:p>
          </p:txBody>
        </p:sp>
      </p:grpSp>
      <p:grpSp>
        <p:nvGrpSpPr>
          <p:cNvPr id="5" name="Group 29"/>
          <p:cNvGrpSpPr>
            <a:grpSpLocks/>
          </p:cNvGrpSpPr>
          <p:nvPr/>
        </p:nvGrpSpPr>
        <p:grpSpPr bwMode="auto">
          <a:xfrm>
            <a:off x="5211763" y="1979445"/>
            <a:ext cx="1414462" cy="288925"/>
            <a:chOff x="3283" y="2822"/>
            <a:chExt cx="891" cy="182"/>
          </a:xfrm>
        </p:grpSpPr>
        <p:sp>
          <p:nvSpPr>
            <p:cNvPr id="1613842" name="AutoShape 18"/>
            <p:cNvSpPr>
              <a:spLocks noChangeArrowheads="1"/>
            </p:cNvSpPr>
            <p:nvPr/>
          </p:nvSpPr>
          <p:spPr bwMode="auto">
            <a:xfrm>
              <a:off x="3283" y="2861"/>
              <a:ext cx="725" cy="89"/>
            </a:xfrm>
            <a:prstGeom prst="rightArrow">
              <a:avLst>
                <a:gd name="adj1" fmla="val 54407"/>
                <a:gd name="adj2" fmla="val 76219"/>
              </a:avLst>
            </a:prstGeom>
            <a:gradFill rotWithShape="1">
              <a:gsLst>
                <a:gs pos="0">
                  <a:srgbClr val="FFFF00">
                    <a:alpha val="82001"/>
                  </a:srgbClr>
                </a:gs>
                <a:gs pos="100000">
                  <a:srgbClr val="FF3300"/>
                </a:gs>
              </a:gsLst>
              <a:lin ang="0" scaled="1"/>
            </a:gradFill>
            <a:ln w="9525">
              <a:solidFill>
                <a:schemeClr val="tx1"/>
              </a:solidFill>
              <a:miter lim="800000"/>
              <a:headEnd/>
              <a:tailEnd/>
            </a:ln>
            <a:effectLst/>
          </p:spPr>
          <p:txBody>
            <a:bodyPr wrap="none" anchor="ctr"/>
            <a:lstStyle/>
            <a:p>
              <a:pPr fontAlgn="base">
                <a:spcBef>
                  <a:spcPct val="0"/>
                </a:spcBef>
                <a:spcAft>
                  <a:spcPct val="0"/>
                </a:spcAft>
              </a:pPr>
              <a:endParaRPr lang="ja-JP" altLang="en-US" sz="2400" dirty="0">
                <a:solidFill>
                  <a:srgbClr val="000000"/>
                </a:solidFill>
                <a:latin typeface="Times New Roman" pitchFamily="18" charset="0"/>
                <a:ea typeface="ＭＳ Ｐゴシック" pitchFamily="50" charset="-128"/>
              </a:endParaRPr>
            </a:p>
          </p:txBody>
        </p:sp>
        <p:sp>
          <p:nvSpPr>
            <p:cNvPr id="1613849" name="AutoShape 25"/>
            <p:cNvSpPr>
              <a:spLocks noChangeArrowheads="1"/>
            </p:cNvSpPr>
            <p:nvPr/>
          </p:nvSpPr>
          <p:spPr bwMode="auto">
            <a:xfrm>
              <a:off x="3993" y="2822"/>
              <a:ext cx="181" cy="182"/>
            </a:xfrm>
            <a:prstGeom prst="irregularSeal1">
              <a:avLst/>
            </a:prstGeom>
            <a:solidFill>
              <a:srgbClr val="F20000"/>
            </a:solidFill>
            <a:ln w="9525">
              <a:solidFill>
                <a:schemeClr val="tx1"/>
              </a:solidFill>
              <a:miter lim="800000"/>
              <a:headEnd/>
              <a:tailEnd/>
            </a:ln>
            <a:effectLst/>
          </p:spPr>
          <p:txBody>
            <a:bodyPr wrap="none" anchor="ctr"/>
            <a:lstStyle/>
            <a:p>
              <a:pPr fontAlgn="base">
                <a:spcBef>
                  <a:spcPct val="0"/>
                </a:spcBef>
                <a:spcAft>
                  <a:spcPct val="0"/>
                </a:spcAft>
              </a:pPr>
              <a:endParaRPr lang="ja-JP" altLang="en-US" sz="2400" dirty="0">
                <a:solidFill>
                  <a:srgbClr val="000000"/>
                </a:solidFill>
                <a:latin typeface="Times New Roman" pitchFamily="18" charset="0"/>
                <a:ea typeface="ＭＳ Ｐゴシック" pitchFamily="50" charset="-128"/>
              </a:endParaRPr>
            </a:p>
          </p:txBody>
        </p:sp>
      </p:grpSp>
      <p:grpSp>
        <p:nvGrpSpPr>
          <p:cNvPr id="6" name="Group 30"/>
          <p:cNvGrpSpPr>
            <a:grpSpLocks/>
          </p:cNvGrpSpPr>
          <p:nvPr/>
        </p:nvGrpSpPr>
        <p:grpSpPr bwMode="auto">
          <a:xfrm>
            <a:off x="5211775" y="2190588"/>
            <a:ext cx="1779587" cy="288925"/>
            <a:chOff x="3283" y="2955"/>
            <a:chExt cx="1121" cy="182"/>
          </a:xfrm>
        </p:grpSpPr>
        <p:sp>
          <p:nvSpPr>
            <p:cNvPr id="1613841" name="AutoShape 17"/>
            <p:cNvSpPr>
              <a:spLocks noChangeArrowheads="1"/>
            </p:cNvSpPr>
            <p:nvPr/>
          </p:nvSpPr>
          <p:spPr bwMode="auto">
            <a:xfrm>
              <a:off x="3283" y="2991"/>
              <a:ext cx="952" cy="91"/>
            </a:xfrm>
            <a:prstGeom prst="rightArrow">
              <a:avLst>
                <a:gd name="adj1" fmla="val 54407"/>
                <a:gd name="adj2" fmla="val 97883"/>
              </a:avLst>
            </a:prstGeom>
            <a:gradFill rotWithShape="1">
              <a:gsLst>
                <a:gs pos="0">
                  <a:srgbClr val="FFFF00">
                    <a:alpha val="82001"/>
                  </a:srgbClr>
                </a:gs>
                <a:gs pos="100000">
                  <a:srgbClr val="FF3300"/>
                </a:gs>
              </a:gsLst>
              <a:lin ang="0" scaled="1"/>
            </a:gradFill>
            <a:ln w="9525">
              <a:solidFill>
                <a:schemeClr val="tx1"/>
              </a:solidFill>
              <a:miter lim="800000"/>
              <a:headEnd/>
              <a:tailEnd/>
            </a:ln>
            <a:effectLst/>
          </p:spPr>
          <p:txBody>
            <a:bodyPr wrap="none" anchor="ctr"/>
            <a:lstStyle/>
            <a:p>
              <a:pPr fontAlgn="base">
                <a:spcBef>
                  <a:spcPct val="0"/>
                </a:spcBef>
                <a:spcAft>
                  <a:spcPct val="0"/>
                </a:spcAft>
              </a:pPr>
              <a:endParaRPr lang="ja-JP" altLang="en-US" sz="2400" dirty="0">
                <a:solidFill>
                  <a:srgbClr val="000000"/>
                </a:solidFill>
                <a:latin typeface="Times New Roman" pitchFamily="18" charset="0"/>
                <a:ea typeface="ＭＳ Ｐゴシック" pitchFamily="50" charset="-128"/>
              </a:endParaRPr>
            </a:p>
          </p:txBody>
        </p:sp>
        <p:sp>
          <p:nvSpPr>
            <p:cNvPr id="1613850" name="AutoShape 26"/>
            <p:cNvSpPr>
              <a:spLocks noChangeArrowheads="1"/>
            </p:cNvSpPr>
            <p:nvPr/>
          </p:nvSpPr>
          <p:spPr bwMode="auto">
            <a:xfrm>
              <a:off x="4223" y="2955"/>
              <a:ext cx="181" cy="182"/>
            </a:xfrm>
            <a:prstGeom prst="irregularSeal1">
              <a:avLst/>
            </a:prstGeom>
            <a:solidFill>
              <a:srgbClr val="F20000"/>
            </a:solidFill>
            <a:ln w="9525">
              <a:solidFill>
                <a:schemeClr val="tx1"/>
              </a:solidFill>
              <a:miter lim="800000"/>
              <a:headEnd/>
              <a:tailEnd/>
            </a:ln>
            <a:effectLst/>
          </p:spPr>
          <p:txBody>
            <a:bodyPr wrap="none" anchor="ctr"/>
            <a:lstStyle/>
            <a:p>
              <a:pPr fontAlgn="base">
                <a:spcBef>
                  <a:spcPct val="0"/>
                </a:spcBef>
                <a:spcAft>
                  <a:spcPct val="0"/>
                </a:spcAft>
              </a:pPr>
              <a:endParaRPr lang="ja-JP" altLang="en-US" sz="2400" dirty="0">
                <a:solidFill>
                  <a:srgbClr val="000000"/>
                </a:solidFill>
                <a:latin typeface="Times New Roman" pitchFamily="18" charset="0"/>
                <a:ea typeface="ＭＳ Ｐゴシック" pitchFamily="50" charset="-128"/>
              </a:endParaRPr>
            </a:p>
          </p:txBody>
        </p:sp>
      </p:grpSp>
      <p:grpSp>
        <p:nvGrpSpPr>
          <p:cNvPr id="7" name="Group 31"/>
          <p:cNvGrpSpPr>
            <a:grpSpLocks/>
          </p:cNvGrpSpPr>
          <p:nvPr/>
        </p:nvGrpSpPr>
        <p:grpSpPr bwMode="auto">
          <a:xfrm>
            <a:off x="5211767" y="2396930"/>
            <a:ext cx="1630362" cy="288925"/>
            <a:chOff x="3283" y="3085"/>
            <a:chExt cx="1027" cy="182"/>
          </a:xfrm>
        </p:grpSpPr>
        <p:sp>
          <p:nvSpPr>
            <p:cNvPr id="1613840" name="AutoShape 16"/>
            <p:cNvSpPr>
              <a:spLocks noChangeArrowheads="1"/>
            </p:cNvSpPr>
            <p:nvPr/>
          </p:nvSpPr>
          <p:spPr bwMode="auto">
            <a:xfrm>
              <a:off x="3283" y="3127"/>
              <a:ext cx="861" cy="90"/>
            </a:xfrm>
            <a:prstGeom prst="rightArrow">
              <a:avLst>
                <a:gd name="adj1" fmla="val 54407"/>
                <a:gd name="adj2" fmla="val 89510"/>
              </a:avLst>
            </a:prstGeom>
            <a:gradFill rotWithShape="1">
              <a:gsLst>
                <a:gs pos="0">
                  <a:srgbClr val="FFFF00">
                    <a:alpha val="82001"/>
                  </a:srgbClr>
                </a:gs>
                <a:gs pos="100000">
                  <a:srgbClr val="FF3300"/>
                </a:gs>
              </a:gsLst>
              <a:lin ang="0" scaled="1"/>
            </a:gradFill>
            <a:ln w="9525">
              <a:solidFill>
                <a:schemeClr val="tx1"/>
              </a:solidFill>
              <a:miter lim="800000"/>
              <a:headEnd/>
              <a:tailEnd/>
            </a:ln>
            <a:effectLst/>
          </p:spPr>
          <p:txBody>
            <a:bodyPr wrap="none" anchor="ctr"/>
            <a:lstStyle/>
            <a:p>
              <a:pPr fontAlgn="base">
                <a:spcBef>
                  <a:spcPct val="0"/>
                </a:spcBef>
                <a:spcAft>
                  <a:spcPct val="0"/>
                </a:spcAft>
              </a:pPr>
              <a:endParaRPr lang="ja-JP" altLang="en-US" sz="2400" dirty="0">
                <a:solidFill>
                  <a:srgbClr val="000000"/>
                </a:solidFill>
                <a:latin typeface="Times New Roman" pitchFamily="18" charset="0"/>
                <a:ea typeface="ＭＳ Ｐゴシック" pitchFamily="50" charset="-128"/>
              </a:endParaRPr>
            </a:p>
          </p:txBody>
        </p:sp>
        <p:sp>
          <p:nvSpPr>
            <p:cNvPr id="1613851" name="AutoShape 27"/>
            <p:cNvSpPr>
              <a:spLocks noChangeArrowheads="1"/>
            </p:cNvSpPr>
            <p:nvPr/>
          </p:nvSpPr>
          <p:spPr bwMode="auto">
            <a:xfrm>
              <a:off x="4129" y="3085"/>
              <a:ext cx="181" cy="182"/>
            </a:xfrm>
            <a:prstGeom prst="irregularSeal1">
              <a:avLst/>
            </a:prstGeom>
            <a:solidFill>
              <a:srgbClr val="F20000"/>
            </a:solidFill>
            <a:ln w="9525">
              <a:solidFill>
                <a:schemeClr val="tx1"/>
              </a:solidFill>
              <a:miter lim="800000"/>
              <a:headEnd/>
              <a:tailEnd/>
            </a:ln>
            <a:effectLst/>
          </p:spPr>
          <p:txBody>
            <a:bodyPr wrap="none" anchor="ctr"/>
            <a:lstStyle/>
            <a:p>
              <a:pPr fontAlgn="base">
                <a:spcBef>
                  <a:spcPct val="0"/>
                </a:spcBef>
                <a:spcAft>
                  <a:spcPct val="0"/>
                </a:spcAft>
              </a:pPr>
              <a:endParaRPr lang="ja-JP" altLang="en-US" sz="2400" dirty="0">
                <a:solidFill>
                  <a:srgbClr val="000000"/>
                </a:solidFill>
                <a:latin typeface="Times New Roman" pitchFamily="18" charset="0"/>
                <a:ea typeface="ＭＳ Ｐゴシック" pitchFamily="50" charset="-128"/>
              </a:endParaRPr>
            </a:p>
          </p:txBody>
        </p:sp>
      </p:grpSp>
      <p:grpSp>
        <p:nvGrpSpPr>
          <p:cNvPr id="13" name="グループ化 12"/>
          <p:cNvGrpSpPr/>
          <p:nvPr/>
        </p:nvGrpSpPr>
        <p:grpSpPr>
          <a:xfrm>
            <a:off x="3419301" y="5853329"/>
            <a:ext cx="2448843" cy="792088"/>
            <a:chOff x="6424059" y="5949280"/>
            <a:chExt cx="2448843" cy="792088"/>
          </a:xfrm>
        </p:grpSpPr>
        <p:sp>
          <p:nvSpPr>
            <p:cNvPr id="41" name="AutoShape 4"/>
            <p:cNvSpPr>
              <a:spLocks noChangeArrowheads="1"/>
            </p:cNvSpPr>
            <p:nvPr/>
          </p:nvSpPr>
          <p:spPr bwMode="auto">
            <a:xfrm>
              <a:off x="6424059" y="5949280"/>
              <a:ext cx="990600" cy="685800"/>
            </a:xfrm>
            <a:prstGeom prst="cube">
              <a:avLst>
                <a:gd name="adj" fmla="val 25000"/>
              </a:avLst>
            </a:prstGeom>
            <a:noFill/>
            <a:ln w="9525">
              <a:solidFill>
                <a:srgbClr val="FFFFCC"/>
              </a:solidFill>
              <a:miter lim="800000"/>
              <a:headEnd/>
              <a:tailEnd/>
            </a:ln>
            <a:effectLst/>
          </p:spPr>
          <p:txBody>
            <a:bodyPr wrap="none" anchor="ctr"/>
            <a:lstStyle/>
            <a:p>
              <a:pPr>
                <a:defRPr/>
              </a:pPr>
              <a:endParaRPr kumimoji="0" lang="ja-JP" altLang="en-US" kern="0" dirty="0" smtClean="0">
                <a:solidFill>
                  <a:srgbClr val="FFFFCC"/>
                </a:solidFill>
              </a:endParaRPr>
            </a:p>
          </p:txBody>
        </p:sp>
        <p:sp>
          <p:nvSpPr>
            <p:cNvPr id="47" name="Text Box 10"/>
            <p:cNvSpPr txBox="1">
              <a:spLocks noChangeArrowheads="1"/>
            </p:cNvSpPr>
            <p:nvPr/>
          </p:nvSpPr>
          <p:spPr bwMode="auto">
            <a:xfrm>
              <a:off x="7452320" y="6341258"/>
              <a:ext cx="1420582" cy="400110"/>
            </a:xfrm>
            <a:prstGeom prst="rect">
              <a:avLst/>
            </a:prstGeom>
            <a:noFill/>
            <a:ln w="9525">
              <a:noFill/>
              <a:miter lim="800000"/>
              <a:headEnd/>
              <a:tailEnd/>
            </a:ln>
            <a:effectLst/>
          </p:spPr>
          <p:txBody>
            <a:bodyPr wrap="none">
              <a:spAutoFit/>
            </a:bodyPr>
            <a:lstStyle/>
            <a:p>
              <a:pPr>
                <a:defRPr/>
              </a:pPr>
              <a:r>
                <a:rPr kumimoji="0" lang="ja-JP" altLang="en-US" sz="2000" kern="0" dirty="0" smtClean="0">
                  <a:solidFill>
                    <a:srgbClr val="000000"/>
                  </a:solidFill>
                </a:rPr>
                <a:t>質量：</a:t>
              </a:r>
              <a:r>
                <a:rPr kumimoji="0" lang="en-US" altLang="ja-JP" sz="2000" kern="0" dirty="0" smtClean="0">
                  <a:solidFill>
                    <a:srgbClr val="000000"/>
                  </a:solidFill>
                </a:rPr>
                <a:t>1 kg</a:t>
              </a:r>
            </a:p>
          </p:txBody>
        </p:sp>
      </p:grpSp>
      <p:grpSp>
        <p:nvGrpSpPr>
          <p:cNvPr id="14" name="グループ化 13"/>
          <p:cNvGrpSpPr/>
          <p:nvPr/>
        </p:nvGrpSpPr>
        <p:grpSpPr>
          <a:xfrm>
            <a:off x="2359314" y="4797152"/>
            <a:ext cx="1972052" cy="944114"/>
            <a:chOff x="5364088" y="4893103"/>
            <a:chExt cx="1972052" cy="944114"/>
          </a:xfrm>
        </p:grpSpPr>
        <p:sp>
          <p:nvSpPr>
            <p:cNvPr id="43" name="Text Box 6"/>
            <p:cNvSpPr txBox="1">
              <a:spLocks noChangeArrowheads="1"/>
            </p:cNvSpPr>
            <p:nvPr/>
          </p:nvSpPr>
          <p:spPr bwMode="auto">
            <a:xfrm>
              <a:off x="5364088" y="5117122"/>
              <a:ext cx="954107" cy="400110"/>
            </a:xfrm>
            <a:prstGeom prst="rect">
              <a:avLst/>
            </a:prstGeom>
            <a:noFill/>
            <a:ln w="9525">
              <a:noFill/>
              <a:miter lim="800000"/>
              <a:headEnd/>
              <a:tailEnd/>
            </a:ln>
            <a:effectLst/>
          </p:spPr>
          <p:txBody>
            <a:bodyPr wrap="none">
              <a:spAutoFit/>
            </a:bodyPr>
            <a:lstStyle/>
            <a:p>
              <a:pPr>
                <a:defRPr/>
              </a:pPr>
              <a:r>
                <a:rPr kumimoji="0" lang="ja-JP" altLang="en-US" sz="2000" kern="0" dirty="0" smtClean="0">
                  <a:solidFill>
                    <a:srgbClr val="000000"/>
                  </a:solidFill>
                </a:rPr>
                <a:t>放射線</a:t>
              </a:r>
            </a:p>
          </p:txBody>
        </p:sp>
        <p:grpSp>
          <p:nvGrpSpPr>
            <p:cNvPr id="12" name="グループ化 11"/>
            <p:cNvGrpSpPr/>
            <p:nvPr/>
          </p:nvGrpSpPr>
          <p:grpSpPr>
            <a:xfrm>
              <a:off x="6448563" y="4893103"/>
              <a:ext cx="887577" cy="944114"/>
              <a:chOff x="6448563" y="4893103"/>
              <a:chExt cx="887577" cy="944114"/>
            </a:xfrm>
          </p:grpSpPr>
          <p:sp>
            <p:nvSpPr>
              <p:cNvPr id="49" name="稲妻 48"/>
              <p:cNvSpPr/>
              <p:nvPr/>
            </p:nvSpPr>
            <p:spPr>
              <a:xfrm rot="819603">
                <a:off x="6448563" y="4893103"/>
                <a:ext cx="367745" cy="9378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dirty="0">
                  <a:solidFill>
                    <a:srgbClr val="FFFFFF"/>
                  </a:solidFill>
                </a:endParaRPr>
              </a:p>
            </p:txBody>
          </p:sp>
          <p:sp>
            <p:nvSpPr>
              <p:cNvPr id="50" name="稲妻 49"/>
              <p:cNvSpPr/>
              <p:nvPr/>
            </p:nvSpPr>
            <p:spPr>
              <a:xfrm rot="819603">
                <a:off x="6693771" y="4899319"/>
                <a:ext cx="367745" cy="9378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dirty="0">
                  <a:solidFill>
                    <a:srgbClr val="FFFFFF"/>
                  </a:solidFill>
                </a:endParaRPr>
              </a:p>
            </p:txBody>
          </p:sp>
          <p:sp>
            <p:nvSpPr>
              <p:cNvPr id="51" name="稲妻 50"/>
              <p:cNvSpPr/>
              <p:nvPr/>
            </p:nvSpPr>
            <p:spPr>
              <a:xfrm rot="819603">
                <a:off x="6968395" y="4899319"/>
                <a:ext cx="367745" cy="9378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dirty="0">
                  <a:solidFill>
                    <a:srgbClr val="FFFFFF"/>
                  </a:solidFill>
                </a:endParaRPr>
              </a:p>
            </p:txBody>
          </p:sp>
        </p:grpSp>
      </p:grpSp>
      <p:grpSp>
        <p:nvGrpSpPr>
          <p:cNvPr id="8" name="グループ化 7"/>
          <p:cNvGrpSpPr/>
          <p:nvPr/>
        </p:nvGrpSpPr>
        <p:grpSpPr>
          <a:xfrm>
            <a:off x="3425784" y="5856545"/>
            <a:ext cx="990600" cy="685800"/>
            <a:chOff x="4716016" y="5877272"/>
            <a:chExt cx="990600" cy="685800"/>
          </a:xfrm>
        </p:grpSpPr>
        <p:sp>
          <p:nvSpPr>
            <p:cNvPr id="52" name="AutoShape 4"/>
            <p:cNvSpPr>
              <a:spLocks noChangeArrowheads="1"/>
            </p:cNvSpPr>
            <p:nvPr/>
          </p:nvSpPr>
          <p:spPr bwMode="auto">
            <a:xfrm>
              <a:off x="4716016" y="5877272"/>
              <a:ext cx="990600" cy="685800"/>
            </a:xfrm>
            <a:prstGeom prst="cube">
              <a:avLst>
                <a:gd name="adj" fmla="val 25000"/>
              </a:avLst>
            </a:prstGeom>
            <a:solidFill>
              <a:srgbClr val="FFFF00"/>
            </a:solidFill>
            <a:ln w="9525">
              <a:solidFill>
                <a:schemeClr val="tx1"/>
              </a:solidFill>
              <a:miter lim="800000"/>
              <a:headEnd/>
              <a:tailEnd/>
            </a:ln>
            <a:effectLst/>
          </p:spPr>
          <p:txBody>
            <a:bodyPr wrap="none" anchor="ctr"/>
            <a:lstStyle/>
            <a:p>
              <a:pPr>
                <a:defRPr/>
              </a:pPr>
              <a:endParaRPr kumimoji="0" lang="ja-JP" altLang="en-US" kern="0" dirty="0" smtClean="0">
                <a:solidFill>
                  <a:srgbClr val="FFFFCC"/>
                </a:solidFill>
              </a:endParaRPr>
            </a:p>
          </p:txBody>
        </p:sp>
        <p:sp>
          <p:nvSpPr>
            <p:cNvPr id="46" name="Text Box 10"/>
            <p:cNvSpPr txBox="1">
              <a:spLocks noChangeArrowheads="1"/>
            </p:cNvSpPr>
            <p:nvPr/>
          </p:nvSpPr>
          <p:spPr bwMode="auto">
            <a:xfrm>
              <a:off x="4818829" y="6092125"/>
              <a:ext cx="546945" cy="400110"/>
            </a:xfrm>
            <a:prstGeom prst="rect">
              <a:avLst/>
            </a:prstGeom>
            <a:noFill/>
            <a:ln w="9525">
              <a:noFill/>
              <a:miter lim="800000"/>
              <a:headEnd/>
              <a:tailEnd/>
            </a:ln>
            <a:effectLst/>
          </p:spPr>
          <p:txBody>
            <a:bodyPr wrap="none">
              <a:spAutoFit/>
            </a:bodyPr>
            <a:lstStyle/>
            <a:p>
              <a:pPr>
                <a:defRPr/>
              </a:pPr>
              <a:r>
                <a:rPr kumimoji="0" lang="en-US" altLang="ja-JP" sz="2000" kern="0" dirty="0" smtClean="0">
                  <a:solidFill>
                    <a:srgbClr val="000000"/>
                  </a:solidFill>
                </a:rPr>
                <a:t>1 J</a:t>
              </a:r>
            </a:p>
          </p:txBody>
        </p:sp>
      </p:grpSp>
      <p:grpSp>
        <p:nvGrpSpPr>
          <p:cNvPr id="16" name="グループ化 15"/>
          <p:cNvGrpSpPr/>
          <p:nvPr/>
        </p:nvGrpSpPr>
        <p:grpSpPr>
          <a:xfrm>
            <a:off x="3418164" y="5854412"/>
            <a:ext cx="990600" cy="685800"/>
            <a:chOff x="5597624" y="6559624"/>
            <a:chExt cx="990600" cy="685800"/>
          </a:xfrm>
        </p:grpSpPr>
        <p:sp>
          <p:nvSpPr>
            <p:cNvPr id="48" name="AutoShape 4"/>
            <p:cNvSpPr>
              <a:spLocks noChangeArrowheads="1"/>
            </p:cNvSpPr>
            <p:nvPr/>
          </p:nvSpPr>
          <p:spPr bwMode="auto">
            <a:xfrm>
              <a:off x="5597624" y="6559624"/>
              <a:ext cx="990600" cy="685800"/>
            </a:xfrm>
            <a:prstGeom prst="cube">
              <a:avLst>
                <a:gd name="adj" fmla="val 25000"/>
              </a:avLst>
            </a:prstGeom>
            <a:solidFill>
              <a:srgbClr val="DAA600"/>
            </a:solidFill>
            <a:ln w="9525">
              <a:solidFill>
                <a:schemeClr val="tx1"/>
              </a:solidFill>
              <a:miter lim="800000"/>
              <a:headEnd/>
              <a:tailEnd/>
            </a:ln>
            <a:effectLst/>
          </p:spPr>
          <p:txBody>
            <a:bodyPr wrap="none" anchor="ctr"/>
            <a:lstStyle/>
            <a:p>
              <a:pPr>
                <a:defRPr/>
              </a:pPr>
              <a:endParaRPr kumimoji="0" lang="ja-JP" altLang="en-US" kern="0" dirty="0" smtClean="0">
                <a:solidFill>
                  <a:srgbClr val="FFFFCC"/>
                </a:solidFill>
              </a:endParaRPr>
            </a:p>
          </p:txBody>
        </p:sp>
        <p:sp>
          <p:nvSpPr>
            <p:cNvPr id="53" name="Text Box 10"/>
            <p:cNvSpPr txBox="1">
              <a:spLocks noChangeArrowheads="1"/>
            </p:cNvSpPr>
            <p:nvPr/>
          </p:nvSpPr>
          <p:spPr bwMode="auto">
            <a:xfrm>
              <a:off x="5700437" y="6774477"/>
              <a:ext cx="588623" cy="400110"/>
            </a:xfrm>
            <a:prstGeom prst="rect">
              <a:avLst/>
            </a:prstGeom>
            <a:noFill/>
            <a:ln w="9525">
              <a:noFill/>
              <a:miter lim="800000"/>
              <a:headEnd/>
              <a:tailEnd/>
            </a:ln>
            <a:effectLst/>
          </p:spPr>
          <p:txBody>
            <a:bodyPr wrap="none">
              <a:spAutoFit/>
            </a:bodyPr>
            <a:lstStyle/>
            <a:p>
              <a:pPr>
                <a:defRPr/>
              </a:pPr>
              <a:r>
                <a:rPr kumimoji="0" lang="en-US" altLang="ja-JP" sz="2000" kern="0" dirty="0">
                  <a:solidFill>
                    <a:srgbClr val="000000"/>
                  </a:solidFill>
                </a:rPr>
                <a:t>2</a:t>
              </a:r>
              <a:r>
                <a:rPr kumimoji="0" lang="en-US" altLang="ja-JP" sz="2000" kern="0" dirty="0" smtClean="0">
                  <a:solidFill>
                    <a:srgbClr val="000000"/>
                  </a:solidFill>
                </a:rPr>
                <a:t> J</a:t>
              </a:r>
            </a:p>
          </p:txBody>
        </p:sp>
      </p:grpSp>
      <p:grpSp>
        <p:nvGrpSpPr>
          <p:cNvPr id="15" name="グループ化 14"/>
          <p:cNvGrpSpPr/>
          <p:nvPr/>
        </p:nvGrpSpPr>
        <p:grpSpPr>
          <a:xfrm>
            <a:off x="4545746" y="4945877"/>
            <a:ext cx="909910" cy="691428"/>
            <a:chOff x="7497387" y="6902524"/>
            <a:chExt cx="909910" cy="691428"/>
          </a:xfrm>
        </p:grpSpPr>
        <p:sp>
          <p:nvSpPr>
            <p:cNvPr id="11" name="円/楕円 10"/>
            <p:cNvSpPr/>
            <p:nvPr/>
          </p:nvSpPr>
          <p:spPr>
            <a:xfrm>
              <a:off x="7497387" y="6902524"/>
              <a:ext cx="909910" cy="69142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solidFill>
                  <a:srgbClr val="000000"/>
                </a:solidFill>
              </a:endParaRPr>
            </a:p>
          </p:txBody>
        </p:sp>
        <p:sp>
          <p:nvSpPr>
            <p:cNvPr id="54" name="Text Box 10"/>
            <p:cNvSpPr txBox="1">
              <a:spLocks noChangeArrowheads="1"/>
            </p:cNvSpPr>
            <p:nvPr/>
          </p:nvSpPr>
          <p:spPr bwMode="auto">
            <a:xfrm>
              <a:off x="7604720" y="7061338"/>
              <a:ext cx="684803" cy="400110"/>
            </a:xfrm>
            <a:prstGeom prst="rect">
              <a:avLst/>
            </a:prstGeom>
            <a:noFill/>
            <a:ln w="9525">
              <a:noFill/>
              <a:miter lim="800000"/>
              <a:headEnd/>
              <a:tailEnd/>
            </a:ln>
            <a:effectLst/>
          </p:spPr>
          <p:txBody>
            <a:bodyPr wrap="none">
              <a:spAutoFit/>
            </a:bodyPr>
            <a:lstStyle/>
            <a:p>
              <a:pPr>
                <a:defRPr/>
              </a:pPr>
              <a:r>
                <a:rPr kumimoji="0" lang="en-US" altLang="ja-JP" sz="2000" kern="0" dirty="0" smtClean="0">
                  <a:solidFill>
                    <a:srgbClr val="000000"/>
                  </a:solidFill>
                </a:rPr>
                <a:t>1 </a:t>
              </a:r>
              <a:r>
                <a:rPr kumimoji="0" lang="en-US" altLang="ja-JP" sz="2000" kern="0" dirty="0" err="1" smtClean="0">
                  <a:solidFill>
                    <a:srgbClr val="000000"/>
                  </a:solidFill>
                </a:rPr>
                <a:t>Gy</a:t>
              </a:r>
              <a:endParaRPr kumimoji="0" lang="en-US" altLang="ja-JP" sz="2000" kern="0" dirty="0" smtClean="0">
                <a:solidFill>
                  <a:srgbClr val="000000"/>
                </a:solidFill>
              </a:endParaRPr>
            </a:p>
          </p:txBody>
        </p:sp>
      </p:grpSp>
      <p:grpSp>
        <p:nvGrpSpPr>
          <p:cNvPr id="55" name="グループ化 54"/>
          <p:cNvGrpSpPr/>
          <p:nvPr/>
        </p:nvGrpSpPr>
        <p:grpSpPr>
          <a:xfrm>
            <a:off x="4545746" y="4945877"/>
            <a:ext cx="909910" cy="691428"/>
            <a:chOff x="7497387" y="6902524"/>
            <a:chExt cx="909910" cy="691428"/>
          </a:xfrm>
        </p:grpSpPr>
        <p:sp>
          <p:nvSpPr>
            <p:cNvPr id="56" name="円/楕円 55"/>
            <p:cNvSpPr/>
            <p:nvPr/>
          </p:nvSpPr>
          <p:spPr>
            <a:xfrm>
              <a:off x="7497387" y="6902524"/>
              <a:ext cx="909910" cy="69142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solidFill>
                  <a:srgbClr val="000000"/>
                </a:solidFill>
              </a:endParaRPr>
            </a:p>
          </p:txBody>
        </p:sp>
        <p:sp>
          <p:nvSpPr>
            <p:cNvPr id="57" name="Text Box 10"/>
            <p:cNvSpPr txBox="1">
              <a:spLocks noChangeArrowheads="1"/>
            </p:cNvSpPr>
            <p:nvPr/>
          </p:nvSpPr>
          <p:spPr bwMode="auto">
            <a:xfrm>
              <a:off x="7604720" y="7061338"/>
              <a:ext cx="726481" cy="400110"/>
            </a:xfrm>
            <a:prstGeom prst="rect">
              <a:avLst/>
            </a:prstGeom>
            <a:noFill/>
            <a:ln w="9525">
              <a:noFill/>
              <a:miter lim="800000"/>
              <a:headEnd/>
              <a:tailEnd/>
            </a:ln>
            <a:effectLst/>
          </p:spPr>
          <p:txBody>
            <a:bodyPr wrap="none">
              <a:spAutoFit/>
            </a:bodyPr>
            <a:lstStyle/>
            <a:p>
              <a:pPr>
                <a:defRPr/>
              </a:pPr>
              <a:r>
                <a:rPr kumimoji="0" lang="en-US" altLang="ja-JP" sz="2000" kern="0" dirty="0">
                  <a:solidFill>
                    <a:srgbClr val="000000"/>
                  </a:solidFill>
                </a:rPr>
                <a:t>2</a:t>
              </a:r>
              <a:r>
                <a:rPr kumimoji="0" lang="en-US" altLang="ja-JP" sz="2000" kern="0" dirty="0" smtClean="0">
                  <a:solidFill>
                    <a:srgbClr val="000000"/>
                  </a:solidFill>
                </a:rPr>
                <a:t> </a:t>
              </a:r>
              <a:r>
                <a:rPr kumimoji="0" lang="en-US" altLang="ja-JP" sz="2000" kern="0" dirty="0" err="1" smtClean="0">
                  <a:solidFill>
                    <a:srgbClr val="000000"/>
                  </a:solidFill>
                </a:rPr>
                <a:t>Gy</a:t>
              </a:r>
              <a:endParaRPr kumimoji="0" lang="en-US" altLang="ja-JP" sz="2000" kern="0" dirty="0" smtClean="0">
                <a:solidFill>
                  <a:srgbClr val="000000"/>
                </a:solidFill>
              </a:endParaRPr>
            </a:p>
          </p:txBody>
        </p:sp>
      </p:grpSp>
      <p:sp>
        <p:nvSpPr>
          <p:cNvPr id="17" name="右矢印 16"/>
          <p:cNvSpPr/>
          <p:nvPr/>
        </p:nvSpPr>
        <p:spPr>
          <a:xfrm>
            <a:off x="3634458" y="1935304"/>
            <a:ext cx="937542" cy="547733"/>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9" name="Rectangle 3"/>
          <p:cNvSpPr txBox="1">
            <a:spLocks noChangeArrowheads="1"/>
          </p:cNvSpPr>
          <p:nvPr/>
        </p:nvSpPr>
        <p:spPr bwMode="auto">
          <a:xfrm>
            <a:off x="5280545" y="2996952"/>
            <a:ext cx="3467919" cy="30722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fontAlgn="base">
              <a:lnSpc>
                <a:spcPct val="90000"/>
              </a:lnSpc>
              <a:spcBef>
                <a:spcPct val="20000"/>
              </a:spcBef>
              <a:spcAft>
                <a:spcPct val="0"/>
              </a:spcAft>
              <a:defRPr/>
            </a:pPr>
            <a:r>
              <a:rPr lang="en-US" altLang="ja-JP" b="1" kern="0" dirty="0" smtClean="0">
                <a:solidFill>
                  <a:srgbClr val="000000"/>
                </a:solidFill>
              </a:rPr>
              <a:t>8</a:t>
            </a:r>
            <a:r>
              <a:rPr lang="ja-JP" altLang="en-US" b="1" kern="0" dirty="0" smtClean="0">
                <a:solidFill>
                  <a:srgbClr val="000000"/>
                </a:solidFill>
              </a:rPr>
              <a:t>本のうち</a:t>
            </a:r>
            <a:r>
              <a:rPr lang="en-US" altLang="ja-JP" b="1" kern="0" dirty="0" smtClean="0">
                <a:solidFill>
                  <a:srgbClr val="000000"/>
                </a:solidFill>
              </a:rPr>
              <a:t>4</a:t>
            </a:r>
            <a:r>
              <a:rPr lang="ja-JP" altLang="en-US" b="1" kern="0" dirty="0" smtClean="0">
                <a:solidFill>
                  <a:srgbClr val="000000"/>
                </a:solidFill>
              </a:rPr>
              <a:t>本が吸収された</a:t>
            </a:r>
            <a:endParaRPr lang="en-US" altLang="ja-JP" b="1" kern="0" dirty="0" smtClean="0">
              <a:solidFill>
                <a:srgbClr val="000000"/>
              </a:solidFill>
            </a:endParaRPr>
          </a:p>
        </p:txBody>
      </p:sp>
      <p:grpSp>
        <p:nvGrpSpPr>
          <p:cNvPr id="18" name="グループ化 17"/>
          <p:cNvGrpSpPr/>
          <p:nvPr/>
        </p:nvGrpSpPr>
        <p:grpSpPr>
          <a:xfrm>
            <a:off x="2189629" y="2612741"/>
            <a:ext cx="4860032" cy="2053052"/>
            <a:chOff x="2189629" y="2612741"/>
            <a:chExt cx="4860032" cy="2053052"/>
          </a:xfrm>
        </p:grpSpPr>
        <p:sp>
          <p:nvSpPr>
            <p:cNvPr id="58" name="右矢印 57"/>
            <p:cNvSpPr/>
            <p:nvPr/>
          </p:nvSpPr>
          <p:spPr>
            <a:xfrm rot="7270618">
              <a:off x="3442723" y="3365400"/>
              <a:ext cx="2053052" cy="547733"/>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1" name="テキスト ボックス 60"/>
            <p:cNvSpPr txBox="1"/>
            <p:nvPr/>
          </p:nvSpPr>
          <p:spPr>
            <a:xfrm>
              <a:off x="2189629" y="3739899"/>
              <a:ext cx="4860032" cy="341632"/>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fontAlgn="base">
                <a:lnSpc>
                  <a:spcPct val="90000"/>
                </a:lnSpc>
                <a:spcBef>
                  <a:spcPct val="20000"/>
                </a:spcBef>
                <a:spcAft>
                  <a:spcPct val="0"/>
                </a:spcAft>
                <a:defRPr/>
              </a:pPr>
              <a:r>
                <a:rPr kumimoji="0" lang="en-US" altLang="ja-JP" b="1" kern="0" dirty="0">
                  <a:solidFill>
                    <a:prstClr val="black"/>
                  </a:solidFill>
                </a:rPr>
                <a:t> </a:t>
              </a:r>
              <a:r>
                <a:rPr kumimoji="0" lang="ja-JP" altLang="en-US" b="1" kern="0" dirty="0" smtClean="0">
                  <a:solidFill>
                    <a:prstClr val="black"/>
                  </a:solidFill>
                </a:rPr>
                <a:t>物理的</a:t>
              </a:r>
              <a:r>
                <a:rPr kumimoji="0" lang="ja-JP" altLang="en-US" b="1" kern="0" dirty="0">
                  <a:solidFill>
                    <a:prstClr val="black"/>
                  </a:solidFill>
                </a:rPr>
                <a:t>にはエネルギー</a:t>
              </a:r>
              <a:r>
                <a:rPr kumimoji="0" lang="ja-JP" altLang="en-US" b="1" kern="0" dirty="0" smtClean="0">
                  <a:solidFill>
                    <a:prstClr val="black"/>
                  </a:solidFill>
                </a:rPr>
                <a:t>の単位</a:t>
              </a:r>
              <a:r>
                <a:rPr kumimoji="0" lang="ja-JP" altLang="en-US" b="1" kern="0" dirty="0">
                  <a:solidFill>
                    <a:prstClr val="black"/>
                  </a:solidFill>
                </a:rPr>
                <a:t>“</a:t>
              </a:r>
              <a:r>
                <a:rPr kumimoji="0" lang="en-US" altLang="ja-JP" b="1" kern="0" dirty="0">
                  <a:solidFill>
                    <a:prstClr val="black"/>
                  </a:solidFill>
                </a:rPr>
                <a:t>J</a:t>
              </a:r>
              <a:r>
                <a:rPr kumimoji="0" lang="ja-JP" altLang="en-US" b="1" kern="0" dirty="0">
                  <a:solidFill>
                    <a:prstClr val="black"/>
                  </a:solidFill>
                </a:rPr>
                <a:t>”で表現！</a:t>
              </a:r>
              <a:endParaRPr kumimoji="0" lang="ja-JP" altLang="en-US" kern="0" dirty="0">
                <a:solidFill>
                  <a:prstClr val="black"/>
                </a:solidFill>
              </a:endParaRPr>
            </a:p>
          </p:txBody>
        </p:sp>
      </p:grpSp>
    </p:spTree>
    <p:custDataLst>
      <p:tags r:id="rId2"/>
    </p:custDataLst>
    <p:extLst>
      <p:ext uri="{BB962C8B-B14F-4D97-AF65-F5344CB8AC3E}">
        <p14:creationId xmlns:p14="http://schemas.microsoft.com/office/powerpoint/2010/main" val="2827988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strVal val="#ppt_w*0.70"/>
                                          </p:val>
                                        </p:tav>
                                        <p:tav tm="100000">
                                          <p:val>
                                            <p:strVal val="#ppt_w"/>
                                          </p:val>
                                        </p:tav>
                                      </p:tavLst>
                                    </p:anim>
                                    <p:anim calcmode="lin" valueType="num">
                                      <p:cBhvr>
                                        <p:cTn id="8" dur="5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9" dur="500"/>
                                        <p:tgtEl>
                                          <p:spTgt spid="10">
                                            <p:txEl>
                                              <p:pRg st="1" end="1"/>
                                            </p:txEl>
                                          </p:spTgt>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strVal val="#ppt_w*0.70"/>
                                          </p:val>
                                        </p:tav>
                                        <p:tav tm="100000">
                                          <p:val>
                                            <p:strVal val="#ppt_w"/>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500"/>
                            </p:stCondLst>
                            <p:childTnLst>
                              <p:par>
                                <p:cTn id="22" presetID="55" presetClass="entr" presetSubtype="0" fill="hold" grpId="0" nodeType="afterEffect">
                                  <p:stCondLst>
                                    <p:cond delay="0"/>
                                  </p:stCondLst>
                                  <p:childTnLst>
                                    <p:set>
                                      <p:cBhvr>
                                        <p:cTn id="23" dur="1" fill="hold">
                                          <p:stCondLst>
                                            <p:cond delay="0"/>
                                          </p:stCondLst>
                                        </p:cTn>
                                        <p:tgtEl>
                                          <p:spTgt spid="1613833"/>
                                        </p:tgtEl>
                                        <p:attrNameLst>
                                          <p:attrName>style.visibility</p:attrName>
                                        </p:attrNameLst>
                                      </p:cBhvr>
                                      <p:to>
                                        <p:strVal val="visible"/>
                                      </p:to>
                                    </p:set>
                                    <p:anim calcmode="lin" valueType="num">
                                      <p:cBhvr>
                                        <p:cTn id="24" dur="500" fill="hold"/>
                                        <p:tgtEl>
                                          <p:spTgt spid="1613833"/>
                                        </p:tgtEl>
                                        <p:attrNameLst>
                                          <p:attrName>ppt_w</p:attrName>
                                        </p:attrNameLst>
                                      </p:cBhvr>
                                      <p:tavLst>
                                        <p:tav tm="0">
                                          <p:val>
                                            <p:strVal val="#ppt_w*0.70"/>
                                          </p:val>
                                        </p:tav>
                                        <p:tav tm="100000">
                                          <p:val>
                                            <p:strVal val="#ppt_w"/>
                                          </p:val>
                                        </p:tav>
                                      </p:tavLst>
                                    </p:anim>
                                    <p:anim calcmode="lin" valueType="num">
                                      <p:cBhvr>
                                        <p:cTn id="25" dur="500" fill="hold"/>
                                        <p:tgtEl>
                                          <p:spTgt spid="1613833"/>
                                        </p:tgtEl>
                                        <p:attrNameLst>
                                          <p:attrName>ppt_h</p:attrName>
                                        </p:attrNameLst>
                                      </p:cBhvr>
                                      <p:tavLst>
                                        <p:tav tm="0">
                                          <p:val>
                                            <p:strVal val="#ppt_h"/>
                                          </p:val>
                                        </p:tav>
                                        <p:tav tm="100000">
                                          <p:val>
                                            <p:strVal val="#ppt_h"/>
                                          </p:val>
                                        </p:tav>
                                      </p:tavLst>
                                    </p:anim>
                                    <p:animEffect transition="in" filter="fade">
                                      <p:cBhvr>
                                        <p:cTn id="26" dur="500"/>
                                        <p:tgtEl>
                                          <p:spTgt spid="1613833"/>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downRight)">
                                      <p:cBhvr>
                                        <p:cTn id="31" dur="500"/>
                                        <p:tgtEl>
                                          <p:spTgt spid="4"/>
                                        </p:tgtEl>
                                      </p:cBhvr>
                                    </p:animEffect>
                                  </p:childTnLst>
                                </p:cTn>
                              </p:par>
                            </p:childTnLst>
                          </p:cTn>
                        </p:par>
                        <p:par>
                          <p:cTn id="32" fill="hold">
                            <p:stCondLst>
                              <p:cond delay="500"/>
                            </p:stCondLst>
                            <p:childTnLst>
                              <p:par>
                                <p:cTn id="33" presetID="9" presetClass="entr" presetSubtype="0" fill="hold" grpId="0" nodeType="afterEffect">
                                  <p:stCondLst>
                                    <p:cond delay="0"/>
                                  </p:stCondLst>
                                  <p:childTnLst>
                                    <p:set>
                                      <p:cBhvr>
                                        <p:cTn id="34" dur="1" fill="hold">
                                          <p:stCondLst>
                                            <p:cond delay="0"/>
                                          </p:stCondLst>
                                        </p:cTn>
                                        <p:tgtEl>
                                          <p:spTgt spid="1613845"/>
                                        </p:tgtEl>
                                        <p:attrNameLst>
                                          <p:attrName>style.visibility</p:attrName>
                                        </p:attrNameLst>
                                      </p:cBhvr>
                                      <p:to>
                                        <p:strVal val="visible"/>
                                      </p:to>
                                    </p:set>
                                    <p:animEffect transition="in" filter="dissolve">
                                      <p:cBhvr>
                                        <p:cTn id="35" dur="500"/>
                                        <p:tgtEl>
                                          <p:spTgt spid="1613845"/>
                                        </p:tgtEl>
                                      </p:cBhvr>
                                    </p:animEffect>
                                  </p:childTnLst>
                                </p:cTn>
                              </p:par>
                            </p:childTnLst>
                          </p:cTn>
                        </p:par>
                        <p:par>
                          <p:cTn id="36" fill="hold">
                            <p:stCondLst>
                              <p:cond delay="1000"/>
                            </p:stCondLst>
                            <p:childTnLst>
                              <p:par>
                                <p:cTn id="37" presetID="18" presetClass="entr" presetSubtype="3" fill="hold" grpId="0" nodeType="afterEffect">
                                  <p:stCondLst>
                                    <p:cond delay="1000"/>
                                  </p:stCondLst>
                                  <p:childTnLst>
                                    <p:set>
                                      <p:cBhvr>
                                        <p:cTn id="38" dur="1" fill="hold">
                                          <p:stCondLst>
                                            <p:cond delay="0"/>
                                          </p:stCondLst>
                                        </p:cTn>
                                        <p:tgtEl>
                                          <p:spTgt spid="1613836"/>
                                        </p:tgtEl>
                                        <p:attrNameLst>
                                          <p:attrName>style.visibility</p:attrName>
                                        </p:attrNameLst>
                                      </p:cBhvr>
                                      <p:to>
                                        <p:strVal val="visible"/>
                                      </p:to>
                                    </p:set>
                                    <p:animEffect transition="in" filter="strips(upRight)">
                                      <p:cBhvr>
                                        <p:cTn id="39" dur="500"/>
                                        <p:tgtEl>
                                          <p:spTgt spid="1613836"/>
                                        </p:tgtEl>
                                      </p:cBhvr>
                                    </p:animEffect>
                                  </p:childTnLst>
                                </p:cTn>
                              </p:par>
                            </p:childTnLst>
                          </p:cTn>
                        </p:par>
                        <p:par>
                          <p:cTn id="40" fill="hold">
                            <p:stCondLst>
                              <p:cond delay="2500"/>
                            </p:stCondLst>
                            <p:childTnLst>
                              <p:par>
                                <p:cTn id="41" presetID="18" presetClass="entr" presetSubtype="3" fill="hold" nodeType="afterEffect">
                                  <p:stCondLst>
                                    <p:cond delay="1000"/>
                                  </p:stCondLst>
                                  <p:childTnLst>
                                    <p:set>
                                      <p:cBhvr>
                                        <p:cTn id="42" dur="1" fill="hold">
                                          <p:stCondLst>
                                            <p:cond delay="0"/>
                                          </p:stCondLst>
                                        </p:cTn>
                                        <p:tgtEl>
                                          <p:spTgt spid="5"/>
                                        </p:tgtEl>
                                        <p:attrNameLst>
                                          <p:attrName>style.visibility</p:attrName>
                                        </p:attrNameLst>
                                      </p:cBhvr>
                                      <p:to>
                                        <p:strVal val="visible"/>
                                      </p:to>
                                    </p:set>
                                    <p:animEffect transition="in" filter="strips(upRight)">
                                      <p:cBhvr>
                                        <p:cTn id="43" dur="500"/>
                                        <p:tgtEl>
                                          <p:spTgt spid="5"/>
                                        </p:tgtEl>
                                      </p:cBhvr>
                                    </p:animEffect>
                                  </p:childTnLst>
                                </p:cTn>
                              </p:par>
                            </p:childTnLst>
                          </p:cTn>
                        </p:par>
                        <p:par>
                          <p:cTn id="44" fill="hold">
                            <p:stCondLst>
                              <p:cond delay="4000"/>
                            </p:stCondLst>
                            <p:childTnLst>
                              <p:par>
                                <p:cTn id="45" presetID="9" presetClass="entr" presetSubtype="0" fill="hold" grpId="0" nodeType="afterEffect">
                                  <p:stCondLst>
                                    <p:cond delay="0"/>
                                  </p:stCondLst>
                                  <p:childTnLst>
                                    <p:set>
                                      <p:cBhvr>
                                        <p:cTn id="46" dur="1" fill="hold">
                                          <p:stCondLst>
                                            <p:cond delay="0"/>
                                          </p:stCondLst>
                                        </p:cTn>
                                        <p:tgtEl>
                                          <p:spTgt spid="1613847"/>
                                        </p:tgtEl>
                                        <p:attrNameLst>
                                          <p:attrName>style.visibility</p:attrName>
                                        </p:attrNameLst>
                                      </p:cBhvr>
                                      <p:to>
                                        <p:strVal val="visible"/>
                                      </p:to>
                                    </p:set>
                                    <p:animEffect transition="in" filter="dissolve">
                                      <p:cBhvr>
                                        <p:cTn id="47" dur="500"/>
                                        <p:tgtEl>
                                          <p:spTgt spid="1613847"/>
                                        </p:tgtEl>
                                      </p:cBhvr>
                                    </p:animEffect>
                                  </p:childTnLst>
                                </p:cTn>
                              </p:par>
                            </p:childTnLst>
                          </p:cTn>
                        </p:par>
                        <p:par>
                          <p:cTn id="48" fill="hold">
                            <p:stCondLst>
                              <p:cond delay="4500"/>
                            </p:stCondLst>
                            <p:childTnLst>
                              <p:par>
                                <p:cTn id="49" presetID="18" presetClass="entr" presetSubtype="3" fill="hold" grpId="0" nodeType="afterEffect">
                                  <p:stCondLst>
                                    <p:cond delay="1000"/>
                                  </p:stCondLst>
                                  <p:childTnLst>
                                    <p:set>
                                      <p:cBhvr>
                                        <p:cTn id="50" dur="1" fill="hold">
                                          <p:stCondLst>
                                            <p:cond delay="0"/>
                                          </p:stCondLst>
                                        </p:cTn>
                                        <p:tgtEl>
                                          <p:spTgt spid="1613837"/>
                                        </p:tgtEl>
                                        <p:attrNameLst>
                                          <p:attrName>style.visibility</p:attrName>
                                        </p:attrNameLst>
                                      </p:cBhvr>
                                      <p:to>
                                        <p:strVal val="visible"/>
                                      </p:to>
                                    </p:set>
                                    <p:animEffect transition="in" filter="strips(upRight)">
                                      <p:cBhvr>
                                        <p:cTn id="51" dur="500"/>
                                        <p:tgtEl>
                                          <p:spTgt spid="1613837"/>
                                        </p:tgtEl>
                                      </p:cBhvr>
                                    </p:animEffect>
                                  </p:childTnLst>
                                </p:cTn>
                              </p:par>
                            </p:childTnLst>
                          </p:cTn>
                        </p:par>
                        <p:par>
                          <p:cTn id="52" fill="hold">
                            <p:stCondLst>
                              <p:cond delay="6000"/>
                            </p:stCondLst>
                            <p:childTnLst>
                              <p:par>
                                <p:cTn id="53" presetID="18" presetClass="entr" presetSubtype="3" fill="hold" nodeType="afterEffect">
                                  <p:stCondLst>
                                    <p:cond delay="1000"/>
                                  </p:stCondLst>
                                  <p:childTnLst>
                                    <p:set>
                                      <p:cBhvr>
                                        <p:cTn id="54" dur="1" fill="hold">
                                          <p:stCondLst>
                                            <p:cond delay="0"/>
                                          </p:stCondLst>
                                        </p:cTn>
                                        <p:tgtEl>
                                          <p:spTgt spid="6"/>
                                        </p:tgtEl>
                                        <p:attrNameLst>
                                          <p:attrName>style.visibility</p:attrName>
                                        </p:attrNameLst>
                                      </p:cBhvr>
                                      <p:to>
                                        <p:strVal val="visible"/>
                                      </p:to>
                                    </p:set>
                                    <p:animEffect transition="in" filter="strips(upRight)">
                                      <p:cBhvr>
                                        <p:cTn id="55" dur="500"/>
                                        <p:tgtEl>
                                          <p:spTgt spid="6"/>
                                        </p:tgtEl>
                                      </p:cBhvr>
                                    </p:animEffect>
                                  </p:childTnLst>
                                </p:cTn>
                              </p:par>
                            </p:childTnLst>
                          </p:cTn>
                        </p:par>
                        <p:par>
                          <p:cTn id="56" fill="hold">
                            <p:stCondLst>
                              <p:cond delay="7500"/>
                            </p:stCondLst>
                            <p:childTnLst>
                              <p:par>
                                <p:cTn id="57" presetID="9" presetClass="entr" presetSubtype="0" fill="hold" grpId="0" nodeType="afterEffect">
                                  <p:stCondLst>
                                    <p:cond delay="0"/>
                                  </p:stCondLst>
                                  <p:childTnLst>
                                    <p:set>
                                      <p:cBhvr>
                                        <p:cTn id="58" dur="1" fill="hold">
                                          <p:stCondLst>
                                            <p:cond delay="0"/>
                                          </p:stCondLst>
                                        </p:cTn>
                                        <p:tgtEl>
                                          <p:spTgt spid="1613844"/>
                                        </p:tgtEl>
                                        <p:attrNameLst>
                                          <p:attrName>style.visibility</p:attrName>
                                        </p:attrNameLst>
                                      </p:cBhvr>
                                      <p:to>
                                        <p:strVal val="visible"/>
                                      </p:to>
                                    </p:set>
                                    <p:animEffect transition="in" filter="dissolve">
                                      <p:cBhvr>
                                        <p:cTn id="59" dur="500"/>
                                        <p:tgtEl>
                                          <p:spTgt spid="1613844"/>
                                        </p:tgtEl>
                                      </p:cBhvr>
                                    </p:animEffect>
                                  </p:childTnLst>
                                </p:cTn>
                              </p:par>
                            </p:childTnLst>
                          </p:cTn>
                        </p:par>
                        <p:par>
                          <p:cTn id="60" fill="hold">
                            <p:stCondLst>
                              <p:cond delay="8000"/>
                            </p:stCondLst>
                            <p:childTnLst>
                              <p:par>
                                <p:cTn id="61" presetID="18" presetClass="entr" presetSubtype="3" fill="hold" grpId="0" nodeType="afterEffect">
                                  <p:stCondLst>
                                    <p:cond delay="1000"/>
                                  </p:stCondLst>
                                  <p:childTnLst>
                                    <p:set>
                                      <p:cBhvr>
                                        <p:cTn id="62" dur="1" fill="hold">
                                          <p:stCondLst>
                                            <p:cond delay="0"/>
                                          </p:stCondLst>
                                        </p:cTn>
                                        <p:tgtEl>
                                          <p:spTgt spid="1613838"/>
                                        </p:tgtEl>
                                        <p:attrNameLst>
                                          <p:attrName>style.visibility</p:attrName>
                                        </p:attrNameLst>
                                      </p:cBhvr>
                                      <p:to>
                                        <p:strVal val="visible"/>
                                      </p:to>
                                    </p:set>
                                    <p:animEffect transition="in" filter="strips(upRight)">
                                      <p:cBhvr>
                                        <p:cTn id="63" dur="500"/>
                                        <p:tgtEl>
                                          <p:spTgt spid="1613838"/>
                                        </p:tgtEl>
                                      </p:cBhvr>
                                    </p:animEffect>
                                  </p:childTnLst>
                                </p:cTn>
                              </p:par>
                            </p:childTnLst>
                          </p:cTn>
                        </p:par>
                        <p:par>
                          <p:cTn id="64" fill="hold">
                            <p:stCondLst>
                              <p:cond delay="9500"/>
                            </p:stCondLst>
                            <p:childTnLst>
                              <p:par>
                                <p:cTn id="65" presetID="18" presetClass="entr" presetSubtype="3" fill="hold" nodeType="afterEffect">
                                  <p:stCondLst>
                                    <p:cond delay="1000"/>
                                  </p:stCondLst>
                                  <p:childTnLst>
                                    <p:set>
                                      <p:cBhvr>
                                        <p:cTn id="66" dur="1" fill="hold">
                                          <p:stCondLst>
                                            <p:cond delay="0"/>
                                          </p:stCondLst>
                                        </p:cTn>
                                        <p:tgtEl>
                                          <p:spTgt spid="7"/>
                                        </p:tgtEl>
                                        <p:attrNameLst>
                                          <p:attrName>style.visibility</p:attrName>
                                        </p:attrNameLst>
                                      </p:cBhvr>
                                      <p:to>
                                        <p:strVal val="visible"/>
                                      </p:to>
                                    </p:set>
                                    <p:animEffect transition="in" filter="strips(upRight)">
                                      <p:cBhvr>
                                        <p:cTn id="67" dur="500"/>
                                        <p:tgtEl>
                                          <p:spTgt spid="7"/>
                                        </p:tgtEl>
                                      </p:cBhvr>
                                    </p:animEffect>
                                  </p:childTnLst>
                                </p:cTn>
                              </p:par>
                            </p:childTnLst>
                          </p:cTn>
                        </p:par>
                        <p:par>
                          <p:cTn id="68" fill="hold">
                            <p:stCondLst>
                              <p:cond delay="11000"/>
                            </p:stCondLst>
                            <p:childTnLst>
                              <p:par>
                                <p:cTn id="69" presetID="9" presetClass="entr" presetSubtype="0" fill="hold" grpId="0" nodeType="afterEffect">
                                  <p:stCondLst>
                                    <p:cond delay="0"/>
                                  </p:stCondLst>
                                  <p:childTnLst>
                                    <p:set>
                                      <p:cBhvr>
                                        <p:cTn id="70" dur="1" fill="hold">
                                          <p:stCondLst>
                                            <p:cond delay="0"/>
                                          </p:stCondLst>
                                        </p:cTn>
                                        <p:tgtEl>
                                          <p:spTgt spid="1613846"/>
                                        </p:tgtEl>
                                        <p:attrNameLst>
                                          <p:attrName>style.visibility</p:attrName>
                                        </p:attrNameLst>
                                      </p:cBhvr>
                                      <p:to>
                                        <p:strVal val="visible"/>
                                      </p:to>
                                    </p:set>
                                    <p:animEffect transition="in" filter="dissolve">
                                      <p:cBhvr>
                                        <p:cTn id="71" dur="500"/>
                                        <p:tgtEl>
                                          <p:spTgt spid="1613846"/>
                                        </p:tgtEl>
                                      </p:cBhvr>
                                    </p:animEffect>
                                  </p:childTnLst>
                                </p:cTn>
                              </p:par>
                            </p:childTnLst>
                          </p:cTn>
                        </p:par>
                        <p:par>
                          <p:cTn id="72" fill="hold">
                            <p:stCondLst>
                              <p:cond delay="11500"/>
                            </p:stCondLst>
                            <p:childTnLst>
                              <p:par>
                                <p:cTn id="73" presetID="18" presetClass="entr" presetSubtype="3" fill="hold" grpId="0" nodeType="afterEffect">
                                  <p:stCondLst>
                                    <p:cond delay="1000"/>
                                  </p:stCondLst>
                                  <p:childTnLst>
                                    <p:set>
                                      <p:cBhvr>
                                        <p:cTn id="74" dur="1" fill="hold">
                                          <p:stCondLst>
                                            <p:cond delay="0"/>
                                          </p:stCondLst>
                                        </p:cTn>
                                        <p:tgtEl>
                                          <p:spTgt spid="1613839"/>
                                        </p:tgtEl>
                                        <p:attrNameLst>
                                          <p:attrName>style.visibility</p:attrName>
                                        </p:attrNameLst>
                                      </p:cBhvr>
                                      <p:to>
                                        <p:strVal val="visible"/>
                                      </p:to>
                                    </p:set>
                                    <p:animEffect transition="in" filter="strips(upRight)">
                                      <p:cBhvr>
                                        <p:cTn id="75" dur="500"/>
                                        <p:tgtEl>
                                          <p:spTgt spid="1613839"/>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dissolve">
                                      <p:cBhvr>
                                        <p:cTn id="80" dur="500"/>
                                        <p:tgtEl>
                                          <p:spTgt spid="59"/>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12"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strips(downLeft)">
                                      <p:cBhvr>
                                        <p:cTn id="85" dur="500"/>
                                        <p:tgtEl>
                                          <p:spTgt spid="18"/>
                                        </p:tgtEl>
                                      </p:cBhvr>
                                    </p:animEffect>
                                  </p:childTnLst>
                                </p:cTn>
                              </p:par>
                            </p:childTnLst>
                          </p:cTn>
                        </p:par>
                        <p:par>
                          <p:cTn id="86" fill="hold">
                            <p:stCondLst>
                              <p:cond delay="500"/>
                            </p:stCondLst>
                            <p:childTnLst>
                              <p:par>
                                <p:cTn id="87" presetID="55" presetClass="entr" presetSubtype="0" fill="hold" nodeType="after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p:cTn id="89" dur="500" fill="hold"/>
                                        <p:tgtEl>
                                          <p:spTgt spid="13"/>
                                        </p:tgtEl>
                                        <p:attrNameLst>
                                          <p:attrName>ppt_w</p:attrName>
                                        </p:attrNameLst>
                                      </p:cBhvr>
                                      <p:tavLst>
                                        <p:tav tm="0">
                                          <p:val>
                                            <p:strVal val="#ppt_w*0.70"/>
                                          </p:val>
                                        </p:tav>
                                        <p:tav tm="100000">
                                          <p:val>
                                            <p:strVal val="#ppt_w"/>
                                          </p:val>
                                        </p:tav>
                                      </p:tavLst>
                                    </p:anim>
                                    <p:anim calcmode="lin" valueType="num">
                                      <p:cBhvr>
                                        <p:cTn id="90" dur="500" fill="hold"/>
                                        <p:tgtEl>
                                          <p:spTgt spid="13"/>
                                        </p:tgtEl>
                                        <p:attrNameLst>
                                          <p:attrName>ppt_h</p:attrName>
                                        </p:attrNameLst>
                                      </p:cBhvr>
                                      <p:tavLst>
                                        <p:tav tm="0">
                                          <p:val>
                                            <p:strVal val="#ppt_h"/>
                                          </p:val>
                                        </p:tav>
                                        <p:tav tm="100000">
                                          <p:val>
                                            <p:strVal val="#ppt_h"/>
                                          </p:val>
                                        </p:tav>
                                      </p:tavLst>
                                    </p:anim>
                                    <p:animEffect transition="in" filter="fade">
                                      <p:cBhvr>
                                        <p:cTn id="91" dur="500"/>
                                        <p:tgtEl>
                                          <p:spTgt spid="13"/>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wipe(up)">
                                      <p:cBhvr>
                                        <p:cTn id="96" dur="500"/>
                                        <p:tgtEl>
                                          <p:spTgt spid="1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8"/>
                                        </p:tgtEl>
                                        <p:attrNameLst>
                                          <p:attrName>style.visibility</p:attrName>
                                        </p:attrNameLst>
                                      </p:cBhvr>
                                      <p:to>
                                        <p:strVal val="visible"/>
                                      </p:to>
                                    </p:set>
                                    <p:animEffect transition="in" filter="fade">
                                      <p:cBhvr>
                                        <p:cTn id="101" dur="500"/>
                                        <p:tgtEl>
                                          <p:spTgt spid="8"/>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nodeType="click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dissolve">
                                      <p:cBhvr>
                                        <p:cTn id="106" dur="500"/>
                                        <p:tgtEl>
                                          <p:spTgt spid="15"/>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ntr" presetSubtype="0" fill="hold" nodeType="clickEffect">
                                  <p:stCondLst>
                                    <p:cond delay="0"/>
                                  </p:stCondLst>
                                  <p:childTnLst>
                                    <p:set>
                                      <p:cBhvr>
                                        <p:cTn id="110" dur="1" fill="hold">
                                          <p:stCondLst>
                                            <p:cond delay="0"/>
                                          </p:stCondLst>
                                        </p:cTn>
                                        <p:tgtEl>
                                          <p:spTgt spid="55"/>
                                        </p:tgtEl>
                                        <p:attrNameLst>
                                          <p:attrName>style.visibility</p:attrName>
                                        </p:attrNameLst>
                                      </p:cBhvr>
                                      <p:to>
                                        <p:strVal val="visible"/>
                                      </p:to>
                                    </p:set>
                                    <p:animEffect transition="in" filter="dissolve">
                                      <p:cBhvr>
                                        <p:cTn id="111" dur="500"/>
                                        <p:tgtEl>
                                          <p:spTgt spid="55"/>
                                        </p:tgtEl>
                                      </p:cBhvr>
                                    </p:animEffect>
                                  </p:childTnLst>
                                </p:cTn>
                              </p:par>
                              <p:par>
                                <p:cTn id="112" presetID="10" presetClass="entr" presetSubtype="0" fill="hold" nodeType="with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fade">
                                      <p:cBhvr>
                                        <p:cTn id="1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3833" grpId="0" animBg="1"/>
      <p:bldP spid="1613845" grpId="0" animBg="1"/>
      <p:bldP spid="1613847" grpId="0" animBg="1"/>
      <p:bldP spid="1613844" grpId="0" animBg="1"/>
      <p:bldP spid="1613846" grpId="0" animBg="1"/>
      <p:bldP spid="1613836" grpId="0" animBg="1"/>
      <p:bldP spid="1613837" grpId="0" animBg="1"/>
      <p:bldP spid="1613838" grpId="0" animBg="1"/>
      <p:bldP spid="1613839" grpId="0" animBg="1"/>
      <p:bldP spid="17" grpId="0" animBg="1"/>
      <p:bldP spid="5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 name="グループ化 121"/>
          <p:cNvGrpSpPr/>
          <p:nvPr/>
        </p:nvGrpSpPr>
        <p:grpSpPr>
          <a:xfrm>
            <a:off x="2421456" y="1321258"/>
            <a:ext cx="1078987" cy="1289055"/>
            <a:chOff x="2064253" y="2786057"/>
            <a:chExt cx="1078987" cy="1289055"/>
          </a:xfrm>
        </p:grpSpPr>
        <p:grpSp>
          <p:nvGrpSpPr>
            <p:cNvPr id="2" name="Group 2"/>
            <p:cNvGrpSpPr>
              <a:grpSpLocks/>
            </p:cNvGrpSpPr>
            <p:nvPr/>
          </p:nvGrpSpPr>
          <p:grpSpPr bwMode="auto">
            <a:xfrm>
              <a:off x="2350005" y="2928934"/>
              <a:ext cx="364607" cy="217485"/>
              <a:chOff x="1292" y="3022"/>
              <a:chExt cx="728" cy="408"/>
            </a:xfrm>
          </p:grpSpPr>
          <p:sp>
            <p:nvSpPr>
              <p:cNvPr id="35" name="Oval 3"/>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36" name="Oval 4"/>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3" name="Group 8"/>
            <p:cNvGrpSpPr>
              <a:grpSpLocks/>
            </p:cNvGrpSpPr>
            <p:nvPr/>
          </p:nvGrpSpPr>
          <p:grpSpPr bwMode="auto">
            <a:xfrm>
              <a:off x="2421444" y="3071810"/>
              <a:ext cx="364607" cy="217485"/>
              <a:chOff x="1292" y="3022"/>
              <a:chExt cx="728" cy="408"/>
            </a:xfrm>
          </p:grpSpPr>
          <p:sp>
            <p:nvSpPr>
              <p:cNvPr id="38" name="Oval 9"/>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39" name="Oval 10"/>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5" name="Group 11"/>
            <p:cNvGrpSpPr>
              <a:grpSpLocks/>
            </p:cNvGrpSpPr>
            <p:nvPr/>
          </p:nvGrpSpPr>
          <p:grpSpPr bwMode="auto">
            <a:xfrm>
              <a:off x="2207129" y="2786057"/>
              <a:ext cx="364607" cy="217485"/>
              <a:chOff x="1292" y="3022"/>
              <a:chExt cx="728" cy="408"/>
            </a:xfrm>
          </p:grpSpPr>
          <p:sp>
            <p:nvSpPr>
              <p:cNvPr id="41" name="Oval 12"/>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42" name="Oval 13"/>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6" name="Group 35"/>
            <p:cNvGrpSpPr>
              <a:grpSpLocks/>
            </p:cNvGrpSpPr>
            <p:nvPr/>
          </p:nvGrpSpPr>
          <p:grpSpPr bwMode="auto">
            <a:xfrm>
              <a:off x="2135692" y="3071810"/>
              <a:ext cx="364607" cy="217485"/>
              <a:chOff x="1292" y="3022"/>
              <a:chExt cx="728" cy="408"/>
            </a:xfrm>
          </p:grpSpPr>
          <p:sp>
            <p:nvSpPr>
              <p:cNvPr id="44" name="Oval 36"/>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45" name="Oval 37"/>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7" name="Group 2"/>
            <p:cNvGrpSpPr>
              <a:grpSpLocks/>
            </p:cNvGrpSpPr>
            <p:nvPr/>
          </p:nvGrpSpPr>
          <p:grpSpPr bwMode="auto">
            <a:xfrm>
              <a:off x="2350005" y="3354391"/>
              <a:ext cx="364607" cy="217485"/>
              <a:chOff x="1292" y="3022"/>
              <a:chExt cx="728" cy="408"/>
            </a:xfrm>
          </p:grpSpPr>
          <p:sp>
            <p:nvSpPr>
              <p:cNvPr id="47" name="Oval 3"/>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48" name="Oval 4"/>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8" name="Group 8"/>
            <p:cNvGrpSpPr>
              <a:grpSpLocks/>
            </p:cNvGrpSpPr>
            <p:nvPr/>
          </p:nvGrpSpPr>
          <p:grpSpPr bwMode="auto">
            <a:xfrm>
              <a:off x="2421444" y="3497267"/>
              <a:ext cx="364607" cy="217485"/>
              <a:chOff x="1292" y="3022"/>
              <a:chExt cx="728" cy="408"/>
            </a:xfrm>
          </p:grpSpPr>
          <p:sp>
            <p:nvSpPr>
              <p:cNvPr id="50" name="Oval 9"/>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51" name="Oval 10"/>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9" name="Group 11"/>
            <p:cNvGrpSpPr>
              <a:grpSpLocks/>
            </p:cNvGrpSpPr>
            <p:nvPr/>
          </p:nvGrpSpPr>
          <p:grpSpPr bwMode="auto">
            <a:xfrm>
              <a:off x="2207129" y="3211514"/>
              <a:ext cx="364607" cy="217485"/>
              <a:chOff x="1292" y="3022"/>
              <a:chExt cx="728" cy="408"/>
            </a:xfrm>
          </p:grpSpPr>
          <p:sp>
            <p:nvSpPr>
              <p:cNvPr id="53" name="Oval 12"/>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54" name="Oval 13"/>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10" name="Group 35"/>
            <p:cNvGrpSpPr>
              <a:grpSpLocks/>
            </p:cNvGrpSpPr>
            <p:nvPr/>
          </p:nvGrpSpPr>
          <p:grpSpPr bwMode="auto">
            <a:xfrm>
              <a:off x="2135692" y="3497267"/>
              <a:ext cx="364607" cy="217485"/>
              <a:chOff x="1292" y="3022"/>
              <a:chExt cx="728" cy="408"/>
            </a:xfrm>
          </p:grpSpPr>
          <p:sp>
            <p:nvSpPr>
              <p:cNvPr id="56" name="Oval 36"/>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57" name="Oval 37"/>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11" name="Group 2"/>
            <p:cNvGrpSpPr>
              <a:grpSpLocks/>
            </p:cNvGrpSpPr>
            <p:nvPr/>
          </p:nvGrpSpPr>
          <p:grpSpPr bwMode="auto">
            <a:xfrm>
              <a:off x="2707196" y="3357562"/>
              <a:ext cx="364607" cy="217485"/>
              <a:chOff x="1292" y="3022"/>
              <a:chExt cx="728" cy="408"/>
            </a:xfrm>
          </p:grpSpPr>
          <p:sp>
            <p:nvSpPr>
              <p:cNvPr id="59" name="Oval 3"/>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60" name="Oval 4"/>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12" name="Group 8"/>
            <p:cNvGrpSpPr>
              <a:grpSpLocks/>
            </p:cNvGrpSpPr>
            <p:nvPr/>
          </p:nvGrpSpPr>
          <p:grpSpPr bwMode="auto">
            <a:xfrm>
              <a:off x="2778633" y="3500438"/>
              <a:ext cx="364607" cy="217485"/>
              <a:chOff x="1292" y="3022"/>
              <a:chExt cx="728" cy="408"/>
            </a:xfrm>
          </p:grpSpPr>
          <p:sp>
            <p:nvSpPr>
              <p:cNvPr id="62" name="Oval 9"/>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63" name="Oval 10"/>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13" name="Group 11"/>
            <p:cNvGrpSpPr>
              <a:grpSpLocks/>
            </p:cNvGrpSpPr>
            <p:nvPr/>
          </p:nvGrpSpPr>
          <p:grpSpPr bwMode="auto">
            <a:xfrm>
              <a:off x="2564320" y="3214685"/>
              <a:ext cx="364607" cy="217485"/>
              <a:chOff x="1292" y="3022"/>
              <a:chExt cx="728" cy="408"/>
            </a:xfrm>
          </p:grpSpPr>
          <p:sp>
            <p:nvSpPr>
              <p:cNvPr id="65" name="Oval 12"/>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66" name="Oval 13"/>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14" name="Group 35"/>
            <p:cNvGrpSpPr>
              <a:grpSpLocks/>
            </p:cNvGrpSpPr>
            <p:nvPr/>
          </p:nvGrpSpPr>
          <p:grpSpPr bwMode="auto">
            <a:xfrm>
              <a:off x="2492881" y="3500438"/>
              <a:ext cx="364607" cy="217485"/>
              <a:chOff x="1292" y="3022"/>
              <a:chExt cx="728" cy="408"/>
            </a:xfrm>
          </p:grpSpPr>
          <p:sp>
            <p:nvSpPr>
              <p:cNvPr id="68" name="Oval 36"/>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69" name="Oval 37"/>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15" name="Group 2"/>
            <p:cNvGrpSpPr>
              <a:grpSpLocks/>
            </p:cNvGrpSpPr>
            <p:nvPr/>
          </p:nvGrpSpPr>
          <p:grpSpPr bwMode="auto">
            <a:xfrm>
              <a:off x="2064253" y="3711581"/>
              <a:ext cx="364607" cy="217485"/>
              <a:chOff x="1292" y="3022"/>
              <a:chExt cx="728" cy="408"/>
            </a:xfrm>
          </p:grpSpPr>
          <p:sp>
            <p:nvSpPr>
              <p:cNvPr id="71" name="Oval 3"/>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72" name="Oval 4"/>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16" name="Group 8"/>
            <p:cNvGrpSpPr>
              <a:grpSpLocks/>
            </p:cNvGrpSpPr>
            <p:nvPr/>
          </p:nvGrpSpPr>
          <p:grpSpPr bwMode="auto">
            <a:xfrm>
              <a:off x="2135692" y="3854456"/>
              <a:ext cx="364607" cy="217485"/>
              <a:chOff x="1292" y="3022"/>
              <a:chExt cx="728" cy="408"/>
            </a:xfrm>
          </p:grpSpPr>
          <p:sp>
            <p:nvSpPr>
              <p:cNvPr id="74" name="Oval 9"/>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75" name="Oval 10"/>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17" name="Group 2"/>
            <p:cNvGrpSpPr>
              <a:grpSpLocks/>
            </p:cNvGrpSpPr>
            <p:nvPr/>
          </p:nvGrpSpPr>
          <p:grpSpPr bwMode="auto">
            <a:xfrm>
              <a:off x="2421444" y="3714752"/>
              <a:ext cx="364607" cy="217485"/>
              <a:chOff x="1292" y="3022"/>
              <a:chExt cx="728" cy="408"/>
            </a:xfrm>
          </p:grpSpPr>
          <p:sp>
            <p:nvSpPr>
              <p:cNvPr id="77" name="Oval 3"/>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78" name="Oval 4"/>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18" name="Group 8"/>
            <p:cNvGrpSpPr>
              <a:grpSpLocks/>
            </p:cNvGrpSpPr>
            <p:nvPr/>
          </p:nvGrpSpPr>
          <p:grpSpPr bwMode="auto">
            <a:xfrm>
              <a:off x="2492881" y="3857627"/>
              <a:ext cx="364607" cy="217485"/>
              <a:chOff x="1292" y="3022"/>
              <a:chExt cx="728" cy="408"/>
            </a:xfrm>
          </p:grpSpPr>
          <p:sp>
            <p:nvSpPr>
              <p:cNvPr id="80" name="Oval 9"/>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81" name="Oval 10"/>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19" name="Group 11"/>
            <p:cNvGrpSpPr>
              <a:grpSpLocks/>
            </p:cNvGrpSpPr>
            <p:nvPr/>
          </p:nvGrpSpPr>
          <p:grpSpPr bwMode="auto">
            <a:xfrm>
              <a:off x="2278568" y="3571876"/>
              <a:ext cx="364607" cy="217485"/>
              <a:chOff x="1292" y="3022"/>
              <a:chExt cx="728" cy="408"/>
            </a:xfrm>
          </p:grpSpPr>
          <p:sp>
            <p:nvSpPr>
              <p:cNvPr id="83" name="Oval 12"/>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84" name="Oval 13"/>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20" name="Group 35"/>
            <p:cNvGrpSpPr>
              <a:grpSpLocks/>
            </p:cNvGrpSpPr>
            <p:nvPr/>
          </p:nvGrpSpPr>
          <p:grpSpPr bwMode="auto">
            <a:xfrm>
              <a:off x="2207129" y="3857627"/>
              <a:ext cx="364607" cy="217485"/>
              <a:chOff x="1292" y="3022"/>
              <a:chExt cx="728" cy="408"/>
            </a:xfrm>
          </p:grpSpPr>
          <p:sp>
            <p:nvSpPr>
              <p:cNvPr id="86" name="Oval 36"/>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87" name="Oval 37"/>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cxnSp>
        <p:nvCxnSpPr>
          <p:cNvPr id="89" name="直線矢印コネクタ 88"/>
          <p:cNvCxnSpPr/>
          <p:nvPr/>
        </p:nvCxnSpPr>
        <p:spPr>
          <a:xfrm>
            <a:off x="3554619" y="1983841"/>
            <a:ext cx="71438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125" name="グループ化 124"/>
          <p:cNvGrpSpPr/>
          <p:nvPr/>
        </p:nvGrpSpPr>
        <p:grpSpPr>
          <a:xfrm>
            <a:off x="4278833" y="1321234"/>
            <a:ext cx="936111" cy="1217618"/>
            <a:chOff x="3921641" y="2786057"/>
            <a:chExt cx="936111" cy="1217618"/>
          </a:xfrm>
        </p:grpSpPr>
        <p:grpSp>
          <p:nvGrpSpPr>
            <p:cNvPr id="21" name="Group 2"/>
            <p:cNvGrpSpPr>
              <a:grpSpLocks/>
            </p:cNvGrpSpPr>
            <p:nvPr/>
          </p:nvGrpSpPr>
          <p:grpSpPr bwMode="auto">
            <a:xfrm>
              <a:off x="3921641" y="2928934"/>
              <a:ext cx="364607" cy="217485"/>
              <a:chOff x="1292" y="3022"/>
              <a:chExt cx="728" cy="408"/>
            </a:xfrm>
          </p:grpSpPr>
          <p:sp>
            <p:nvSpPr>
              <p:cNvPr id="91" name="Oval 3"/>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92" name="Oval 4"/>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22" name="Group 8"/>
            <p:cNvGrpSpPr>
              <a:grpSpLocks/>
            </p:cNvGrpSpPr>
            <p:nvPr/>
          </p:nvGrpSpPr>
          <p:grpSpPr bwMode="auto">
            <a:xfrm>
              <a:off x="4278832" y="2786057"/>
              <a:ext cx="364607" cy="217485"/>
              <a:chOff x="1292" y="3022"/>
              <a:chExt cx="728" cy="408"/>
            </a:xfrm>
          </p:grpSpPr>
          <p:sp>
            <p:nvSpPr>
              <p:cNvPr id="94" name="Oval 9"/>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95" name="Oval 10"/>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23" name="Group 2"/>
            <p:cNvGrpSpPr>
              <a:grpSpLocks/>
            </p:cNvGrpSpPr>
            <p:nvPr/>
          </p:nvGrpSpPr>
          <p:grpSpPr bwMode="auto">
            <a:xfrm>
              <a:off x="4350269" y="3071810"/>
              <a:ext cx="364607" cy="217485"/>
              <a:chOff x="1292" y="3022"/>
              <a:chExt cx="728" cy="408"/>
            </a:xfrm>
          </p:grpSpPr>
          <p:sp>
            <p:nvSpPr>
              <p:cNvPr id="97" name="Oval 3"/>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98" name="Oval 4"/>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24" name="Group 8"/>
            <p:cNvGrpSpPr>
              <a:grpSpLocks/>
            </p:cNvGrpSpPr>
            <p:nvPr/>
          </p:nvGrpSpPr>
          <p:grpSpPr bwMode="auto">
            <a:xfrm>
              <a:off x="4421708" y="3286124"/>
              <a:ext cx="364607" cy="217485"/>
              <a:chOff x="1292" y="3022"/>
              <a:chExt cx="728" cy="408"/>
            </a:xfrm>
          </p:grpSpPr>
          <p:sp>
            <p:nvSpPr>
              <p:cNvPr id="100" name="Oval 9"/>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101" name="Oval 10"/>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25" name="Group 35"/>
            <p:cNvGrpSpPr>
              <a:grpSpLocks/>
            </p:cNvGrpSpPr>
            <p:nvPr/>
          </p:nvGrpSpPr>
          <p:grpSpPr bwMode="auto">
            <a:xfrm>
              <a:off x="3993080" y="3357562"/>
              <a:ext cx="364607" cy="217485"/>
              <a:chOff x="1292" y="3022"/>
              <a:chExt cx="728" cy="408"/>
            </a:xfrm>
          </p:grpSpPr>
          <p:sp>
            <p:nvSpPr>
              <p:cNvPr id="103" name="Oval 36"/>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104" name="Oval 37"/>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26" name="Group 2"/>
            <p:cNvGrpSpPr>
              <a:grpSpLocks/>
            </p:cNvGrpSpPr>
            <p:nvPr/>
          </p:nvGrpSpPr>
          <p:grpSpPr bwMode="auto">
            <a:xfrm>
              <a:off x="4278832" y="3571876"/>
              <a:ext cx="364607" cy="217485"/>
              <a:chOff x="1292" y="3022"/>
              <a:chExt cx="728" cy="408"/>
            </a:xfrm>
          </p:grpSpPr>
          <p:sp>
            <p:nvSpPr>
              <p:cNvPr id="106" name="Oval 3"/>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107" name="Oval 4"/>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27" name="Group 8"/>
            <p:cNvGrpSpPr>
              <a:grpSpLocks/>
            </p:cNvGrpSpPr>
            <p:nvPr/>
          </p:nvGrpSpPr>
          <p:grpSpPr bwMode="auto">
            <a:xfrm>
              <a:off x="4493145" y="3786190"/>
              <a:ext cx="364607" cy="217485"/>
              <a:chOff x="1292" y="3022"/>
              <a:chExt cx="728" cy="408"/>
            </a:xfrm>
          </p:grpSpPr>
          <p:sp>
            <p:nvSpPr>
              <p:cNvPr id="109" name="Oval 9"/>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110" name="Oval 10"/>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28" name="Group 11"/>
            <p:cNvGrpSpPr>
              <a:grpSpLocks/>
            </p:cNvGrpSpPr>
            <p:nvPr/>
          </p:nvGrpSpPr>
          <p:grpSpPr bwMode="auto">
            <a:xfrm>
              <a:off x="3921641" y="3143248"/>
              <a:ext cx="364607" cy="217485"/>
              <a:chOff x="1292" y="3022"/>
              <a:chExt cx="728" cy="408"/>
            </a:xfrm>
          </p:grpSpPr>
          <p:sp>
            <p:nvSpPr>
              <p:cNvPr id="112" name="Oval 12"/>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113" name="Oval 13"/>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29" name="Group 35"/>
            <p:cNvGrpSpPr>
              <a:grpSpLocks/>
            </p:cNvGrpSpPr>
            <p:nvPr/>
          </p:nvGrpSpPr>
          <p:grpSpPr bwMode="auto">
            <a:xfrm>
              <a:off x="3921641" y="3643313"/>
              <a:ext cx="364607" cy="217485"/>
              <a:chOff x="1292" y="3022"/>
              <a:chExt cx="728" cy="408"/>
            </a:xfrm>
          </p:grpSpPr>
          <p:sp>
            <p:nvSpPr>
              <p:cNvPr id="115" name="Oval 36"/>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116" name="Oval 37"/>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cxnSp>
        <p:nvCxnSpPr>
          <p:cNvPr id="117" name="直線矢印コネクタ 116"/>
          <p:cNvCxnSpPr/>
          <p:nvPr/>
        </p:nvCxnSpPr>
        <p:spPr>
          <a:xfrm>
            <a:off x="5564715" y="1983841"/>
            <a:ext cx="71438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187" name="グループ化 186"/>
          <p:cNvGrpSpPr/>
          <p:nvPr/>
        </p:nvGrpSpPr>
        <p:grpSpPr>
          <a:xfrm>
            <a:off x="6732240" y="1158619"/>
            <a:ext cx="1557734" cy="1445080"/>
            <a:chOff x="6732240" y="1551872"/>
            <a:chExt cx="1557734" cy="1445080"/>
          </a:xfrm>
        </p:grpSpPr>
        <p:grpSp>
          <p:nvGrpSpPr>
            <p:cNvPr id="30" name="Group 8"/>
            <p:cNvGrpSpPr>
              <a:grpSpLocks/>
            </p:cNvGrpSpPr>
            <p:nvPr/>
          </p:nvGrpSpPr>
          <p:grpSpPr bwMode="auto">
            <a:xfrm>
              <a:off x="7425302" y="1551872"/>
              <a:ext cx="364607" cy="217485"/>
              <a:chOff x="1292" y="3022"/>
              <a:chExt cx="728" cy="408"/>
            </a:xfrm>
          </p:grpSpPr>
          <p:sp>
            <p:nvSpPr>
              <p:cNvPr id="123" name="Oval 9"/>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124" name="Oval 10"/>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grpSp>
          <p:nvGrpSpPr>
            <p:cNvPr id="31" name="Group 2"/>
            <p:cNvGrpSpPr>
              <a:grpSpLocks/>
            </p:cNvGrpSpPr>
            <p:nvPr/>
          </p:nvGrpSpPr>
          <p:grpSpPr bwMode="auto">
            <a:xfrm>
              <a:off x="7925367" y="1623309"/>
              <a:ext cx="364607" cy="217485"/>
              <a:chOff x="1292" y="3022"/>
              <a:chExt cx="728" cy="408"/>
            </a:xfrm>
          </p:grpSpPr>
          <p:sp>
            <p:nvSpPr>
              <p:cNvPr id="126" name="Oval 3"/>
              <p:cNvSpPr>
                <a:spLocks noChangeArrowheads="1"/>
              </p:cNvSpPr>
              <p:nvPr/>
            </p:nvSpPr>
            <p:spPr bwMode="auto">
              <a:xfrm>
                <a:off x="1292" y="3022"/>
                <a:ext cx="728" cy="40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127" name="Oval 4"/>
              <p:cNvSpPr>
                <a:spLocks noChangeArrowheads="1"/>
              </p:cNvSpPr>
              <p:nvPr/>
            </p:nvSpPr>
            <p:spPr bwMode="auto">
              <a:xfrm>
                <a:off x="1429" y="3113"/>
                <a:ext cx="318" cy="181"/>
              </a:xfrm>
              <a:prstGeom prst="ellipse">
                <a:avLst/>
              </a:prstGeom>
              <a:solidFill>
                <a:srgbClr val="800000"/>
              </a:solidFill>
              <a:ln w="9525">
                <a:solidFill>
                  <a:schemeClr val="tx1"/>
                </a:solidFill>
                <a:round/>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grpSp>
        <p:cxnSp>
          <p:nvCxnSpPr>
            <p:cNvPr id="121" name="直線矢印コネクタ 120"/>
            <p:cNvCxnSpPr/>
            <p:nvPr/>
          </p:nvCxnSpPr>
          <p:spPr>
            <a:xfrm rot="5400000">
              <a:off x="7139549" y="2029659"/>
              <a:ext cx="928694" cy="50006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77" name="グループ化 176"/>
            <p:cNvGrpSpPr/>
            <p:nvPr/>
          </p:nvGrpSpPr>
          <p:grpSpPr>
            <a:xfrm>
              <a:off x="6732240" y="2456657"/>
              <a:ext cx="1360910" cy="540295"/>
              <a:chOff x="6800480" y="2119208"/>
              <a:chExt cx="1360910" cy="540295"/>
            </a:xfrm>
          </p:grpSpPr>
          <p:grpSp>
            <p:nvGrpSpPr>
              <p:cNvPr id="172" name="Group 105"/>
              <p:cNvGrpSpPr>
                <a:grpSpLocks/>
              </p:cNvGrpSpPr>
              <p:nvPr/>
            </p:nvGrpSpPr>
            <p:grpSpPr bwMode="auto">
              <a:xfrm>
                <a:off x="6800480" y="2119208"/>
                <a:ext cx="1360910" cy="540295"/>
                <a:chOff x="4281" y="2999"/>
                <a:chExt cx="1316" cy="469"/>
              </a:xfrm>
            </p:grpSpPr>
            <p:sp>
              <p:nvSpPr>
                <p:cNvPr id="173" name="Oval 106"/>
                <p:cNvSpPr>
                  <a:spLocks noChangeArrowheads="1"/>
                </p:cNvSpPr>
                <p:nvPr/>
              </p:nvSpPr>
              <p:spPr bwMode="auto">
                <a:xfrm>
                  <a:off x="4288" y="3197"/>
                  <a:ext cx="1309" cy="271"/>
                </a:xfrm>
                <a:prstGeom prst="ellipse">
                  <a:avLst/>
                </a:prstGeom>
                <a:solidFill>
                  <a:srgbClr val="FF99CC"/>
                </a:solidFill>
                <a:ln w="19050">
                  <a:solidFill>
                    <a:schemeClr val="tx1"/>
                  </a:solidFill>
                  <a:round/>
                  <a:headEnd/>
                  <a:tailEnd/>
                </a:ln>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sp>
              <p:nvSpPr>
                <p:cNvPr id="174" name="Oval 107"/>
                <p:cNvSpPr>
                  <a:spLocks noChangeArrowheads="1"/>
                </p:cNvSpPr>
                <p:nvPr/>
              </p:nvSpPr>
              <p:spPr bwMode="auto">
                <a:xfrm>
                  <a:off x="4281" y="2999"/>
                  <a:ext cx="1309" cy="271"/>
                </a:xfrm>
                <a:prstGeom prst="ellipse">
                  <a:avLst/>
                </a:prstGeom>
                <a:noFill/>
                <a:ln w="19050">
                  <a:solidFill>
                    <a:schemeClr val="tx1"/>
                  </a:solidFill>
                  <a:round/>
                  <a:headEnd/>
                  <a:tailEnd/>
                </a:ln>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sp>
              <p:nvSpPr>
                <p:cNvPr id="175" name="Line 108"/>
                <p:cNvSpPr>
                  <a:spLocks noChangeShapeType="1"/>
                </p:cNvSpPr>
                <p:nvPr/>
              </p:nvSpPr>
              <p:spPr bwMode="auto">
                <a:xfrm>
                  <a:off x="4285" y="3147"/>
                  <a:ext cx="0" cy="198"/>
                </a:xfrm>
                <a:prstGeom prst="line">
                  <a:avLst/>
                </a:prstGeom>
                <a:noFill/>
                <a:ln w="19050">
                  <a:solidFill>
                    <a:schemeClr val="tx1"/>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176" name="Line 109"/>
                <p:cNvSpPr>
                  <a:spLocks noChangeShapeType="1"/>
                </p:cNvSpPr>
                <p:nvPr/>
              </p:nvSpPr>
              <p:spPr bwMode="auto">
                <a:xfrm>
                  <a:off x="5591" y="3151"/>
                  <a:ext cx="0" cy="198"/>
                </a:xfrm>
                <a:prstGeom prst="line">
                  <a:avLst/>
                </a:prstGeom>
                <a:noFill/>
                <a:ln w="19050">
                  <a:solidFill>
                    <a:schemeClr val="tx1"/>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sp>
            <p:nvSpPr>
              <p:cNvPr id="135" name="円/楕円 134"/>
              <p:cNvSpPr/>
              <p:nvPr/>
            </p:nvSpPr>
            <p:spPr>
              <a:xfrm>
                <a:off x="7003068" y="2483460"/>
                <a:ext cx="214314" cy="71438"/>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36" name="円/楕円 135"/>
              <p:cNvSpPr/>
              <p:nvPr/>
            </p:nvSpPr>
            <p:spPr>
              <a:xfrm>
                <a:off x="7360188" y="2581268"/>
                <a:ext cx="214314" cy="71438"/>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37" name="円/楕円 136"/>
              <p:cNvSpPr/>
              <p:nvPr/>
            </p:nvSpPr>
            <p:spPr>
              <a:xfrm>
                <a:off x="7611694" y="2493466"/>
                <a:ext cx="214314" cy="71438"/>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grpSp>
      </p:grpSp>
      <p:sp>
        <p:nvSpPr>
          <p:cNvPr id="132" name="AutoShape 56"/>
          <p:cNvSpPr>
            <a:spLocks noChangeArrowheads="1"/>
          </p:cNvSpPr>
          <p:nvPr/>
        </p:nvSpPr>
        <p:spPr bwMode="auto">
          <a:xfrm rot="3454254">
            <a:off x="5661456" y="3374185"/>
            <a:ext cx="434975" cy="1296988"/>
          </a:xfrm>
          <a:prstGeom prst="lightningBol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133" name="正方形/長方形 132"/>
          <p:cNvSpPr/>
          <p:nvPr/>
        </p:nvSpPr>
        <p:spPr>
          <a:xfrm>
            <a:off x="4786327" y="3491348"/>
            <a:ext cx="958917" cy="400110"/>
          </a:xfrm>
          <a:prstGeom prst="rect">
            <a:avLst/>
          </a:prstGeom>
        </p:spPr>
        <p:txBody>
          <a:bodyPr wrap="none">
            <a:spAutoFit/>
          </a:bodyPr>
          <a:lstStyle/>
          <a:p>
            <a:pPr fontAlgn="base">
              <a:spcBef>
                <a:spcPct val="0"/>
              </a:spcBef>
              <a:spcAft>
                <a:spcPct val="0"/>
              </a:spcAft>
            </a:pPr>
            <a:r>
              <a:rPr lang="ja-JP" altLang="en-US" sz="2000" b="1" dirty="0" smtClean="0">
                <a:solidFill>
                  <a:srgbClr val="000000"/>
                </a:solidFill>
                <a:latin typeface="Comic Sans MS" pitchFamily="66" charset="0"/>
                <a:ea typeface="HG丸ｺﾞｼｯｸM-PRO" pitchFamily="50" charset="-128"/>
              </a:rPr>
              <a:t>放射線</a:t>
            </a:r>
            <a:endParaRPr lang="ja-JP" altLang="en-US" sz="2000" b="1" dirty="0">
              <a:solidFill>
                <a:srgbClr val="000000"/>
              </a:solidFill>
              <a:latin typeface="Comic Sans MS" pitchFamily="66" charset="0"/>
              <a:ea typeface="HG丸ｺﾞｼｯｸM-PRO" pitchFamily="50" charset="-128"/>
            </a:endParaRPr>
          </a:p>
        </p:txBody>
      </p:sp>
      <p:sp>
        <p:nvSpPr>
          <p:cNvPr id="114" name="正方形/長方形 113"/>
          <p:cNvSpPr/>
          <p:nvPr/>
        </p:nvSpPr>
        <p:spPr>
          <a:xfrm>
            <a:off x="106680" y="-68415"/>
            <a:ext cx="9144000" cy="742767"/>
          </a:xfrm>
          <a:prstGeom prst="rect">
            <a:avLst/>
          </a:prstGeom>
        </p:spPr>
        <p:txBody>
          <a:bodyPr wrap="square">
            <a:spAutoFit/>
          </a:bodyPr>
          <a:lstStyle/>
          <a:p>
            <a:pPr marL="742950" indent="-742950" algn="ctr" fontAlgn="base">
              <a:lnSpc>
                <a:spcPct val="150000"/>
              </a:lnSpc>
              <a:spcBef>
                <a:spcPct val="60000"/>
              </a:spcBef>
              <a:spcAft>
                <a:spcPct val="0"/>
              </a:spcAft>
            </a:pPr>
            <a:r>
              <a:rPr lang="ja-JP" altLang="en-US" sz="3200" b="1" dirty="0" smtClean="0">
                <a:solidFill>
                  <a:srgbClr val="000000"/>
                </a:solidFill>
                <a:latin typeface="Comic Sans MS" pitchFamily="66" charset="0"/>
                <a:ea typeface="HG丸ｺﾞｼｯｸM-PRO" pitchFamily="50" charset="-128"/>
              </a:rPr>
              <a:t>同じ吸収線量でも</a:t>
            </a:r>
            <a:r>
              <a:rPr lang="en-US" altLang="ja-JP" sz="3200" b="1" dirty="0" smtClean="0">
                <a:solidFill>
                  <a:srgbClr val="000000"/>
                </a:solidFill>
                <a:latin typeface="Comic Sans MS" pitchFamily="66" charset="0"/>
                <a:ea typeface="HG丸ｺﾞｼｯｸM-PRO" pitchFamily="50" charset="-128"/>
              </a:rPr>
              <a:t>-----</a:t>
            </a:r>
            <a:r>
              <a:rPr lang="ja-JP" altLang="en-US" sz="3200" b="1" dirty="0" err="1" smtClean="0">
                <a:solidFill>
                  <a:srgbClr val="000000"/>
                </a:solidFill>
                <a:latin typeface="Comic Sans MS" pitchFamily="66" charset="0"/>
                <a:ea typeface="HG丸ｺﾞｼｯｸM-PRO" pitchFamily="50" charset="-128"/>
              </a:rPr>
              <a:t>。</a:t>
            </a:r>
            <a:endParaRPr lang="en-US" altLang="ja-JP" sz="3200" b="1" dirty="0" smtClean="0">
              <a:solidFill>
                <a:srgbClr val="000000"/>
              </a:solidFill>
              <a:latin typeface="Comic Sans MS" pitchFamily="66" charset="0"/>
              <a:ea typeface="HG丸ｺﾞｼｯｸM-PRO" pitchFamily="50" charset="-128"/>
            </a:endParaRPr>
          </a:p>
        </p:txBody>
      </p:sp>
      <p:sp>
        <p:nvSpPr>
          <p:cNvPr id="144" name="正方形/長方形 143"/>
          <p:cNvSpPr/>
          <p:nvPr/>
        </p:nvSpPr>
        <p:spPr>
          <a:xfrm>
            <a:off x="1071538" y="2821438"/>
            <a:ext cx="3262432" cy="461665"/>
          </a:xfrm>
          <a:prstGeom prst="rect">
            <a:avLst/>
          </a:prstGeom>
        </p:spPr>
        <p:txBody>
          <a:bodyPr wrap="none">
            <a:spAutoFit/>
          </a:bodyPr>
          <a:lstStyle/>
          <a:p>
            <a:pPr fontAlgn="base">
              <a:spcBef>
                <a:spcPct val="0"/>
              </a:spcBef>
              <a:spcAft>
                <a:spcPct val="0"/>
              </a:spcAft>
            </a:pPr>
            <a:r>
              <a:rPr lang="ja-JP" altLang="en-US" sz="2400" dirty="0" smtClean="0">
                <a:solidFill>
                  <a:srgbClr val="000000"/>
                </a:solidFill>
                <a:latin typeface="Comic Sans MS" pitchFamily="66" charset="0"/>
                <a:ea typeface="HG丸ｺﾞｼｯｸM-PRO" pitchFamily="50" charset="-128"/>
              </a:rPr>
              <a:t>（放射線をかけない）</a:t>
            </a:r>
            <a:endParaRPr lang="ja-JP" altLang="en-US" sz="2400" dirty="0">
              <a:solidFill>
                <a:srgbClr val="000000"/>
              </a:solidFill>
            </a:endParaRPr>
          </a:p>
        </p:txBody>
      </p:sp>
      <p:sp>
        <p:nvSpPr>
          <p:cNvPr id="145" name="正方形/長方形 144"/>
          <p:cNvSpPr/>
          <p:nvPr/>
        </p:nvSpPr>
        <p:spPr>
          <a:xfrm>
            <a:off x="5332134" y="2821438"/>
            <a:ext cx="2954655" cy="461665"/>
          </a:xfrm>
          <a:prstGeom prst="rect">
            <a:avLst/>
          </a:prstGeom>
        </p:spPr>
        <p:txBody>
          <a:bodyPr wrap="none">
            <a:spAutoFit/>
          </a:bodyPr>
          <a:lstStyle/>
          <a:p>
            <a:pPr fontAlgn="base">
              <a:spcBef>
                <a:spcPct val="0"/>
              </a:spcBef>
              <a:spcAft>
                <a:spcPct val="0"/>
              </a:spcAft>
            </a:pPr>
            <a:r>
              <a:rPr lang="ja-JP" altLang="en-US" sz="2400" dirty="0" smtClean="0">
                <a:solidFill>
                  <a:srgbClr val="000000"/>
                </a:solidFill>
                <a:latin typeface="Comic Sans MS" pitchFamily="66" charset="0"/>
                <a:ea typeface="HG丸ｺﾞｼｯｸM-PRO" pitchFamily="50" charset="-128"/>
              </a:rPr>
              <a:t>（放射線をかける）</a:t>
            </a:r>
            <a:endParaRPr lang="ja-JP" altLang="en-US" sz="2400" dirty="0">
              <a:solidFill>
                <a:srgbClr val="000000"/>
              </a:solidFill>
            </a:endParaRPr>
          </a:p>
        </p:txBody>
      </p:sp>
      <p:sp>
        <p:nvSpPr>
          <p:cNvPr id="147" name="テキスト ボックス 146"/>
          <p:cNvSpPr txBox="1"/>
          <p:nvPr/>
        </p:nvSpPr>
        <p:spPr>
          <a:xfrm>
            <a:off x="214250" y="5736158"/>
            <a:ext cx="8929750" cy="1077218"/>
          </a:xfrm>
          <a:prstGeom prst="rect">
            <a:avLst/>
          </a:prstGeom>
          <a:noFill/>
          <a:ln>
            <a:solidFill>
              <a:schemeClr val="tx1"/>
            </a:solidFill>
          </a:ln>
        </p:spPr>
        <p:txBody>
          <a:bodyPr wrap="square" rtlCol="0">
            <a:spAutoFit/>
          </a:bodyPr>
          <a:lstStyle/>
          <a:p>
            <a:pPr fontAlgn="base">
              <a:spcBef>
                <a:spcPct val="0"/>
              </a:spcBef>
              <a:spcAft>
                <a:spcPct val="0"/>
              </a:spcAft>
            </a:pPr>
            <a:r>
              <a:rPr lang="ja-JP" altLang="en-US" sz="1600" b="1" dirty="0" smtClean="0">
                <a:solidFill>
                  <a:srgbClr val="000000"/>
                </a:solidFill>
                <a:latin typeface="Comic Sans MS" pitchFamily="66" charset="0"/>
                <a:ea typeface="HG丸ｺﾞｼｯｸM-PRO" pitchFamily="50" charset="-128"/>
              </a:rPr>
              <a:t>コロニー（集落）</a:t>
            </a:r>
            <a:endParaRPr lang="en-US" altLang="ja-JP" sz="1600" b="1" dirty="0" smtClean="0">
              <a:solidFill>
                <a:srgbClr val="000000"/>
              </a:solidFill>
              <a:latin typeface="Comic Sans MS" pitchFamily="66" charset="0"/>
              <a:ea typeface="HG丸ｺﾞｼｯｸM-PRO" pitchFamily="50" charset="-128"/>
            </a:endParaRPr>
          </a:p>
          <a:p>
            <a:pPr fontAlgn="base">
              <a:spcBef>
                <a:spcPct val="0"/>
              </a:spcBef>
              <a:spcAft>
                <a:spcPct val="0"/>
              </a:spcAft>
            </a:pPr>
            <a:r>
              <a:rPr lang="ja-JP" altLang="en-US" sz="1600" b="1" dirty="0" smtClean="0">
                <a:solidFill>
                  <a:srgbClr val="000000"/>
                </a:solidFill>
                <a:latin typeface="Comic Sans MS" pitchFamily="66" charset="0"/>
                <a:ea typeface="HG丸ｺﾞｼｯｸM-PRO" pitchFamily="50" charset="-128"/>
              </a:rPr>
              <a:t>：</a:t>
            </a:r>
            <a:r>
              <a:rPr lang="en-US" sz="1600" b="1" dirty="0" smtClean="0">
                <a:solidFill>
                  <a:srgbClr val="000000"/>
                </a:solidFill>
                <a:latin typeface="Comic Sans MS" pitchFamily="66" charset="0"/>
                <a:ea typeface="HG丸ｺﾞｼｯｸM-PRO" pitchFamily="50" charset="-128"/>
              </a:rPr>
              <a:t>1</a:t>
            </a:r>
            <a:r>
              <a:rPr lang="ja-JP" altLang="en-US" sz="1600" b="1" dirty="0" smtClean="0">
                <a:solidFill>
                  <a:srgbClr val="000000"/>
                </a:solidFill>
                <a:latin typeface="Comic Sans MS" pitchFamily="66" charset="0"/>
                <a:ea typeface="HG丸ｺﾞｼｯｸM-PRO" pitchFamily="50" charset="-128"/>
              </a:rPr>
              <a:t>個コロニーを形成している細胞は</a:t>
            </a:r>
            <a:r>
              <a:rPr lang="en-US" sz="1600" b="1" dirty="0" smtClean="0">
                <a:solidFill>
                  <a:srgbClr val="000000"/>
                </a:solidFill>
                <a:latin typeface="Comic Sans MS" pitchFamily="66" charset="0"/>
                <a:ea typeface="HG丸ｺﾞｼｯｸM-PRO" pitchFamily="50" charset="-128"/>
              </a:rPr>
              <a:t>1</a:t>
            </a:r>
            <a:r>
              <a:rPr lang="ja-JP" altLang="en-US" sz="1600" b="1" dirty="0" smtClean="0">
                <a:solidFill>
                  <a:srgbClr val="000000"/>
                </a:solidFill>
                <a:latin typeface="Comic Sans MS" pitchFamily="66" charset="0"/>
                <a:ea typeface="HG丸ｺﾞｼｯｸM-PRO" pitchFamily="50" charset="-128"/>
              </a:rPr>
              <a:t>個の親からの子孫であると考える。</a:t>
            </a:r>
            <a:endParaRPr lang="en-US" altLang="ja-JP" sz="1600" b="1" dirty="0" smtClean="0">
              <a:solidFill>
                <a:srgbClr val="000000"/>
              </a:solidFill>
              <a:latin typeface="Comic Sans MS" pitchFamily="66" charset="0"/>
              <a:ea typeface="HG丸ｺﾞｼｯｸM-PRO" pitchFamily="50" charset="-128"/>
            </a:endParaRPr>
          </a:p>
          <a:p>
            <a:pPr fontAlgn="base">
              <a:spcBef>
                <a:spcPct val="0"/>
              </a:spcBef>
              <a:spcAft>
                <a:spcPct val="0"/>
              </a:spcAft>
            </a:pPr>
            <a:r>
              <a:rPr lang="ja-JP" altLang="en-US" sz="1600" b="1" dirty="0" smtClean="0">
                <a:solidFill>
                  <a:srgbClr val="000000"/>
                </a:solidFill>
                <a:latin typeface="Comic Sans MS" pitchFamily="66" charset="0"/>
                <a:ea typeface="HG丸ｺﾞｼｯｸM-PRO" pitchFamily="50" charset="-128"/>
              </a:rPr>
              <a:t>　</a:t>
            </a:r>
            <a:r>
              <a:rPr lang="ja-JP" altLang="en-US" sz="1400" b="1" dirty="0" smtClean="0">
                <a:solidFill>
                  <a:srgbClr val="000000"/>
                </a:solidFill>
                <a:latin typeface="Comic Sans MS" pitchFamily="66" charset="0"/>
                <a:ea typeface="HG丸ｺﾞｼｯｸM-PRO" pitchFamily="50" charset="-128"/>
              </a:rPr>
              <a:t>（単一細胞由来の子孫細胞からなる肉眼的に認める細胞集落。一般に</a:t>
            </a:r>
            <a:r>
              <a:rPr lang="en-US" altLang="ja-JP" sz="1400" b="1" dirty="0" smtClean="0">
                <a:solidFill>
                  <a:srgbClr val="000000"/>
                </a:solidFill>
                <a:latin typeface="Comic Sans MS" pitchFamily="66" charset="0"/>
                <a:ea typeface="HG丸ｺﾞｼｯｸM-PRO" pitchFamily="50" charset="-128"/>
              </a:rPr>
              <a:t>50</a:t>
            </a:r>
            <a:r>
              <a:rPr lang="ja-JP" altLang="en-US" sz="1400" b="1" dirty="0" smtClean="0">
                <a:solidFill>
                  <a:srgbClr val="000000"/>
                </a:solidFill>
                <a:latin typeface="Comic Sans MS" pitchFamily="66" charset="0"/>
                <a:ea typeface="HG丸ｺﾞｼｯｸM-PRO" pitchFamily="50" charset="-128"/>
              </a:rPr>
              <a:t>個程度集まった細胞群。）</a:t>
            </a:r>
            <a:endParaRPr lang="en-US" altLang="ja-JP" sz="1600" b="1" dirty="0" smtClean="0">
              <a:solidFill>
                <a:srgbClr val="000000"/>
              </a:solidFill>
              <a:latin typeface="Comic Sans MS" pitchFamily="66" charset="0"/>
              <a:ea typeface="HG丸ｺﾞｼｯｸM-PRO" pitchFamily="50" charset="-128"/>
            </a:endParaRPr>
          </a:p>
          <a:p>
            <a:pPr fontAlgn="base">
              <a:spcBef>
                <a:spcPct val="0"/>
              </a:spcBef>
              <a:spcAft>
                <a:spcPct val="0"/>
              </a:spcAft>
            </a:pPr>
            <a:r>
              <a:rPr lang="ja-JP" altLang="en-US" sz="1600" b="1" dirty="0" smtClean="0">
                <a:solidFill>
                  <a:srgbClr val="000000"/>
                </a:solidFill>
                <a:latin typeface="Comic Sans MS" pitchFamily="66" charset="0"/>
                <a:ea typeface="HG丸ｺﾞｼｯｸM-PRO" pitchFamily="50" charset="-128"/>
              </a:rPr>
              <a:t>　よって、出来上がったコロニーの数を数えることで細胞の数を見積もることができる。</a:t>
            </a:r>
            <a:endParaRPr lang="ja-JP" altLang="en-US" sz="1600" b="1" dirty="0">
              <a:solidFill>
                <a:srgbClr val="000000"/>
              </a:solidFill>
              <a:latin typeface="Comic Sans MS" pitchFamily="66" charset="0"/>
              <a:ea typeface="HG丸ｺﾞｼｯｸM-PRO" pitchFamily="50" charset="-128"/>
            </a:endParaRPr>
          </a:p>
        </p:txBody>
      </p:sp>
      <p:graphicFrame>
        <p:nvGraphicFramePr>
          <p:cNvPr id="1915905" name="Object 3"/>
          <p:cNvGraphicFramePr>
            <a:graphicFrameLocks noChangeAspect="1"/>
          </p:cNvGraphicFramePr>
          <p:nvPr>
            <p:extLst/>
          </p:nvPr>
        </p:nvGraphicFramePr>
        <p:xfrm>
          <a:off x="2267744" y="3539803"/>
          <a:ext cx="2053928" cy="1901078"/>
        </p:xfrm>
        <a:graphic>
          <a:graphicData uri="http://schemas.openxmlformats.org/presentationml/2006/ole">
            <mc:AlternateContent xmlns:mc="http://schemas.openxmlformats.org/markup-compatibility/2006">
              <mc:Choice xmlns:v="urn:schemas-microsoft-com:vml" Requires="v">
                <p:oleObj spid="_x0000_s22683" name="Image" r:id="rId5" imgW="4091776" imgH="3786798" progId="Photoshop.Image.6">
                  <p:embed/>
                </p:oleObj>
              </mc:Choice>
              <mc:Fallback>
                <p:oleObj name="Image" r:id="rId5" imgW="4091776" imgH="3786798" progId="Photoshop.Image.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3539803"/>
                        <a:ext cx="2053928" cy="190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15906" name="Object 2"/>
          <p:cNvGraphicFramePr>
            <a:graphicFrameLocks noChangeAspect="1"/>
          </p:cNvGraphicFramePr>
          <p:nvPr>
            <p:extLst/>
          </p:nvPr>
        </p:nvGraphicFramePr>
        <p:xfrm>
          <a:off x="6660232" y="3539803"/>
          <a:ext cx="1960134" cy="1905421"/>
        </p:xfrm>
        <a:graphic>
          <a:graphicData uri="http://schemas.openxmlformats.org/presentationml/2006/ole">
            <mc:AlternateContent xmlns:mc="http://schemas.openxmlformats.org/markup-compatibility/2006">
              <mc:Choice xmlns:v="urn:schemas-microsoft-com:vml" Requires="v">
                <p:oleObj spid="_x0000_s22684" name="Image" r:id="rId7" imgW="5489587" imgH="5337098" progId="Photoshop.Image.6">
                  <p:embed/>
                </p:oleObj>
              </mc:Choice>
              <mc:Fallback>
                <p:oleObj name="Image" r:id="rId7" imgW="5489587" imgH="5337098" progId="Photoshop.Image.6">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0232" y="3539803"/>
                        <a:ext cx="1960134" cy="190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9" name="Picture 1"/>
          <p:cNvPicPr>
            <a:picLocks noChangeAspect="1" noChangeArrowheads="1"/>
          </p:cNvPicPr>
          <p:nvPr/>
        </p:nvPicPr>
        <p:blipFill>
          <a:blip r:embed="rId9" cstate="print"/>
          <a:srcRect/>
          <a:stretch>
            <a:fillRect/>
          </a:stretch>
        </p:blipFill>
        <p:spPr bwMode="auto">
          <a:xfrm>
            <a:off x="571472" y="1152641"/>
            <a:ext cx="1714512" cy="459116"/>
          </a:xfrm>
          <a:prstGeom prst="rect">
            <a:avLst/>
          </a:prstGeom>
          <a:noFill/>
          <a:ln w="9525">
            <a:noFill/>
            <a:miter lim="800000"/>
            <a:headEnd/>
            <a:tailEnd/>
          </a:ln>
          <a:effectLst/>
        </p:spPr>
      </p:pic>
      <p:grpSp>
        <p:nvGrpSpPr>
          <p:cNvPr id="161" name="Group 62"/>
          <p:cNvGrpSpPr>
            <a:grpSpLocks/>
          </p:cNvGrpSpPr>
          <p:nvPr/>
        </p:nvGrpSpPr>
        <p:grpSpPr bwMode="auto">
          <a:xfrm>
            <a:off x="180182" y="1883619"/>
            <a:ext cx="2087562" cy="717550"/>
            <a:chOff x="3255" y="2732"/>
            <a:chExt cx="1315" cy="452"/>
          </a:xfrm>
        </p:grpSpPr>
        <p:sp>
          <p:nvSpPr>
            <p:cNvPr id="162" name="AutoShape 63"/>
            <p:cNvSpPr>
              <a:spLocks noChangeArrowheads="1"/>
            </p:cNvSpPr>
            <p:nvPr/>
          </p:nvSpPr>
          <p:spPr bwMode="auto">
            <a:xfrm>
              <a:off x="3255" y="2732"/>
              <a:ext cx="1309" cy="148"/>
            </a:xfrm>
            <a:prstGeom prst="parallelogram">
              <a:avLst>
                <a:gd name="adj" fmla="val 221115"/>
              </a:avLst>
            </a:prstGeom>
            <a:noFill/>
            <a:ln w="38100">
              <a:solidFill>
                <a:schemeClr val="tx1"/>
              </a:solidFill>
              <a:miter lim="800000"/>
              <a:headEnd/>
              <a:tailEnd/>
            </a:ln>
          </p:spPr>
          <p:txBody>
            <a:bodyPr wrap="none" anchor="ctr"/>
            <a:lstStyle/>
            <a:p>
              <a:pPr>
                <a:defRPr/>
              </a:pPr>
              <a:endParaRPr kumimoji="0" lang="ja-JP" altLang="en-US" kern="0" smtClean="0">
                <a:solidFill>
                  <a:srgbClr val="000000"/>
                </a:solidFill>
                <a:latin typeface="Arial" pitchFamily="34" charset="0"/>
              </a:endParaRPr>
            </a:p>
          </p:txBody>
        </p:sp>
        <p:sp>
          <p:nvSpPr>
            <p:cNvPr id="163" name="AutoShape 64"/>
            <p:cNvSpPr>
              <a:spLocks noChangeArrowheads="1"/>
            </p:cNvSpPr>
            <p:nvPr/>
          </p:nvSpPr>
          <p:spPr bwMode="auto">
            <a:xfrm>
              <a:off x="3261" y="3034"/>
              <a:ext cx="1309" cy="148"/>
            </a:xfrm>
            <a:prstGeom prst="parallelogram">
              <a:avLst>
                <a:gd name="adj" fmla="val 221115"/>
              </a:avLst>
            </a:prstGeom>
            <a:solidFill>
              <a:srgbClr val="FF99CC"/>
            </a:solidFill>
            <a:ln w="38100">
              <a:solidFill>
                <a:schemeClr val="tx1"/>
              </a:solidFill>
              <a:miter lim="800000"/>
              <a:headEnd/>
              <a:tailEnd/>
            </a:ln>
          </p:spPr>
          <p:txBody>
            <a:bodyPr wrap="none" anchor="ctr"/>
            <a:lstStyle/>
            <a:p>
              <a:pPr>
                <a:defRPr/>
              </a:pPr>
              <a:endParaRPr kumimoji="0" lang="ja-JP" altLang="en-US" kern="0" smtClean="0">
                <a:solidFill>
                  <a:srgbClr val="000000"/>
                </a:solidFill>
                <a:latin typeface="Arial" pitchFamily="34" charset="0"/>
              </a:endParaRPr>
            </a:p>
          </p:txBody>
        </p:sp>
        <p:sp>
          <p:nvSpPr>
            <p:cNvPr id="164" name="Line 65"/>
            <p:cNvSpPr>
              <a:spLocks noChangeShapeType="1"/>
            </p:cNvSpPr>
            <p:nvPr/>
          </p:nvSpPr>
          <p:spPr bwMode="auto">
            <a:xfrm>
              <a:off x="3270" y="2880"/>
              <a:ext cx="0" cy="303"/>
            </a:xfrm>
            <a:prstGeom prst="line">
              <a:avLst/>
            </a:prstGeom>
            <a:noFill/>
            <a:ln w="38100">
              <a:solidFill>
                <a:schemeClr val="tx1"/>
              </a:solidFill>
              <a:round/>
              <a:headEnd/>
              <a:tailEnd/>
            </a:ln>
          </p:spPr>
          <p:txBody>
            <a:bodyPr/>
            <a:lstStyle/>
            <a:p>
              <a:pPr>
                <a:defRPr/>
              </a:pPr>
              <a:endParaRPr kumimoji="0" lang="ja-JP" altLang="en-US" kern="0" smtClean="0">
                <a:solidFill>
                  <a:srgbClr val="000000"/>
                </a:solidFill>
                <a:latin typeface="Arial" pitchFamily="34" charset="0"/>
              </a:endParaRPr>
            </a:p>
          </p:txBody>
        </p:sp>
        <p:sp>
          <p:nvSpPr>
            <p:cNvPr id="165" name="Line 66"/>
            <p:cNvSpPr>
              <a:spLocks noChangeShapeType="1"/>
            </p:cNvSpPr>
            <p:nvPr/>
          </p:nvSpPr>
          <p:spPr bwMode="auto">
            <a:xfrm>
              <a:off x="4240" y="2881"/>
              <a:ext cx="0" cy="303"/>
            </a:xfrm>
            <a:prstGeom prst="line">
              <a:avLst/>
            </a:prstGeom>
            <a:noFill/>
            <a:ln w="38100">
              <a:solidFill>
                <a:schemeClr val="tx1"/>
              </a:solidFill>
              <a:round/>
              <a:headEnd/>
              <a:tailEnd/>
            </a:ln>
          </p:spPr>
          <p:txBody>
            <a:bodyPr/>
            <a:lstStyle/>
            <a:p>
              <a:pPr>
                <a:defRPr/>
              </a:pPr>
              <a:endParaRPr kumimoji="0" lang="ja-JP" altLang="en-US" kern="0" smtClean="0">
                <a:solidFill>
                  <a:srgbClr val="000000"/>
                </a:solidFill>
                <a:latin typeface="Arial" pitchFamily="34" charset="0"/>
              </a:endParaRPr>
            </a:p>
          </p:txBody>
        </p:sp>
        <p:sp>
          <p:nvSpPr>
            <p:cNvPr id="166" name="Line 67"/>
            <p:cNvSpPr>
              <a:spLocks noChangeShapeType="1"/>
            </p:cNvSpPr>
            <p:nvPr/>
          </p:nvSpPr>
          <p:spPr bwMode="auto">
            <a:xfrm>
              <a:off x="4562" y="2732"/>
              <a:ext cx="0" cy="303"/>
            </a:xfrm>
            <a:prstGeom prst="line">
              <a:avLst/>
            </a:prstGeom>
            <a:noFill/>
            <a:ln w="38100">
              <a:solidFill>
                <a:schemeClr val="tx1"/>
              </a:solidFill>
              <a:round/>
              <a:headEnd/>
              <a:tailEnd/>
            </a:ln>
          </p:spPr>
          <p:txBody>
            <a:bodyPr/>
            <a:lstStyle/>
            <a:p>
              <a:pPr>
                <a:defRPr/>
              </a:pPr>
              <a:endParaRPr kumimoji="0" lang="ja-JP" altLang="en-US" kern="0" smtClean="0">
                <a:solidFill>
                  <a:srgbClr val="000000"/>
                </a:solidFill>
                <a:latin typeface="Arial" pitchFamily="34" charset="0"/>
              </a:endParaRPr>
            </a:p>
          </p:txBody>
        </p:sp>
        <p:sp>
          <p:nvSpPr>
            <p:cNvPr id="167" name="Line 68"/>
            <p:cNvSpPr>
              <a:spLocks noChangeShapeType="1"/>
            </p:cNvSpPr>
            <p:nvPr/>
          </p:nvSpPr>
          <p:spPr bwMode="auto">
            <a:xfrm>
              <a:off x="3585" y="2736"/>
              <a:ext cx="0" cy="303"/>
            </a:xfrm>
            <a:prstGeom prst="line">
              <a:avLst/>
            </a:prstGeom>
            <a:noFill/>
            <a:ln w="38100">
              <a:solidFill>
                <a:schemeClr val="tx1"/>
              </a:solidFill>
              <a:round/>
              <a:headEnd/>
              <a:tailEnd/>
            </a:ln>
          </p:spPr>
          <p:txBody>
            <a:bodyPr/>
            <a:lstStyle/>
            <a:p>
              <a:pPr>
                <a:defRPr/>
              </a:pPr>
              <a:endParaRPr kumimoji="0" lang="ja-JP" altLang="en-US" kern="0" smtClean="0">
                <a:solidFill>
                  <a:srgbClr val="000000"/>
                </a:solidFill>
                <a:latin typeface="Arial" pitchFamily="34" charset="0"/>
              </a:endParaRPr>
            </a:p>
          </p:txBody>
        </p:sp>
        <p:sp>
          <p:nvSpPr>
            <p:cNvPr id="168" name="Freeform 69"/>
            <p:cNvSpPr>
              <a:spLocks/>
            </p:cNvSpPr>
            <p:nvPr/>
          </p:nvSpPr>
          <p:spPr bwMode="auto">
            <a:xfrm>
              <a:off x="4340" y="2889"/>
              <a:ext cx="46" cy="162"/>
            </a:xfrm>
            <a:custGeom>
              <a:avLst/>
              <a:gdLst>
                <a:gd name="T0" fmla="*/ 37 w 46"/>
                <a:gd name="T1" fmla="*/ 0 h 162"/>
                <a:gd name="T2" fmla="*/ 16 w 46"/>
                <a:gd name="T3" fmla="*/ 30 h 162"/>
                <a:gd name="T4" fmla="*/ 1 w 46"/>
                <a:gd name="T5" fmla="*/ 75 h 162"/>
                <a:gd name="T6" fmla="*/ 10 w 46"/>
                <a:gd name="T7" fmla="*/ 117 h 162"/>
                <a:gd name="T8" fmla="*/ 46 w 46"/>
                <a:gd name="T9" fmla="*/ 162 h 162"/>
                <a:gd name="T10" fmla="*/ 0 60000 65536"/>
                <a:gd name="T11" fmla="*/ 0 60000 65536"/>
                <a:gd name="T12" fmla="*/ 0 60000 65536"/>
                <a:gd name="T13" fmla="*/ 0 60000 65536"/>
                <a:gd name="T14" fmla="*/ 0 60000 65536"/>
                <a:gd name="T15" fmla="*/ 0 w 46"/>
                <a:gd name="T16" fmla="*/ 0 h 162"/>
                <a:gd name="T17" fmla="*/ 46 w 46"/>
                <a:gd name="T18" fmla="*/ 162 h 162"/>
              </a:gdLst>
              <a:ahLst/>
              <a:cxnLst>
                <a:cxn ang="T10">
                  <a:pos x="T0" y="T1"/>
                </a:cxn>
                <a:cxn ang="T11">
                  <a:pos x="T2" y="T3"/>
                </a:cxn>
                <a:cxn ang="T12">
                  <a:pos x="T4" y="T5"/>
                </a:cxn>
                <a:cxn ang="T13">
                  <a:pos x="T6" y="T7"/>
                </a:cxn>
                <a:cxn ang="T14">
                  <a:pos x="T8" y="T9"/>
                </a:cxn>
              </a:cxnLst>
              <a:rect l="T15" t="T16" r="T17" b="T18"/>
              <a:pathLst>
                <a:path w="46" h="162">
                  <a:moveTo>
                    <a:pt x="37" y="0"/>
                  </a:moveTo>
                  <a:cubicBezTo>
                    <a:pt x="29" y="8"/>
                    <a:pt x="22" y="17"/>
                    <a:pt x="16" y="30"/>
                  </a:cubicBezTo>
                  <a:cubicBezTo>
                    <a:pt x="10" y="43"/>
                    <a:pt x="2" y="61"/>
                    <a:pt x="1" y="75"/>
                  </a:cubicBezTo>
                  <a:cubicBezTo>
                    <a:pt x="0" y="89"/>
                    <a:pt x="3" y="103"/>
                    <a:pt x="10" y="117"/>
                  </a:cubicBezTo>
                  <a:cubicBezTo>
                    <a:pt x="17" y="131"/>
                    <a:pt x="31" y="146"/>
                    <a:pt x="46" y="162"/>
                  </a:cubicBezTo>
                </a:path>
              </a:pathLst>
            </a:custGeom>
            <a:noFill/>
            <a:ln w="38100" cmpd="sng">
              <a:solidFill>
                <a:schemeClr val="tx1"/>
              </a:solidFill>
              <a:round/>
              <a:headEnd/>
              <a:tailEnd/>
            </a:ln>
          </p:spPr>
          <p:txBody>
            <a:bodyPr/>
            <a:lstStyle/>
            <a:p>
              <a:pPr>
                <a:defRPr/>
              </a:pPr>
              <a:endParaRPr kumimoji="0" lang="ja-JP" altLang="en-US" kern="0" smtClean="0">
                <a:solidFill>
                  <a:srgbClr val="000000"/>
                </a:solidFill>
                <a:latin typeface="Arial" pitchFamily="34" charset="0"/>
              </a:endParaRPr>
            </a:p>
          </p:txBody>
        </p:sp>
        <p:sp>
          <p:nvSpPr>
            <p:cNvPr id="169" name="Line 70"/>
            <p:cNvSpPr>
              <a:spLocks noChangeShapeType="1"/>
            </p:cNvSpPr>
            <p:nvPr/>
          </p:nvSpPr>
          <p:spPr bwMode="auto">
            <a:xfrm flipV="1">
              <a:off x="4374" y="2832"/>
              <a:ext cx="153" cy="60"/>
            </a:xfrm>
            <a:prstGeom prst="line">
              <a:avLst/>
            </a:prstGeom>
            <a:noFill/>
            <a:ln w="38100">
              <a:solidFill>
                <a:schemeClr val="tx1"/>
              </a:solidFill>
              <a:round/>
              <a:headEnd/>
              <a:tailEnd/>
            </a:ln>
          </p:spPr>
          <p:txBody>
            <a:bodyPr/>
            <a:lstStyle/>
            <a:p>
              <a:pPr>
                <a:defRPr/>
              </a:pPr>
              <a:endParaRPr kumimoji="0" lang="ja-JP" altLang="en-US" kern="0" smtClean="0">
                <a:solidFill>
                  <a:srgbClr val="000000"/>
                </a:solidFill>
                <a:latin typeface="Arial" pitchFamily="34" charset="0"/>
              </a:endParaRPr>
            </a:p>
          </p:txBody>
        </p:sp>
        <p:sp>
          <p:nvSpPr>
            <p:cNvPr id="170" name="Line 71"/>
            <p:cNvSpPr>
              <a:spLocks noChangeShapeType="1"/>
            </p:cNvSpPr>
            <p:nvPr/>
          </p:nvSpPr>
          <p:spPr bwMode="auto">
            <a:xfrm flipV="1">
              <a:off x="4384" y="2998"/>
              <a:ext cx="141" cy="48"/>
            </a:xfrm>
            <a:prstGeom prst="line">
              <a:avLst/>
            </a:prstGeom>
            <a:noFill/>
            <a:ln w="38100">
              <a:solidFill>
                <a:schemeClr val="tx1"/>
              </a:solidFill>
              <a:round/>
              <a:headEnd/>
              <a:tailEnd/>
            </a:ln>
          </p:spPr>
          <p:txBody>
            <a:bodyPr/>
            <a:lstStyle/>
            <a:p>
              <a:pPr>
                <a:defRPr/>
              </a:pPr>
              <a:endParaRPr kumimoji="0" lang="ja-JP" altLang="en-US" kern="0" smtClean="0">
                <a:solidFill>
                  <a:srgbClr val="000000"/>
                </a:solidFill>
                <a:latin typeface="Arial" pitchFamily="34" charset="0"/>
              </a:endParaRPr>
            </a:p>
          </p:txBody>
        </p:sp>
        <p:sp>
          <p:nvSpPr>
            <p:cNvPr id="171" name="Oval 72"/>
            <p:cNvSpPr>
              <a:spLocks noChangeArrowheads="1"/>
            </p:cNvSpPr>
            <p:nvPr/>
          </p:nvSpPr>
          <p:spPr bwMode="auto">
            <a:xfrm>
              <a:off x="4497" y="2835"/>
              <a:ext cx="56" cy="171"/>
            </a:xfrm>
            <a:prstGeom prst="ellipse">
              <a:avLst/>
            </a:prstGeom>
            <a:noFill/>
            <a:ln w="38100">
              <a:solidFill>
                <a:schemeClr val="tx1"/>
              </a:solidFill>
              <a:round/>
              <a:headEnd/>
              <a:tailEnd/>
            </a:ln>
          </p:spPr>
          <p:txBody>
            <a:bodyPr wrap="none" anchor="ctr"/>
            <a:lstStyle/>
            <a:p>
              <a:pPr>
                <a:defRPr/>
              </a:pPr>
              <a:endParaRPr kumimoji="0" lang="ja-JP" altLang="en-US" kern="0" smtClean="0">
                <a:solidFill>
                  <a:srgbClr val="000000"/>
                </a:solidFill>
                <a:latin typeface="Arial" pitchFamily="34" charset="0"/>
              </a:endParaRPr>
            </a:p>
          </p:txBody>
        </p:sp>
      </p:grpSp>
      <p:grpSp>
        <p:nvGrpSpPr>
          <p:cNvPr id="178" name="グループ化 177"/>
          <p:cNvGrpSpPr/>
          <p:nvPr/>
        </p:nvGrpSpPr>
        <p:grpSpPr>
          <a:xfrm>
            <a:off x="4788024" y="4403899"/>
            <a:ext cx="1360910" cy="540295"/>
            <a:chOff x="6800480" y="2119208"/>
            <a:chExt cx="1360910" cy="540295"/>
          </a:xfrm>
        </p:grpSpPr>
        <p:grpSp>
          <p:nvGrpSpPr>
            <p:cNvPr id="179" name="Group 105"/>
            <p:cNvGrpSpPr>
              <a:grpSpLocks/>
            </p:cNvGrpSpPr>
            <p:nvPr/>
          </p:nvGrpSpPr>
          <p:grpSpPr bwMode="auto">
            <a:xfrm>
              <a:off x="6800480" y="2119208"/>
              <a:ext cx="1360910" cy="540295"/>
              <a:chOff x="4281" y="2999"/>
              <a:chExt cx="1316" cy="469"/>
            </a:xfrm>
          </p:grpSpPr>
          <p:sp>
            <p:nvSpPr>
              <p:cNvPr id="183" name="Oval 106"/>
              <p:cNvSpPr>
                <a:spLocks noChangeArrowheads="1"/>
              </p:cNvSpPr>
              <p:nvPr/>
            </p:nvSpPr>
            <p:spPr bwMode="auto">
              <a:xfrm>
                <a:off x="4288" y="3197"/>
                <a:ext cx="1309" cy="271"/>
              </a:xfrm>
              <a:prstGeom prst="ellipse">
                <a:avLst/>
              </a:prstGeom>
              <a:solidFill>
                <a:srgbClr val="FF99CC"/>
              </a:solidFill>
              <a:ln w="19050">
                <a:solidFill>
                  <a:schemeClr val="tx1"/>
                </a:solidFill>
                <a:round/>
                <a:headEnd/>
                <a:tailEnd/>
              </a:ln>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sp>
            <p:nvSpPr>
              <p:cNvPr id="184" name="Oval 107"/>
              <p:cNvSpPr>
                <a:spLocks noChangeArrowheads="1"/>
              </p:cNvSpPr>
              <p:nvPr/>
            </p:nvSpPr>
            <p:spPr bwMode="auto">
              <a:xfrm>
                <a:off x="4281" y="2999"/>
                <a:ext cx="1309" cy="271"/>
              </a:xfrm>
              <a:prstGeom prst="ellipse">
                <a:avLst/>
              </a:prstGeom>
              <a:noFill/>
              <a:ln w="19050">
                <a:solidFill>
                  <a:schemeClr val="tx1"/>
                </a:solidFill>
                <a:round/>
                <a:headEnd/>
                <a:tailEnd/>
              </a:ln>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sp>
            <p:nvSpPr>
              <p:cNvPr id="185" name="Line 108"/>
              <p:cNvSpPr>
                <a:spLocks noChangeShapeType="1"/>
              </p:cNvSpPr>
              <p:nvPr/>
            </p:nvSpPr>
            <p:spPr bwMode="auto">
              <a:xfrm>
                <a:off x="4285" y="3147"/>
                <a:ext cx="0" cy="198"/>
              </a:xfrm>
              <a:prstGeom prst="line">
                <a:avLst/>
              </a:prstGeom>
              <a:noFill/>
              <a:ln w="19050">
                <a:solidFill>
                  <a:schemeClr val="tx1"/>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186" name="Line 109"/>
              <p:cNvSpPr>
                <a:spLocks noChangeShapeType="1"/>
              </p:cNvSpPr>
              <p:nvPr/>
            </p:nvSpPr>
            <p:spPr bwMode="auto">
              <a:xfrm>
                <a:off x="5591" y="3151"/>
                <a:ext cx="0" cy="198"/>
              </a:xfrm>
              <a:prstGeom prst="line">
                <a:avLst/>
              </a:prstGeom>
              <a:noFill/>
              <a:ln w="19050">
                <a:solidFill>
                  <a:schemeClr val="tx1"/>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sp>
          <p:nvSpPr>
            <p:cNvPr id="180" name="円/楕円 179"/>
            <p:cNvSpPr/>
            <p:nvPr/>
          </p:nvSpPr>
          <p:spPr>
            <a:xfrm>
              <a:off x="7003068" y="2483460"/>
              <a:ext cx="214314" cy="71438"/>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81" name="円/楕円 180"/>
            <p:cNvSpPr/>
            <p:nvPr/>
          </p:nvSpPr>
          <p:spPr>
            <a:xfrm>
              <a:off x="7360188" y="2581268"/>
              <a:ext cx="214314" cy="71438"/>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82" name="円/楕円 181"/>
            <p:cNvSpPr/>
            <p:nvPr/>
          </p:nvSpPr>
          <p:spPr>
            <a:xfrm>
              <a:off x="7611694" y="2493466"/>
              <a:ext cx="214314" cy="71438"/>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grpSp>
      <p:grpSp>
        <p:nvGrpSpPr>
          <p:cNvPr id="188" name="グループ化 187"/>
          <p:cNvGrpSpPr/>
          <p:nvPr/>
        </p:nvGrpSpPr>
        <p:grpSpPr>
          <a:xfrm>
            <a:off x="467544" y="4403899"/>
            <a:ext cx="1360910" cy="540295"/>
            <a:chOff x="6800480" y="2119208"/>
            <a:chExt cx="1360910" cy="540295"/>
          </a:xfrm>
        </p:grpSpPr>
        <p:grpSp>
          <p:nvGrpSpPr>
            <p:cNvPr id="189" name="Group 105"/>
            <p:cNvGrpSpPr>
              <a:grpSpLocks/>
            </p:cNvGrpSpPr>
            <p:nvPr/>
          </p:nvGrpSpPr>
          <p:grpSpPr bwMode="auto">
            <a:xfrm>
              <a:off x="6800480" y="2119208"/>
              <a:ext cx="1360910" cy="540295"/>
              <a:chOff x="4281" y="2999"/>
              <a:chExt cx="1316" cy="469"/>
            </a:xfrm>
          </p:grpSpPr>
          <p:sp>
            <p:nvSpPr>
              <p:cNvPr id="193" name="Oval 106"/>
              <p:cNvSpPr>
                <a:spLocks noChangeArrowheads="1"/>
              </p:cNvSpPr>
              <p:nvPr/>
            </p:nvSpPr>
            <p:spPr bwMode="auto">
              <a:xfrm>
                <a:off x="4288" y="3197"/>
                <a:ext cx="1309" cy="271"/>
              </a:xfrm>
              <a:prstGeom prst="ellipse">
                <a:avLst/>
              </a:prstGeom>
              <a:solidFill>
                <a:srgbClr val="FF99CC"/>
              </a:solidFill>
              <a:ln w="19050">
                <a:solidFill>
                  <a:schemeClr val="tx1"/>
                </a:solidFill>
                <a:round/>
                <a:headEnd/>
                <a:tailEnd/>
              </a:ln>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sp>
            <p:nvSpPr>
              <p:cNvPr id="194" name="Oval 107"/>
              <p:cNvSpPr>
                <a:spLocks noChangeArrowheads="1"/>
              </p:cNvSpPr>
              <p:nvPr/>
            </p:nvSpPr>
            <p:spPr bwMode="auto">
              <a:xfrm>
                <a:off x="4281" y="2999"/>
                <a:ext cx="1309" cy="271"/>
              </a:xfrm>
              <a:prstGeom prst="ellipse">
                <a:avLst/>
              </a:prstGeom>
              <a:noFill/>
              <a:ln w="19050">
                <a:solidFill>
                  <a:schemeClr val="tx1"/>
                </a:solidFill>
                <a:round/>
                <a:headEnd/>
                <a:tailEnd/>
              </a:ln>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sp>
            <p:nvSpPr>
              <p:cNvPr id="195" name="Line 108"/>
              <p:cNvSpPr>
                <a:spLocks noChangeShapeType="1"/>
              </p:cNvSpPr>
              <p:nvPr/>
            </p:nvSpPr>
            <p:spPr bwMode="auto">
              <a:xfrm>
                <a:off x="4285" y="3147"/>
                <a:ext cx="0" cy="198"/>
              </a:xfrm>
              <a:prstGeom prst="line">
                <a:avLst/>
              </a:prstGeom>
              <a:noFill/>
              <a:ln w="19050">
                <a:solidFill>
                  <a:schemeClr val="tx1"/>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196" name="Line 109"/>
              <p:cNvSpPr>
                <a:spLocks noChangeShapeType="1"/>
              </p:cNvSpPr>
              <p:nvPr/>
            </p:nvSpPr>
            <p:spPr bwMode="auto">
              <a:xfrm>
                <a:off x="5591" y="3151"/>
                <a:ext cx="0" cy="198"/>
              </a:xfrm>
              <a:prstGeom prst="line">
                <a:avLst/>
              </a:prstGeom>
              <a:noFill/>
              <a:ln w="19050">
                <a:solidFill>
                  <a:schemeClr val="tx1"/>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sp>
          <p:nvSpPr>
            <p:cNvPr id="190" name="円/楕円 189"/>
            <p:cNvSpPr/>
            <p:nvPr/>
          </p:nvSpPr>
          <p:spPr>
            <a:xfrm>
              <a:off x="7003068" y="2483460"/>
              <a:ext cx="214314" cy="71438"/>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91" name="円/楕円 190"/>
            <p:cNvSpPr/>
            <p:nvPr/>
          </p:nvSpPr>
          <p:spPr>
            <a:xfrm>
              <a:off x="7360188" y="2581268"/>
              <a:ext cx="214314" cy="71438"/>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92" name="円/楕円 191"/>
            <p:cNvSpPr/>
            <p:nvPr/>
          </p:nvSpPr>
          <p:spPr>
            <a:xfrm>
              <a:off x="7611694" y="2493466"/>
              <a:ext cx="214314" cy="71438"/>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grpSp>
    </p:spTree>
    <p:custDataLst>
      <p:tags r:id="rId2"/>
    </p:custDataLst>
    <p:extLst>
      <p:ext uri="{BB962C8B-B14F-4D97-AF65-F5344CB8AC3E}">
        <p14:creationId xmlns:p14="http://schemas.microsoft.com/office/powerpoint/2010/main" val="10394962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strips(downRight)">
                                      <p:cBhvr>
                                        <p:cTn id="7" dur="500"/>
                                        <p:tgtEl>
                                          <p:spTgt spid="8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5"/>
                                        </p:tgtEl>
                                        <p:attrNameLst>
                                          <p:attrName>style.visibility</p:attrName>
                                        </p:attrNameLst>
                                      </p:cBhvr>
                                      <p:to>
                                        <p:strVal val="visible"/>
                                      </p:to>
                                    </p:set>
                                    <p:animEffect transition="in" filter="dissolve">
                                      <p:cBhvr>
                                        <p:cTn id="11" dur="500"/>
                                        <p:tgtEl>
                                          <p:spTgt spid="125"/>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nodeType="click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strips(downRight)">
                                      <p:cBhvr>
                                        <p:cTn id="16" dur="500"/>
                                        <p:tgtEl>
                                          <p:spTgt spid="117"/>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87"/>
                                        </p:tgtEl>
                                        <p:attrNameLst>
                                          <p:attrName>style.visibility</p:attrName>
                                        </p:attrNameLst>
                                      </p:cBhvr>
                                      <p:to>
                                        <p:strVal val="visible"/>
                                      </p:to>
                                    </p:set>
                                    <p:animEffect transition="in" filter="dissolve">
                                      <p:cBhvr>
                                        <p:cTn id="20" dur="500"/>
                                        <p:tgtEl>
                                          <p:spTgt spid="187"/>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44"/>
                                        </p:tgtEl>
                                        <p:attrNameLst>
                                          <p:attrName>style.visibility</p:attrName>
                                        </p:attrNameLst>
                                      </p:cBhvr>
                                      <p:to>
                                        <p:strVal val="visible"/>
                                      </p:to>
                                    </p:set>
                                    <p:anim calcmode="lin" valueType="num">
                                      <p:cBhvr>
                                        <p:cTn id="25" dur="500" fill="hold"/>
                                        <p:tgtEl>
                                          <p:spTgt spid="144"/>
                                        </p:tgtEl>
                                        <p:attrNameLst>
                                          <p:attrName>ppt_w</p:attrName>
                                        </p:attrNameLst>
                                      </p:cBhvr>
                                      <p:tavLst>
                                        <p:tav tm="0">
                                          <p:val>
                                            <p:strVal val="#ppt_w*0.70"/>
                                          </p:val>
                                        </p:tav>
                                        <p:tav tm="100000">
                                          <p:val>
                                            <p:strVal val="#ppt_w"/>
                                          </p:val>
                                        </p:tav>
                                      </p:tavLst>
                                    </p:anim>
                                    <p:anim calcmode="lin" valueType="num">
                                      <p:cBhvr>
                                        <p:cTn id="26" dur="500" fill="hold"/>
                                        <p:tgtEl>
                                          <p:spTgt spid="144"/>
                                        </p:tgtEl>
                                        <p:attrNameLst>
                                          <p:attrName>ppt_h</p:attrName>
                                        </p:attrNameLst>
                                      </p:cBhvr>
                                      <p:tavLst>
                                        <p:tav tm="0">
                                          <p:val>
                                            <p:strVal val="#ppt_h"/>
                                          </p:val>
                                        </p:tav>
                                        <p:tav tm="100000">
                                          <p:val>
                                            <p:strVal val="#ppt_h"/>
                                          </p:val>
                                        </p:tav>
                                      </p:tavLst>
                                    </p:anim>
                                    <p:animEffect transition="in" filter="fade">
                                      <p:cBhvr>
                                        <p:cTn id="27" dur="500"/>
                                        <p:tgtEl>
                                          <p:spTgt spid="144"/>
                                        </p:tgtEl>
                                      </p:cBhvr>
                                    </p:animEffect>
                                  </p:childTnLst>
                                </p:cTn>
                              </p:par>
                              <p:par>
                                <p:cTn id="28" presetID="9" presetClass="entr" presetSubtype="0" fill="hold" nodeType="withEffect">
                                  <p:stCondLst>
                                    <p:cond delay="0"/>
                                  </p:stCondLst>
                                  <p:childTnLst>
                                    <p:set>
                                      <p:cBhvr>
                                        <p:cTn id="29" dur="1" fill="hold">
                                          <p:stCondLst>
                                            <p:cond delay="0"/>
                                          </p:stCondLst>
                                        </p:cTn>
                                        <p:tgtEl>
                                          <p:spTgt spid="188"/>
                                        </p:tgtEl>
                                        <p:attrNameLst>
                                          <p:attrName>style.visibility</p:attrName>
                                        </p:attrNameLst>
                                      </p:cBhvr>
                                      <p:to>
                                        <p:strVal val="visible"/>
                                      </p:to>
                                    </p:set>
                                    <p:animEffect transition="in" filter="dissolve">
                                      <p:cBhvr>
                                        <p:cTn id="30" dur="500"/>
                                        <p:tgtEl>
                                          <p:spTgt spid="188"/>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45"/>
                                        </p:tgtEl>
                                        <p:attrNameLst>
                                          <p:attrName>style.visibility</p:attrName>
                                        </p:attrNameLst>
                                      </p:cBhvr>
                                      <p:to>
                                        <p:strVal val="visible"/>
                                      </p:to>
                                    </p:set>
                                    <p:anim calcmode="lin" valueType="num">
                                      <p:cBhvr>
                                        <p:cTn id="33" dur="500" fill="hold"/>
                                        <p:tgtEl>
                                          <p:spTgt spid="145"/>
                                        </p:tgtEl>
                                        <p:attrNameLst>
                                          <p:attrName>ppt_w</p:attrName>
                                        </p:attrNameLst>
                                      </p:cBhvr>
                                      <p:tavLst>
                                        <p:tav tm="0">
                                          <p:val>
                                            <p:strVal val="#ppt_w*0.70"/>
                                          </p:val>
                                        </p:tav>
                                        <p:tav tm="100000">
                                          <p:val>
                                            <p:strVal val="#ppt_w"/>
                                          </p:val>
                                        </p:tav>
                                      </p:tavLst>
                                    </p:anim>
                                    <p:anim calcmode="lin" valueType="num">
                                      <p:cBhvr>
                                        <p:cTn id="34" dur="500" fill="hold"/>
                                        <p:tgtEl>
                                          <p:spTgt spid="145"/>
                                        </p:tgtEl>
                                        <p:attrNameLst>
                                          <p:attrName>ppt_h</p:attrName>
                                        </p:attrNameLst>
                                      </p:cBhvr>
                                      <p:tavLst>
                                        <p:tav tm="0">
                                          <p:val>
                                            <p:strVal val="#ppt_h"/>
                                          </p:val>
                                        </p:tav>
                                        <p:tav tm="100000">
                                          <p:val>
                                            <p:strVal val="#ppt_h"/>
                                          </p:val>
                                        </p:tav>
                                      </p:tavLst>
                                    </p:anim>
                                    <p:animEffect transition="in" filter="fade">
                                      <p:cBhvr>
                                        <p:cTn id="35" dur="500"/>
                                        <p:tgtEl>
                                          <p:spTgt spid="14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33"/>
                                        </p:tgtEl>
                                        <p:attrNameLst>
                                          <p:attrName>style.visibility</p:attrName>
                                        </p:attrNameLst>
                                      </p:cBhvr>
                                      <p:to>
                                        <p:strVal val="visible"/>
                                      </p:to>
                                    </p:set>
                                    <p:animEffect transition="in" filter="wipe(up)">
                                      <p:cBhvr>
                                        <p:cTn id="38" dur="500"/>
                                        <p:tgtEl>
                                          <p:spTgt spid="133"/>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32"/>
                                        </p:tgtEl>
                                        <p:attrNameLst>
                                          <p:attrName>style.visibility</p:attrName>
                                        </p:attrNameLst>
                                      </p:cBhvr>
                                      <p:to>
                                        <p:strVal val="visible"/>
                                      </p:to>
                                    </p:set>
                                    <p:animEffect transition="in" filter="wipe(up)">
                                      <p:cBhvr>
                                        <p:cTn id="41" dur="500"/>
                                        <p:tgtEl>
                                          <p:spTgt spid="132"/>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47"/>
                                        </p:tgtEl>
                                        <p:attrNameLst>
                                          <p:attrName>style.visibility</p:attrName>
                                        </p:attrNameLst>
                                      </p:cBhvr>
                                      <p:to>
                                        <p:strVal val="visible"/>
                                      </p:to>
                                    </p:set>
                                    <p:anim calcmode="lin" valueType="num">
                                      <p:cBhvr>
                                        <p:cTn id="44" dur="500" fill="hold"/>
                                        <p:tgtEl>
                                          <p:spTgt spid="147"/>
                                        </p:tgtEl>
                                        <p:attrNameLst>
                                          <p:attrName>ppt_w</p:attrName>
                                        </p:attrNameLst>
                                      </p:cBhvr>
                                      <p:tavLst>
                                        <p:tav tm="0">
                                          <p:val>
                                            <p:strVal val="#ppt_w*0.70"/>
                                          </p:val>
                                        </p:tav>
                                        <p:tav tm="100000">
                                          <p:val>
                                            <p:strVal val="#ppt_w"/>
                                          </p:val>
                                        </p:tav>
                                      </p:tavLst>
                                    </p:anim>
                                    <p:anim calcmode="lin" valueType="num">
                                      <p:cBhvr>
                                        <p:cTn id="45" dur="500" fill="hold"/>
                                        <p:tgtEl>
                                          <p:spTgt spid="147"/>
                                        </p:tgtEl>
                                        <p:attrNameLst>
                                          <p:attrName>ppt_h</p:attrName>
                                        </p:attrNameLst>
                                      </p:cBhvr>
                                      <p:tavLst>
                                        <p:tav tm="0">
                                          <p:val>
                                            <p:strVal val="#ppt_h"/>
                                          </p:val>
                                        </p:tav>
                                        <p:tav tm="100000">
                                          <p:val>
                                            <p:strVal val="#ppt_h"/>
                                          </p:val>
                                        </p:tav>
                                      </p:tavLst>
                                    </p:anim>
                                    <p:animEffect transition="in" filter="fade">
                                      <p:cBhvr>
                                        <p:cTn id="46" dur="500"/>
                                        <p:tgtEl>
                                          <p:spTgt spid="147"/>
                                        </p:tgtEl>
                                      </p:cBhvr>
                                    </p:animEffect>
                                  </p:childTnLst>
                                </p:cTn>
                              </p:par>
                              <p:par>
                                <p:cTn id="47" presetID="9" presetClass="entr" presetSubtype="0" fill="hold" nodeType="withEffect">
                                  <p:stCondLst>
                                    <p:cond delay="0"/>
                                  </p:stCondLst>
                                  <p:childTnLst>
                                    <p:set>
                                      <p:cBhvr>
                                        <p:cTn id="48" dur="1" fill="hold">
                                          <p:stCondLst>
                                            <p:cond delay="0"/>
                                          </p:stCondLst>
                                        </p:cTn>
                                        <p:tgtEl>
                                          <p:spTgt spid="178"/>
                                        </p:tgtEl>
                                        <p:attrNameLst>
                                          <p:attrName>style.visibility</p:attrName>
                                        </p:attrNameLst>
                                      </p:cBhvr>
                                      <p:to>
                                        <p:strVal val="visible"/>
                                      </p:to>
                                    </p:set>
                                    <p:animEffect transition="in" filter="dissolve">
                                      <p:cBhvr>
                                        <p:cTn id="49" dur="500"/>
                                        <p:tgtEl>
                                          <p:spTgt spid="178"/>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1915905"/>
                                        </p:tgtEl>
                                        <p:attrNameLst>
                                          <p:attrName>style.visibility</p:attrName>
                                        </p:attrNameLst>
                                      </p:cBhvr>
                                      <p:to>
                                        <p:strVal val="visible"/>
                                      </p:to>
                                    </p:set>
                                    <p:anim calcmode="lin" valueType="num">
                                      <p:cBhvr>
                                        <p:cTn id="54" dur="500" fill="hold"/>
                                        <p:tgtEl>
                                          <p:spTgt spid="1915905"/>
                                        </p:tgtEl>
                                        <p:attrNameLst>
                                          <p:attrName>ppt_w</p:attrName>
                                        </p:attrNameLst>
                                      </p:cBhvr>
                                      <p:tavLst>
                                        <p:tav tm="0">
                                          <p:val>
                                            <p:strVal val="#ppt_w*0.70"/>
                                          </p:val>
                                        </p:tav>
                                        <p:tav tm="100000">
                                          <p:val>
                                            <p:strVal val="#ppt_w"/>
                                          </p:val>
                                        </p:tav>
                                      </p:tavLst>
                                    </p:anim>
                                    <p:anim calcmode="lin" valueType="num">
                                      <p:cBhvr>
                                        <p:cTn id="55" dur="500" fill="hold"/>
                                        <p:tgtEl>
                                          <p:spTgt spid="1915905"/>
                                        </p:tgtEl>
                                        <p:attrNameLst>
                                          <p:attrName>ppt_h</p:attrName>
                                        </p:attrNameLst>
                                      </p:cBhvr>
                                      <p:tavLst>
                                        <p:tav tm="0">
                                          <p:val>
                                            <p:strVal val="#ppt_h"/>
                                          </p:val>
                                        </p:tav>
                                        <p:tav tm="100000">
                                          <p:val>
                                            <p:strVal val="#ppt_h"/>
                                          </p:val>
                                        </p:tav>
                                      </p:tavLst>
                                    </p:anim>
                                    <p:animEffect transition="in" filter="fade">
                                      <p:cBhvr>
                                        <p:cTn id="56" dur="500"/>
                                        <p:tgtEl>
                                          <p:spTgt spid="1915905"/>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nodeType="clickEffect">
                                  <p:stCondLst>
                                    <p:cond delay="0"/>
                                  </p:stCondLst>
                                  <p:childTnLst>
                                    <p:set>
                                      <p:cBhvr>
                                        <p:cTn id="60" dur="1" fill="hold">
                                          <p:stCondLst>
                                            <p:cond delay="0"/>
                                          </p:stCondLst>
                                        </p:cTn>
                                        <p:tgtEl>
                                          <p:spTgt spid="1915906"/>
                                        </p:tgtEl>
                                        <p:attrNameLst>
                                          <p:attrName>style.visibility</p:attrName>
                                        </p:attrNameLst>
                                      </p:cBhvr>
                                      <p:to>
                                        <p:strVal val="visible"/>
                                      </p:to>
                                    </p:set>
                                    <p:anim calcmode="lin" valueType="num">
                                      <p:cBhvr>
                                        <p:cTn id="61" dur="500" fill="hold"/>
                                        <p:tgtEl>
                                          <p:spTgt spid="1915906"/>
                                        </p:tgtEl>
                                        <p:attrNameLst>
                                          <p:attrName>ppt_w</p:attrName>
                                        </p:attrNameLst>
                                      </p:cBhvr>
                                      <p:tavLst>
                                        <p:tav tm="0">
                                          <p:val>
                                            <p:strVal val="#ppt_w*0.70"/>
                                          </p:val>
                                        </p:tav>
                                        <p:tav tm="100000">
                                          <p:val>
                                            <p:strVal val="#ppt_w"/>
                                          </p:val>
                                        </p:tav>
                                      </p:tavLst>
                                    </p:anim>
                                    <p:anim calcmode="lin" valueType="num">
                                      <p:cBhvr>
                                        <p:cTn id="62" dur="500" fill="hold"/>
                                        <p:tgtEl>
                                          <p:spTgt spid="1915906"/>
                                        </p:tgtEl>
                                        <p:attrNameLst>
                                          <p:attrName>ppt_h</p:attrName>
                                        </p:attrNameLst>
                                      </p:cBhvr>
                                      <p:tavLst>
                                        <p:tav tm="0">
                                          <p:val>
                                            <p:strVal val="#ppt_h"/>
                                          </p:val>
                                        </p:tav>
                                        <p:tav tm="100000">
                                          <p:val>
                                            <p:strVal val="#ppt_h"/>
                                          </p:val>
                                        </p:tav>
                                      </p:tavLst>
                                    </p:anim>
                                    <p:animEffect transition="in" filter="fade">
                                      <p:cBhvr>
                                        <p:cTn id="63" dur="500"/>
                                        <p:tgtEl>
                                          <p:spTgt spid="1915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p:bldP spid="144" grpId="0"/>
      <p:bldP spid="145" grpId="0"/>
      <p:bldP spid="1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785785" y="71414"/>
            <a:ext cx="7772400" cy="609600"/>
          </a:xfrm>
        </p:spPr>
        <p:txBody>
          <a:bodyPr/>
          <a:lstStyle/>
          <a:p>
            <a:r>
              <a:rPr lang="ja-JP" altLang="en-US" sz="3200" b="1" dirty="0" smtClean="0">
                <a:solidFill>
                  <a:schemeClr val="tx1"/>
                </a:solidFill>
                <a:latin typeface="Comic Sans MS" pitchFamily="66" charset="0"/>
                <a:ea typeface="HG丸ｺﾞｼｯｸM-PRO" pitchFamily="50" charset="-128"/>
              </a:rPr>
              <a:t>グラフにすると</a:t>
            </a:r>
            <a:r>
              <a:rPr lang="en-US" altLang="ja-JP" sz="3200" b="1" dirty="0" smtClean="0">
                <a:solidFill>
                  <a:schemeClr val="tx1"/>
                </a:solidFill>
                <a:latin typeface="Comic Sans MS" pitchFamily="66" charset="0"/>
                <a:ea typeface="HG丸ｺﾞｼｯｸM-PRO" pitchFamily="50" charset="-128"/>
              </a:rPr>
              <a:t>-----</a:t>
            </a:r>
            <a:r>
              <a:rPr lang="ja-JP" altLang="en-US" sz="3200" b="1" dirty="0" err="1" smtClean="0">
                <a:solidFill>
                  <a:schemeClr val="tx1"/>
                </a:solidFill>
                <a:latin typeface="Comic Sans MS" pitchFamily="66" charset="0"/>
                <a:ea typeface="HG丸ｺﾞｼｯｸM-PRO" pitchFamily="50" charset="-128"/>
              </a:rPr>
              <a:t>。</a:t>
            </a:r>
            <a:endParaRPr lang="ja-JP" altLang="en-US" sz="3200" b="1" dirty="0">
              <a:solidFill>
                <a:schemeClr val="tx1"/>
              </a:solidFill>
              <a:latin typeface="Comic Sans MS" pitchFamily="66" charset="0"/>
              <a:ea typeface="HG丸ｺﾞｼｯｸM-PRO" pitchFamily="50" charset="-128"/>
            </a:endParaRPr>
          </a:p>
        </p:txBody>
      </p:sp>
      <p:sp>
        <p:nvSpPr>
          <p:cNvPr id="6" name="右矢印 5"/>
          <p:cNvSpPr/>
          <p:nvPr/>
        </p:nvSpPr>
        <p:spPr>
          <a:xfrm>
            <a:off x="1071538" y="6143644"/>
            <a:ext cx="857256" cy="428628"/>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latin typeface="Comic Sans MS" pitchFamily="66" charset="0"/>
              <a:ea typeface="HG丸ｺﾞｼｯｸM-PRO" pitchFamily="50" charset="-128"/>
            </a:endParaRPr>
          </a:p>
        </p:txBody>
      </p:sp>
      <p:sp>
        <p:nvSpPr>
          <p:cNvPr id="7" name="Rectangle 2"/>
          <p:cNvSpPr txBox="1">
            <a:spLocks noChangeArrowheads="1"/>
          </p:cNvSpPr>
          <p:nvPr/>
        </p:nvSpPr>
        <p:spPr bwMode="auto">
          <a:xfrm>
            <a:off x="2428867" y="6034110"/>
            <a:ext cx="5929355"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ja-JP" altLang="en-US" sz="2400" b="1" kern="0" dirty="0" smtClean="0">
                <a:solidFill>
                  <a:srgbClr val="000000"/>
                </a:solidFill>
                <a:latin typeface="Comic Sans MS" pitchFamily="66" charset="0"/>
                <a:ea typeface="HG丸ｺﾞｼｯｸM-PRO" pitchFamily="50" charset="-128"/>
              </a:rPr>
              <a:t>細胞の種類</a:t>
            </a:r>
            <a:r>
              <a:rPr lang="en-US" altLang="ja-JP" sz="2400" b="1" kern="0" dirty="0" smtClean="0">
                <a:solidFill>
                  <a:srgbClr val="000000"/>
                </a:solidFill>
                <a:latin typeface="Comic Sans MS" pitchFamily="66" charset="0"/>
                <a:ea typeface="HG丸ｺﾞｼｯｸM-PRO" pitchFamily="50" charset="-128"/>
              </a:rPr>
              <a:t>,</a:t>
            </a:r>
            <a:r>
              <a:rPr lang="ja-JP" altLang="en-US" sz="2400" b="1" kern="0" dirty="0" smtClean="0">
                <a:solidFill>
                  <a:srgbClr val="000000"/>
                </a:solidFill>
                <a:latin typeface="Comic Sans MS" pitchFamily="66" charset="0"/>
                <a:ea typeface="HG丸ｺﾞｼｯｸM-PRO" pitchFamily="50" charset="-128"/>
              </a:rPr>
              <a:t>細胞がおかれた環境、放射線の種類などによって形が変わる！</a:t>
            </a:r>
            <a:endParaRPr lang="ja-JP" altLang="en-US" sz="2400" b="1" kern="0" dirty="0">
              <a:solidFill>
                <a:srgbClr val="000000"/>
              </a:solidFill>
              <a:latin typeface="Comic Sans MS" pitchFamily="66" charset="0"/>
              <a:ea typeface="HG丸ｺﾞｼｯｸM-PRO" pitchFamily="50" charset="-128"/>
            </a:endParaRPr>
          </a:p>
        </p:txBody>
      </p:sp>
      <p:cxnSp>
        <p:nvCxnSpPr>
          <p:cNvPr id="9" name="直線コネクタ 8"/>
          <p:cNvCxnSpPr/>
          <p:nvPr/>
        </p:nvCxnSpPr>
        <p:spPr>
          <a:xfrm rot="5400000">
            <a:off x="-1051814" y="3062212"/>
            <a:ext cx="42932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1094228" y="5163674"/>
            <a:ext cx="331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rot="5400000">
            <a:off x="2260214" y="3062212"/>
            <a:ext cx="42932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094215" y="925394"/>
            <a:ext cx="33108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541421" y="753529"/>
            <a:ext cx="542717" cy="338554"/>
          </a:xfrm>
          <a:prstGeom prst="rect">
            <a:avLst/>
          </a:prstGeom>
          <a:noFill/>
        </p:spPr>
        <p:txBody>
          <a:bodyPr wrap="square" rtlCol="0">
            <a:spAutoFit/>
          </a:bodyPr>
          <a:lstStyle/>
          <a:p>
            <a:pPr algn="r" fontAlgn="base">
              <a:spcBef>
                <a:spcPct val="0"/>
              </a:spcBef>
              <a:spcAft>
                <a:spcPct val="0"/>
              </a:spcAft>
            </a:pPr>
            <a:r>
              <a:rPr lang="en-US" altLang="ja-JP" sz="1600" dirty="0" smtClean="0">
                <a:solidFill>
                  <a:srgbClr val="000000"/>
                </a:solidFill>
                <a:latin typeface="Comic Sans MS" pitchFamily="66" charset="0"/>
                <a:ea typeface="HG丸ｺﾞｼｯｸM-PRO" pitchFamily="50" charset="-128"/>
              </a:rPr>
              <a:t>1.0</a:t>
            </a:r>
            <a:endParaRPr lang="ja-JP" altLang="en-US" sz="1600" dirty="0">
              <a:solidFill>
                <a:srgbClr val="000000"/>
              </a:solidFill>
              <a:latin typeface="Comic Sans MS" pitchFamily="66" charset="0"/>
              <a:ea typeface="HG丸ｺﾞｼｯｸM-PRO" pitchFamily="50" charset="-128"/>
            </a:endParaRPr>
          </a:p>
        </p:txBody>
      </p:sp>
      <p:sp>
        <p:nvSpPr>
          <p:cNvPr id="17" name="テキスト ボックス 16"/>
          <p:cNvSpPr txBox="1"/>
          <p:nvPr/>
        </p:nvSpPr>
        <p:spPr>
          <a:xfrm>
            <a:off x="500046" y="2199940"/>
            <a:ext cx="584091" cy="338554"/>
          </a:xfrm>
          <a:prstGeom prst="rect">
            <a:avLst/>
          </a:prstGeom>
          <a:noFill/>
        </p:spPr>
        <p:txBody>
          <a:bodyPr wrap="square" rtlCol="0">
            <a:spAutoFit/>
          </a:bodyPr>
          <a:lstStyle/>
          <a:p>
            <a:pPr algn="r" fontAlgn="base">
              <a:spcBef>
                <a:spcPct val="0"/>
              </a:spcBef>
              <a:spcAft>
                <a:spcPct val="0"/>
              </a:spcAft>
            </a:pPr>
            <a:r>
              <a:rPr lang="en-US" altLang="ja-JP" sz="1600" dirty="0" smtClean="0">
                <a:solidFill>
                  <a:srgbClr val="000000"/>
                </a:solidFill>
                <a:latin typeface="Comic Sans MS" pitchFamily="66" charset="0"/>
                <a:ea typeface="HG丸ｺﾞｼｯｸM-PRO" pitchFamily="50" charset="-128"/>
              </a:rPr>
              <a:t>10</a:t>
            </a:r>
            <a:r>
              <a:rPr lang="en-US" altLang="ja-JP" sz="1600" baseline="30000" dirty="0" smtClean="0">
                <a:solidFill>
                  <a:srgbClr val="000000"/>
                </a:solidFill>
                <a:latin typeface="Comic Sans MS" pitchFamily="66" charset="0"/>
                <a:ea typeface="HG丸ｺﾞｼｯｸM-PRO" pitchFamily="50" charset="-128"/>
              </a:rPr>
              <a:t>-1</a:t>
            </a:r>
            <a:endParaRPr lang="ja-JP" altLang="en-US" sz="1600" baseline="30000" dirty="0">
              <a:solidFill>
                <a:srgbClr val="000000"/>
              </a:solidFill>
              <a:latin typeface="Comic Sans MS" pitchFamily="66" charset="0"/>
              <a:ea typeface="HG丸ｺﾞｼｯｸM-PRO" pitchFamily="50" charset="-128"/>
            </a:endParaRPr>
          </a:p>
        </p:txBody>
      </p:sp>
      <p:sp>
        <p:nvSpPr>
          <p:cNvPr id="18" name="テキスト ボックス 17"/>
          <p:cNvSpPr txBox="1"/>
          <p:nvPr/>
        </p:nvSpPr>
        <p:spPr>
          <a:xfrm>
            <a:off x="500046" y="3559743"/>
            <a:ext cx="584091" cy="338554"/>
          </a:xfrm>
          <a:prstGeom prst="rect">
            <a:avLst/>
          </a:prstGeom>
          <a:noFill/>
        </p:spPr>
        <p:txBody>
          <a:bodyPr wrap="square" rtlCol="0">
            <a:spAutoFit/>
          </a:bodyPr>
          <a:lstStyle/>
          <a:p>
            <a:pPr algn="r" fontAlgn="base">
              <a:spcBef>
                <a:spcPct val="0"/>
              </a:spcBef>
              <a:spcAft>
                <a:spcPct val="0"/>
              </a:spcAft>
            </a:pPr>
            <a:r>
              <a:rPr lang="en-US" altLang="ja-JP" sz="1600" dirty="0" smtClean="0">
                <a:solidFill>
                  <a:srgbClr val="000000"/>
                </a:solidFill>
                <a:latin typeface="Comic Sans MS" pitchFamily="66" charset="0"/>
                <a:ea typeface="HG丸ｺﾞｼｯｸM-PRO" pitchFamily="50" charset="-128"/>
              </a:rPr>
              <a:t>10</a:t>
            </a:r>
            <a:r>
              <a:rPr lang="en-US" altLang="ja-JP" sz="1600" baseline="30000" dirty="0" smtClean="0">
                <a:solidFill>
                  <a:srgbClr val="000000"/>
                </a:solidFill>
                <a:latin typeface="Comic Sans MS" pitchFamily="66" charset="0"/>
                <a:ea typeface="HG丸ｺﾞｼｯｸM-PRO" pitchFamily="50" charset="-128"/>
              </a:rPr>
              <a:t>-2</a:t>
            </a:r>
            <a:endParaRPr lang="ja-JP" altLang="en-US" sz="1600" baseline="30000" dirty="0" smtClean="0">
              <a:solidFill>
                <a:srgbClr val="000000"/>
              </a:solidFill>
              <a:latin typeface="Comic Sans MS" pitchFamily="66" charset="0"/>
              <a:ea typeface="HG丸ｺﾞｼｯｸM-PRO" pitchFamily="50" charset="-128"/>
            </a:endParaRPr>
          </a:p>
        </p:txBody>
      </p:sp>
      <p:sp>
        <p:nvSpPr>
          <p:cNvPr id="19" name="テキスト ボックス 18"/>
          <p:cNvSpPr txBox="1"/>
          <p:nvPr/>
        </p:nvSpPr>
        <p:spPr>
          <a:xfrm>
            <a:off x="500047" y="4955043"/>
            <a:ext cx="584091" cy="338554"/>
          </a:xfrm>
          <a:prstGeom prst="rect">
            <a:avLst/>
          </a:prstGeom>
          <a:noFill/>
        </p:spPr>
        <p:txBody>
          <a:bodyPr wrap="square" rtlCol="0">
            <a:spAutoFit/>
          </a:bodyPr>
          <a:lstStyle/>
          <a:p>
            <a:pPr algn="r" fontAlgn="base">
              <a:spcBef>
                <a:spcPct val="0"/>
              </a:spcBef>
              <a:spcAft>
                <a:spcPct val="0"/>
              </a:spcAft>
            </a:pPr>
            <a:r>
              <a:rPr lang="en-US" altLang="ja-JP" sz="1600" dirty="0" smtClean="0">
                <a:solidFill>
                  <a:srgbClr val="000000"/>
                </a:solidFill>
                <a:latin typeface="Comic Sans MS" pitchFamily="66" charset="0"/>
                <a:ea typeface="HG丸ｺﾞｼｯｸM-PRO" pitchFamily="50" charset="-128"/>
              </a:rPr>
              <a:t>10</a:t>
            </a:r>
            <a:r>
              <a:rPr lang="en-US" altLang="ja-JP" sz="1600" baseline="30000" dirty="0" smtClean="0">
                <a:solidFill>
                  <a:srgbClr val="000000"/>
                </a:solidFill>
                <a:latin typeface="Comic Sans MS" pitchFamily="66" charset="0"/>
                <a:ea typeface="HG丸ｺﾞｼｯｸM-PRO" pitchFamily="50" charset="-128"/>
              </a:rPr>
              <a:t>-3</a:t>
            </a:r>
            <a:endParaRPr lang="ja-JP" altLang="en-US" sz="1600" baseline="30000" dirty="0" smtClean="0">
              <a:solidFill>
                <a:srgbClr val="000000"/>
              </a:solidFill>
              <a:latin typeface="Comic Sans MS" pitchFamily="66" charset="0"/>
              <a:ea typeface="HG丸ｺﾞｼｯｸM-PRO" pitchFamily="50" charset="-128"/>
            </a:endParaRPr>
          </a:p>
        </p:txBody>
      </p:sp>
      <p:sp>
        <p:nvSpPr>
          <p:cNvPr id="20" name="テキスト ボックス 19"/>
          <p:cNvSpPr txBox="1"/>
          <p:nvPr/>
        </p:nvSpPr>
        <p:spPr>
          <a:xfrm>
            <a:off x="1964471" y="5519338"/>
            <a:ext cx="2321036" cy="338554"/>
          </a:xfrm>
          <a:prstGeom prst="rect">
            <a:avLst/>
          </a:prstGeom>
          <a:noFill/>
        </p:spPr>
        <p:txBody>
          <a:bodyPr wrap="square" rtlCol="0">
            <a:spAutoFit/>
          </a:bodyPr>
          <a:lstStyle/>
          <a:p>
            <a:pPr fontAlgn="base">
              <a:spcBef>
                <a:spcPct val="0"/>
              </a:spcBef>
              <a:spcAft>
                <a:spcPct val="0"/>
              </a:spcAft>
            </a:pPr>
            <a:r>
              <a:rPr lang="ja-JP" altLang="en-US" sz="1600" dirty="0" smtClean="0">
                <a:solidFill>
                  <a:srgbClr val="000000"/>
                </a:solidFill>
                <a:latin typeface="Comic Sans MS" pitchFamily="66" charset="0"/>
                <a:ea typeface="HG丸ｺﾞｼｯｸM-PRO" pitchFamily="50" charset="-128"/>
              </a:rPr>
              <a:t>線量（</a:t>
            </a:r>
            <a:r>
              <a:rPr lang="en-US" altLang="ja-JP" sz="1600" dirty="0" err="1" smtClean="0">
                <a:solidFill>
                  <a:srgbClr val="000000"/>
                </a:solidFill>
                <a:latin typeface="Comic Sans MS" pitchFamily="66" charset="0"/>
                <a:ea typeface="HG丸ｺﾞｼｯｸM-PRO" pitchFamily="50" charset="-128"/>
              </a:rPr>
              <a:t>Gy</a:t>
            </a:r>
            <a:r>
              <a:rPr lang="ja-JP" altLang="en-US" sz="1600" dirty="0" smtClean="0">
                <a:solidFill>
                  <a:srgbClr val="000000"/>
                </a:solidFill>
                <a:latin typeface="Comic Sans MS" pitchFamily="66" charset="0"/>
                <a:ea typeface="HG丸ｺﾞｼｯｸM-PRO" pitchFamily="50" charset="-128"/>
              </a:rPr>
              <a:t>）</a:t>
            </a:r>
          </a:p>
        </p:txBody>
      </p:sp>
      <p:sp>
        <p:nvSpPr>
          <p:cNvPr id="21" name="テキスト ボックス 20"/>
          <p:cNvSpPr txBox="1"/>
          <p:nvPr/>
        </p:nvSpPr>
        <p:spPr>
          <a:xfrm>
            <a:off x="259917" y="2702465"/>
            <a:ext cx="430887" cy="997699"/>
          </a:xfrm>
          <a:prstGeom prst="rect">
            <a:avLst/>
          </a:prstGeom>
          <a:noFill/>
        </p:spPr>
        <p:txBody>
          <a:bodyPr vert="eaVert" wrap="square" rtlCol="0">
            <a:spAutoFit/>
          </a:bodyPr>
          <a:lstStyle/>
          <a:p>
            <a:pPr fontAlgn="base">
              <a:spcBef>
                <a:spcPct val="0"/>
              </a:spcBef>
              <a:spcAft>
                <a:spcPct val="0"/>
              </a:spcAft>
            </a:pPr>
            <a:r>
              <a:rPr lang="ja-JP" altLang="en-US" sz="1600" dirty="0" smtClean="0">
                <a:solidFill>
                  <a:srgbClr val="000000"/>
                </a:solidFill>
                <a:latin typeface="Comic Sans MS" pitchFamily="66" charset="0"/>
                <a:ea typeface="HG丸ｺﾞｼｯｸM-PRO" pitchFamily="50" charset="-128"/>
              </a:rPr>
              <a:t>生存率</a:t>
            </a:r>
          </a:p>
        </p:txBody>
      </p:sp>
      <p:sp>
        <p:nvSpPr>
          <p:cNvPr id="22" name="テキスト ボックス 21"/>
          <p:cNvSpPr txBox="1"/>
          <p:nvPr/>
        </p:nvSpPr>
        <p:spPr>
          <a:xfrm>
            <a:off x="988556" y="5207636"/>
            <a:ext cx="264148" cy="338554"/>
          </a:xfrm>
          <a:prstGeom prst="rect">
            <a:avLst/>
          </a:prstGeom>
          <a:noFill/>
        </p:spPr>
        <p:txBody>
          <a:bodyPr wrap="square" rtlCol="0">
            <a:spAutoFit/>
          </a:bodyPr>
          <a:lstStyle/>
          <a:p>
            <a:pPr fontAlgn="base">
              <a:spcBef>
                <a:spcPct val="0"/>
              </a:spcBef>
              <a:spcAft>
                <a:spcPct val="0"/>
              </a:spcAft>
            </a:pPr>
            <a:r>
              <a:rPr lang="en-US" altLang="ja-JP" sz="1600" dirty="0" smtClean="0">
                <a:solidFill>
                  <a:srgbClr val="000000"/>
                </a:solidFill>
                <a:latin typeface="Comic Sans MS" pitchFamily="66" charset="0"/>
                <a:ea typeface="HG丸ｺﾞｼｯｸM-PRO" pitchFamily="50" charset="-128"/>
              </a:rPr>
              <a:t>0</a:t>
            </a:r>
            <a:endParaRPr lang="ja-JP" altLang="en-US" sz="1600" dirty="0" smtClean="0">
              <a:solidFill>
                <a:srgbClr val="000000"/>
              </a:solidFill>
              <a:latin typeface="Comic Sans MS" pitchFamily="66" charset="0"/>
              <a:ea typeface="HG丸ｺﾞｼｯｸM-PRO" pitchFamily="50" charset="-128"/>
            </a:endParaRPr>
          </a:p>
        </p:txBody>
      </p:sp>
      <p:sp>
        <p:nvSpPr>
          <p:cNvPr id="23" name="テキスト ボックス 22"/>
          <p:cNvSpPr txBox="1"/>
          <p:nvPr/>
        </p:nvSpPr>
        <p:spPr>
          <a:xfrm>
            <a:off x="1675342" y="5207636"/>
            <a:ext cx="158488" cy="338554"/>
          </a:xfrm>
          <a:prstGeom prst="rect">
            <a:avLst/>
          </a:prstGeom>
          <a:noFill/>
        </p:spPr>
        <p:txBody>
          <a:bodyPr wrap="square" rtlCol="0">
            <a:spAutoFit/>
          </a:bodyPr>
          <a:lstStyle/>
          <a:p>
            <a:pPr fontAlgn="base">
              <a:spcBef>
                <a:spcPct val="0"/>
              </a:spcBef>
              <a:spcAft>
                <a:spcPct val="0"/>
              </a:spcAft>
            </a:pPr>
            <a:r>
              <a:rPr lang="en-US" altLang="ja-JP" sz="1600" dirty="0" smtClean="0">
                <a:solidFill>
                  <a:srgbClr val="000000"/>
                </a:solidFill>
                <a:latin typeface="Comic Sans MS" pitchFamily="66" charset="0"/>
                <a:ea typeface="HG丸ｺﾞｼｯｸM-PRO" pitchFamily="50" charset="-128"/>
              </a:rPr>
              <a:t>2</a:t>
            </a:r>
            <a:endParaRPr lang="ja-JP" altLang="en-US" sz="1600" dirty="0" smtClean="0">
              <a:solidFill>
                <a:srgbClr val="000000"/>
              </a:solidFill>
              <a:latin typeface="Comic Sans MS" pitchFamily="66" charset="0"/>
              <a:ea typeface="HG丸ｺﾞｼｯｸM-PRO" pitchFamily="50" charset="-128"/>
            </a:endParaRPr>
          </a:p>
        </p:txBody>
      </p:sp>
      <p:sp>
        <p:nvSpPr>
          <p:cNvPr id="24" name="テキスト ボックス 23"/>
          <p:cNvSpPr txBox="1"/>
          <p:nvPr/>
        </p:nvSpPr>
        <p:spPr>
          <a:xfrm>
            <a:off x="2285282" y="5176900"/>
            <a:ext cx="158488" cy="338554"/>
          </a:xfrm>
          <a:prstGeom prst="rect">
            <a:avLst/>
          </a:prstGeom>
          <a:noFill/>
        </p:spPr>
        <p:txBody>
          <a:bodyPr wrap="square" rtlCol="0">
            <a:spAutoFit/>
          </a:bodyPr>
          <a:lstStyle/>
          <a:p>
            <a:pPr fontAlgn="base">
              <a:spcBef>
                <a:spcPct val="0"/>
              </a:spcBef>
              <a:spcAft>
                <a:spcPct val="0"/>
              </a:spcAft>
            </a:pPr>
            <a:r>
              <a:rPr lang="en-US" altLang="ja-JP" sz="1600" dirty="0" smtClean="0">
                <a:solidFill>
                  <a:srgbClr val="000000"/>
                </a:solidFill>
                <a:latin typeface="Comic Sans MS" pitchFamily="66" charset="0"/>
                <a:ea typeface="HG丸ｺﾞｼｯｸM-PRO" pitchFamily="50" charset="-128"/>
              </a:rPr>
              <a:t>4</a:t>
            </a:r>
            <a:endParaRPr lang="ja-JP" altLang="en-US" sz="1600" dirty="0" smtClean="0">
              <a:solidFill>
                <a:srgbClr val="000000"/>
              </a:solidFill>
              <a:latin typeface="Comic Sans MS" pitchFamily="66" charset="0"/>
              <a:ea typeface="HG丸ｺﾞｼｯｸM-PRO" pitchFamily="50" charset="-128"/>
            </a:endParaRPr>
          </a:p>
        </p:txBody>
      </p:sp>
      <p:sp>
        <p:nvSpPr>
          <p:cNvPr id="25" name="テキスト ボックス 24"/>
          <p:cNvSpPr txBox="1"/>
          <p:nvPr/>
        </p:nvSpPr>
        <p:spPr>
          <a:xfrm>
            <a:off x="2926920" y="5184584"/>
            <a:ext cx="211318" cy="338554"/>
          </a:xfrm>
          <a:prstGeom prst="rect">
            <a:avLst/>
          </a:prstGeom>
          <a:noFill/>
        </p:spPr>
        <p:txBody>
          <a:bodyPr wrap="square" rtlCol="0">
            <a:spAutoFit/>
          </a:bodyPr>
          <a:lstStyle/>
          <a:p>
            <a:pPr fontAlgn="base">
              <a:spcBef>
                <a:spcPct val="0"/>
              </a:spcBef>
              <a:spcAft>
                <a:spcPct val="0"/>
              </a:spcAft>
            </a:pPr>
            <a:r>
              <a:rPr lang="en-US" altLang="ja-JP" sz="1600" dirty="0" smtClean="0">
                <a:solidFill>
                  <a:srgbClr val="000000"/>
                </a:solidFill>
                <a:latin typeface="Comic Sans MS" pitchFamily="66" charset="0"/>
                <a:ea typeface="HG丸ｺﾞｼｯｸM-PRO" pitchFamily="50" charset="-128"/>
              </a:rPr>
              <a:t>6</a:t>
            </a:r>
            <a:endParaRPr lang="ja-JP" altLang="en-US" sz="1600" dirty="0" smtClean="0">
              <a:solidFill>
                <a:srgbClr val="000000"/>
              </a:solidFill>
              <a:latin typeface="Comic Sans MS" pitchFamily="66" charset="0"/>
              <a:ea typeface="HG丸ｺﾞｼｯｸM-PRO" pitchFamily="50" charset="-128"/>
            </a:endParaRPr>
          </a:p>
        </p:txBody>
      </p:sp>
      <p:sp>
        <p:nvSpPr>
          <p:cNvPr id="26" name="テキスト ボックス 25"/>
          <p:cNvSpPr txBox="1"/>
          <p:nvPr/>
        </p:nvSpPr>
        <p:spPr>
          <a:xfrm>
            <a:off x="3591609" y="5184584"/>
            <a:ext cx="211318" cy="369332"/>
          </a:xfrm>
          <a:prstGeom prst="rect">
            <a:avLst/>
          </a:prstGeom>
          <a:noFill/>
        </p:spPr>
        <p:txBody>
          <a:bodyPr wrap="square" rtlCol="0">
            <a:spAutoFit/>
          </a:bodyPr>
          <a:lstStyle/>
          <a:p>
            <a:pPr fontAlgn="base">
              <a:spcBef>
                <a:spcPct val="0"/>
              </a:spcBef>
              <a:spcAft>
                <a:spcPct val="0"/>
              </a:spcAft>
            </a:pPr>
            <a:r>
              <a:rPr lang="en-US" altLang="ja-JP" dirty="0" smtClean="0">
                <a:solidFill>
                  <a:srgbClr val="000000"/>
                </a:solidFill>
                <a:latin typeface="Comic Sans MS" pitchFamily="66" charset="0"/>
                <a:ea typeface="HG丸ｺﾞｼｯｸM-PRO" pitchFamily="50" charset="-128"/>
              </a:rPr>
              <a:t>8</a:t>
            </a:r>
            <a:endParaRPr lang="ja-JP" altLang="en-US" dirty="0" smtClean="0">
              <a:solidFill>
                <a:srgbClr val="000000"/>
              </a:solidFill>
              <a:latin typeface="Comic Sans MS" pitchFamily="66" charset="0"/>
              <a:ea typeface="HG丸ｺﾞｼｯｸM-PRO" pitchFamily="50" charset="-128"/>
            </a:endParaRPr>
          </a:p>
        </p:txBody>
      </p:sp>
      <p:sp>
        <p:nvSpPr>
          <p:cNvPr id="28" name="テキスト ボックス 27"/>
          <p:cNvSpPr txBox="1"/>
          <p:nvPr/>
        </p:nvSpPr>
        <p:spPr>
          <a:xfrm>
            <a:off x="4152145" y="5200336"/>
            <a:ext cx="716011" cy="338554"/>
          </a:xfrm>
          <a:prstGeom prst="rect">
            <a:avLst/>
          </a:prstGeom>
          <a:noFill/>
        </p:spPr>
        <p:txBody>
          <a:bodyPr wrap="square" rtlCol="0">
            <a:spAutoFit/>
          </a:bodyPr>
          <a:lstStyle/>
          <a:p>
            <a:pPr fontAlgn="base">
              <a:spcBef>
                <a:spcPct val="0"/>
              </a:spcBef>
              <a:spcAft>
                <a:spcPct val="0"/>
              </a:spcAft>
            </a:pPr>
            <a:r>
              <a:rPr lang="en-US" altLang="ja-JP" sz="1600" dirty="0" smtClean="0">
                <a:solidFill>
                  <a:srgbClr val="000000"/>
                </a:solidFill>
                <a:latin typeface="Comic Sans MS" pitchFamily="66" charset="0"/>
                <a:ea typeface="HG丸ｺﾞｼｯｸM-PRO" pitchFamily="50" charset="-128"/>
              </a:rPr>
              <a:t>10</a:t>
            </a:r>
            <a:endParaRPr lang="ja-JP" altLang="en-US" sz="1600" dirty="0" smtClean="0">
              <a:solidFill>
                <a:srgbClr val="000000"/>
              </a:solidFill>
              <a:latin typeface="Comic Sans MS" pitchFamily="66" charset="0"/>
              <a:ea typeface="HG丸ｺﾞｼｯｸM-PRO" pitchFamily="50" charset="-128"/>
            </a:endParaRPr>
          </a:p>
        </p:txBody>
      </p:sp>
      <p:cxnSp>
        <p:nvCxnSpPr>
          <p:cNvPr id="30" name="直線コネクタ 29"/>
          <p:cNvCxnSpPr/>
          <p:nvPr/>
        </p:nvCxnSpPr>
        <p:spPr>
          <a:xfrm rot="5400000" flipH="1" flipV="1">
            <a:off x="1780392" y="5109875"/>
            <a:ext cx="2386" cy="11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rot="5400000" flipH="1" flipV="1">
            <a:off x="2414346" y="5109875"/>
            <a:ext cx="2386" cy="11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rot="5400000" flipH="1" flipV="1">
            <a:off x="3048299" y="5109875"/>
            <a:ext cx="2386" cy="11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rot="5400000" flipH="1" flipV="1">
            <a:off x="3735082" y="5109875"/>
            <a:ext cx="2386" cy="11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rot="5400000" flipH="1" flipV="1">
            <a:off x="1704630" y="5097135"/>
            <a:ext cx="108524" cy="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rot="5400000" flipH="1" flipV="1">
            <a:off x="2367746" y="5113975"/>
            <a:ext cx="108524" cy="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rot="5400000" flipH="1" flipV="1">
            <a:off x="3020131" y="5104005"/>
            <a:ext cx="108524" cy="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rot="5400000" flipH="1" flipV="1">
            <a:off x="3684514" y="5110874"/>
            <a:ext cx="108524" cy="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1094228" y="2350919"/>
            <a:ext cx="528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1094228" y="3743833"/>
            <a:ext cx="528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8" name="グループ化 147"/>
          <p:cNvGrpSpPr/>
          <p:nvPr/>
        </p:nvGrpSpPr>
        <p:grpSpPr>
          <a:xfrm>
            <a:off x="1114535" y="909964"/>
            <a:ext cx="3333235" cy="3438554"/>
            <a:chOff x="1089236" y="921980"/>
            <a:chExt cx="3333235" cy="3438554"/>
          </a:xfrm>
        </p:grpSpPr>
        <p:cxnSp>
          <p:nvCxnSpPr>
            <p:cNvPr id="41" name="直線コネクタ 40"/>
            <p:cNvCxnSpPr/>
            <p:nvPr/>
          </p:nvCxnSpPr>
          <p:spPr>
            <a:xfrm>
              <a:off x="1089236" y="921980"/>
              <a:ext cx="3333235" cy="3427009"/>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70" name="ひし形 69"/>
            <p:cNvSpPr/>
            <p:nvPr/>
          </p:nvSpPr>
          <p:spPr>
            <a:xfrm>
              <a:off x="1684099" y="1625463"/>
              <a:ext cx="84527" cy="10303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latin typeface="Comic Sans MS" pitchFamily="66" charset="0"/>
                <a:ea typeface="HG丸ｺﾞｼｯｸM-PRO" pitchFamily="50" charset="-128"/>
              </a:endParaRPr>
            </a:p>
          </p:txBody>
        </p:sp>
        <p:sp>
          <p:nvSpPr>
            <p:cNvPr id="71" name="ひし形 70"/>
            <p:cNvSpPr/>
            <p:nvPr/>
          </p:nvSpPr>
          <p:spPr>
            <a:xfrm>
              <a:off x="3023620" y="2900712"/>
              <a:ext cx="84527" cy="10303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latin typeface="Comic Sans MS" pitchFamily="66" charset="0"/>
                <a:ea typeface="HG丸ｺﾞｼｯｸM-PRO" pitchFamily="50" charset="-128"/>
              </a:endParaRPr>
            </a:p>
          </p:txBody>
        </p:sp>
        <p:sp>
          <p:nvSpPr>
            <p:cNvPr id="72" name="ひし形 71"/>
            <p:cNvSpPr/>
            <p:nvPr/>
          </p:nvSpPr>
          <p:spPr>
            <a:xfrm>
              <a:off x="2349360" y="2231285"/>
              <a:ext cx="84527" cy="10303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latin typeface="Comic Sans MS" pitchFamily="66" charset="0"/>
                <a:ea typeface="HG丸ｺﾞｼｯｸM-PRO" pitchFamily="50" charset="-128"/>
              </a:endParaRPr>
            </a:p>
          </p:txBody>
        </p:sp>
        <p:sp>
          <p:nvSpPr>
            <p:cNvPr id="73" name="ひし形 72"/>
            <p:cNvSpPr/>
            <p:nvPr/>
          </p:nvSpPr>
          <p:spPr>
            <a:xfrm>
              <a:off x="3670097" y="3601143"/>
              <a:ext cx="84527" cy="10303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latin typeface="Comic Sans MS" pitchFamily="66" charset="0"/>
                <a:ea typeface="HG丸ｺﾞｼｯｸM-PRO" pitchFamily="50" charset="-128"/>
              </a:endParaRPr>
            </a:p>
          </p:txBody>
        </p:sp>
        <p:sp>
          <p:nvSpPr>
            <p:cNvPr id="74" name="ひし形 73"/>
            <p:cNvSpPr/>
            <p:nvPr/>
          </p:nvSpPr>
          <p:spPr>
            <a:xfrm>
              <a:off x="4319311" y="4257496"/>
              <a:ext cx="84527" cy="10303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latin typeface="Comic Sans MS" pitchFamily="66" charset="0"/>
                <a:ea typeface="HG丸ｺﾞｼｯｸM-PRO" pitchFamily="50" charset="-128"/>
              </a:endParaRPr>
            </a:p>
          </p:txBody>
        </p:sp>
      </p:grpSp>
      <p:sp>
        <p:nvSpPr>
          <p:cNvPr id="77" name="テキスト ボックス 76"/>
          <p:cNvSpPr txBox="1"/>
          <p:nvPr/>
        </p:nvSpPr>
        <p:spPr>
          <a:xfrm>
            <a:off x="3382840" y="1059556"/>
            <a:ext cx="1000132" cy="584775"/>
          </a:xfrm>
          <a:prstGeom prst="rect">
            <a:avLst/>
          </a:prstGeom>
          <a:noFill/>
        </p:spPr>
        <p:txBody>
          <a:bodyPr wrap="square" rtlCol="0">
            <a:spAutoFit/>
          </a:bodyPr>
          <a:lstStyle/>
          <a:p>
            <a:pPr fontAlgn="base">
              <a:spcBef>
                <a:spcPct val="0"/>
              </a:spcBef>
              <a:spcAft>
                <a:spcPct val="0"/>
              </a:spcAft>
            </a:pPr>
            <a:r>
              <a:rPr lang="ja-JP" altLang="en-US" sz="1600" b="1" dirty="0" smtClean="0">
                <a:solidFill>
                  <a:srgbClr val="0070C0"/>
                </a:solidFill>
                <a:latin typeface="Comic Sans MS" pitchFamily="66" charset="0"/>
                <a:ea typeface="HG丸ｺﾞｼｯｸM-PRO" pitchFamily="50" charset="-128"/>
              </a:rPr>
              <a:t>細胞</a:t>
            </a:r>
            <a:r>
              <a:rPr lang="en-US" altLang="ja-JP" sz="1600" b="1" dirty="0" smtClean="0">
                <a:solidFill>
                  <a:srgbClr val="0070C0"/>
                </a:solidFill>
                <a:latin typeface="Comic Sans MS" pitchFamily="66" charset="0"/>
                <a:ea typeface="HG丸ｺﾞｼｯｸM-PRO" pitchFamily="50" charset="-128"/>
              </a:rPr>
              <a:t>A</a:t>
            </a:r>
          </a:p>
          <a:p>
            <a:pPr fontAlgn="base">
              <a:spcBef>
                <a:spcPct val="0"/>
              </a:spcBef>
              <a:spcAft>
                <a:spcPct val="0"/>
              </a:spcAft>
            </a:pPr>
            <a:r>
              <a:rPr lang="ja-JP" altLang="en-US" sz="1600" b="1" dirty="0" smtClean="0">
                <a:solidFill>
                  <a:srgbClr val="FF0000"/>
                </a:solidFill>
                <a:latin typeface="Comic Sans MS" pitchFamily="66" charset="0"/>
                <a:ea typeface="HG丸ｺﾞｼｯｸM-PRO" pitchFamily="50" charset="-128"/>
              </a:rPr>
              <a:t>細胞</a:t>
            </a:r>
            <a:r>
              <a:rPr lang="en-US" altLang="ja-JP" sz="1600" b="1" dirty="0" smtClean="0">
                <a:solidFill>
                  <a:srgbClr val="FF0000"/>
                </a:solidFill>
                <a:latin typeface="Comic Sans MS" pitchFamily="66" charset="0"/>
                <a:ea typeface="HG丸ｺﾞｼｯｸM-PRO" pitchFamily="50" charset="-128"/>
              </a:rPr>
              <a:t>B</a:t>
            </a:r>
            <a:endParaRPr lang="ja-JP" altLang="en-US" sz="1600" b="1" dirty="0" smtClean="0">
              <a:solidFill>
                <a:srgbClr val="FF0000"/>
              </a:solidFill>
              <a:latin typeface="Comic Sans MS" pitchFamily="66" charset="0"/>
              <a:ea typeface="HG丸ｺﾞｼｯｸM-PRO" pitchFamily="50" charset="-128"/>
            </a:endParaRPr>
          </a:p>
        </p:txBody>
      </p:sp>
      <p:grpSp>
        <p:nvGrpSpPr>
          <p:cNvPr id="147" name="グループ化 146"/>
          <p:cNvGrpSpPr/>
          <p:nvPr/>
        </p:nvGrpSpPr>
        <p:grpSpPr>
          <a:xfrm>
            <a:off x="1095397" y="930325"/>
            <a:ext cx="3333727" cy="3816180"/>
            <a:chOff x="1070111" y="942341"/>
            <a:chExt cx="3333727" cy="3816180"/>
          </a:xfrm>
        </p:grpSpPr>
        <p:grpSp>
          <p:nvGrpSpPr>
            <p:cNvPr id="145" name="グループ化 144"/>
            <p:cNvGrpSpPr/>
            <p:nvPr/>
          </p:nvGrpSpPr>
          <p:grpSpPr>
            <a:xfrm>
              <a:off x="1070111" y="942341"/>
              <a:ext cx="3312189" cy="3816180"/>
              <a:chOff x="1070111" y="942341"/>
              <a:chExt cx="3312189" cy="3816180"/>
            </a:xfrm>
          </p:grpSpPr>
          <p:sp>
            <p:nvSpPr>
              <p:cNvPr id="68" name="フリーフォーム 67"/>
              <p:cNvSpPr/>
              <p:nvPr/>
            </p:nvSpPr>
            <p:spPr>
              <a:xfrm>
                <a:off x="1070111" y="942341"/>
                <a:ext cx="3312189" cy="3816180"/>
              </a:xfrm>
              <a:custGeom>
                <a:avLst/>
                <a:gdLst>
                  <a:gd name="connsiteX0" fmla="*/ 0 w 4478867"/>
                  <a:gd name="connsiteY0" fmla="*/ 0 h 2540000"/>
                  <a:gd name="connsiteX1" fmla="*/ 2573867 w 4478867"/>
                  <a:gd name="connsiteY1" fmla="*/ 770467 h 2540000"/>
                  <a:gd name="connsiteX2" fmla="*/ 4478867 w 4478867"/>
                  <a:gd name="connsiteY2" fmla="*/ 2540000 h 2540000"/>
                </a:gdLst>
                <a:ahLst/>
                <a:cxnLst>
                  <a:cxn ang="0">
                    <a:pos x="connsiteX0" y="connsiteY0"/>
                  </a:cxn>
                  <a:cxn ang="0">
                    <a:pos x="connsiteX1" y="connsiteY1"/>
                  </a:cxn>
                  <a:cxn ang="0">
                    <a:pos x="connsiteX2" y="connsiteY2"/>
                  </a:cxn>
                </a:cxnLst>
                <a:rect l="l" t="t" r="r" b="b"/>
                <a:pathLst>
                  <a:path w="4478867" h="2540000">
                    <a:moveTo>
                      <a:pt x="0" y="0"/>
                    </a:moveTo>
                    <a:cubicBezTo>
                      <a:pt x="913694" y="173567"/>
                      <a:pt x="1827389" y="347134"/>
                      <a:pt x="2573867" y="770467"/>
                    </a:cubicBezTo>
                    <a:cubicBezTo>
                      <a:pt x="3320345" y="1193800"/>
                      <a:pt x="3899606" y="1866900"/>
                      <a:pt x="4478867" y="2540000"/>
                    </a:cubicBezTo>
                  </a:path>
                </a:pathLst>
              </a:cu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58" name="二等辺三角形 57"/>
              <p:cNvSpPr/>
              <p:nvPr/>
            </p:nvSpPr>
            <p:spPr>
              <a:xfrm>
                <a:off x="3023620" y="2149396"/>
                <a:ext cx="84527" cy="10303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latin typeface="Comic Sans MS" pitchFamily="66" charset="0"/>
                  <a:ea typeface="HG丸ｺﾞｼｯｸM-PRO" pitchFamily="50" charset="-128"/>
                </a:endParaRPr>
              </a:p>
            </p:txBody>
          </p:sp>
          <p:sp>
            <p:nvSpPr>
              <p:cNvPr id="57" name="二等辺三角形 56"/>
              <p:cNvSpPr/>
              <p:nvPr/>
            </p:nvSpPr>
            <p:spPr>
              <a:xfrm>
                <a:off x="2336837" y="1505412"/>
                <a:ext cx="84527" cy="10303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latin typeface="Comic Sans MS" pitchFamily="66" charset="0"/>
                  <a:ea typeface="HG丸ｺﾞｼｯｸM-PRO" pitchFamily="50" charset="-128"/>
                </a:endParaRPr>
              </a:p>
            </p:txBody>
          </p:sp>
          <p:sp>
            <p:nvSpPr>
              <p:cNvPr id="56" name="二等辺三角形 55"/>
              <p:cNvSpPr/>
              <p:nvPr/>
            </p:nvSpPr>
            <p:spPr>
              <a:xfrm>
                <a:off x="1675099" y="1088809"/>
                <a:ext cx="84527" cy="10303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latin typeface="Comic Sans MS" pitchFamily="66" charset="0"/>
                  <a:ea typeface="HG丸ｺﾞｼｯｸM-PRO" pitchFamily="50" charset="-128"/>
                </a:endParaRPr>
              </a:p>
            </p:txBody>
          </p:sp>
          <p:sp>
            <p:nvSpPr>
              <p:cNvPr id="59" name="二等辺三角形 58"/>
              <p:cNvSpPr/>
              <p:nvPr/>
            </p:nvSpPr>
            <p:spPr>
              <a:xfrm>
                <a:off x="3657574" y="3260868"/>
                <a:ext cx="84527" cy="10303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latin typeface="Comic Sans MS" pitchFamily="66" charset="0"/>
                  <a:ea typeface="HG丸ｺﾞｼｯｸM-PRO" pitchFamily="50" charset="-128"/>
                </a:endParaRPr>
              </a:p>
            </p:txBody>
          </p:sp>
        </p:grpSp>
        <p:sp>
          <p:nvSpPr>
            <p:cNvPr id="60" name="二等辺三角形 59"/>
            <p:cNvSpPr/>
            <p:nvPr/>
          </p:nvSpPr>
          <p:spPr>
            <a:xfrm>
              <a:off x="4319311" y="4601174"/>
              <a:ext cx="84527" cy="10303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latin typeface="Comic Sans MS" pitchFamily="66" charset="0"/>
                <a:ea typeface="HG丸ｺﾞｼｯｸM-PRO" pitchFamily="50" charset="-128"/>
              </a:endParaRPr>
            </a:p>
          </p:txBody>
        </p:sp>
      </p:grpSp>
      <p:grpSp>
        <p:nvGrpSpPr>
          <p:cNvPr id="149" name="グループ化 148"/>
          <p:cNvGrpSpPr/>
          <p:nvPr/>
        </p:nvGrpSpPr>
        <p:grpSpPr>
          <a:xfrm>
            <a:off x="4768384" y="827318"/>
            <a:ext cx="3764152" cy="4963850"/>
            <a:chOff x="4768384" y="827318"/>
            <a:chExt cx="3764152" cy="4963850"/>
          </a:xfrm>
        </p:grpSpPr>
        <p:sp>
          <p:nvSpPr>
            <p:cNvPr id="125" name="正方形/長方形 124"/>
            <p:cNvSpPr/>
            <p:nvPr/>
          </p:nvSpPr>
          <p:spPr>
            <a:xfrm>
              <a:off x="5246388" y="952476"/>
              <a:ext cx="3286148" cy="428628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dirty="0">
                <a:solidFill>
                  <a:srgbClr val="000000"/>
                </a:solidFill>
                <a:latin typeface="Comic Sans MS" pitchFamily="66" charset="0"/>
                <a:ea typeface="HG丸ｺﾞｼｯｸM-PRO" pitchFamily="50" charset="-128"/>
              </a:endParaRPr>
            </a:p>
          </p:txBody>
        </p:sp>
        <p:cxnSp>
          <p:nvCxnSpPr>
            <p:cNvPr id="127" name="直線コネクタ 126"/>
            <p:cNvCxnSpPr/>
            <p:nvPr/>
          </p:nvCxnSpPr>
          <p:spPr>
            <a:xfrm rot="5400000" flipH="1" flipV="1">
              <a:off x="5562833" y="5178914"/>
              <a:ext cx="108000"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rot="5400000" flipH="1" flipV="1">
              <a:off x="5937219" y="5178914"/>
              <a:ext cx="108000"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rot="5400000" flipH="1" flipV="1">
              <a:off x="6305873" y="5178914"/>
              <a:ext cx="108000"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rot="5400000" flipH="1" flipV="1">
              <a:off x="7051779" y="5178914"/>
              <a:ext cx="108000"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rot="5400000" flipH="1" flipV="1">
              <a:off x="6674527" y="5178914"/>
              <a:ext cx="108000"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rot="5400000" flipH="1" flipV="1">
              <a:off x="7420433" y="5178914"/>
              <a:ext cx="108000"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rot="5400000" flipH="1" flipV="1">
              <a:off x="7794607" y="5178914"/>
              <a:ext cx="108000"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rot="5400000" flipH="1" flipV="1">
              <a:off x="8168993" y="5178914"/>
              <a:ext cx="108000"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a:xfrm>
              <a:off x="5248391" y="1552640"/>
              <a:ext cx="71438"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a:off x="5256777" y="2155458"/>
              <a:ext cx="71438"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a:off x="5253911" y="4535840"/>
              <a:ext cx="71438" cy="0"/>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直線コネクタ 138"/>
            <p:cNvCxnSpPr/>
            <p:nvPr/>
          </p:nvCxnSpPr>
          <p:spPr>
            <a:xfrm>
              <a:off x="5253911" y="3935676"/>
              <a:ext cx="72000"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a:off x="5253911" y="3341456"/>
              <a:ext cx="72000"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a:off x="5256777" y="2747024"/>
              <a:ext cx="72000"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5" name="直線コネクタ 204"/>
            <p:cNvCxnSpPr/>
            <p:nvPr/>
          </p:nvCxnSpPr>
          <p:spPr>
            <a:xfrm>
              <a:off x="5257072" y="4534189"/>
              <a:ext cx="72000"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5" name="テキスト ボックス 214"/>
            <p:cNvSpPr txBox="1"/>
            <p:nvPr/>
          </p:nvSpPr>
          <p:spPr>
            <a:xfrm>
              <a:off x="6296902" y="5452614"/>
              <a:ext cx="1418369" cy="338554"/>
            </a:xfrm>
            <a:prstGeom prst="rect">
              <a:avLst/>
            </a:prstGeom>
            <a:noFill/>
          </p:spPr>
          <p:txBody>
            <a:bodyPr wrap="square" rtlCol="0">
              <a:spAutoFit/>
            </a:bodyPr>
            <a:lstStyle/>
            <a:p>
              <a:pPr fontAlgn="base">
                <a:spcBef>
                  <a:spcPct val="0"/>
                </a:spcBef>
                <a:spcAft>
                  <a:spcPct val="0"/>
                </a:spcAft>
              </a:pPr>
              <a:r>
                <a:rPr lang="ja-JP" altLang="en-US" sz="1600" dirty="0" smtClean="0">
                  <a:solidFill>
                    <a:srgbClr val="000000"/>
                  </a:solidFill>
                  <a:latin typeface="Comic Sans MS" pitchFamily="66" charset="0"/>
                  <a:ea typeface="HG丸ｺﾞｼｯｸM-PRO" pitchFamily="50" charset="-128"/>
                </a:rPr>
                <a:t>線量（</a:t>
              </a:r>
              <a:r>
                <a:rPr lang="en-US" altLang="ja-JP" sz="1600" dirty="0" err="1" smtClean="0">
                  <a:solidFill>
                    <a:srgbClr val="000000"/>
                  </a:solidFill>
                  <a:latin typeface="Comic Sans MS" pitchFamily="66" charset="0"/>
                  <a:ea typeface="HG丸ｺﾞｼｯｸM-PRO" pitchFamily="50" charset="-128"/>
                </a:rPr>
                <a:t>Gy</a:t>
              </a:r>
              <a:r>
                <a:rPr lang="ja-JP" altLang="en-US" sz="1600" dirty="0" smtClean="0">
                  <a:solidFill>
                    <a:srgbClr val="000000"/>
                  </a:solidFill>
                  <a:latin typeface="Comic Sans MS" pitchFamily="66" charset="0"/>
                  <a:ea typeface="HG丸ｺﾞｼｯｸM-PRO" pitchFamily="50" charset="-128"/>
                </a:rPr>
                <a:t>）</a:t>
              </a:r>
              <a:endParaRPr lang="en-US" altLang="ja-JP" sz="1600" dirty="0" smtClean="0">
                <a:solidFill>
                  <a:srgbClr val="000000"/>
                </a:solidFill>
                <a:latin typeface="Comic Sans MS" pitchFamily="66" charset="0"/>
                <a:ea typeface="HG丸ｺﾞｼｯｸM-PRO" pitchFamily="50" charset="-128"/>
              </a:endParaRPr>
            </a:p>
          </p:txBody>
        </p:sp>
        <p:sp>
          <p:nvSpPr>
            <p:cNvPr id="216" name="テキスト ボックス 215"/>
            <p:cNvSpPr txBox="1"/>
            <p:nvPr/>
          </p:nvSpPr>
          <p:spPr>
            <a:xfrm>
              <a:off x="4768384" y="827318"/>
              <a:ext cx="505893" cy="276999"/>
            </a:xfrm>
            <a:prstGeom prst="rect">
              <a:avLst/>
            </a:prstGeom>
            <a:noFill/>
          </p:spPr>
          <p:txBody>
            <a:bodyPr wrap="square" rtlCol="0">
              <a:spAutoFit/>
            </a:bodyPr>
            <a:lstStyle/>
            <a:p>
              <a:pPr algn="r" fontAlgn="base">
                <a:spcBef>
                  <a:spcPct val="0"/>
                </a:spcBef>
                <a:spcAft>
                  <a:spcPct val="0"/>
                </a:spcAft>
              </a:pPr>
              <a:r>
                <a:rPr lang="en-US" altLang="ja-JP" sz="1200" dirty="0" smtClean="0">
                  <a:solidFill>
                    <a:srgbClr val="000000"/>
                  </a:solidFill>
                  <a:latin typeface="Comic Sans MS" pitchFamily="66" charset="0"/>
                  <a:ea typeface="HG丸ｺﾞｼｯｸM-PRO" pitchFamily="50" charset="-128"/>
                </a:rPr>
                <a:t>1.0</a:t>
              </a:r>
              <a:endParaRPr lang="ja-JP" altLang="en-US" sz="1200" dirty="0" smtClean="0">
                <a:solidFill>
                  <a:srgbClr val="000000"/>
                </a:solidFill>
                <a:latin typeface="Comic Sans MS" pitchFamily="66" charset="0"/>
                <a:ea typeface="HG丸ｺﾞｼｯｸM-PRO" pitchFamily="50" charset="-128"/>
              </a:endParaRPr>
            </a:p>
          </p:txBody>
        </p:sp>
        <p:sp>
          <p:nvSpPr>
            <p:cNvPr id="218" name="テキスト ボックス 217"/>
            <p:cNvSpPr txBox="1"/>
            <p:nvPr/>
          </p:nvSpPr>
          <p:spPr>
            <a:xfrm>
              <a:off x="4768384" y="1470260"/>
              <a:ext cx="505893" cy="276999"/>
            </a:xfrm>
            <a:prstGeom prst="rect">
              <a:avLst/>
            </a:prstGeom>
            <a:noFill/>
          </p:spPr>
          <p:txBody>
            <a:bodyPr wrap="square" rtlCol="0">
              <a:spAutoFit/>
            </a:bodyPr>
            <a:lstStyle/>
            <a:p>
              <a:pPr algn="r" fontAlgn="base">
                <a:spcBef>
                  <a:spcPct val="0"/>
                </a:spcBef>
                <a:spcAft>
                  <a:spcPct val="0"/>
                </a:spcAft>
              </a:pPr>
              <a:r>
                <a:rPr lang="en-US" altLang="ja-JP" sz="1200" dirty="0" smtClean="0">
                  <a:solidFill>
                    <a:srgbClr val="000000"/>
                  </a:solidFill>
                  <a:latin typeface="Comic Sans MS" pitchFamily="66" charset="0"/>
                  <a:ea typeface="HG丸ｺﾞｼｯｸM-PRO" pitchFamily="50" charset="-128"/>
                </a:rPr>
                <a:t>10 </a:t>
              </a:r>
              <a:r>
                <a:rPr lang="en-US" altLang="ja-JP" sz="1200" baseline="30000" dirty="0" smtClean="0">
                  <a:solidFill>
                    <a:srgbClr val="000000"/>
                  </a:solidFill>
                  <a:latin typeface="Comic Sans MS" pitchFamily="66" charset="0"/>
                  <a:ea typeface="HG丸ｺﾞｼｯｸM-PRO" pitchFamily="50" charset="-128"/>
                </a:rPr>
                <a:t>-1</a:t>
              </a:r>
            </a:p>
          </p:txBody>
        </p:sp>
        <p:sp>
          <p:nvSpPr>
            <p:cNvPr id="219" name="テキスト ボックス 218"/>
            <p:cNvSpPr txBox="1"/>
            <p:nvPr/>
          </p:nvSpPr>
          <p:spPr>
            <a:xfrm>
              <a:off x="4768384" y="2062534"/>
              <a:ext cx="505893" cy="276999"/>
            </a:xfrm>
            <a:prstGeom prst="rect">
              <a:avLst/>
            </a:prstGeom>
            <a:noFill/>
          </p:spPr>
          <p:txBody>
            <a:bodyPr wrap="square" rtlCol="0">
              <a:spAutoFit/>
            </a:bodyPr>
            <a:lstStyle/>
            <a:p>
              <a:pPr algn="r" fontAlgn="base">
                <a:spcBef>
                  <a:spcPct val="0"/>
                </a:spcBef>
                <a:spcAft>
                  <a:spcPct val="0"/>
                </a:spcAft>
              </a:pPr>
              <a:r>
                <a:rPr lang="en-US" altLang="ja-JP" sz="1200" dirty="0" smtClean="0">
                  <a:solidFill>
                    <a:srgbClr val="000000"/>
                  </a:solidFill>
                  <a:latin typeface="Comic Sans MS" pitchFamily="66" charset="0"/>
                  <a:ea typeface="HG丸ｺﾞｼｯｸM-PRO" pitchFamily="50" charset="-128"/>
                </a:rPr>
                <a:t>10 </a:t>
              </a:r>
              <a:r>
                <a:rPr lang="en-US" altLang="ja-JP" sz="1200" baseline="30000" dirty="0" smtClean="0">
                  <a:solidFill>
                    <a:srgbClr val="000000"/>
                  </a:solidFill>
                  <a:latin typeface="Comic Sans MS" pitchFamily="66" charset="0"/>
                  <a:ea typeface="HG丸ｺﾞｼｯｸM-PRO" pitchFamily="50" charset="-128"/>
                </a:rPr>
                <a:t>-2</a:t>
              </a:r>
            </a:p>
          </p:txBody>
        </p:sp>
        <p:sp>
          <p:nvSpPr>
            <p:cNvPr id="220" name="テキスト ボックス 219"/>
            <p:cNvSpPr txBox="1"/>
            <p:nvPr/>
          </p:nvSpPr>
          <p:spPr>
            <a:xfrm>
              <a:off x="4768384" y="2668269"/>
              <a:ext cx="505893" cy="276999"/>
            </a:xfrm>
            <a:prstGeom prst="rect">
              <a:avLst/>
            </a:prstGeom>
            <a:noFill/>
          </p:spPr>
          <p:txBody>
            <a:bodyPr wrap="square" rtlCol="0">
              <a:spAutoFit/>
            </a:bodyPr>
            <a:lstStyle/>
            <a:p>
              <a:pPr algn="r" fontAlgn="base">
                <a:spcBef>
                  <a:spcPct val="0"/>
                </a:spcBef>
                <a:spcAft>
                  <a:spcPct val="0"/>
                </a:spcAft>
              </a:pPr>
              <a:r>
                <a:rPr lang="en-US" altLang="ja-JP" sz="1200" dirty="0" smtClean="0">
                  <a:solidFill>
                    <a:srgbClr val="000000"/>
                  </a:solidFill>
                  <a:latin typeface="Comic Sans MS" pitchFamily="66" charset="0"/>
                  <a:ea typeface="HG丸ｺﾞｼｯｸM-PRO" pitchFamily="50" charset="-128"/>
                </a:rPr>
                <a:t>10 </a:t>
              </a:r>
              <a:r>
                <a:rPr lang="en-US" altLang="ja-JP" sz="1200" baseline="30000" dirty="0" smtClean="0">
                  <a:solidFill>
                    <a:srgbClr val="000000"/>
                  </a:solidFill>
                  <a:latin typeface="Comic Sans MS" pitchFamily="66" charset="0"/>
                  <a:ea typeface="HG丸ｺﾞｼｯｸM-PRO" pitchFamily="50" charset="-128"/>
                </a:rPr>
                <a:t>-3</a:t>
              </a:r>
            </a:p>
          </p:txBody>
        </p:sp>
        <p:sp>
          <p:nvSpPr>
            <p:cNvPr id="221" name="テキスト ボックス 220"/>
            <p:cNvSpPr txBox="1"/>
            <p:nvPr/>
          </p:nvSpPr>
          <p:spPr>
            <a:xfrm>
              <a:off x="4768384" y="3247457"/>
              <a:ext cx="505893" cy="276999"/>
            </a:xfrm>
            <a:prstGeom prst="rect">
              <a:avLst/>
            </a:prstGeom>
            <a:noFill/>
          </p:spPr>
          <p:txBody>
            <a:bodyPr wrap="square" rtlCol="0">
              <a:spAutoFit/>
            </a:bodyPr>
            <a:lstStyle/>
            <a:p>
              <a:pPr algn="r" fontAlgn="base">
                <a:spcBef>
                  <a:spcPct val="0"/>
                </a:spcBef>
                <a:spcAft>
                  <a:spcPct val="0"/>
                </a:spcAft>
              </a:pPr>
              <a:r>
                <a:rPr lang="en-US" altLang="ja-JP" sz="1200" dirty="0" smtClean="0">
                  <a:solidFill>
                    <a:srgbClr val="000000"/>
                  </a:solidFill>
                  <a:latin typeface="Comic Sans MS" pitchFamily="66" charset="0"/>
                  <a:ea typeface="HG丸ｺﾞｼｯｸM-PRO" pitchFamily="50" charset="-128"/>
                </a:rPr>
                <a:t>10 </a:t>
              </a:r>
              <a:r>
                <a:rPr lang="en-US" altLang="ja-JP" sz="1200" baseline="30000" dirty="0" smtClean="0">
                  <a:solidFill>
                    <a:srgbClr val="000000"/>
                  </a:solidFill>
                  <a:latin typeface="Comic Sans MS" pitchFamily="66" charset="0"/>
                  <a:ea typeface="HG丸ｺﾞｼｯｸM-PRO" pitchFamily="50" charset="-128"/>
                </a:rPr>
                <a:t>-4</a:t>
              </a:r>
            </a:p>
          </p:txBody>
        </p:sp>
        <p:sp>
          <p:nvSpPr>
            <p:cNvPr id="222" name="テキスト ボックス 221"/>
            <p:cNvSpPr txBox="1"/>
            <p:nvPr/>
          </p:nvSpPr>
          <p:spPr>
            <a:xfrm>
              <a:off x="4768384" y="3842013"/>
              <a:ext cx="505893" cy="276999"/>
            </a:xfrm>
            <a:prstGeom prst="rect">
              <a:avLst/>
            </a:prstGeom>
            <a:noFill/>
          </p:spPr>
          <p:txBody>
            <a:bodyPr wrap="square" rtlCol="0">
              <a:spAutoFit/>
            </a:bodyPr>
            <a:lstStyle/>
            <a:p>
              <a:pPr algn="r" fontAlgn="base">
                <a:spcBef>
                  <a:spcPct val="0"/>
                </a:spcBef>
                <a:spcAft>
                  <a:spcPct val="0"/>
                </a:spcAft>
              </a:pPr>
              <a:r>
                <a:rPr lang="en-US" altLang="ja-JP" sz="1200" dirty="0" smtClean="0">
                  <a:solidFill>
                    <a:srgbClr val="000000"/>
                  </a:solidFill>
                  <a:latin typeface="Comic Sans MS" pitchFamily="66" charset="0"/>
                  <a:ea typeface="HG丸ｺﾞｼｯｸM-PRO" pitchFamily="50" charset="-128"/>
                </a:rPr>
                <a:t>10 </a:t>
              </a:r>
              <a:r>
                <a:rPr lang="en-US" altLang="ja-JP" sz="1200" baseline="30000" dirty="0" smtClean="0">
                  <a:solidFill>
                    <a:srgbClr val="000000"/>
                  </a:solidFill>
                  <a:latin typeface="Comic Sans MS" pitchFamily="66" charset="0"/>
                  <a:ea typeface="HG丸ｺﾞｼｯｸM-PRO" pitchFamily="50" charset="-128"/>
                </a:rPr>
                <a:t>-5</a:t>
              </a:r>
            </a:p>
          </p:txBody>
        </p:sp>
        <p:sp>
          <p:nvSpPr>
            <p:cNvPr id="223" name="テキスト ボックス 222"/>
            <p:cNvSpPr txBox="1"/>
            <p:nvPr/>
          </p:nvSpPr>
          <p:spPr>
            <a:xfrm>
              <a:off x="4768384" y="4446535"/>
              <a:ext cx="505893" cy="276999"/>
            </a:xfrm>
            <a:prstGeom prst="rect">
              <a:avLst/>
            </a:prstGeom>
            <a:noFill/>
          </p:spPr>
          <p:txBody>
            <a:bodyPr wrap="square" rtlCol="0">
              <a:spAutoFit/>
            </a:bodyPr>
            <a:lstStyle/>
            <a:p>
              <a:pPr algn="r" fontAlgn="base">
                <a:spcBef>
                  <a:spcPct val="0"/>
                </a:spcBef>
                <a:spcAft>
                  <a:spcPct val="0"/>
                </a:spcAft>
              </a:pPr>
              <a:r>
                <a:rPr lang="en-US" altLang="ja-JP" sz="1200" dirty="0" smtClean="0">
                  <a:solidFill>
                    <a:srgbClr val="000000"/>
                  </a:solidFill>
                  <a:latin typeface="Comic Sans MS" pitchFamily="66" charset="0"/>
                  <a:ea typeface="HG丸ｺﾞｼｯｸM-PRO" pitchFamily="50" charset="-128"/>
                </a:rPr>
                <a:t>10 </a:t>
              </a:r>
              <a:r>
                <a:rPr lang="en-US" altLang="ja-JP" sz="1200" baseline="30000" dirty="0" smtClean="0">
                  <a:solidFill>
                    <a:srgbClr val="000000"/>
                  </a:solidFill>
                  <a:latin typeface="Comic Sans MS" pitchFamily="66" charset="0"/>
                  <a:ea typeface="HG丸ｺﾞｼｯｸM-PRO" pitchFamily="50" charset="-128"/>
                </a:rPr>
                <a:t>-6</a:t>
              </a:r>
              <a:r>
                <a:rPr lang="en-US" altLang="ja-JP" sz="1200" dirty="0" smtClean="0">
                  <a:solidFill>
                    <a:srgbClr val="000000"/>
                  </a:solidFill>
                  <a:latin typeface="Comic Sans MS" pitchFamily="66" charset="0"/>
                  <a:ea typeface="HG丸ｺﾞｼｯｸM-PRO" pitchFamily="50" charset="-128"/>
                </a:rPr>
                <a:t> </a:t>
              </a:r>
              <a:endParaRPr lang="en-US" altLang="ja-JP" sz="1200" baseline="30000" dirty="0" smtClean="0">
                <a:solidFill>
                  <a:srgbClr val="000000"/>
                </a:solidFill>
                <a:latin typeface="Comic Sans MS" pitchFamily="66" charset="0"/>
                <a:ea typeface="HG丸ｺﾞｼｯｸM-PRO" pitchFamily="50" charset="-128"/>
              </a:endParaRPr>
            </a:p>
          </p:txBody>
        </p:sp>
      </p:grpSp>
      <p:sp>
        <p:nvSpPr>
          <p:cNvPr id="224" name="フリーフォーム 223"/>
          <p:cNvSpPr/>
          <p:nvPr/>
        </p:nvSpPr>
        <p:spPr>
          <a:xfrm>
            <a:off x="5250622" y="963133"/>
            <a:ext cx="3280096" cy="3229761"/>
          </a:xfrm>
          <a:custGeom>
            <a:avLst/>
            <a:gdLst>
              <a:gd name="connsiteX0" fmla="*/ 0 w 3280096"/>
              <a:gd name="connsiteY0" fmla="*/ 0 h 3229761"/>
              <a:gd name="connsiteX1" fmla="*/ 394283 w 3280096"/>
              <a:gd name="connsiteY1" fmla="*/ 92279 h 3229761"/>
              <a:gd name="connsiteX2" fmla="*/ 671120 w 3280096"/>
              <a:gd name="connsiteY2" fmla="*/ 192947 h 3229761"/>
              <a:gd name="connsiteX3" fmla="*/ 1090569 w 3280096"/>
              <a:gd name="connsiteY3" fmla="*/ 419449 h 3229761"/>
              <a:gd name="connsiteX4" fmla="*/ 1451296 w 3280096"/>
              <a:gd name="connsiteY4" fmla="*/ 721453 h 3229761"/>
              <a:gd name="connsiteX5" fmla="*/ 2072081 w 3280096"/>
              <a:gd name="connsiteY5" fmla="*/ 1459684 h 3229761"/>
              <a:gd name="connsiteX6" fmla="*/ 2759978 w 3280096"/>
              <a:gd name="connsiteY6" fmla="*/ 2432807 h 3229761"/>
              <a:gd name="connsiteX7" fmla="*/ 3129094 w 3280096"/>
              <a:gd name="connsiteY7" fmla="*/ 2978092 h 3229761"/>
              <a:gd name="connsiteX8" fmla="*/ 3280096 w 3280096"/>
              <a:gd name="connsiteY8" fmla="*/ 3229761 h 3229761"/>
              <a:gd name="connsiteX9" fmla="*/ 3280096 w 3280096"/>
              <a:gd name="connsiteY9" fmla="*/ 3229761 h 322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0096" h="3229761">
                <a:moveTo>
                  <a:pt x="0" y="0"/>
                </a:moveTo>
                <a:cubicBezTo>
                  <a:pt x="141215" y="30060"/>
                  <a:pt x="282430" y="60121"/>
                  <a:pt x="394283" y="92279"/>
                </a:cubicBezTo>
                <a:cubicBezTo>
                  <a:pt x="506136" y="124437"/>
                  <a:pt x="555072" y="138419"/>
                  <a:pt x="671120" y="192947"/>
                </a:cubicBezTo>
                <a:cubicBezTo>
                  <a:pt x="787168" y="247475"/>
                  <a:pt x="960540" y="331365"/>
                  <a:pt x="1090569" y="419449"/>
                </a:cubicBezTo>
                <a:cubicBezTo>
                  <a:pt x="1220598" y="507533"/>
                  <a:pt x="1287711" y="548080"/>
                  <a:pt x="1451296" y="721453"/>
                </a:cubicBezTo>
                <a:cubicBezTo>
                  <a:pt x="1614881" y="894826"/>
                  <a:pt x="1853967" y="1174458"/>
                  <a:pt x="2072081" y="1459684"/>
                </a:cubicBezTo>
                <a:cubicBezTo>
                  <a:pt x="2290195" y="1744910"/>
                  <a:pt x="2583809" y="2179739"/>
                  <a:pt x="2759978" y="2432807"/>
                </a:cubicBezTo>
                <a:cubicBezTo>
                  <a:pt x="2936147" y="2685875"/>
                  <a:pt x="3042408" y="2845266"/>
                  <a:pt x="3129094" y="2978092"/>
                </a:cubicBezTo>
                <a:cubicBezTo>
                  <a:pt x="3215780" y="3110918"/>
                  <a:pt x="3280096" y="3229761"/>
                  <a:pt x="3280096" y="3229761"/>
                </a:cubicBezTo>
                <a:lnTo>
                  <a:pt x="3280096" y="3229761"/>
                </a:lnTo>
              </a:path>
            </a:pathLst>
          </a:custGeom>
          <a:ln w="2222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225" name="フリーフォーム 224"/>
          <p:cNvSpPr/>
          <p:nvPr/>
        </p:nvSpPr>
        <p:spPr>
          <a:xfrm>
            <a:off x="5250619" y="963132"/>
            <a:ext cx="2650922" cy="4144161"/>
          </a:xfrm>
          <a:custGeom>
            <a:avLst/>
            <a:gdLst>
              <a:gd name="connsiteX0" fmla="*/ 0 w 2650922"/>
              <a:gd name="connsiteY0" fmla="*/ 0 h 4144161"/>
              <a:gd name="connsiteX1" fmla="*/ 285226 w 2650922"/>
              <a:gd name="connsiteY1" fmla="*/ 100668 h 4144161"/>
              <a:gd name="connsiteX2" fmla="*/ 520118 w 2650922"/>
              <a:gd name="connsiteY2" fmla="*/ 226503 h 4144161"/>
              <a:gd name="connsiteX3" fmla="*/ 847288 w 2650922"/>
              <a:gd name="connsiteY3" fmla="*/ 520117 h 4144161"/>
              <a:gd name="connsiteX4" fmla="*/ 1166070 w 2650922"/>
              <a:gd name="connsiteY4" fmla="*/ 922789 h 4144161"/>
              <a:gd name="connsiteX5" fmla="*/ 1560353 w 2650922"/>
              <a:gd name="connsiteY5" fmla="*/ 1619075 h 4144161"/>
              <a:gd name="connsiteX6" fmla="*/ 2030136 w 2650922"/>
              <a:gd name="connsiteY6" fmla="*/ 2650921 h 4144161"/>
              <a:gd name="connsiteX7" fmla="*/ 2365696 w 2650922"/>
              <a:gd name="connsiteY7" fmla="*/ 3464653 h 4144161"/>
              <a:gd name="connsiteX8" fmla="*/ 2650922 w 2650922"/>
              <a:gd name="connsiteY8" fmla="*/ 4144161 h 414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0922" h="4144161">
                <a:moveTo>
                  <a:pt x="0" y="0"/>
                </a:moveTo>
                <a:cubicBezTo>
                  <a:pt x="99270" y="31459"/>
                  <a:pt x="198540" y="62918"/>
                  <a:pt x="285226" y="100668"/>
                </a:cubicBezTo>
                <a:cubicBezTo>
                  <a:pt x="371912" y="138418"/>
                  <a:pt x="426441" y="156595"/>
                  <a:pt x="520118" y="226503"/>
                </a:cubicBezTo>
                <a:cubicBezTo>
                  <a:pt x="613795" y="296411"/>
                  <a:pt x="739629" y="404069"/>
                  <a:pt x="847288" y="520117"/>
                </a:cubicBezTo>
                <a:cubicBezTo>
                  <a:pt x="954947" y="636165"/>
                  <a:pt x="1047226" y="739629"/>
                  <a:pt x="1166070" y="922789"/>
                </a:cubicBezTo>
                <a:cubicBezTo>
                  <a:pt x="1284914" y="1105949"/>
                  <a:pt x="1416342" y="1331053"/>
                  <a:pt x="1560353" y="1619075"/>
                </a:cubicBezTo>
                <a:cubicBezTo>
                  <a:pt x="1704364" y="1907097"/>
                  <a:pt x="1895912" y="2343325"/>
                  <a:pt x="2030136" y="2650921"/>
                </a:cubicBezTo>
                <a:cubicBezTo>
                  <a:pt x="2164360" y="2958517"/>
                  <a:pt x="2262232" y="3215780"/>
                  <a:pt x="2365696" y="3464653"/>
                </a:cubicBezTo>
                <a:cubicBezTo>
                  <a:pt x="2469160" y="3713526"/>
                  <a:pt x="2560041" y="3928843"/>
                  <a:pt x="2650922" y="4144161"/>
                </a:cubicBezTo>
              </a:path>
            </a:pathLst>
          </a:custGeom>
          <a:ln w="22225">
            <a:solidFill>
              <a:srgbClr val="FF33CC"/>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ja-JP" altLang="en-US" sz="2400" dirty="0">
              <a:solidFill>
                <a:srgbClr val="000000"/>
              </a:solidFill>
              <a:latin typeface="Comic Sans MS" pitchFamily="66" charset="0"/>
              <a:ea typeface="HG丸ｺﾞｼｯｸM-PRO" pitchFamily="50" charset="-128"/>
            </a:endParaRPr>
          </a:p>
        </p:txBody>
      </p:sp>
      <p:sp>
        <p:nvSpPr>
          <p:cNvPr id="263" name="テキスト ボックス 262"/>
          <p:cNvSpPr txBox="1"/>
          <p:nvPr/>
        </p:nvSpPr>
        <p:spPr>
          <a:xfrm>
            <a:off x="4458039" y="2717833"/>
            <a:ext cx="430887" cy="997699"/>
          </a:xfrm>
          <a:prstGeom prst="rect">
            <a:avLst/>
          </a:prstGeom>
          <a:noFill/>
        </p:spPr>
        <p:txBody>
          <a:bodyPr vert="eaVert" wrap="square" rtlCol="0">
            <a:spAutoFit/>
          </a:bodyPr>
          <a:lstStyle/>
          <a:p>
            <a:pPr fontAlgn="base">
              <a:spcBef>
                <a:spcPct val="0"/>
              </a:spcBef>
              <a:spcAft>
                <a:spcPct val="0"/>
              </a:spcAft>
            </a:pPr>
            <a:r>
              <a:rPr lang="ja-JP" altLang="en-US" sz="1600" dirty="0" smtClean="0">
                <a:solidFill>
                  <a:srgbClr val="000000"/>
                </a:solidFill>
                <a:latin typeface="Comic Sans MS" pitchFamily="66" charset="0"/>
                <a:ea typeface="HG丸ｺﾞｼｯｸM-PRO" pitchFamily="50" charset="-128"/>
              </a:rPr>
              <a:t>生存率</a:t>
            </a:r>
          </a:p>
        </p:txBody>
      </p:sp>
      <p:cxnSp>
        <p:nvCxnSpPr>
          <p:cNvPr id="3" name="直線コネクタ 2"/>
          <p:cNvCxnSpPr/>
          <p:nvPr/>
        </p:nvCxnSpPr>
        <p:spPr>
          <a:xfrm>
            <a:off x="3083582" y="2212649"/>
            <a:ext cx="0" cy="291839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a:endCxn id="71" idx="1"/>
          </p:cNvCxnSpPr>
          <p:nvPr/>
        </p:nvCxnSpPr>
        <p:spPr>
          <a:xfrm>
            <a:off x="1120642" y="2940215"/>
            <a:ext cx="1928277"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1143430" y="2192989"/>
            <a:ext cx="1928277"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1331640" y="2235565"/>
            <a:ext cx="0" cy="688756"/>
          </a:xfrm>
          <a:prstGeom prst="line">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9" name="Rectangle 2"/>
          <p:cNvSpPr txBox="1">
            <a:spLocks noChangeArrowheads="1"/>
          </p:cNvSpPr>
          <p:nvPr/>
        </p:nvSpPr>
        <p:spPr bwMode="auto">
          <a:xfrm>
            <a:off x="251520" y="4005064"/>
            <a:ext cx="3340089" cy="331909"/>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defRPr/>
            </a:pPr>
            <a:r>
              <a:rPr lang="ja-JP" altLang="en-US" sz="1800" b="1" kern="0" dirty="0" smtClean="0">
                <a:solidFill>
                  <a:prstClr val="black"/>
                </a:solidFill>
                <a:latin typeface="Comic Sans MS" pitchFamily="66" charset="0"/>
                <a:ea typeface="HG丸ｺﾞｼｯｸM-PRO" pitchFamily="50" charset="-128"/>
              </a:rPr>
              <a:t>同じ線量でも生存率が違う！</a:t>
            </a:r>
            <a:endParaRPr lang="ja-JP" altLang="en-US" sz="1800" b="1" kern="0" dirty="0">
              <a:solidFill>
                <a:prstClr val="black"/>
              </a:solidFill>
              <a:latin typeface="Comic Sans MS" pitchFamily="66" charset="0"/>
              <a:ea typeface="HG丸ｺﾞｼｯｸM-PRO" pitchFamily="50" charset="-128"/>
            </a:endParaRPr>
          </a:p>
        </p:txBody>
      </p:sp>
      <p:sp>
        <p:nvSpPr>
          <p:cNvPr id="100" name="Rectangle 2"/>
          <p:cNvSpPr txBox="1">
            <a:spLocks noChangeArrowheads="1"/>
          </p:cNvSpPr>
          <p:nvPr/>
        </p:nvSpPr>
        <p:spPr bwMode="auto">
          <a:xfrm>
            <a:off x="4970633" y="4253622"/>
            <a:ext cx="3993855" cy="39357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defRPr/>
            </a:pPr>
            <a:r>
              <a:rPr lang="ja-JP" altLang="en-US" sz="1800" b="1" kern="0" dirty="0" smtClean="0">
                <a:solidFill>
                  <a:prstClr val="black"/>
                </a:solidFill>
                <a:latin typeface="Comic Sans MS" pitchFamily="66" charset="0"/>
                <a:ea typeface="HG丸ｺﾞｼｯｸM-PRO" pitchFamily="50" charset="-128"/>
              </a:rPr>
              <a:t>酸素の多い方がダメージが大きい！</a:t>
            </a:r>
            <a:endParaRPr lang="ja-JP" altLang="en-US" sz="1800" b="1" kern="0" dirty="0">
              <a:solidFill>
                <a:prstClr val="black"/>
              </a:solidFill>
              <a:latin typeface="Comic Sans MS" pitchFamily="66" charset="0"/>
              <a:ea typeface="HG丸ｺﾞｼｯｸM-PRO" pitchFamily="50" charset="-128"/>
            </a:endParaRPr>
          </a:p>
        </p:txBody>
      </p:sp>
      <p:sp>
        <p:nvSpPr>
          <p:cNvPr id="262" name="テキスト ボックス 261"/>
          <p:cNvSpPr txBox="1"/>
          <p:nvPr/>
        </p:nvSpPr>
        <p:spPr>
          <a:xfrm>
            <a:off x="7310976" y="2204518"/>
            <a:ext cx="1285884" cy="307777"/>
          </a:xfrm>
          <a:prstGeom prst="rect">
            <a:avLst/>
          </a:prstGeom>
          <a:noFill/>
          <a:ln>
            <a:noFill/>
          </a:ln>
        </p:spPr>
        <p:txBody>
          <a:bodyPr wrap="square" rtlCol="0">
            <a:spAutoFit/>
          </a:bodyPr>
          <a:lstStyle/>
          <a:p>
            <a:pPr fontAlgn="base">
              <a:spcBef>
                <a:spcPct val="0"/>
              </a:spcBef>
              <a:spcAft>
                <a:spcPct val="0"/>
              </a:spcAft>
            </a:pPr>
            <a:r>
              <a:rPr lang="ja-JP" altLang="en-US" sz="1400" dirty="0" smtClean="0">
                <a:solidFill>
                  <a:srgbClr val="000000"/>
                </a:solidFill>
                <a:latin typeface="Comic Sans MS" pitchFamily="66" charset="0"/>
                <a:ea typeface="HG丸ｺﾞｼｯｸM-PRO" pitchFamily="50" charset="-128"/>
              </a:rPr>
              <a:t>低酸素細胞</a:t>
            </a:r>
          </a:p>
        </p:txBody>
      </p:sp>
      <p:grpSp>
        <p:nvGrpSpPr>
          <p:cNvPr id="12" name="グループ化 11"/>
          <p:cNvGrpSpPr/>
          <p:nvPr/>
        </p:nvGrpSpPr>
        <p:grpSpPr>
          <a:xfrm>
            <a:off x="7308304" y="753530"/>
            <a:ext cx="1353015" cy="1389154"/>
            <a:chOff x="7308304" y="753530"/>
            <a:chExt cx="1353015" cy="1389154"/>
          </a:xfrm>
        </p:grpSpPr>
        <p:grpSp>
          <p:nvGrpSpPr>
            <p:cNvPr id="230" name="グループ化 229"/>
            <p:cNvGrpSpPr/>
            <p:nvPr/>
          </p:nvGrpSpPr>
          <p:grpSpPr>
            <a:xfrm>
              <a:off x="7308304" y="920595"/>
              <a:ext cx="1353015" cy="1222089"/>
              <a:chOff x="7308304" y="920595"/>
              <a:chExt cx="1353015" cy="1222089"/>
            </a:xfrm>
          </p:grpSpPr>
          <p:grpSp>
            <p:nvGrpSpPr>
              <p:cNvPr id="229" name="グループ化 228"/>
              <p:cNvGrpSpPr/>
              <p:nvPr/>
            </p:nvGrpSpPr>
            <p:grpSpPr>
              <a:xfrm>
                <a:off x="7308304" y="920595"/>
                <a:ext cx="1353015" cy="1222089"/>
                <a:chOff x="7171216" y="780240"/>
                <a:chExt cx="1577248" cy="1424624"/>
              </a:xfrm>
            </p:grpSpPr>
            <p:sp>
              <p:nvSpPr>
                <p:cNvPr id="27" name="角丸四角形 26"/>
                <p:cNvSpPr/>
                <p:nvPr/>
              </p:nvSpPr>
              <p:spPr>
                <a:xfrm>
                  <a:off x="7171216" y="780240"/>
                  <a:ext cx="1577248" cy="142462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26" name="角丸四角形 225"/>
                <p:cNvSpPr/>
                <p:nvPr/>
              </p:nvSpPr>
              <p:spPr>
                <a:xfrm>
                  <a:off x="7461596" y="803990"/>
                  <a:ext cx="988556" cy="1395933"/>
                </a:xfrm>
                <a:prstGeom prst="roundRect">
                  <a:avLst/>
                </a:prstGeom>
                <a:solidFill>
                  <a:schemeClr val="accent1">
                    <a:lumMod val="40000"/>
                    <a:lumOff val="60000"/>
                    <a:alpha val="3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28" name="円/楕円 227"/>
                <p:cNvSpPr/>
                <p:nvPr/>
              </p:nvSpPr>
              <p:spPr>
                <a:xfrm>
                  <a:off x="7799048" y="1363827"/>
                  <a:ext cx="309740" cy="33478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31" name="グループ化 30"/>
              <p:cNvGrpSpPr/>
              <p:nvPr/>
            </p:nvGrpSpPr>
            <p:grpSpPr>
              <a:xfrm>
                <a:off x="7566010" y="1232633"/>
                <a:ext cx="439284" cy="273900"/>
                <a:chOff x="240590" y="2578013"/>
                <a:chExt cx="663527" cy="413721"/>
              </a:xfrm>
            </p:grpSpPr>
            <p:sp>
              <p:nvSpPr>
                <p:cNvPr id="29" name="円/楕円 28"/>
                <p:cNvSpPr/>
                <p:nvPr/>
              </p:nvSpPr>
              <p:spPr>
                <a:xfrm>
                  <a:off x="251520" y="2578013"/>
                  <a:ext cx="439284" cy="413721"/>
                </a:xfrm>
                <a:prstGeom prst="ellipse">
                  <a:avLst/>
                </a:prstGeom>
                <a:gradFill flip="none" rotWithShape="1">
                  <a:gsLst>
                    <a:gs pos="0">
                      <a:schemeClr val="bg1"/>
                    </a:gs>
                    <a:gs pos="20000">
                      <a:schemeClr val="bg1">
                        <a:lumMod val="95000"/>
                      </a:schemeClr>
                    </a:gs>
                    <a:gs pos="50000">
                      <a:schemeClr val="bg1">
                        <a:lumMod val="75000"/>
                      </a:schemeClr>
                    </a:gs>
                    <a:gs pos="75000">
                      <a:schemeClr val="accent2">
                        <a:lumMod val="60000"/>
                        <a:lumOff val="40000"/>
                      </a:schemeClr>
                    </a:gs>
                    <a:gs pos="89999">
                      <a:schemeClr val="accent2">
                        <a:lumMod val="60000"/>
                        <a:lumOff val="40000"/>
                      </a:schemeClr>
                    </a:gs>
                    <a:gs pos="100000">
                      <a:schemeClr val="accent2">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rgbClr val="FFFFFF"/>
                    </a:solidFill>
                  </a:endParaRPr>
                </a:p>
              </p:txBody>
            </p:sp>
            <p:sp>
              <p:nvSpPr>
                <p:cNvPr id="103" name="テキスト ボックス 102"/>
                <p:cNvSpPr txBox="1"/>
                <p:nvPr/>
              </p:nvSpPr>
              <p:spPr>
                <a:xfrm>
                  <a:off x="240590" y="2600429"/>
                  <a:ext cx="663527" cy="383536"/>
                </a:xfrm>
                <a:prstGeom prst="rect">
                  <a:avLst/>
                </a:prstGeom>
                <a:noFill/>
                <a:ln>
                  <a:noFill/>
                </a:ln>
              </p:spPr>
              <p:txBody>
                <a:bodyPr wrap="square" rtlCol="0">
                  <a:spAutoFit/>
                </a:bodyPr>
                <a:lstStyle/>
                <a:p>
                  <a:pPr fontAlgn="base">
                    <a:spcBef>
                      <a:spcPct val="0"/>
                    </a:spcBef>
                    <a:spcAft>
                      <a:spcPct val="0"/>
                    </a:spcAft>
                  </a:pPr>
                  <a:r>
                    <a:rPr lang="en-US" altLang="ja-JP" sz="1050" b="1" dirty="0" smtClean="0">
                      <a:solidFill>
                        <a:srgbClr val="000000"/>
                      </a:solidFill>
                      <a:latin typeface="Comic Sans MS" pitchFamily="66" charset="0"/>
                      <a:ea typeface="HG丸ｺﾞｼｯｸM-PRO" pitchFamily="50" charset="-128"/>
                    </a:rPr>
                    <a:t>O</a:t>
                  </a:r>
                  <a:r>
                    <a:rPr lang="en-US" altLang="ja-JP" sz="1050" b="1" baseline="-25000" dirty="0" smtClean="0">
                      <a:solidFill>
                        <a:srgbClr val="000000"/>
                      </a:solidFill>
                      <a:latin typeface="Comic Sans MS" pitchFamily="66" charset="0"/>
                      <a:ea typeface="HG丸ｺﾞｼｯｸM-PRO" pitchFamily="50" charset="-128"/>
                    </a:rPr>
                    <a:t>2</a:t>
                  </a:r>
                  <a:endParaRPr lang="ja-JP" altLang="en-US" sz="1050" b="1" baseline="-25000" dirty="0" smtClean="0">
                    <a:solidFill>
                      <a:srgbClr val="000000"/>
                    </a:solidFill>
                    <a:latin typeface="Comic Sans MS" pitchFamily="66" charset="0"/>
                    <a:ea typeface="HG丸ｺﾞｼｯｸM-PRO" pitchFamily="50" charset="-128"/>
                  </a:endParaRPr>
                </a:p>
              </p:txBody>
            </p:sp>
          </p:grpSp>
          <p:grpSp>
            <p:nvGrpSpPr>
              <p:cNvPr id="108" name="グループ化 107"/>
              <p:cNvGrpSpPr/>
              <p:nvPr/>
            </p:nvGrpSpPr>
            <p:grpSpPr>
              <a:xfrm>
                <a:off x="7998058" y="1808697"/>
                <a:ext cx="439284" cy="273900"/>
                <a:chOff x="240590" y="2578013"/>
                <a:chExt cx="663527" cy="413721"/>
              </a:xfrm>
            </p:grpSpPr>
            <p:sp>
              <p:nvSpPr>
                <p:cNvPr id="109" name="円/楕円 108"/>
                <p:cNvSpPr/>
                <p:nvPr/>
              </p:nvSpPr>
              <p:spPr>
                <a:xfrm>
                  <a:off x="251520" y="2578013"/>
                  <a:ext cx="439284" cy="413721"/>
                </a:xfrm>
                <a:prstGeom prst="ellipse">
                  <a:avLst/>
                </a:prstGeom>
                <a:gradFill flip="none" rotWithShape="1">
                  <a:gsLst>
                    <a:gs pos="0">
                      <a:schemeClr val="bg1"/>
                    </a:gs>
                    <a:gs pos="20000">
                      <a:schemeClr val="bg1">
                        <a:lumMod val="95000"/>
                      </a:schemeClr>
                    </a:gs>
                    <a:gs pos="50000">
                      <a:schemeClr val="bg1">
                        <a:lumMod val="75000"/>
                      </a:schemeClr>
                    </a:gs>
                    <a:gs pos="75000">
                      <a:schemeClr val="accent2">
                        <a:lumMod val="60000"/>
                        <a:lumOff val="40000"/>
                      </a:schemeClr>
                    </a:gs>
                    <a:gs pos="89999">
                      <a:schemeClr val="accent2">
                        <a:lumMod val="60000"/>
                        <a:lumOff val="40000"/>
                      </a:schemeClr>
                    </a:gs>
                    <a:gs pos="100000">
                      <a:schemeClr val="accent2">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rgbClr val="FFFFFF"/>
                    </a:solidFill>
                  </a:endParaRPr>
                </a:p>
              </p:txBody>
            </p:sp>
            <p:sp>
              <p:nvSpPr>
                <p:cNvPr id="110" name="テキスト ボックス 109"/>
                <p:cNvSpPr txBox="1"/>
                <p:nvPr/>
              </p:nvSpPr>
              <p:spPr>
                <a:xfrm>
                  <a:off x="240590" y="2600429"/>
                  <a:ext cx="663527" cy="383536"/>
                </a:xfrm>
                <a:prstGeom prst="rect">
                  <a:avLst/>
                </a:prstGeom>
                <a:noFill/>
                <a:ln>
                  <a:noFill/>
                </a:ln>
              </p:spPr>
              <p:txBody>
                <a:bodyPr wrap="square" rtlCol="0">
                  <a:spAutoFit/>
                </a:bodyPr>
                <a:lstStyle/>
                <a:p>
                  <a:pPr fontAlgn="base">
                    <a:spcBef>
                      <a:spcPct val="0"/>
                    </a:spcBef>
                    <a:spcAft>
                      <a:spcPct val="0"/>
                    </a:spcAft>
                  </a:pPr>
                  <a:r>
                    <a:rPr lang="en-US" altLang="ja-JP" sz="1050" b="1" dirty="0" smtClean="0">
                      <a:solidFill>
                        <a:srgbClr val="000000"/>
                      </a:solidFill>
                      <a:latin typeface="Comic Sans MS" pitchFamily="66" charset="0"/>
                      <a:ea typeface="HG丸ｺﾞｼｯｸM-PRO" pitchFamily="50" charset="-128"/>
                    </a:rPr>
                    <a:t>O</a:t>
                  </a:r>
                  <a:r>
                    <a:rPr lang="en-US" altLang="ja-JP" sz="1050" b="1" baseline="-25000" dirty="0" smtClean="0">
                      <a:solidFill>
                        <a:srgbClr val="000000"/>
                      </a:solidFill>
                      <a:latin typeface="Comic Sans MS" pitchFamily="66" charset="0"/>
                      <a:ea typeface="HG丸ｺﾞｼｯｸM-PRO" pitchFamily="50" charset="-128"/>
                    </a:rPr>
                    <a:t>2</a:t>
                  </a:r>
                  <a:endParaRPr lang="ja-JP" altLang="en-US" sz="1050" b="1" baseline="-25000" dirty="0" smtClean="0">
                    <a:solidFill>
                      <a:srgbClr val="000000"/>
                    </a:solidFill>
                    <a:latin typeface="Comic Sans MS" pitchFamily="66" charset="0"/>
                    <a:ea typeface="HG丸ｺﾞｼｯｸM-PRO" pitchFamily="50" charset="-128"/>
                  </a:endParaRPr>
                </a:p>
              </p:txBody>
            </p:sp>
          </p:grpSp>
          <p:sp>
            <p:nvSpPr>
              <p:cNvPr id="111" name="テキスト ボックス 110"/>
              <p:cNvSpPr txBox="1"/>
              <p:nvPr/>
            </p:nvSpPr>
            <p:spPr>
              <a:xfrm>
                <a:off x="7616484" y="958982"/>
                <a:ext cx="741614" cy="307777"/>
              </a:xfrm>
              <a:prstGeom prst="rect">
                <a:avLst/>
              </a:prstGeom>
              <a:noFill/>
              <a:ln>
                <a:noFill/>
              </a:ln>
            </p:spPr>
            <p:txBody>
              <a:bodyPr wrap="square" rtlCol="0">
                <a:spAutoFit/>
              </a:bodyPr>
              <a:lstStyle/>
              <a:p>
                <a:pPr fontAlgn="base">
                  <a:spcBef>
                    <a:spcPct val="0"/>
                  </a:spcBef>
                  <a:spcAft>
                    <a:spcPct val="0"/>
                  </a:spcAft>
                </a:pPr>
                <a:r>
                  <a:rPr lang="ja-JP" altLang="en-US" sz="1400" dirty="0" smtClean="0">
                    <a:solidFill>
                      <a:srgbClr val="000000"/>
                    </a:solidFill>
                    <a:latin typeface="Comic Sans MS" pitchFamily="66" charset="0"/>
                    <a:ea typeface="HG丸ｺﾞｼｯｸM-PRO" pitchFamily="50" charset="-128"/>
                  </a:rPr>
                  <a:t>細　胞</a:t>
                </a:r>
              </a:p>
            </p:txBody>
          </p:sp>
        </p:grpSp>
        <p:sp>
          <p:nvSpPr>
            <p:cNvPr id="2" name="稲妻 1"/>
            <p:cNvSpPr/>
            <p:nvPr/>
          </p:nvSpPr>
          <p:spPr>
            <a:xfrm>
              <a:off x="7308304" y="753530"/>
              <a:ext cx="645614" cy="747860"/>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sp>
        <p:nvSpPr>
          <p:cNvPr id="261" name="テキスト ボックス 260"/>
          <p:cNvSpPr txBox="1"/>
          <p:nvPr/>
        </p:nvSpPr>
        <p:spPr>
          <a:xfrm>
            <a:off x="6675998" y="3933056"/>
            <a:ext cx="1500198" cy="307777"/>
          </a:xfrm>
          <a:prstGeom prst="rect">
            <a:avLst/>
          </a:prstGeom>
          <a:noFill/>
          <a:ln>
            <a:noFill/>
          </a:ln>
        </p:spPr>
        <p:txBody>
          <a:bodyPr wrap="square" rtlCol="0">
            <a:spAutoFit/>
          </a:bodyPr>
          <a:lstStyle/>
          <a:p>
            <a:pPr fontAlgn="base">
              <a:spcBef>
                <a:spcPct val="0"/>
              </a:spcBef>
              <a:spcAft>
                <a:spcPct val="0"/>
              </a:spcAft>
            </a:pPr>
            <a:r>
              <a:rPr lang="ja-JP" altLang="en-US" sz="1400" dirty="0" smtClean="0">
                <a:solidFill>
                  <a:srgbClr val="000000"/>
                </a:solidFill>
                <a:latin typeface="Comic Sans MS" pitchFamily="66" charset="0"/>
                <a:ea typeface="HG丸ｺﾞｼｯｸM-PRO" pitchFamily="50" charset="-128"/>
              </a:rPr>
              <a:t>酸素に富む細胞</a:t>
            </a:r>
          </a:p>
        </p:txBody>
      </p:sp>
      <p:grpSp>
        <p:nvGrpSpPr>
          <p:cNvPr id="10" name="グループ化 9"/>
          <p:cNvGrpSpPr/>
          <p:nvPr/>
        </p:nvGrpSpPr>
        <p:grpSpPr>
          <a:xfrm>
            <a:off x="5376075" y="2690951"/>
            <a:ext cx="1365694" cy="1321877"/>
            <a:chOff x="5514358" y="2708920"/>
            <a:chExt cx="1365694" cy="1321877"/>
          </a:xfrm>
        </p:grpSpPr>
        <p:grpSp>
          <p:nvGrpSpPr>
            <p:cNvPr id="116" name="グループ化 115"/>
            <p:cNvGrpSpPr/>
            <p:nvPr/>
          </p:nvGrpSpPr>
          <p:grpSpPr>
            <a:xfrm>
              <a:off x="5527037" y="2808708"/>
              <a:ext cx="1353015" cy="1222089"/>
              <a:chOff x="7171216" y="780240"/>
              <a:chExt cx="1577248" cy="1424624"/>
            </a:xfrm>
          </p:grpSpPr>
          <p:sp>
            <p:nvSpPr>
              <p:cNvPr id="117" name="角丸四角形 116"/>
              <p:cNvSpPr/>
              <p:nvPr/>
            </p:nvSpPr>
            <p:spPr>
              <a:xfrm>
                <a:off x="7171216" y="780240"/>
                <a:ext cx="1577248" cy="142462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18" name="角丸四角形 117"/>
              <p:cNvSpPr/>
              <p:nvPr/>
            </p:nvSpPr>
            <p:spPr>
              <a:xfrm>
                <a:off x="7461596" y="803990"/>
                <a:ext cx="988556" cy="1395933"/>
              </a:xfrm>
              <a:prstGeom prst="roundRect">
                <a:avLst/>
              </a:prstGeom>
              <a:solidFill>
                <a:schemeClr val="accent1">
                  <a:lumMod val="40000"/>
                  <a:lumOff val="60000"/>
                  <a:alpha val="3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19" name="円/楕円 118"/>
              <p:cNvSpPr/>
              <p:nvPr/>
            </p:nvSpPr>
            <p:spPr>
              <a:xfrm>
                <a:off x="7799048" y="1363827"/>
                <a:ext cx="309740" cy="33478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120" name="グループ化 119"/>
            <p:cNvGrpSpPr/>
            <p:nvPr/>
          </p:nvGrpSpPr>
          <p:grpSpPr>
            <a:xfrm>
              <a:off x="5799932" y="2894848"/>
              <a:ext cx="439284" cy="273900"/>
              <a:chOff x="240590" y="2578013"/>
              <a:chExt cx="663527" cy="413721"/>
            </a:xfrm>
          </p:grpSpPr>
          <p:sp>
            <p:nvSpPr>
              <p:cNvPr id="121" name="円/楕円 120"/>
              <p:cNvSpPr/>
              <p:nvPr/>
            </p:nvSpPr>
            <p:spPr>
              <a:xfrm>
                <a:off x="251520" y="2578013"/>
                <a:ext cx="439284" cy="413721"/>
              </a:xfrm>
              <a:prstGeom prst="ellipse">
                <a:avLst/>
              </a:prstGeom>
              <a:gradFill flip="none" rotWithShape="1">
                <a:gsLst>
                  <a:gs pos="0">
                    <a:schemeClr val="bg1"/>
                  </a:gs>
                  <a:gs pos="20000">
                    <a:schemeClr val="bg1">
                      <a:lumMod val="95000"/>
                    </a:schemeClr>
                  </a:gs>
                  <a:gs pos="50000">
                    <a:schemeClr val="bg1">
                      <a:lumMod val="75000"/>
                    </a:schemeClr>
                  </a:gs>
                  <a:gs pos="75000">
                    <a:schemeClr val="accent2">
                      <a:lumMod val="60000"/>
                      <a:lumOff val="40000"/>
                    </a:schemeClr>
                  </a:gs>
                  <a:gs pos="89999">
                    <a:schemeClr val="accent2">
                      <a:lumMod val="60000"/>
                      <a:lumOff val="40000"/>
                    </a:schemeClr>
                  </a:gs>
                  <a:gs pos="100000">
                    <a:schemeClr val="accent2">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rgbClr val="FFFFFF"/>
                  </a:solidFill>
                </a:endParaRPr>
              </a:p>
            </p:txBody>
          </p:sp>
          <p:sp>
            <p:nvSpPr>
              <p:cNvPr id="122" name="テキスト ボックス 121"/>
              <p:cNvSpPr txBox="1"/>
              <p:nvPr/>
            </p:nvSpPr>
            <p:spPr>
              <a:xfrm>
                <a:off x="240590" y="2600429"/>
                <a:ext cx="663527" cy="383536"/>
              </a:xfrm>
              <a:prstGeom prst="rect">
                <a:avLst/>
              </a:prstGeom>
              <a:noFill/>
              <a:ln>
                <a:noFill/>
              </a:ln>
            </p:spPr>
            <p:txBody>
              <a:bodyPr wrap="square" rtlCol="0">
                <a:spAutoFit/>
              </a:bodyPr>
              <a:lstStyle/>
              <a:p>
                <a:pPr fontAlgn="base">
                  <a:spcBef>
                    <a:spcPct val="0"/>
                  </a:spcBef>
                  <a:spcAft>
                    <a:spcPct val="0"/>
                  </a:spcAft>
                </a:pPr>
                <a:r>
                  <a:rPr lang="en-US" altLang="ja-JP" sz="1050" b="1" dirty="0" smtClean="0">
                    <a:solidFill>
                      <a:srgbClr val="000000"/>
                    </a:solidFill>
                    <a:latin typeface="Comic Sans MS" pitchFamily="66" charset="0"/>
                    <a:ea typeface="HG丸ｺﾞｼｯｸM-PRO" pitchFamily="50" charset="-128"/>
                  </a:rPr>
                  <a:t>O</a:t>
                </a:r>
                <a:r>
                  <a:rPr lang="en-US" altLang="ja-JP" sz="1050" b="1" baseline="-25000" dirty="0" smtClean="0">
                    <a:solidFill>
                      <a:srgbClr val="000000"/>
                    </a:solidFill>
                    <a:latin typeface="Comic Sans MS" pitchFamily="66" charset="0"/>
                    <a:ea typeface="HG丸ｺﾞｼｯｸM-PRO" pitchFamily="50" charset="-128"/>
                  </a:rPr>
                  <a:t>2</a:t>
                </a:r>
                <a:endParaRPr lang="ja-JP" altLang="en-US" sz="1050" b="1" baseline="-25000" dirty="0" smtClean="0">
                  <a:solidFill>
                    <a:srgbClr val="000000"/>
                  </a:solidFill>
                  <a:latin typeface="Comic Sans MS" pitchFamily="66" charset="0"/>
                  <a:ea typeface="HG丸ｺﾞｼｯｸM-PRO" pitchFamily="50" charset="-128"/>
                </a:endParaRPr>
              </a:p>
            </p:txBody>
          </p:sp>
        </p:grpSp>
        <p:grpSp>
          <p:nvGrpSpPr>
            <p:cNvPr id="123" name="グループ化 122"/>
            <p:cNvGrpSpPr/>
            <p:nvPr/>
          </p:nvGrpSpPr>
          <p:grpSpPr>
            <a:xfrm>
              <a:off x="6080728" y="2846590"/>
              <a:ext cx="439284" cy="273900"/>
              <a:chOff x="240590" y="2578013"/>
              <a:chExt cx="663527" cy="413721"/>
            </a:xfrm>
          </p:grpSpPr>
          <p:sp>
            <p:nvSpPr>
              <p:cNvPr id="124" name="円/楕円 123"/>
              <p:cNvSpPr/>
              <p:nvPr/>
            </p:nvSpPr>
            <p:spPr>
              <a:xfrm>
                <a:off x="251520" y="2578013"/>
                <a:ext cx="439284" cy="413721"/>
              </a:xfrm>
              <a:prstGeom prst="ellipse">
                <a:avLst/>
              </a:prstGeom>
              <a:gradFill flip="none" rotWithShape="1">
                <a:gsLst>
                  <a:gs pos="0">
                    <a:schemeClr val="bg1"/>
                  </a:gs>
                  <a:gs pos="20000">
                    <a:schemeClr val="bg1">
                      <a:lumMod val="95000"/>
                    </a:schemeClr>
                  </a:gs>
                  <a:gs pos="50000">
                    <a:schemeClr val="bg1">
                      <a:lumMod val="75000"/>
                    </a:schemeClr>
                  </a:gs>
                  <a:gs pos="75000">
                    <a:schemeClr val="accent2">
                      <a:lumMod val="60000"/>
                      <a:lumOff val="40000"/>
                    </a:schemeClr>
                  </a:gs>
                  <a:gs pos="89999">
                    <a:schemeClr val="accent2">
                      <a:lumMod val="60000"/>
                      <a:lumOff val="40000"/>
                    </a:schemeClr>
                  </a:gs>
                  <a:gs pos="100000">
                    <a:schemeClr val="accent2">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rgbClr val="FFFFFF"/>
                  </a:solidFill>
                </a:endParaRPr>
              </a:p>
            </p:txBody>
          </p:sp>
          <p:sp>
            <p:nvSpPr>
              <p:cNvPr id="126" name="テキスト ボックス 125"/>
              <p:cNvSpPr txBox="1"/>
              <p:nvPr/>
            </p:nvSpPr>
            <p:spPr>
              <a:xfrm>
                <a:off x="240590" y="2600429"/>
                <a:ext cx="663527" cy="383536"/>
              </a:xfrm>
              <a:prstGeom prst="rect">
                <a:avLst/>
              </a:prstGeom>
              <a:noFill/>
              <a:ln>
                <a:noFill/>
              </a:ln>
            </p:spPr>
            <p:txBody>
              <a:bodyPr wrap="square" rtlCol="0">
                <a:spAutoFit/>
              </a:bodyPr>
              <a:lstStyle/>
              <a:p>
                <a:pPr fontAlgn="base">
                  <a:spcBef>
                    <a:spcPct val="0"/>
                  </a:spcBef>
                  <a:spcAft>
                    <a:spcPct val="0"/>
                  </a:spcAft>
                </a:pPr>
                <a:r>
                  <a:rPr lang="en-US" altLang="ja-JP" sz="1050" b="1" dirty="0" smtClean="0">
                    <a:solidFill>
                      <a:srgbClr val="000000"/>
                    </a:solidFill>
                    <a:latin typeface="Comic Sans MS" pitchFamily="66" charset="0"/>
                    <a:ea typeface="HG丸ｺﾞｼｯｸM-PRO" pitchFamily="50" charset="-128"/>
                  </a:rPr>
                  <a:t>O</a:t>
                </a:r>
                <a:r>
                  <a:rPr lang="en-US" altLang="ja-JP" sz="1050" b="1" baseline="-25000" dirty="0" smtClean="0">
                    <a:solidFill>
                      <a:srgbClr val="000000"/>
                    </a:solidFill>
                    <a:latin typeface="Comic Sans MS" pitchFamily="66" charset="0"/>
                    <a:ea typeface="HG丸ｺﾞｼｯｸM-PRO" pitchFamily="50" charset="-128"/>
                  </a:rPr>
                  <a:t>2</a:t>
                </a:r>
                <a:endParaRPr lang="ja-JP" altLang="en-US" sz="1050" b="1" baseline="-25000" dirty="0" smtClean="0">
                  <a:solidFill>
                    <a:srgbClr val="000000"/>
                  </a:solidFill>
                  <a:latin typeface="Comic Sans MS" pitchFamily="66" charset="0"/>
                  <a:ea typeface="HG丸ｺﾞｼｯｸM-PRO" pitchFamily="50" charset="-128"/>
                </a:endParaRPr>
              </a:p>
            </p:txBody>
          </p:sp>
        </p:grpSp>
        <p:grpSp>
          <p:nvGrpSpPr>
            <p:cNvPr id="135" name="グループ化 134"/>
            <p:cNvGrpSpPr/>
            <p:nvPr/>
          </p:nvGrpSpPr>
          <p:grpSpPr>
            <a:xfrm>
              <a:off x="6296752" y="3110872"/>
              <a:ext cx="439284" cy="273900"/>
              <a:chOff x="240590" y="2578013"/>
              <a:chExt cx="663527" cy="413721"/>
            </a:xfrm>
          </p:grpSpPr>
          <p:sp>
            <p:nvSpPr>
              <p:cNvPr id="142" name="円/楕円 141"/>
              <p:cNvSpPr/>
              <p:nvPr/>
            </p:nvSpPr>
            <p:spPr>
              <a:xfrm>
                <a:off x="251520" y="2578013"/>
                <a:ext cx="439284" cy="413721"/>
              </a:xfrm>
              <a:prstGeom prst="ellipse">
                <a:avLst/>
              </a:prstGeom>
              <a:gradFill flip="none" rotWithShape="1">
                <a:gsLst>
                  <a:gs pos="0">
                    <a:schemeClr val="bg1"/>
                  </a:gs>
                  <a:gs pos="20000">
                    <a:schemeClr val="bg1">
                      <a:lumMod val="95000"/>
                    </a:schemeClr>
                  </a:gs>
                  <a:gs pos="50000">
                    <a:schemeClr val="bg1">
                      <a:lumMod val="75000"/>
                    </a:schemeClr>
                  </a:gs>
                  <a:gs pos="75000">
                    <a:schemeClr val="accent2">
                      <a:lumMod val="60000"/>
                      <a:lumOff val="40000"/>
                    </a:schemeClr>
                  </a:gs>
                  <a:gs pos="89999">
                    <a:schemeClr val="accent2">
                      <a:lumMod val="60000"/>
                      <a:lumOff val="40000"/>
                    </a:schemeClr>
                  </a:gs>
                  <a:gs pos="100000">
                    <a:schemeClr val="accent2">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rgbClr val="FFFFFF"/>
                  </a:solidFill>
                </a:endParaRPr>
              </a:p>
            </p:txBody>
          </p:sp>
          <p:sp>
            <p:nvSpPr>
              <p:cNvPr id="143" name="テキスト ボックス 142"/>
              <p:cNvSpPr txBox="1"/>
              <p:nvPr/>
            </p:nvSpPr>
            <p:spPr>
              <a:xfrm>
                <a:off x="240590" y="2600429"/>
                <a:ext cx="663527" cy="383536"/>
              </a:xfrm>
              <a:prstGeom prst="rect">
                <a:avLst/>
              </a:prstGeom>
              <a:noFill/>
              <a:ln>
                <a:noFill/>
              </a:ln>
            </p:spPr>
            <p:txBody>
              <a:bodyPr wrap="square" rtlCol="0">
                <a:spAutoFit/>
              </a:bodyPr>
              <a:lstStyle/>
              <a:p>
                <a:pPr fontAlgn="base">
                  <a:spcBef>
                    <a:spcPct val="0"/>
                  </a:spcBef>
                  <a:spcAft>
                    <a:spcPct val="0"/>
                  </a:spcAft>
                </a:pPr>
                <a:r>
                  <a:rPr lang="en-US" altLang="ja-JP" sz="1050" b="1" dirty="0" smtClean="0">
                    <a:solidFill>
                      <a:srgbClr val="000000"/>
                    </a:solidFill>
                    <a:latin typeface="Comic Sans MS" pitchFamily="66" charset="0"/>
                    <a:ea typeface="HG丸ｺﾞｼｯｸM-PRO" pitchFamily="50" charset="-128"/>
                  </a:rPr>
                  <a:t>O</a:t>
                </a:r>
                <a:r>
                  <a:rPr lang="en-US" altLang="ja-JP" sz="1050" b="1" baseline="-25000" dirty="0" smtClean="0">
                    <a:solidFill>
                      <a:srgbClr val="000000"/>
                    </a:solidFill>
                    <a:latin typeface="Comic Sans MS" pitchFamily="66" charset="0"/>
                    <a:ea typeface="HG丸ｺﾞｼｯｸM-PRO" pitchFamily="50" charset="-128"/>
                  </a:rPr>
                  <a:t>2</a:t>
                </a:r>
                <a:endParaRPr lang="ja-JP" altLang="en-US" sz="1050" b="1" baseline="-25000" dirty="0" smtClean="0">
                  <a:solidFill>
                    <a:srgbClr val="000000"/>
                  </a:solidFill>
                  <a:latin typeface="Comic Sans MS" pitchFamily="66" charset="0"/>
                  <a:ea typeface="HG丸ｺﾞｼｯｸM-PRO" pitchFamily="50" charset="-128"/>
                </a:endParaRPr>
              </a:p>
            </p:txBody>
          </p:sp>
        </p:grpSp>
        <p:grpSp>
          <p:nvGrpSpPr>
            <p:cNvPr id="144" name="グループ化 143"/>
            <p:cNvGrpSpPr/>
            <p:nvPr/>
          </p:nvGrpSpPr>
          <p:grpSpPr>
            <a:xfrm>
              <a:off x="6303988" y="3384772"/>
              <a:ext cx="439284" cy="273900"/>
              <a:chOff x="240590" y="2578013"/>
              <a:chExt cx="663527" cy="413721"/>
            </a:xfrm>
          </p:grpSpPr>
          <p:sp>
            <p:nvSpPr>
              <p:cNvPr id="150" name="円/楕円 149"/>
              <p:cNvSpPr/>
              <p:nvPr/>
            </p:nvSpPr>
            <p:spPr>
              <a:xfrm>
                <a:off x="251520" y="2578013"/>
                <a:ext cx="439284" cy="413721"/>
              </a:xfrm>
              <a:prstGeom prst="ellipse">
                <a:avLst/>
              </a:prstGeom>
              <a:gradFill flip="none" rotWithShape="1">
                <a:gsLst>
                  <a:gs pos="0">
                    <a:schemeClr val="bg1"/>
                  </a:gs>
                  <a:gs pos="20000">
                    <a:schemeClr val="bg1">
                      <a:lumMod val="95000"/>
                    </a:schemeClr>
                  </a:gs>
                  <a:gs pos="50000">
                    <a:schemeClr val="bg1">
                      <a:lumMod val="75000"/>
                    </a:schemeClr>
                  </a:gs>
                  <a:gs pos="75000">
                    <a:schemeClr val="accent2">
                      <a:lumMod val="60000"/>
                      <a:lumOff val="40000"/>
                    </a:schemeClr>
                  </a:gs>
                  <a:gs pos="89999">
                    <a:schemeClr val="accent2">
                      <a:lumMod val="60000"/>
                      <a:lumOff val="40000"/>
                    </a:schemeClr>
                  </a:gs>
                  <a:gs pos="100000">
                    <a:schemeClr val="accent2">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rgbClr val="FFFFFF"/>
                  </a:solidFill>
                </a:endParaRPr>
              </a:p>
            </p:txBody>
          </p:sp>
          <p:sp>
            <p:nvSpPr>
              <p:cNvPr id="151" name="テキスト ボックス 150"/>
              <p:cNvSpPr txBox="1"/>
              <p:nvPr/>
            </p:nvSpPr>
            <p:spPr>
              <a:xfrm>
                <a:off x="240590" y="2600429"/>
                <a:ext cx="663527" cy="383536"/>
              </a:xfrm>
              <a:prstGeom prst="rect">
                <a:avLst/>
              </a:prstGeom>
              <a:noFill/>
              <a:ln>
                <a:noFill/>
              </a:ln>
            </p:spPr>
            <p:txBody>
              <a:bodyPr wrap="square" rtlCol="0">
                <a:spAutoFit/>
              </a:bodyPr>
              <a:lstStyle/>
              <a:p>
                <a:pPr fontAlgn="base">
                  <a:spcBef>
                    <a:spcPct val="0"/>
                  </a:spcBef>
                  <a:spcAft>
                    <a:spcPct val="0"/>
                  </a:spcAft>
                </a:pPr>
                <a:r>
                  <a:rPr lang="en-US" altLang="ja-JP" sz="1050" b="1" dirty="0" smtClean="0">
                    <a:solidFill>
                      <a:srgbClr val="000000"/>
                    </a:solidFill>
                    <a:latin typeface="Comic Sans MS" pitchFamily="66" charset="0"/>
                    <a:ea typeface="HG丸ｺﾞｼｯｸM-PRO" pitchFamily="50" charset="-128"/>
                  </a:rPr>
                  <a:t>O</a:t>
                </a:r>
                <a:r>
                  <a:rPr lang="en-US" altLang="ja-JP" sz="1050" b="1" baseline="-25000" dirty="0" smtClean="0">
                    <a:solidFill>
                      <a:srgbClr val="000000"/>
                    </a:solidFill>
                    <a:latin typeface="Comic Sans MS" pitchFamily="66" charset="0"/>
                    <a:ea typeface="HG丸ｺﾞｼｯｸM-PRO" pitchFamily="50" charset="-128"/>
                  </a:rPr>
                  <a:t>2</a:t>
                </a:r>
                <a:endParaRPr lang="ja-JP" altLang="en-US" sz="1050" b="1" baseline="-25000" dirty="0" smtClean="0">
                  <a:solidFill>
                    <a:srgbClr val="000000"/>
                  </a:solidFill>
                  <a:latin typeface="Comic Sans MS" pitchFamily="66" charset="0"/>
                  <a:ea typeface="HG丸ｺﾞｼｯｸM-PRO" pitchFamily="50" charset="-128"/>
                </a:endParaRPr>
              </a:p>
            </p:txBody>
          </p:sp>
        </p:grpSp>
        <p:grpSp>
          <p:nvGrpSpPr>
            <p:cNvPr id="152" name="グループ化 151"/>
            <p:cNvGrpSpPr/>
            <p:nvPr/>
          </p:nvGrpSpPr>
          <p:grpSpPr>
            <a:xfrm>
              <a:off x="6296752" y="3686936"/>
              <a:ext cx="439284" cy="273900"/>
              <a:chOff x="240590" y="2578013"/>
              <a:chExt cx="663527" cy="413721"/>
            </a:xfrm>
          </p:grpSpPr>
          <p:sp>
            <p:nvSpPr>
              <p:cNvPr id="153" name="円/楕円 152"/>
              <p:cNvSpPr/>
              <p:nvPr/>
            </p:nvSpPr>
            <p:spPr>
              <a:xfrm>
                <a:off x="251520" y="2578013"/>
                <a:ext cx="439284" cy="413721"/>
              </a:xfrm>
              <a:prstGeom prst="ellipse">
                <a:avLst/>
              </a:prstGeom>
              <a:gradFill flip="none" rotWithShape="1">
                <a:gsLst>
                  <a:gs pos="0">
                    <a:schemeClr val="bg1"/>
                  </a:gs>
                  <a:gs pos="20000">
                    <a:schemeClr val="bg1">
                      <a:lumMod val="95000"/>
                    </a:schemeClr>
                  </a:gs>
                  <a:gs pos="50000">
                    <a:schemeClr val="bg1">
                      <a:lumMod val="75000"/>
                    </a:schemeClr>
                  </a:gs>
                  <a:gs pos="75000">
                    <a:schemeClr val="accent2">
                      <a:lumMod val="60000"/>
                      <a:lumOff val="40000"/>
                    </a:schemeClr>
                  </a:gs>
                  <a:gs pos="89999">
                    <a:schemeClr val="accent2">
                      <a:lumMod val="60000"/>
                      <a:lumOff val="40000"/>
                    </a:schemeClr>
                  </a:gs>
                  <a:gs pos="100000">
                    <a:schemeClr val="accent2">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rgbClr val="FFFFFF"/>
                  </a:solidFill>
                </a:endParaRPr>
              </a:p>
            </p:txBody>
          </p:sp>
          <p:sp>
            <p:nvSpPr>
              <p:cNvPr id="154" name="テキスト ボックス 153"/>
              <p:cNvSpPr txBox="1"/>
              <p:nvPr/>
            </p:nvSpPr>
            <p:spPr>
              <a:xfrm>
                <a:off x="240590" y="2600429"/>
                <a:ext cx="663527" cy="383536"/>
              </a:xfrm>
              <a:prstGeom prst="rect">
                <a:avLst/>
              </a:prstGeom>
              <a:noFill/>
              <a:ln>
                <a:noFill/>
              </a:ln>
            </p:spPr>
            <p:txBody>
              <a:bodyPr wrap="square" rtlCol="0">
                <a:spAutoFit/>
              </a:bodyPr>
              <a:lstStyle/>
              <a:p>
                <a:pPr fontAlgn="base">
                  <a:spcBef>
                    <a:spcPct val="0"/>
                  </a:spcBef>
                  <a:spcAft>
                    <a:spcPct val="0"/>
                  </a:spcAft>
                </a:pPr>
                <a:r>
                  <a:rPr lang="en-US" altLang="ja-JP" sz="1050" b="1" dirty="0" smtClean="0">
                    <a:solidFill>
                      <a:srgbClr val="000000"/>
                    </a:solidFill>
                    <a:latin typeface="Comic Sans MS" pitchFamily="66" charset="0"/>
                    <a:ea typeface="HG丸ｺﾞｼｯｸM-PRO" pitchFamily="50" charset="-128"/>
                  </a:rPr>
                  <a:t>O</a:t>
                </a:r>
                <a:r>
                  <a:rPr lang="en-US" altLang="ja-JP" sz="1050" b="1" baseline="-25000" dirty="0" smtClean="0">
                    <a:solidFill>
                      <a:srgbClr val="000000"/>
                    </a:solidFill>
                    <a:latin typeface="Comic Sans MS" pitchFamily="66" charset="0"/>
                    <a:ea typeface="HG丸ｺﾞｼｯｸM-PRO" pitchFamily="50" charset="-128"/>
                  </a:rPr>
                  <a:t>2</a:t>
                </a:r>
                <a:endParaRPr lang="ja-JP" altLang="en-US" sz="1050" b="1" baseline="-25000" dirty="0" smtClean="0">
                  <a:solidFill>
                    <a:srgbClr val="000000"/>
                  </a:solidFill>
                  <a:latin typeface="Comic Sans MS" pitchFamily="66" charset="0"/>
                  <a:ea typeface="HG丸ｺﾞｼｯｸM-PRO" pitchFamily="50" charset="-128"/>
                </a:endParaRPr>
              </a:p>
            </p:txBody>
          </p:sp>
        </p:grpSp>
        <p:grpSp>
          <p:nvGrpSpPr>
            <p:cNvPr id="155" name="グループ化 154"/>
            <p:cNvGrpSpPr/>
            <p:nvPr/>
          </p:nvGrpSpPr>
          <p:grpSpPr>
            <a:xfrm>
              <a:off x="6008720" y="3684679"/>
              <a:ext cx="439284" cy="273900"/>
              <a:chOff x="240590" y="2578013"/>
              <a:chExt cx="663527" cy="413721"/>
            </a:xfrm>
          </p:grpSpPr>
          <p:sp>
            <p:nvSpPr>
              <p:cNvPr id="156" name="円/楕円 155"/>
              <p:cNvSpPr/>
              <p:nvPr/>
            </p:nvSpPr>
            <p:spPr>
              <a:xfrm>
                <a:off x="251520" y="2578013"/>
                <a:ext cx="439284" cy="413721"/>
              </a:xfrm>
              <a:prstGeom prst="ellipse">
                <a:avLst/>
              </a:prstGeom>
              <a:gradFill flip="none" rotWithShape="1">
                <a:gsLst>
                  <a:gs pos="0">
                    <a:schemeClr val="bg1"/>
                  </a:gs>
                  <a:gs pos="20000">
                    <a:schemeClr val="bg1">
                      <a:lumMod val="95000"/>
                    </a:schemeClr>
                  </a:gs>
                  <a:gs pos="50000">
                    <a:schemeClr val="bg1">
                      <a:lumMod val="75000"/>
                    </a:schemeClr>
                  </a:gs>
                  <a:gs pos="75000">
                    <a:schemeClr val="accent2">
                      <a:lumMod val="60000"/>
                      <a:lumOff val="40000"/>
                    </a:schemeClr>
                  </a:gs>
                  <a:gs pos="89999">
                    <a:schemeClr val="accent2">
                      <a:lumMod val="60000"/>
                      <a:lumOff val="40000"/>
                    </a:schemeClr>
                  </a:gs>
                  <a:gs pos="100000">
                    <a:schemeClr val="accent2">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rgbClr val="FFFFFF"/>
                  </a:solidFill>
                </a:endParaRPr>
              </a:p>
            </p:txBody>
          </p:sp>
          <p:sp>
            <p:nvSpPr>
              <p:cNvPr id="157" name="テキスト ボックス 156"/>
              <p:cNvSpPr txBox="1"/>
              <p:nvPr/>
            </p:nvSpPr>
            <p:spPr>
              <a:xfrm>
                <a:off x="240590" y="2600429"/>
                <a:ext cx="663527" cy="383536"/>
              </a:xfrm>
              <a:prstGeom prst="rect">
                <a:avLst/>
              </a:prstGeom>
              <a:noFill/>
              <a:ln>
                <a:noFill/>
              </a:ln>
            </p:spPr>
            <p:txBody>
              <a:bodyPr wrap="square" rtlCol="0">
                <a:spAutoFit/>
              </a:bodyPr>
              <a:lstStyle/>
              <a:p>
                <a:pPr fontAlgn="base">
                  <a:spcBef>
                    <a:spcPct val="0"/>
                  </a:spcBef>
                  <a:spcAft>
                    <a:spcPct val="0"/>
                  </a:spcAft>
                </a:pPr>
                <a:r>
                  <a:rPr lang="en-US" altLang="ja-JP" sz="1050" b="1" dirty="0" smtClean="0">
                    <a:solidFill>
                      <a:srgbClr val="000000"/>
                    </a:solidFill>
                    <a:latin typeface="Comic Sans MS" pitchFamily="66" charset="0"/>
                    <a:ea typeface="HG丸ｺﾞｼｯｸM-PRO" pitchFamily="50" charset="-128"/>
                  </a:rPr>
                  <a:t>O</a:t>
                </a:r>
                <a:r>
                  <a:rPr lang="en-US" altLang="ja-JP" sz="1050" b="1" baseline="-25000" dirty="0" smtClean="0">
                    <a:solidFill>
                      <a:srgbClr val="000000"/>
                    </a:solidFill>
                    <a:latin typeface="Comic Sans MS" pitchFamily="66" charset="0"/>
                    <a:ea typeface="HG丸ｺﾞｼｯｸM-PRO" pitchFamily="50" charset="-128"/>
                  </a:rPr>
                  <a:t>2</a:t>
                </a:r>
                <a:endParaRPr lang="ja-JP" altLang="en-US" sz="1050" b="1" baseline="-25000" dirty="0" smtClean="0">
                  <a:solidFill>
                    <a:srgbClr val="000000"/>
                  </a:solidFill>
                  <a:latin typeface="Comic Sans MS" pitchFamily="66" charset="0"/>
                  <a:ea typeface="HG丸ｺﾞｼｯｸM-PRO" pitchFamily="50" charset="-128"/>
                </a:endParaRPr>
              </a:p>
            </p:txBody>
          </p:sp>
        </p:grpSp>
        <p:grpSp>
          <p:nvGrpSpPr>
            <p:cNvPr id="158" name="グループ化 157"/>
            <p:cNvGrpSpPr/>
            <p:nvPr/>
          </p:nvGrpSpPr>
          <p:grpSpPr>
            <a:xfrm>
              <a:off x="5780821" y="3528788"/>
              <a:ext cx="439284" cy="273900"/>
              <a:chOff x="240590" y="2578013"/>
              <a:chExt cx="663527" cy="413721"/>
            </a:xfrm>
          </p:grpSpPr>
          <p:sp>
            <p:nvSpPr>
              <p:cNvPr id="159" name="円/楕円 158"/>
              <p:cNvSpPr/>
              <p:nvPr/>
            </p:nvSpPr>
            <p:spPr>
              <a:xfrm>
                <a:off x="251520" y="2578013"/>
                <a:ext cx="439284" cy="413721"/>
              </a:xfrm>
              <a:prstGeom prst="ellipse">
                <a:avLst/>
              </a:prstGeom>
              <a:gradFill flip="none" rotWithShape="1">
                <a:gsLst>
                  <a:gs pos="0">
                    <a:schemeClr val="bg1"/>
                  </a:gs>
                  <a:gs pos="20000">
                    <a:schemeClr val="bg1">
                      <a:lumMod val="95000"/>
                    </a:schemeClr>
                  </a:gs>
                  <a:gs pos="50000">
                    <a:schemeClr val="bg1">
                      <a:lumMod val="75000"/>
                    </a:schemeClr>
                  </a:gs>
                  <a:gs pos="75000">
                    <a:schemeClr val="accent2">
                      <a:lumMod val="60000"/>
                      <a:lumOff val="40000"/>
                    </a:schemeClr>
                  </a:gs>
                  <a:gs pos="89999">
                    <a:schemeClr val="accent2">
                      <a:lumMod val="60000"/>
                      <a:lumOff val="40000"/>
                    </a:schemeClr>
                  </a:gs>
                  <a:gs pos="100000">
                    <a:schemeClr val="accent2">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rgbClr val="FFFFFF"/>
                  </a:solidFill>
                </a:endParaRPr>
              </a:p>
            </p:txBody>
          </p:sp>
          <p:sp>
            <p:nvSpPr>
              <p:cNvPr id="160" name="テキスト ボックス 159"/>
              <p:cNvSpPr txBox="1"/>
              <p:nvPr/>
            </p:nvSpPr>
            <p:spPr>
              <a:xfrm>
                <a:off x="240590" y="2600429"/>
                <a:ext cx="663527" cy="383536"/>
              </a:xfrm>
              <a:prstGeom prst="rect">
                <a:avLst/>
              </a:prstGeom>
              <a:noFill/>
              <a:ln>
                <a:noFill/>
              </a:ln>
            </p:spPr>
            <p:txBody>
              <a:bodyPr wrap="square" rtlCol="0">
                <a:spAutoFit/>
              </a:bodyPr>
              <a:lstStyle/>
              <a:p>
                <a:pPr fontAlgn="base">
                  <a:spcBef>
                    <a:spcPct val="0"/>
                  </a:spcBef>
                  <a:spcAft>
                    <a:spcPct val="0"/>
                  </a:spcAft>
                </a:pPr>
                <a:r>
                  <a:rPr lang="en-US" altLang="ja-JP" sz="1050" b="1" dirty="0" smtClean="0">
                    <a:solidFill>
                      <a:srgbClr val="000000"/>
                    </a:solidFill>
                    <a:latin typeface="Comic Sans MS" pitchFamily="66" charset="0"/>
                    <a:ea typeface="HG丸ｺﾞｼｯｸM-PRO" pitchFamily="50" charset="-128"/>
                  </a:rPr>
                  <a:t>O</a:t>
                </a:r>
                <a:r>
                  <a:rPr lang="en-US" altLang="ja-JP" sz="1050" b="1" baseline="-25000" dirty="0" smtClean="0">
                    <a:solidFill>
                      <a:srgbClr val="000000"/>
                    </a:solidFill>
                    <a:latin typeface="Comic Sans MS" pitchFamily="66" charset="0"/>
                    <a:ea typeface="HG丸ｺﾞｼｯｸM-PRO" pitchFamily="50" charset="-128"/>
                  </a:rPr>
                  <a:t>2</a:t>
                </a:r>
                <a:endParaRPr lang="ja-JP" altLang="en-US" sz="1050" b="1" baseline="-25000" dirty="0" smtClean="0">
                  <a:solidFill>
                    <a:srgbClr val="000000"/>
                  </a:solidFill>
                  <a:latin typeface="Comic Sans MS" pitchFamily="66" charset="0"/>
                  <a:ea typeface="HG丸ｺﾞｼｯｸM-PRO" pitchFamily="50" charset="-128"/>
                </a:endParaRPr>
              </a:p>
            </p:txBody>
          </p:sp>
        </p:grpSp>
        <p:grpSp>
          <p:nvGrpSpPr>
            <p:cNvPr id="161" name="グループ化 160"/>
            <p:cNvGrpSpPr/>
            <p:nvPr/>
          </p:nvGrpSpPr>
          <p:grpSpPr>
            <a:xfrm>
              <a:off x="5763549" y="3205131"/>
              <a:ext cx="439284" cy="273900"/>
              <a:chOff x="240590" y="2578013"/>
              <a:chExt cx="663527" cy="413721"/>
            </a:xfrm>
          </p:grpSpPr>
          <p:sp>
            <p:nvSpPr>
              <p:cNvPr id="162" name="円/楕円 161"/>
              <p:cNvSpPr/>
              <p:nvPr/>
            </p:nvSpPr>
            <p:spPr>
              <a:xfrm>
                <a:off x="251520" y="2578013"/>
                <a:ext cx="439284" cy="413721"/>
              </a:xfrm>
              <a:prstGeom prst="ellipse">
                <a:avLst/>
              </a:prstGeom>
              <a:gradFill flip="none" rotWithShape="1">
                <a:gsLst>
                  <a:gs pos="0">
                    <a:schemeClr val="bg1"/>
                  </a:gs>
                  <a:gs pos="20000">
                    <a:schemeClr val="bg1">
                      <a:lumMod val="95000"/>
                    </a:schemeClr>
                  </a:gs>
                  <a:gs pos="50000">
                    <a:schemeClr val="bg1">
                      <a:lumMod val="75000"/>
                    </a:schemeClr>
                  </a:gs>
                  <a:gs pos="75000">
                    <a:schemeClr val="accent2">
                      <a:lumMod val="60000"/>
                      <a:lumOff val="40000"/>
                    </a:schemeClr>
                  </a:gs>
                  <a:gs pos="89999">
                    <a:schemeClr val="accent2">
                      <a:lumMod val="60000"/>
                      <a:lumOff val="40000"/>
                    </a:schemeClr>
                  </a:gs>
                  <a:gs pos="100000">
                    <a:schemeClr val="accent2">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rgbClr val="FFFFFF"/>
                  </a:solidFill>
                </a:endParaRPr>
              </a:p>
            </p:txBody>
          </p:sp>
          <p:sp>
            <p:nvSpPr>
              <p:cNvPr id="163" name="テキスト ボックス 162"/>
              <p:cNvSpPr txBox="1"/>
              <p:nvPr/>
            </p:nvSpPr>
            <p:spPr>
              <a:xfrm>
                <a:off x="240590" y="2600429"/>
                <a:ext cx="663527" cy="383536"/>
              </a:xfrm>
              <a:prstGeom prst="rect">
                <a:avLst/>
              </a:prstGeom>
              <a:noFill/>
              <a:ln>
                <a:noFill/>
              </a:ln>
            </p:spPr>
            <p:txBody>
              <a:bodyPr wrap="square" rtlCol="0">
                <a:spAutoFit/>
              </a:bodyPr>
              <a:lstStyle/>
              <a:p>
                <a:pPr fontAlgn="base">
                  <a:spcBef>
                    <a:spcPct val="0"/>
                  </a:spcBef>
                  <a:spcAft>
                    <a:spcPct val="0"/>
                  </a:spcAft>
                </a:pPr>
                <a:r>
                  <a:rPr lang="en-US" altLang="ja-JP" sz="1050" b="1" dirty="0" smtClean="0">
                    <a:solidFill>
                      <a:srgbClr val="000000"/>
                    </a:solidFill>
                    <a:latin typeface="Comic Sans MS" pitchFamily="66" charset="0"/>
                    <a:ea typeface="HG丸ｺﾞｼｯｸM-PRO" pitchFamily="50" charset="-128"/>
                  </a:rPr>
                  <a:t>O</a:t>
                </a:r>
                <a:r>
                  <a:rPr lang="en-US" altLang="ja-JP" sz="1050" b="1" baseline="-25000" dirty="0" smtClean="0">
                    <a:solidFill>
                      <a:srgbClr val="000000"/>
                    </a:solidFill>
                    <a:latin typeface="Comic Sans MS" pitchFamily="66" charset="0"/>
                    <a:ea typeface="HG丸ｺﾞｼｯｸM-PRO" pitchFamily="50" charset="-128"/>
                  </a:rPr>
                  <a:t>2</a:t>
                </a:r>
                <a:endParaRPr lang="ja-JP" altLang="en-US" sz="1050" b="1" baseline="-25000" dirty="0" smtClean="0">
                  <a:solidFill>
                    <a:srgbClr val="000000"/>
                  </a:solidFill>
                  <a:latin typeface="Comic Sans MS" pitchFamily="66" charset="0"/>
                  <a:ea typeface="HG丸ｺﾞｼｯｸM-PRO" pitchFamily="50" charset="-128"/>
                </a:endParaRPr>
              </a:p>
            </p:txBody>
          </p:sp>
        </p:grpSp>
        <p:sp>
          <p:nvSpPr>
            <p:cNvPr id="146" name="稲妻 145"/>
            <p:cNvSpPr/>
            <p:nvPr/>
          </p:nvSpPr>
          <p:spPr>
            <a:xfrm>
              <a:off x="5514358" y="2708920"/>
              <a:ext cx="645614" cy="747860"/>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cxnSp>
        <p:nvCxnSpPr>
          <p:cNvPr id="164" name="直線コネクタ 163"/>
          <p:cNvCxnSpPr/>
          <p:nvPr/>
        </p:nvCxnSpPr>
        <p:spPr>
          <a:xfrm rot="16200000" flipH="1">
            <a:off x="3684099" y="2524125"/>
            <a:ext cx="3929090" cy="785818"/>
          </a:xfrm>
          <a:prstGeom prst="line">
            <a:avLst/>
          </a:prstGeom>
          <a:ln w="22225">
            <a:solidFill>
              <a:srgbClr val="00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5" name="テキスト ボックス 164"/>
          <p:cNvSpPr txBox="1"/>
          <p:nvPr/>
        </p:nvSpPr>
        <p:spPr>
          <a:xfrm>
            <a:off x="5874786" y="4791240"/>
            <a:ext cx="785850" cy="400110"/>
          </a:xfrm>
          <a:prstGeom prst="rect">
            <a:avLst/>
          </a:prstGeom>
          <a:noFill/>
          <a:ln>
            <a:noFill/>
          </a:ln>
        </p:spPr>
        <p:txBody>
          <a:bodyPr wrap="square" rtlCol="0">
            <a:spAutoFit/>
          </a:bodyPr>
          <a:lstStyle/>
          <a:p>
            <a:pPr fontAlgn="base">
              <a:spcBef>
                <a:spcPct val="0"/>
              </a:spcBef>
              <a:spcAft>
                <a:spcPct val="0"/>
              </a:spcAft>
            </a:pPr>
            <a:r>
              <a:rPr lang="en-US" altLang="ja-JP" sz="2000" dirty="0" smtClean="0">
                <a:solidFill>
                  <a:srgbClr val="000000"/>
                </a:solidFill>
                <a:latin typeface="Comic Sans MS" pitchFamily="66" charset="0"/>
                <a:ea typeface="HG丸ｺﾞｼｯｸM-PRO" pitchFamily="50" charset="-128"/>
              </a:rPr>
              <a:t>α</a:t>
            </a:r>
            <a:r>
              <a:rPr lang="ja-JP" altLang="en-US" sz="2000" dirty="0" smtClean="0">
                <a:solidFill>
                  <a:srgbClr val="000000"/>
                </a:solidFill>
                <a:latin typeface="Comic Sans MS" pitchFamily="66" charset="0"/>
                <a:ea typeface="HG丸ｺﾞｼｯｸM-PRO" pitchFamily="50" charset="-128"/>
              </a:rPr>
              <a:t>線</a:t>
            </a:r>
          </a:p>
        </p:txBody>
      </p:sp>
      <p:sp>
        <p:nvSpPr>
          <p:cNvPr id="166" name="右中かっこ 165"/>
          <p:cNvSpPr/>
          <p:nvPr/>
        </p:nvSpPr>
        <p:spPr>
          <a:xfrm rot="2095180">
            <a:off x="8195733" y="4117144"/>
            <a:ext cx="275976" cy="1416345"/>
          </a:xfrm>
          <a:prstGeom prst="rightBrac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ja-JP" altLang="en-US" sz="2400">
              <a:solidFill>
                <a:srgbClr val="000000"/>
              </a:solidFill>
              <a:latin typeface="Comic Sans MS" pitchFamily="66" charset="0"/>
              <a:ea typeface="HG丸ｺﾞｼｯｸM-PRO" pitchFamily="50" charset="-128"/>
            </a:endParaRPr>
          </a:p>
        </p:txBody>
      </p:sp>
      <p:sp>
        <p:nvSpPr>
          <p:cNvPr id="167" name="テキスト ボックス 166"/>
          <p:cNvSpPr txBox="1"/>
          <p:nvPr/>
        </p:nvSpPr>
        <p:spPr>
          <a:xfrm>
            <a:off x="8491551" y="4881566"/>
            <a:ext cx="642942" cy="400110"/>
          </a:xfrm>
          <a:prstGeom prst="rect">
            <a:avLst/>
          </a:prstGeom>
          <a:noFill/>
          <a:ln>
            <a:noFill/>
          </a:ln>
        </p:spPr>
        <p:txBody>
          <a:bodyPr wrap="square" rtlCol="0">
            <a:spAutoFit/>
          </a:bodyPr>
          <a:lstStyle/>
          <a:p>
            <a:pPr fontAlgn="base">
              <a:spcBef>
                <a:spcPct val="0"/>
              </a:spcBef>
              <a:spcAft>
                <a:spcPct val="0"/>
              </a:spcAft>
            </a:pPr>
            <a:r>
              <a:rPr lang="en-US" altLang="ja-JP" sz="2000" dirty="0" smtClean="0">
                <a:solidFill>
                  <a:srgbClr val="000000"/>
                </a:solidFill>
                <a:latin typeface="Comic Sans MS" pitchFamily="66" charset="0"/>
                <a:ea typeface="HG丸ｺﾞｼｯｸM-PRO" pitchFamily="50" charset="-128"/>
              </a:rPr>
              <a:t>X</a:t>
            </a:r>
            <a:r>
              <a:rPr lang="ja-JP" altLang="en-US" sz="2000" dirty="0" smtClean="0">
                <a:solidFill>
                  <a:srgbClr val="000000"/>
                </a:solidFill>
                <a:latin typeface="Comic Sans MS" pitchFamily="66" charset="0"/>
                <a:ea typeface="HG丸ｺﾞｼｯｸM-PRO" pitchFamily="50" charset="-128"/>
              </a:rPr>
              <a:t>線</a:t>
            </a:r>
            <a:endParaRPr lang="en-US" altLang="ja-JP" sz="2000" dirty="0" smtClean="0">
              <a:solidFill>
                <a:srgbClr val="000000"/>
              </a:solidFill>
              <a:latin typeface="Comic Sans MS" pitchFamily="66" charset="0"/>
              <a:ea typeface="HG丸ｺﾞｼｯｸM-PRO" pitchFamily="50" charset="-128"/>
            </a:endParaRPr>
          </a:p>
        </p:txBody>
      </p:sp>
      <p:sp>
        <p:nvSpPr>
          <p:cNvPr id="170" name="Rectangle 2"/>
          <p:cNvSpPr txBox="1">
            <a:spLocks noChangeArrowheads="1"/>
          </p:cNvSpPr>
          <p:nvPr/>
        </p:nvSpPr>
        <p:spPr bwMode="auto">
          <a:xfrm>
            <a:off x="5042641" y="2276872"/>
            <a:ext cx="3993855" cy="393576"/>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headEnd/>
            <a:tailEnd/>
          </a:ln>
          <a:effectLst>
            <a:outerShdw blurRad="40000" dist="20000" dir="5400000" rotWithShape="0">
              <a:srgbClr val="000000">
                <a:alpha val="38000"/>
              </a:srgbClr>
            </a:outerShdw>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defRPr/>
            </a:pPr>
            <a:r>
              <a:rPr lang="en-US" altLang="ja-JP" sz="1800" b="1" kern="0" dirty="0" smtClean="0">
                <a:solidFill>
                  <a:prstClr val="black"/>
                </a:solidFill>
                <a:latin typeface="Comic Sans MS" pitchFamily="66" charset="0"/>
                <a:ea typeface="HG丸ｺﾞｼｯｸM-PRO" pitchFamily="50" charset="-128"/>
              </a:rPr>
              <a:t>X</a:t>
            </a:r>
            <a:r>
              <a:rPr lang="ja-JP" altLang="en-US" sz="1800" b="1" kern="0" dirty="0" smtClean="0">
                <a:solidFill>
                  <a:prstClr val="black"/>
                </a:solidFill>
                <a:latin typeface="Comic Sans MS" pitchFamily="66" charset="0"/>
                <a:ea typeface="HG丸ｺﾞｼｯｸM-PRO" pitchFamily="50" charset="-128"/>
              </a:rPr>
              <a:t>線より</a:t>
            </a:r>
            <a:r>
              <a:rPr lang="el-GR" altLang="ja-JP" sz="1800" b="1" kern="0" dirty="0" smtClean="0">
                <a:solidFill>
                  <a:prstClr val="black"/>
                </a:solidFill>
                <a:latin typeface="Comic Sans MS" pitchFamily="66" charset="0"/>
                <a:ea typeface="HG丸ｺﾞｼｯｸM-PRO" pitchFamily="50" charset="-128"/>
              </a:rPr>
              <a:t>α</a:t>
            </a:r>
            <a:r>
              <a:rPr lang="ja-JP" altLang="en-US" sz="1800" b="1" kern="0" dirty="0" smtClean="0">
                <a:solidFill>
                  <a:prstClr val="black"/>
                </a:solidFill>
                <a:latin typeface="Comic Sans MS" pitchFamily="66" charset="0"/>
                <a:ea typeface="HG丸ｺﾞｼｯｸM-PRO" pitchFamily="50" charset="-128"/>
              </a:rPr>
              <a:t>線の方がダメージが大きい</a:t>
            </a:r>
            <a:endParaRPr lang="ja-JP" altLang="en-US" sz="1800" b="1" kern="0" dirty="0">
              <a:solidFill>
                <a:prstClr val="black"/>
              </a:solidFill>
              <a:latin typeface="Comic Sans MS" pitchFamily="66" charset="0"/>
              <a:ea typeface="HG丸ｺﾞｼｯｸM-PRO" pitchFamily="50" charset="-128"/>
            </a:endParaRPr>
          </a:p>
        </p:txBody>
      </p:sp>
    </p:spTree>
    <p:custDataLst>
      <p:tags r:id="rId1"/>
    </p:custDataLst>
    <p:extLst>
      <p:ext uri="{BB962C8B-B14F-4D97-AF65-F5344CB8AC3E}">
        <p14:creationId xmlns:p14="http://schemas.microsoft.com/office/powerpoint/2010/main" val="2952985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strips(downRight)">
                                      <p:cBhvr>
                                        <p:cTn id="7" dur="500"/>
                                        <p:tgtEl>
                                          <p:spTgt spid="148"/>
                                        </p:tgtEl>
                                      </p:cBhvr>
                                    </p:animEffect>
                                  </p:childTnLst>
                                </p:cTn>
                              </p:par>
                              <p:par>
                                <p:cTn id="8" presetID="9" presetClass="entr" presetSubtype="0" fill="hold" nodeType="withEffect">
                                  <p:stCondLst>
                                    <p:cond delay="0"/>
                                  </p:stCondLst>
                                  <p:childTnLst>
                                    <p:set>
                                      <p:cBhvr>
                                        <p:cTn id="9" dur="1" fill="hold">
                                          <p:stCondLst>
                                            <p:cond delay="0"/>
                                          </p:stCondLst>
                                        </p:cTn>
                                        <p:tgtEl>
                                          <p:spTgt spid="77">
                                            <p:txEl>
                                              <p:pRg st="0" end="0"/>
                                            </p:txEl>
                                          </p:spTgt>
                                        </p:tgtEl>
                                        <p:attrNameLst>
                                          <p:attrName>style.visibility</p:attrName>
                                        </p:attrNameLst>
                                      </p:cBhvr>
                                      <p:to>
                                        <p:strVal val="visible"/>
                                      </p:to>
                                    </p:set>
                                    <p:animEffect transition="in" filter="dissolve">
                                      <p:cBhvr>
                                        <p:cTn id="10" dur="500"/>
                                        <p:tgtEl>
                                          <p:spTgt spid="7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147"/>
                                        </p:tgtEl>
                                        <p:attrNameLst>
                                          <p:attrName>style.visibility</p:attrName>
                                        </p:attrNameLst>
                                      </p:cBhvr>
                                      <p:to>
                                        <p:strVal val="visible"/>
                                      </p:to>
                                    </p:set>
                                    <p:animEffect transition="in" filter="strips(downRight)">
                                      <p:cBhvr>
                                        <p:cTn id="15" dur="500"/>
                                        <p:tgtEl>
                                          <p:spTgt spid="147"/>
                                        </p:tgtEl>
                                      </p:cBhvr>
                                    </p:animEffect>
                                  </p:childTnLst>
                                </p:cTn>
                              </p:par>
                              <p:par>
                                <p:cTn id="16" presetID="9" presetClass="entr" presetSubtype="0" fill="hold" nodeType="withEffect">
                                  <p:stCondLst>
                                    <p:cond delay="0"/>
                                  </p:stCondLst>
                                  <p:childTnLst>
                                    <p:set>
                                      <p:cBhvr>
                                        <p:cTn id="17" dur="1" fill="hold">
                                          <p:stCondLst>
                                            <p:cond delay="0"/>
                                          </p:stCondLst>
                                        </p:cTn>
                                        <p:tgtEl>
                                          <p:spTgt spid="77">
                                            <p:txEl>
                                              <p:pRg st="1" end="1"/>
                                            </p:txEl>
                                          </p:spTgt>
                                        </p:tgtEl>
                                        <p:attrNameLst>
                                          <p:attrName>style.visibility</p:attrName>
                                        </p:attrNameLst>
                                      </p:cBhvr>
                                      <p:to>
                                        <p:strVal val="visible"/>
                                      </p:to>
                                    </p:set>
                                    <p:animEffect transition="in" filter="dissolve">
                                      <p:cBhvr>
                                        <p:cTn id="18" dur="500"/>
                                        <p:tgtEl>
                                          <p:spTgt spid="7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wipe(right)">
                                      <p:cBhvr>
                                        <p:cTn id="28" dur="500"/>
                                        <p:tgtEl>
                                          <p:spTgt spid="90"/>
                                        </p:tgtEl>
                                      </p:cBhvr>
                                    </p:animEffect>
                                  </p:childTnLst>
                                </p:cTn>
                              </p:par>
                              <p:par>
                                <p:cTn id="29" presetID="22" presetClass="entr" presetSubtype="2" fill="hold" nodeType="with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wipe(right)">
                                      <p:cBhvr>
                                        <p:cTn id="31" dur="500"/>
                                        <p:tgtEl>
                                          <p:spTgt spid="94"/>
                                        </p:tgtEl>
                                      </p:cBhvr>
                                    </p:animEffect>
                                  </p:childTnLst>
                                </p:cTn>
                              </p:par>
                            </p:childTnLst>
                          </p:cTn>
                        </p:par>
                        <p:par>
                          <p:cTn id="32" fill="hold">
                            <p:stCondLst>
                              <p:cond delay="500"/>
                            </p:stCondLst>
                            <p:childTnLst>
                              <p:par>
                                <p:cTn id="33" presetID="4" presetClass="entr" presetSubtype="32"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ox(ou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dissolve">
                                      <p:cBhvr>
                                        <p:cTn id="40" dur="500"/>
                                        <p:tgtEl>
                                          <p:spTgt spid="9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62"/>
                                        </p:tgtEl>
                                        <p:attrNameLst>
                                          <p:attrName>style.visibility</p:attrName>
                                        </p:attrNameLst>
                                      </p:cBhvr>
                                      <p:to>
                                        <p:strVal val="visible"/>
                                      </p:to>
                                    </p:set>
                                    <p:animEffect transition="in" filter="dissolve">
                                      <p:cBhvr>
                                        <p:cTn id="45" dur="500"/>
                                        <p:tgtEl>
                                          <p:spTgt spid="262"/>
                                        </p:tgtEl>
                                      </p:cBhvr>
                                    </p:animEffect>
                                  </p:childTnLst>
                                </p:cTn>
                              </p:par>
                              <p:par>
                                <p:cTn id="46" presetID="9"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dissolv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6" fill="hold" grpId="0" nodeType="clickEffect">
                                  <p:stCondLst>
                                    <p:cond delay="0"/>
                                  </p:stCondLst>
                                  <p:childTnLst>
                                    <p:set>
                                      <p:cBhvr>
                                        <p:cTn id="52" dur="1" fill="hold">
                                          <p:stCondLst>
                                            <p:cond delay="0"/>
                                          </p:stCondLst>
                                        </p:cTn>
                                        <p:tgtEl>
                                          <p:spTgt spid="224"/>
                                        </p:tgtEl>
                                        <p:attrNameLst>
                                          <p:attrName>style.visibility</p:attrName>
                                        </p:attrNameLst>
                                      </p:cBhvr>
                                      <p:to>
                                        <p:strVal val="visible"/>
                                      </p:to>
                                    </p:set>
                                    <p:animEffect transition="in" filter="strips(downRight)">
                                      <p:cBhvr>
                                        <p:cTn id="53" dur="500"/>
                                        <p:tgtEl>
                                          <p:spTgt spid="22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dissolve">
                                      <p:cBhvr>
                                        <p:cTn id="58" dur="500"/>
                                        <p:tgtEl>
                                          <p:spTgt spid="10"/>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261"/>
                                        </p:tgtEl>
                                        <p:attrNameLst>
                                          <p:attrName>style.visibility</p:attrName>
                                        </p:attrNameLst>
                                      </p:cBhvr>
                                      <p:to>
                                        <p:strVal val="visible"/>
                                      </p:to>
                                    </p:set>
                                    <p:animEffect transition="in" filter="dissolve">
                                      <p:cBhvr>
                                        <p:cTn id="61" dur="500"/>
                                        <p:tgtEl>
                                          <p:spTgt spid="261"/>
                                        </p:tgtEl>
                                      </p:cBhvr>
                                    </p:animEffect>
                                  </p:childTnLst>
                                </p:cTn>
                              </p:par>
                            </p:childTnLst>
                          </p:cTn>
                        </p:par>
                      </p:childTnLst>
                    </p:cTn>
                  </p:par>
                  <p:par>
                    <p:cTn id="62" fill="hold">
                      <p:stCondLst>
                        <p:cond delay="indefinite"/>
                      </p:stCondLst>
                      <p:childTnLst>
                        <p:par>
                          <p:cTn id="63" fill="hold">
                            <p:stCondLst>
                              <p:cond delay="0"/>
                            </p:stCondLst>
                            <p:childTnLst>
                              <p:par>
                                <p:cTn id="64" presetID="18" presetClass="entr" presetSubtype="6" fill="hold" grpId="0" nodeType="clickEffect">
                                  <p:stCondLst>
                                    <p:cond delay="0"/>
                                  </p:stCondLst>
                                  <p:childTnLst>
                                    <p:set>
                                      <p:cBhvr>
                                        <p:cTn id="65" dur="1" fill="hold">
                                          <p:stCondLst>
                                            <p:cond delay="0"/>
                                          </p:stCondLst>
                                        </p:cTn>
                                        <p:tgtEl>
                                          <p:spTgt spid="225"/>
                                        </p:tgtEl>
                                        <p:attrNameLst>
                                          <p:attrName>style.visibility</p:attrName>
                                        </p:attrNameLst>
                                      </p:cBhvr>
                                      <p:to>
                                        <p:strVal val="visible"/>
                                      </p:to>
                                    </p:set>
                                    <p:animEffect transition="in" filter="strips(downRight)">
                                      <p:cBhvr>
                                        <p:cTn id="66" dur="500"/>
                                        <p:tgtEl>
                                          <p:spTgt spid="225"/>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00"/>
                                        </p:tgtEl>
                                        <p:attrNameLst>
                                          <p:attrName>style.visibility</p:attrName>
                                        </p:attrNameLst>
                                      </p:cBhvr>
                                      <p:to>
                                        <p:strVal val="visible"/>
                                      </p:to>
                                    </p:set>
                                    <p:animEffect transition="in" filter="dissolve">
                                      <p:cBhvr>
                                        <p:cTn id="71" dur="500"/>
                                        <p:tgtEl>
                                          <p:spTgt spid="100"/>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xit" presetSubtype="0" fill="hold" grpId="1" nodeType="clickEffect">
                                  <p:stCondLst>
                                    <p:cond delay="0"/>
                                  </p:stCondLst>
                                  <p:childTnLst>
                                    <p:animEffect transition="out" filter="dissolve">
                                      <p:cBhvr>
                                        <p:cTn id="75" dur="500"/>
                                        <p:tgtEl>
                                          <p:spTgt spid="100"/>
                                        </p:tgtEl>
                                      </p:cBhvr>
                                    </p:animEffect>
                                    <p:set>
                                      <p:cBhvr>
                                        <p:cTn id="76" dur="1" fill="hold">
                                          <p:stCondLst>
                                            <p:cond delay="499"/>
                                          </p:stCondLst>
                                        </p:cTn>
                                        <p:tgtEl>
                                          <p:spTgt spid="100"/>
                                        </p:tgtEl>
                                        <p:attrNameLst>
                                          <p:attrName>style.visibility</p:attrName>
                                        </p:attrNameLst>
                                      </p:cBhvr>
                                      <p:to>
                                        <p:strVal val="hidden"/>
                                      </p:to>
                                    </p:set>
                                  </p:childTnLst>
                                </p:cTn>
                              </p:par>
                              <p:par>
                                <p:cTn id="77" presetID="9" presetClass="exit" presetSubtype="0" fill="hold" nodeType="withEffect">
                                  <p:stCondLst>
                                    <p:cond delay="0"/>
                                  </p:stCondLst>
                                  <p:childTnLst>
                                    <p:animEffect transition="out" filter="dissolv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9" presetClass="exit" presetSubtype="0" fill="hold" nodeType="withEffect">
                                  <p:stCondLst>
                                    <p:cond delay="0"/>
                                  </p:stCondLst>
                                  <p:childTnLst>
                                    <p:animEffect transition="out" filter="dissolv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66"/>
                                        </p:tgtEl>
                                        <p:attrNameLst>
                                          <p:attrName>style.visibility</p:attrName>
                                        </p:attrNameLst>
                                      </p:cBhvr>
                                      <p:to>
                                        <p:strVal val="visible"/>
                                      </p:to>
                                    </p:set>
                                    <p:animEffect transition="in" filter="dissolve">
                                      <p:cBhvr>
                                        <p:cTn id="87" dur="500"/>
                                        <p:tgtEl>
                                          <p:spTgt spid="166"/>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167"/>
                                        </p:tgtEl>
                                        <p:attrNameLst>
                                          <p:attrName>style.visibility</p:attrName>
                                        </p:attrNameLst>
                                      </p:cBhvr>
                                      <p:to>
                                        <p:strVal val="visible"/>
                                      </p:to>
                                    </p:set>
                                    <p:animEffect transition="in" filter="dissolve">
                                      <p:cBhvr>
                                        <p:cTn id="90" dur="500"/>
                                        <p:tgtEl>
                                          <p:spTgt spid="167"/>
                                        </p:tgtEl>
                                      </p:cBhvr>
                                    </p:animEffect>
                                  </p:childTnLst>
                                </p:cTn>
                              </p:par>
                            </p:childTnLst>
                          </p:cTn>
                        </p:par>
                      </p:childTnLst>
                    </p:cTn>
                  </p:par>
                  <p:par>
                    <p:cTn id="91" fill="hold">
                      <p:stCondLst>
                        <p:cond delay="indefinite"/>
                      </p:stCondLst>
                      <p:childTnLst>
                        <p:par>
                          <p:cTn id="92" fill="hold">
                            <p:stCondLst>
                              <p:cond delay="0"/>
                            </p:stCondLst>
                            <p:childTnLst>
                              <p:par>
                                <p:cTn id="93" presetID="18" presetClass="entr" presetSubtype="6" fill="hold" nodeType="clickEffect">
                                  <p:stCondLst>
                                    <p:cond delay="0"/>
                                  </p:stCondLst>
                                  <p:childTnLst>
                                    <p:set>
                                      <p:cBhvr>
                                        <p:cTn id="94" dur="1" fill="hold">
                                          <p:stCondLst>
                                            <p:cond delay="0"/>
                                          </p:stCondLst>
                                        </p:cTn>
                                        <p:tgtEl>
                                          <p:spTgt spid="164"/>
                                        </p:tgtEl>
                                        <p:attrNameLst>
                                          <p:attrName>style.visibility</p:attrName>
                                        </p:attrNameLst>
                                      </p:cBhvr>
                                      <p:to>
                                        <p:strVal val="visible"/>
                                      </p:to>
                                    </p:set>
                                    <p:animEffect transition="in" filter="strips(downRight)">
                                      <p:cBhvr>
                                        <p:cTn id="95" dur="500"/>
                                        <p:tgtEl>
                                          <p:spTgt spid="164"/>
                                        </p:tgtEl>
                                      </p:cBhvr>
                                    </p:animEffect>
                                  </p:childTnLst>
                                </p:cTn>
                              </p:par>
                            </p:childTnLst>
                          </p:cTn>
                        </p:par>
                        <p:par>
                          <p:cTn id="96" fill="hold">
                            <p:stCondLst>
                              <p:cond delay="500"/>
                            </p:stCondLst>
                            <p:childTnLst>
                              <p:par>
                                <p:cTn id="97" presetID="9" presetClass="entr" presetSubtype="0" fill="hold" grpId="0" nodeType="afterEffect">
                                  <p:stCondLst>
                                    <p:cond delay="0"/>
                                  </p:stCondLst>
                                  <p:childTnLst>
                                    <p:set>
                                      <p:cBhvr>
                                        <p:cTn id="98" dur="1" fill="hold">
                                          <p:stCondLst>
                                            <p:cond delay="0"/>
                                          </p:stCondLst>
                                        </p:cTn>
                                        <p:tgtEl>
                                          <p:spTgt spid="165"/>
                                        </p:tgtEl>
                                        <p:attrNameLst>
                                          <p:attrName>style.visibility</p:attrName>
                                        </p:attrNameLst>
                                      </p:cBhvr>
                                      <p:to>
                                        <p:strVal val="visible"/>
                                      </p:to>
                                    </p:set>
                                    <p:animEffect transition="in" filter="dissolve">
                                      <p:cBhvr>
                                        <p:cTn id="99" dur="500"/>
                                        <p:tgtEl>
                                          <p:spTgt spid="165"/>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170"/>
                                        </p:tgtEl>
                                        <p:attrNameLst>
                                          <p:attrName>style.visibility</p:attrName>
                                        </p:attrNameLst>
                                      </p:cBhvr>
                                      <p:to>
                                        <p:strVal val="visible"/>
                                      </p:to>
                                    </p:set>
                                    <p:animEffect transition="in" filter="dissolve">
                                      <p:cBhvr>
                                        <p:cTn id="104" dur="500"/>
                                        <p:tgtEl>
                                          <p:spTgt spid="170"/>
                                        </p:tgtEl>
                                      </p:cBhvr>
                                    </p:animEffect>
                                  </p:childTnLst>
                                </p:cTn>
                              </p:par>
                            </p:childTnLst>
                          </p:cTn>
                        </p:par>
                      </p:childTnLst>
                    </p:cTn>
                  </p:par>
                  <p:par>
                    <p:cTn id="105" fill="hold">
                      <p:stCondLst>
                        <p:cond delay="indefinite"/>
                      </p:stCondLst>
                      <p:childTnLst>
                        <p:par>
                          <p:cTn id="106" fill="hold">
                            <p:stCondLst>
                              <p:cond delay="0"/>
                            </p:stCondLst>
                            <p:childTnLst>
                              <p:par>
                                <p:cTn id="107" presetID="18" presetClass="entr" presetSubtype="6" fill="hold" grpId="0" nodeType="clickEffect">
                                  <p:stCondLst>
                                    <p:cond delay="0"/>
                                  </p:stCondLst>
                                  <p:childTnLst>
                                    <p:set>
                                      <p:cBhvr>
                                        <p:cTn id="108" dur="1" fill="hold">
                                          <p:stCondLst>
                                            <p:cond delay="0"/>
                                          </p:stCondLst>
                                        </p:cTn>
                                        <p:tgtEl>
                                          <p:spTgt spid="6"/>
                                        </p:tgtEl>
                                        <p:attrNameLst>
                                          <p:attrName>style.visibility</p:attrName>
                                        </p:attrNameLst>
                                      </p:cBhvr>
                                      <p:to>
                                        <p:strVal val="visible"/>
                                      </p:to>
                                    </p:set>
                                    <p:animEffect transition="in" filter="strips(downRight)">
                                      <p:cBhvr>
                                        <p:cTn id="109" dur="500"/>
                                        <p:tgtEl>
                                          <p:spTgt spid="6"/>
                                        </p:tgtEl>
                                      </p:cBhvr>
                                    </p:animEffect>
                                  </p:childTnLst>
                                </p:cTn>
                              </p:par>
                            </p:childTnLst>
                          </p:cTn>
                        </p:par>
                        <p:par>
                          <p:cTn id="110" fill="hold">
                            <p:stCondLst>
                              <p:cond delay="500"/>
                            </p:stCondLst>
                            <p:childTnLst>
                              <p:par>
                                <p:cTn id="111" presetID="18" presetClass="entr" presetSubtype="6" fill="hold" grpId="0" nodeType="afterEffect">
                                  <p:stCondLst>
                                    <p:cond delay="0"/>
                                  </p:stCondLst>
                                  <p:childTnLst>
                                    <p:set>
                                      <p:cBhvr>
                                        <p:cTn id="112" dur="1" fill="hold">
                                          <p:stCondLst>
                                            <p:cond delay="0"/>
                                          </p:stCondLst>
                                        </p:cTn>
                                        <p:tgtEl>
                                          <p:spTgt spid="7"/>
                                        </p:tgtEl>
                                        <p:attrNameLst>
                                          <p:attrName>style.visibility</p:attrName>
                                        </p:attrNameLst>
                                      </p:cBhvr>
                                      <p:to>
                                        <p:strVal val="visible"/>
                                      </p:to>
                                    </p:set>
                                    <p:animEffect transition="in" filter="strips(downRight)">
                                      <p:cBhvr>
                                        <p:cTn id="1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24" grpId="0" animBg="1"/>
      <p:bldP spid="225" grpId="0" animBg="1"/>
      <p:bldP spid="99" grpId="0" animBg="1"/>
      <p:bldP spid="100" grpId="0" animBg="1"/>
      <p:bldP spid="100" grpId="1" animBg="1"/>
      <p:bldP spid="262" grpId="0"/>
      <p:bldP spid="261" grpId="0"/>
      <p:bldP spid="165" grpId="0"/>
      <p:bldP spid="166" grpId="0" animBg="1"/>
      <p:bldP spid="167" grpId="0"/>
      <p:bldP spid="17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 name="角丸四角形吹き出し 111"/>
          <p:cNvSpPr/>
          <p:nvPr/>
        </p:nvSpPr>
        <p:spPr>
          <a:xfrm>
            <a:off x="395537" y="908720"/>
            <a:ext cx="8568952" cy="2376264"/>
          </a:xfrm>
          <a:prstGeom prst="wedgeRoundRectCallout">
            <a:avLst>
              <a:gd name="adj1" fmla="val -13188"/>
              <a:gd name="adj2" fmla="val 65946"/>
              <a:gd name="adj3" fmla="val 16667"/>
            </a:avLst>
          </a:prstGeom>
          <a:solidFill>
            <a:schemeClr val="bg1">
              <a:lumMod val="95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solidFill>
                <a:srgbClr val="000000"/>
              </a:solidFill>
            </a:endParaRPr>
          </a:p>
        </p:txBody>
      </p:sp>
      <p:sp>
        <p:nvSpPr>
          <p:cNvPr id="94" name="AutoShape 7"/>
          <p:cNvSpPr>
            <a:spLocks noChangeArrowheads="1"/>
          </p:cNvSpPr>
          <p:nvPr/>
        </p:nvSpPr>
        <p:spPr bwMode="auto">
          <a:xfrm>
            <a:off x="899592" y="1658143"/>
            <a:ext cx="990600" cy="685800"/>
          </a:xfrm>
          <a:prstGeom prst="cube">
            <a:avLst>
              <a:gd name="adj" fmla="val 25000"/>
            </a:avLst>
          </a:prstGeom>
          <a:solidFill>
            <a:schemeClr val="accent1"/>
          </a:solidFill>
          <a:ln w="9525">
            <a:solidFill>
              <a:schemeClr val="tx1"/>
            </a:solidFill>
            <a:miter lim="800000"/>
            <a:headEnd/>
            <a:tailEnd/>
          </a:ln>
          <a:effectLst/>
        </p:spPr>
        <p:txBody>
          <a:bodyPr wrap="none" anchor="ctr"/>
          <a:lstStyle/>
          <a:p>
            <a:endParaRPr lang="ja-JP" altLang="en-US" smtClean="0">
              <a:solidFill>
                <a:srgbClr val="FFFFFF"/>
              </a:solidFill>
            </a:endParaRPr>
          </a:p>
        </p:txBody>
      </p:sp>
      <p:sp>
        <p:nvSpPr>
          <p:cNvPr id="95" name="Text Box 9"/>
          <p:cNvSpPr txBox="1">
            <a:spLocks noChangeArrowheads="1"/>
          </p:cNvSpPr>
          <p:nvPr/>
        </p:nvSpPr>
        <p:spPr bwMode="auto">
          <a:xfrm>
            <a:off x="902399" y="1300698"/>
            <a:ext cx="1210588" cy="400110"/>
          </a:xfrm>
          <a:prstGeom prst="rect">
            <a:avLst/>
          </a:prstGeom>
          <a:noFill/>
          <a:ln w="9525">
            <a:noFill/>
            <a:miter lim="800000"/>
            <a:headEnd/>
            <a:tailEnd/>
          </a:ln>
          <a:effectLst/>
        </p:spPr>
        <p:txBody>
          <a:bodyPr wrap="none">
            <a:spAutoFit/>
          </a:bodyPr>
          <a:lstStyle/>
          <a:p>
            <a:r>
              <a:rPr lang="ja-JP" altLang="en-US" sz="2000" dirty="0" smtClean="0">
                <a:solidFill>
                  <a:srgbClr val="000000"/>
                </a:solidFill>
              </a:rPr>
              <a:t>吸収線量</a:t>
            </a:r>
          </a:p>
        </p:txBody>
      </p:sp>
      <p:sp>
        <p:nvSpPr>
          <p:cNvPr id="96" name="Text Box 10"/>
          <p:cNvSpPr txBox="1">
            <a:spLocks noChangeArrowheads="1"/>
          </p:cNvSpPr>
          <p:nvPr/>
        </p:nvSpPr>
        <p:spPr bwMode="auto">
          <a:xfrm>
            <a:off x="1085332" y="1886743"/>
            <a:ext cx="492443" cy="400110"/>
          </a:xfrm>
          <a:prstGeom prst="rect">
            <a:avLst/>
          </a:prstGeom>
          <a:noFill/>
          <a:ln w="9525">
            <a:noFill/>
            <a:miter lim="800000"/>
            <a:headEnd/>
            <a:tailEnd/>
          </a:ln>
          <a:effectLst/>
        </p:spPr>
        <p:txBody>
          <a:bodyPr wrap="none">
            <a:spAutoFit/>
          </a:bodyPr>
          <a:lstStyle/>
          <a:p>
            <a:r>
              <a:rPr lang="en-US" altLang="ja-JP" sz="2000" dirty="0" err="1" smtClean="0">
                <a:solidFill>
                  <a:srgbClr val="000000"/>
                </a:solidFill>
              </a:rPr>
              <a:t>Gy</a:t>
            </a:r>
            <a:endParaRPr lang="en-US" altLang="ja-JP" sz="2000" dirty="0" smtClean="0">
              <a:solidFill>
                <a:srgbClr val="000000"/>
              </a:solidFill>
            </a:endParaRPr>
          </a:p>
        </p:txBody>
      </p:sp>
      <p:sp>
        <p:nvSpPr>
          <p:cNvPr id="97" name="AutoShape 11"/>
          <p:cNvSpPr>
            <a:spLocks noChangeArrowheads="1"/>
          </p:cNvSpPr>
          <p:nvPr/>
        </p:nvSpPr>
        <p:spPr bwMode="auto">
          <a:xfrm>
            <a:off x="3033192" y="1658143"/>
            <a:ext cx="990600" cy="685800"/>
          </a:xfrm>
          <a:prstGeom prst="cube">
            <a:avLst>
              <a:gd name="adj" fmla="val 25000"/>
            </a:avLst>
          </a:prstGeom>
          <a:solidFill>
            <a:schemeClr val="tx1"/>
          </a:solidFill>
          <a:ln w="9525">
            <a:solidFill>
              <a:schemeClr val="bg1"/>
            </a:solidFill>
            <a:miter lim="800000"/>
            <a:headEnd/>
            <a:tailEnd/>
          </a:ln>
          <a:effectLst/>
        </p:spPr>
        <p:txBody>
          <a:bodyPr wrap="none" anchor="ctr"/>
          <a:lstStyle/>
          <a:p>
            <a:endParaRPr lang="ja-JP" altLang="en-US" dirty="0" smtClean="0">
              <a:solidFill>
                <a:srgbClr val="FFFFFF"/>
              </a:solidFill>
            </a:endParaRPr>
          </a:p>
        </p:txBody>
      </p:sp>
      <p:sp>
        <p:nvSpPr>
          <p:cNvPr id="98" name="Line 12"/>
          <p:cNvSpPr>
            <a:spLocks noChangeShapeType="1"/>
          </p:cNvSpPr>
          <p:nvPr/>
        </p:nvSpPr>
        <p:spPr bwMode="auto">
          <a:xfrm>
            <a:off x="2194992" y="1962943"/>
            <a:ext cx="685800" cy="0"/>
          </a:xfrm>
          <a:prstGeom prst="line">
            <a:avLst/>
          </a:prstGeom>
          <a:noFill/>
          <a:ln w="38100">
            <a:solidFill>
              <a:schemeClr val="tx1"/>
            </a:solidFill>
            <a:round/>
            <a:headEnd/>
            <a:tailEnd type="triangle" w="med" len="med"/>
          </a:ln>
          <a:effectLst/>
        </p:spPr>
        <p:txBody>
          <a:bodyPr wrap="none" anchor="ctr"/>
          <a:lstStyle/>
          <a:p>
            <a:endParaRPr lang="ja-JP" altLang="en-US" smtClean="0">
              <a:solidFill>
                <a:srgbClr val="FFFFFF"/>
              </a:solidFill>
            </a:endParaRPr>
          </a:p>
        </p:txBody>
      </p:sp>
      <p:sp>
        <p:nvSpPr>
          <p:cNvPr id="100" name="Text Box 14"/>
          <p:cNvSpPr txBox="1">
            <a:spLocks noChangeArrowheads="1"/>
          </p:cNvSpPr>
          <p:nvPr/>
        </p:nvSpPr>
        <p:spPr bwMode="auto">
          <a:xfrm>
            <a:off x="3237980" y="1886743"/>
            <a:ext cx="487634" cy="400110"/>
          </a:xfrm>
          <a:prstGeom prst="rect">
            <a:avLst/>
          </a:prstGeom>
          <a:noFill/>
          <a:ln w="9525">
            <a:noFill/>
            <a:miter lim="800000"/>
            <a:headEnd/>
            <a:tailEnd/>
          </a:ln>
          <a:effectLst/>
        </p:spPr>
        <p:txBody>
          <a:bodyPr wrap="none">
            <a:spAutoFit/>
          </a:bodyPr>
          <a:lstStyle/>
          <a:p>
            <a:r>
              <a:rPr lang="en-US" altLang="ja-JP" sz="2000" dirty="0" err="1" smtClean="0">
                <a:solidFill>
                  <a:srgbClr val="FFFFFF"/>
                </a:solidFill>
              </a:rPr>
              <a:t>Sv</a:t>
            </a:r>
            <a:endParaRPr lang="en-US" altLang="ja-JP" sz="2000" dirty="0" smtClean="0">
              <a:solidFill>
                <a:srgbClr val="FFFFFF"/>
              </a:solidFill>
            </a:endParaRPr>
          </a:p>
        </p:txBody>
      </p:sp>
      <p:sp>
        <p:nvSpPr>
          <p:cNvPr id="101" name="Text Box 15"/>
          <p:cNvSpPr txBox="1">
            <a:spLocks noChangeArrowheads="1"/>
          </p:cNvSpPr>
          <p:nvPr/>
        </p:nvSpPr>
        <p:spPr bwMode="auto">
          <a:xfrm>
            <a:off x="2975415" y="1268760"/>
            <a:ext cx="1210588" cy="400110"/>
          </a:xfrm>
          <a:prstGeom prst="rect">
            <a:avLst/>
          </a:prstGeom>
          <a:noFill/>
          <a:ln w="9525">
            <a:noFill/>
            <a:miter lim="800000"/>
            <a:headEnd/>
            <a:tailEnd/>
          </a:ln>
          <a:effectLst/>
        </p:spPr>
        <p:txBody>
          <a:bodyPr wrap="none">
            <a:spAutoFit/>
          </a:bodyPr>
          <a:lstStyle/>
          <a:p>
            <a:r>
              <a:rPr lang="ja-JP" altLang="en-US" sz="2000" dirty="0" smtClean="0">
                <a:solidFill>
                  <a:srgbClr val="000000"/>
                </a:solidFill>
              </a:rPr>
              <a:t>等価線量</a:t>
            </a:r>
          </a:p>
        </p:txBody>
      </p:sp>
      <p:grpSp>
        <p:nvGrpSpPr>
          <p:cNvPr id="3" name="グループ化 2"/>
          <p:cNvGrpSpPr/>
          <p:nvPr/>
        </p:nvGrpSpPr>
        <p:grpSpPr>
          <a:xfrm>
            <a:off x="963215" y="1989276"/>
            <a:ext cx="3384376" cy="1211942"/>
            <a:chOff x="963215" y="1989276"/>
            <a:chExt cx="3384376" cy="1211942"/>
          </a:xfrm>
        </p:grpSpPr>
        <p:sp>
          <p:nvSpPr>
            <p:cNvPr id="99" name="Text Box 13"/>
            <p:cNvSpPr txBox="1">
              <a:spLocks noChangeArrowheads="1"/>
            </p:cNvSpPr>
            <p:nvPr/>
          </p:nvSpPr>
          <p:spPr bwMode="auto">
            <a:xfrm>
              <a:off x="963215" y="2493332"/>
              <a:ext cx="3384376" cy="707886"/>
            </a:xfrm>
            <a:prstGeom prst="rect">
              <a:avLst/>
            </a:prstGeom>
            <a:noFill/>
            <a:ln w="9525">
              <a:noFill/>
              <a:miter lim="800000"/>
              <a:headEnd/>
              <a:tailEnd/>
            </a:ln>
            <a:effectLst/>
          </p:spPr>
          <p:txBody>
            <a:bodyPr wrap="square">
              <a:spAutoFit/>
            </a:bodyPr>
            <a:lstStyle/>
            <a:p>
              <a:r>
                <a:rPr lang="ja-JP" altLang="en-US" sz="2000" dirty="0" smtClean="0">
                  <a:solidFill>
                    <a:srgbClr val="000000"/>
                  </a:solidFill>
                </a:rPr>
                <a:t>係数を使って</a:t>
              </a:r>
              <a:endParaRPr lang="en-US" altLang="ja-JP" sz="2000" dirty="0">
                <a:solidFill>
                  <a:srgbClr val="000000"/>
                </a:solidFill>
              </a:endParaRPr>
            </a:p>
            <a:p>
              <a:r>
                <a:rPr lang="ja-JP" altLang="en-US" sz="2000" dirty="0" smtClean="0">
                  <a:solidFill>
                    <a:srgbClr val="000000"/>
                  </a:solidFill>
                </a:rPr>
                <a:t>放射線の違いを規格化</a:t>
              </a:r>
            </a:p>
          </p:txBody>
        </p:sp>
        <p:cxnSp>
          <p:nvCxnSpPr>
            <p:cNvPr id="102" name="直線矢印コネクタ 101"/>
            <p:cNvCxnSpPr/>
            <p:nvPr/>
          </p:nvCxnSpPr>
          <p:spPr>
            <a:xfrm rot="5400000">
              <a:off x="2188145" y="2276514"/>
              <a:ext cx="576064" cy="1588"/>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 name="グループ化 105"/>
          <p:cNvGrpSpPr/>
          <p:nvPr/>
        </p:nvGrpSpPr>
        <p:grpSpPr>
          <a:xfrm>
            <a:off x="4211961" y="1080842"/>
            <a:ext cx="4450428" cy="2088232"/>
            <a:chOff x="4411581" y="4837658"/>
            <a:chExt cx="4450428" cy="2088232"/>
          </a:xfrm>
        </p:grpSpPr>
        <p:graphicFrame>
          <p:nvGraphicFramePr>
            <p:cNvPr id="103" name="グラフ 102"/>
            <p:cNvGraphicFramePr/>
            <p:nvPr>
              <p:extLst/>
            </p:nvPr>
          </p:nvGraphicFramePr>
          <p:xfrm>
            <a:off x="4901569" y="4837658"/>
            <a:ext cx="3851920" cy="2088232"/>
          </p:xfrm>
          <a:graphic>
            <a:graphicData uri="http://schemas.openxmlformats.org/drawingml/2006/chart">
              <c:chart xmlns:c="http://schemas.openxmlformats.org/drawingml/2006/chart" xmlns:r="http://schemas.openxmlformats.org/officeDocument/2006/relationships" r:id="rId3"/>
            </a:graphicData>
          </a:graphic>
        </p:graphicFrame>
        <p:sp>
          <p:nvSpPr>
            <p:cNvPr id="126" name="テキスト ボックス 125"/>
            <p:cNvSpPr txBox="1"/>
            <p:nvPr/>
          </p:nvSpPr>
          <p:spPr>
            <a:xfrm>
              <a:off x="4411581" y="5142297"/>
              <a:ext cx="1152128" cy="1323439"/>
            </a:xfrm>
            <a:prstGeom prst="rect">
              <a:avLst/>
            </a:prstGeom>
            <a:noFill/>
          </p:spPr>
          <p:txBody>
            <a:bodyPr wrap="square" rtlCol="0">
              <a:spAutoFit/>
            </a:bodyPr>
            <a:lstStyle/>
            <a:p>
              <a:pPr algn="r"/>
              <a:r>
                <a:rPr lang="en-US" altLang="ja-JP" sz="1600" dirty="0" smtClean="0">
                  <a:solidFill>
                    <a:srgbClr val="000000"/>
                  </a:solidFill>
                </a:rPr>
                <a:t>α</a:t>
              </a:r>
              <a:r>
                <a:rPr lang="ja-JP" altLang="en-US" sz="1600" dirty="0" smtClean="0">
                  <a:solidFill>
                    <a:srgbClr val="000000"/>
                  </a:solidFill>
                </a:rPr>
                <a:t>線</a:t>
              </a:r>
              <a:endParaRPr lang="en-US" altLang="ja-JP" sz="1600" dirty="0" smtClean="0">
                <a:solidFill>
                  <a:srgbClr val="000000"/>
                </a:solidFill>
              </a:endParaRPr>
            </a:p>
            <a:p>
              <a:pPr algn="r"/>
              <a:r>
                <a:rPr lang="ja-JP" altLang="en-US" sz="1600" dirty="0" smtClean="0">
                  <a:solidFill>
                    <a:srgbClr val="000000"/>
                  </a:solidFill>
                </a:rPr>
                <a:t>中性子線</a:t>
              </a:r>
              <a:endParaRPr lang="en-US" altLang="ja-JP" sz="1600" dirty="0" smtClean="0">
                <a:solidFill>
                  <a:srgbClr val="000000"/>
                </a:solidFill>
              </a:endParaRPr>
            </a:p>
            <a:p>
              <a:pPr algn="r"/>
              <a:r>
                <a:rPr lang="ja-JP" altLang="en-US" sz="1600" dirty="0" smtClean="0">
                  <a:solidFill>
                    <a:srgbClr val="000000"/>
                  </a:solidFill>
                </a:rPr>
                <a:t>陽子線</a:t>
              </a:r>
              <a:endParaRPr lang="en-US" altLang="ja-JP" sz="1600" dirty="0" smtClean="0">
                <a:solidFill>
                  <a:srgbClr val="000000"/>
                </a:solidFill>
              </a:endParaRPr>
            </a:p>
            <a:p>
              <a:pPr algn="r"/>
              <a:r>
                <a:rPr lang="ja-JP" altLang="en-US" sz="1600" dirty="0" smtClean="0">
                  <a:solidFill>
                    <a:srgbClr val="000000"/>
                  </a:solidFill>
                </a:rPr>
                <a:t>電子線</a:t>
              </a:r>
              <a:endParaRPr lang="en-US" altLang="ja-JP" sz="1600" dirty="0" smtClean="0">
                <a:solidFill>
                  <a:srgbClr val="000000"/>
                </a:solidFill>
              </a:endParaRPr>
            </a:p>
            <a:p>
              <a:pPr algn="r"/>
              <a:r>
                <a:rPr lang="en-US" altLang="ja-JP" sz="1600" dirty="0">
                  <a:solidFill>
                    <a:srgbClr val="000000"/>
                  </a:solidFill>
                </a:rPr>
                <a:t>X</a:t>
              </a:r>
              <a:r>
                <a:rPr lang="ja-JP" altLang="en-US" sz="1600" dirty="0" smtClean="0">
                  <a:solidFill>
                    <a:srgbClr val="000000"/>
                  </a:solidFill>
                </a:rPr>
                <a:t>線</a:t>
              </a:r>
              <a:r>
                <a:rPr lang="en-US" altLang="ja-JP" sz="1600" dirty="0" smtClean="0">
                  <a:solidFill>
                    <a:srgbClr val="000000"/>
                  </a:solidFill>
                </a:rPr>
                <a:t>, γ</a:t>
              </a:r>
              <a:r>
                <a:rPr lang="ja-JP" altLang="en-US" sz="1600" dirty="0" smtClean="0">
                  <a:solidFill>
                    <a:srgbClr val="000000"/>
                  </a:solidFill>
                </a:rPr>
                <a:t>線</a:t>
              </a:r>
              <a:endParaRPr lang="ja-JP" altLang="en-US" sz="1600" dirty="0">
                <a:solidFill>
                  <a:srgbClr val="000000"/>
                </a:solidFill>
              </a:endParaRPr>
            </a:p>
          </p:txBody>
        </p:sp>
        <p:sp>
          <p:nvSpPr>
            <p:cNvPr id="127" name="正方形/長方形 126"/>
            <p:cNvSpPr/>
            <p:nvPr/>
          </p:nvSpPr>
          <p:spPr>
            <a:xfrm>
              <a:off x="4553929" y="4922066"/>
              <a:ext cx="4248472" cy="1944216"/>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000000"/>
                </a:solidFill>
              </a:endParaRPr>
            </a:p>
          </p:txBody>
        </p:sp>
        <p:cxnSp>
          <p:nvCxnSpPr>
            <p:cNvPr id="128" name="直線矢印コネクタ 127"/>
            <p:cNvCxnSpPr/>
            <p:nvPr/>
          </p:nvCxnSpPr>
          <p:spPr>
            <a:xfrm flipH="1" flipV="1">
              <a:off x="6989801" y="5573504"/>
              <a:ext cx="86076" cy="2441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9" name="テキスト ボックス 128"/>
            <p:cNvSpPr txBox="1"/>
            <p:nvPr/>
          </p:nvSpPr>
          <p:spPr>
            <a:xfrm>
              <a:off x="6524613" y="5805031"/>
              <a:ext cx="2337396" cy="276999"/>
            </a:xfrm>
            <a:prstGeom prst="rect">
              <a:avLst/>
            </a:prstGeom>
            <a:noFill/>
          </p:spPr>
          <p:txBody>
            <a:bodyPr wrap="square" rtlCol="0">
              <a:spAutoFit/>
            </a:bodyPr>
            <a:lstStyle/>
            <a:p>
              <a:r>
                <a:rPr lang="ja-JP" altLang="en-US" sz="1200" dirty="0" smtClean="0">
                  <a:solidFill>
                    <a:srgbClr val="000000"/>
                  </a:solidFill>
                </a:rPr>
                <a:t>連続関数（</a:t>
              </a:r>
              <a:r>
                <a:rPr lang="en-US" altLang="ja-JP" sz="1200" dirty="0" smtClean="0">
                  <a:solidFill>
                    <a:srgbClr val="000000"/>
                  </a:solidFill>
                </a:rPr>
                <a:t>2.5~21</a:t>
              </a:r>
              <a:r>
                <a:rPr lang="ja-JP" altLang="en-US" sz="1200" dirty="0" smtClean="0">
                  <a:solidFill>
                    <a:srgbClr val="000000"/>
                  </a:solidFill>
                </a:rPr>
                <a:t>）</a:t>
              </a:r>
              <a:endParaRPr lang="ja-JP" altLang="en-US" sz="1200" dirty="0">
                <a:solidFill>
                  <a:srgbClr val="000000"/>
                </a:solidFill>
              </a:endParaRPr>
            </a:p>
          </p:txBody>
        </p:sp>
      </p:grpSp>
      <p:sp>
        <p:nvSpPr>
          <p:cNvPr id="52" name="角丸四角形 51"/>
          <p:cNvSpPr/>
          <p:nvPr/>
        </p:nvSpPr>
        <p:spPr>
          <a:xfrm>
            <a:off x="1540971" y="4446915"/>
            <a:ext cx="230426" cy="230426"/>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3" name="円/楕円 52"/>
          <p:cNvSpPr/>
          <p:nvPr/>
        </p:nvSpPr>
        <p:spPr>
          <a:xfrm>
            <a:off x="1310547" y="3789040"/>
            <a:ext cx="691277" cy="691277"/>
          </a:xfrm>
          <a:prstGeom prst="ellipse">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4" name="角丸四角形 53"/>
          <p:cNvSpPr/>
          <p:nvPr/>
        </p:nvSpPr>
        <p:spPr>
          <a:xfrm>
            <a:off x="1310547" y="4581130"/>
            <a:ext cx="691277" cy="1248341"/>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5" name="角丸四角形 54"/>
          <p:cNvSpPr/>
          <p:nvPr/>
        </p:nvSpPr>
        <p:spPr>
          <a:xfrm>
            <a:off x="1080120" y="4716555"/>
            <a:ext cx="230426" cy="921703"/>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6" name="角丸四角形 55"/>
          <p:cNvSpPr/>
          <p:nvPr/>
        </p:nvSpPr>
        <p:spPr>
          <a:xfrm>
            <a:off x="2001822" y="4716555"/>
            <a:ext cx="230426" cy="921703"/>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7" name="角丸四角形 56"/>
          <p:cNvSpPr/>
          <p:nvPr/>
        </p:nvSpPr>
        <p:spPr>
          <a:xfrm>
            <a:off x="1310546" y="5848471"/>
            <a:ext cx="288000" cy="1036915"/>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5" name="角丸四角形 84"/>
          <p:cNvSpPr/>
          <p:nvPr/>
        </p:nvSpPr>
        <p:spPr>
          <a:xfrm>
            <a:off x="1713184" y="5848471"/>
            <a:ext cx="288000" cy="1036915"/>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grpSp>
        <p:nvGrpSpPr>
          <p:cNvPr id="62" name="グループ化 61"/>
          <p:cNvGrpSpPr/>
          <p:nvPr/>
        </p:nvGrpSpPr>
        <p:grpSpPr>
          <a:xfrm>
            <a:off x="0" y="4350702"/>
            <a:ext cx="1484414" cy="980356"/>
            <a:chOff x="0" y="4350702"/>
            <a:chExt cx="1484414" cy="980356"/>
          </a:xfrm>
        </p:grpSpPr>
        <p:sp>
          <p:nvSpPr>
            <p:cNvPr id="86" name="Text Box 9"/>
            <p:cNvSpPr txBox="1">
              <a:spLocks noChangeArrowheads="1"/>
            </p:cNvSpPr>
            <p:nvPr/>
          </p:nvSpPr>
          <p:spPr bwMode="auto">
            <a:xfrm>
              <a:off x="0" y="4350702"/>
              <a:ext cx="577402" cy="400110"/>
            </a:xfrm>
            <a:prstGeom prst="rect">
              <a:avLst/>
            </a:prstGeom>
            <a:noFill/>
            <a:ln w="9525">
              <a:noFill/>
              <a:miter lim="800000"/>
              <a:headEnd/>
              <a:tailEnd/>
            </a:ln>
            <a:effectLst/>
          </p:spPr>
          <p:txBody>
            <a:bodyPr wrap="none">
              <a:spAutoFit/>
            </a:bodyPr>
            <a:lstStyle/>
            <a:p>
              <a:r>
                <a:rPr lang="en-US" altLang="ja-JP" sz="2000" dirty="0" smtClean="0">
                  <a:solidFill>
                    <a:srgbClr val="000000"/>
                  </a:solidFill>
                </a:rPr>
                <a:t>α</a:t>
              </a:r>
              <a:r>
                <a:rPr lang="ja-JP" altLang="en-US" sz="2000" dirty="0" smtClean="0">
                  <a:solidFill>
                    <a:srgbClr val="000000"/>
                  </a:solidFill>
                </a:rPr>
                <a:t>線</a:t>
              </a:r>
            </a:p>
          </p:txBody>
        </p:sp>
        <p:sp>
          <p:nvSpPr>
            <p:cNvPr id="88" name="稲妻 87"/>
            <p:cNvSpPr/>
            <p:nvPr/>
          </p:nvSpPr>
          <p:spPr>
            <a:xfrm rot="20330369">
              <a:off x="692326" y="4538970"/>
              <a:ext cx="792088" cy="792088"/>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63" name="グループ化 62"/>
          <p:cNvGrpSpPr/>
          <p:nvPr/>
        </p:nvGrpSpPr>
        <p:grpSpPr>
          <a:xfrm>
            <a:off x="0" y="4986952"/>
            <a:ext cx="1428336" cy="792088"/>
            <a:chOff x="0" y="4986952"/>
            <a:chExt cx="1428336" cy="792088"/>
          </a:xfrm>
        </p:grpSpPr>
        <p:sp>
          <p:nvSpPr>
            <p:cNvPr id="87" name="Text Box 9"/>
            <p:cNvSpPr txBox="1">
              <a:spLocks noChangeArrowheads="1"/>
            </p:cNvSpPr>
            <p:nvPr/>
          </p:nvSpPr>
          <p:spPr bwMode="auto">
            <a:xfrm>
              <a:off x="0" y="5157192"/>
              <a:ext cx="566181" cy="400110"/>
            </a:xfrm>
            <a:prstGeom prst="rect">
              <a:avLst/>
            </a:prstGeom>
            <a:noFill/>
            <a:ln w="9525">
              <a:noFill/>
              <a:miter lim="800000"/>
              <a:headEnd/>
              <a:tailEnd/>
            </a:ln>
            <a:effectLst/>
          </p:spPr>
          <p:txBody>
            <a:bodyPr wrap="none">
              <a:spAutoFit/>
            </a:bodyPr>
            <a:lstStyle/>
            <a:p>
              <a:r>
                <a:rPr lang="en-US" altLang="ja-JP" sz="2000" dirty="0" smtClean="0">
                  <a:solidFill>
                    <a:srgbClr val="000000"/>
                  </a:solidFill>
                </a:rPr>
                <a:t>γ</a:t>
              </a:r>
              <a:r>
                <a:rPr lang="ja-JP" altLang="en-US" sz="2000" dirty="0" smtClean="0">
                  <a:solidFill>
                    <a:srgbClr val="000000"/>
                  </a:solidFill>
                </a:rPr>
                <a:t>線</a:t>
              </a:r>
            </a:p>
          </p:txBody>
        </p:sp>
        <p:sp>
          <p:nvSpPr>
            <p:cNvPr id="89" name="稲妻 88"/>
            <p:cNvSpPr/>
            <p:nvPr/>
          </p:nvSpPr>
          <p:spPr>
            <a:xfrm rot="17735012">
              <a:off x="636248" y="4986952"/>
              <a:ext cx="792088" cy="792088"/>
            </a:xfrm>
            <a:prstGeom prst="lightningBolt">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2" name="グループ化 1"/>
          <p:cNvGrpSpPr/>
          <p:nvPr/>
        </p:nvGrpSpPr>
        <p:grpSpPr>
          <a:xfrm>
            <a:off x="1656184" y="3702632"/>
            <a:ext cx="2275454" cy="1440158"/>
            <a:chOff x="1656184" y="3702632"/>
            <a:chExt cx="2275454" cy="1440158"/>
          </a:xfrm>
        </p:grpSpPr>
        <p:cxnSp>
          <p:nvCxnSpPr>
            <p:cNvPr id="90" name="直線矢印コネクタ 89"/>
            <p:cNvCxnSpPr/>
            <p:nvPr/>
          </p:nvCxnSpPr>
          <p:spPr>
            <a:xfrm flipV="1">
              <a:off x="1656184" y="4566726"/>
              <a:ext cx="1512168" cy="5760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2" name="角丸四角形 91"/>
            <p:cNvSpPr/>
            <p:nvPr/>
          </p:nvSpPr>
          <p:spPr>
            <a:xfrm>
              <a:off x="3240361" y="3702632"/>
              <a:ext cx="691277" cy="1248341"/>
            </a:xfrm>
            <a:prstGeom prst="roundRect">
              <a:avLst/>
            </a:prstGeom>
            <a:solidFill>
              <a:schemeClr val="bg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2" name="テキスト ボックス 71"/>
            <p:cNvSpPr txBox="1"/>
            <p:nvPr/>
          </p:nvSpPr>
          <p:spPr>
            <a:xfrm>
              <a:off x="3354573" y="3846980"/>
              <a:ext cx="461665" cy="1238204"/>
            </a:xfrm>
            <a:prstGeom prst="rect">
              <a:avLst/>
            </a:prstGeom>
            <a:noFill/>
          </p:spPr>
          <p:txBody>
            <a:bodyPr vert="eaVert" wrap="square" rtlCol="0">
              <a:spAutoFit/>
            </a:bodyPr>
            <a:lstStyle/>
            <a:p>
              <a:r>
                <a:rPr lang="ja-JP" altLang="en-US" b="1" dirty="0" smtClean="0">
                  <a:solidFill>
                    <a:srgbClr val="FF0000"/>
                  </a:solidFill>
                </a:rPr>
                <a:t>ダメージ</a:t>
              </a:r>
              <a:endParaRPr lang="ja-JP" altLang="en-US" b="1" dirty="0">
                <a:solidFill>
                  <a:srgbClr val="FF0000"/>
                </a:solidFill>
              </a:endParaRPr>
            </a:p>
          </p:txBody>
        </p:sp>
      </p:grpSp>
      <p:grpSp>
        <p:nvGrpSpPr>
          <p:cNvPr id="64" name="グループ化 63"/>
          <p:cNvGrpSpPr/>
          <p:nvPr/>
        </p:nvGrpSpPr>
        <p:grpSpPr>
          <a:xfrm>
            <a:off x="1656184" y="5286806"/>
            <a:ext cx="2277122" cy="1454562"/>
            <a:chOff x="1656184" y="5286806"/>
            <a:chExt cx="2277122" cy="1454562"/>
          </a:xfrm>
        </p:grpSpPr>
        <p:cxnSp>
          <p:nvCxnSpPr>
            <p:cNvPr id="91" name="直線矢印コネクタ 90"/>
            <p:cNvCxnSpPr/>
            <p:nvPr/>
          </p:nvCxnSpPr>
          <p:spPr>
            <a:xfrm>
              <a:off x="1656184" y="5286806"/>
              <a:ext cx="1584176" cy="504056"/>
            </a:xfrm>
            <a:prstGeom prst="straightConnector1">
              <a:avLst/>
            </a:prstGeom>
            <a:ln>
              <a:solidFill>
                <a:srgbClr val="0070C0"/>
              </a:solidFill>
              <a:tailEnd type="arrow"/>
            </a:ln>
          </p:spPr>
          <p:style>
            <a:lnRef idx="2">
              <a:schemeClr val="accent6"/>
            </a:lnRef>
            <a:fillRef idx="0">
              <a:schemeClr val="accent6"/>
            </a:fillRef>
            <a:effectRef idx="1">
              <a:schemeClr val="accent6"/>
            </a:effectRef>
            <a:fontRef idx="minor">
              <a:schemeClr val="tx1"/>
            </a:fontRef>
          </p:style>
        </p:cxnSp>
        <p:sp>
          <p:nvSpPr>
            <p:cNvPr id="93" name="角丸四角形 92"/>
            <p:cNvSpPr/>
            <p:nvPr/>
          </p:nvSpPr>
          <p:spPr>
            <a:xfrm>
              <a:off x="3242029" y="5358816"/>
              <a:ext cx="691277" cy="1248341"/>
            </a:xfrm>
            <a:prstGeom prst="roundRect">
              <a:avLst/>
            </a:prstGeom>
            <a:solidFill>
              <a:srgbClr val="ECF4A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0" name="テキスト ボックス 79"/>
            <p:cNvSpPr txBox="1"/>
            <p:nvPr/>
          </p:nvSpPr>
          <p:spPr>
            <a:xfrm>
              <a:off x="3342173" y="5503164"/>
              <a:ext cx="461665" cy="1238204"/>
            </a:xfrm>
            <a:prstGeom prst="rect">
              <a:avLst/>
            </a:prstGeom>
            <a:noFill/>
          </p:spPr>
          <p:txBody>
            <a:bodyPr vert="eaVert" wrap="square" rtlCol="0">
              <a:spAutoFit/>
            </a:bodyPr>
            <a:lstStyle/>
            <a:p>
              <a:r>
                <a:rPr lang="ja-JP" altLang="en-US" b="1" dirty="0" smtClean="0">
                  <a:solidFill>
                    <a:srgbClr val="0070C0"/>
                  </a:solidFill>
                </a:rPr>
                <a:t>ダメージ</a:t>
              </a:r>
              <a:endParaRPr lang="ja-JP" altLang="en-US" b="1" dirty="0">
                <a:solidFill>
                  <a:srgbClr val="0070C0"/>
                </a:solidFill>
              </a:endParaRPr>
            </a:p>
          </p:txBody>
        </p:sp>
      </p:grpSp>
      <p:grpSp>
        <p:nvGrpSpPr>
          <p:cNvPr id="6" name="グループ化 110"/>
          <p:cNvGrpSpPr/>
          <p:nvPr/>
        </p:nvGrpSpPr>
        <p:grpSpPr>
          <a:xfrm>
            <a:off x="3357739" y="4983883"/>
            <a:ext cx="392885" cy="317328"/>
            <a:chOff x="5940152" y="4495117"/>
            <a:chExt cx="489278" cy="374043"/>
          </a:xfrm>
        </p:grpSpPr>
        <p:cxnSp>
          <p:nvCxnSpPr>
            <p:cNvPr id="106" name="直線コネクタ 105"/>
            <p:cNvCxnSpPr/>
            <p:nvPr/>
          </p:nvCxnSpPr>
          <p:spPr>
            <a:xfrm>
              <a:off x="5940152" y="4509120"/>
              <a:ext cx="288032" cy="36004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08" name="直線コネクタ 107"/>
            <p:cNvCxnSpPr/>
            <p:nvPr/>
          </p:nvCxnSpPr>
          <p:spPr>
            <a:xfrm flipV="1">
              <a:off x="6213406" y="4495117"/>
              <a:ext cx="216024" cy="36004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grpSp>
      <p:sp>
        <p:nvSpPr>
          <p:cNvPr id="114" name="Text Box 9"/>
          <p:cNvSpPr txBox="1">
            <a:spLocks noChangeArrowheads="1"/>
          </p:cNvSpPr>
          <p:nvPr/>
        </p:nvSpPr>
        <p:spPr bwMode="auto">
          <a:xfrm>
            <a:off x="4499993" y="3573016"/>
            <a:ext cx="1210588" cy="400110"/>
          </a:xfrm>
          <a:prstGeom prst="rect">
            <a:avLst/>
          </a:prstGeom>
          <a:noFill/>
          <a:ln w="9525">
            <a:noFill/>
            <a:miter lim="800000"/>
            <a:headEnd/>
            <a:tailEnd/>
          </a:ln>
          <a:effectLst/>
        </p:spPr>
        <p:txBody>
          <a:bodyPr wrap="none">
            <a:spAutoFit/>
          </a:bodyPr>
          <a:lstStyle/>
          <a:p>
            <a:r>
              <a:rPr lang="ja-JP" altLang="en-US" sz="2000" dirty="0" smtClean="0">
                <a:solidFill>
                  <a:srgbClr val="000000"/>
                </a:solidFill>
              </a:rPr>
              <a:t>吸収線量</a:t>
            </a:r>
          </a:p>
        </p:txBody>
      </p:sp>
      <p:sp>
        <p:nvSpPr>
          <p:cNvPr id="115" name="Text Box 9"/>
          <p:cNvSpPr txBox="1">
            <a:spLocks noChangeArrowheads="1"/>
          </p:cNvSpPr>
          <p:nvPr/>
        </p:nvSpPr>
        <p:spPr bwMode="auto">
          <a:xfrm>
            <a:off x="4895310" y="4149080"/>
            <a:ext cx="684803" cy="400110"/>
          </a:xfrm>
          <a:prstGeom prst="rect">
            <a:avLst/>
          </a:prstGeom>
          <a:noFill/>
          <a:ln w="9525">
            <a:noFill/>
            <a:miter lim="800000"/>
            <a:headEnd/>
            <a:tailEnd/>
          </a:ln>
          <a:effectLst/>
        </p:spPr>
        <p:txBody>
          <a:bodyPr wrap="none">
            <a:spAutoFit/>
          </a:bodyPr>
          <a:lstStyle/>
          <a:p>
            <a:r>
              <a:rPr lang="en-US" altLang="ja-JP" sz="2000" dirty="0" smtClean="0">
                <a:solidFill>
                  <a:srgbClr val="000000"/>
                </a:solidFill>
              </a:rPr>
              <a:t>1 Gy</a:t>
            </a:r>
            <a:endParaRPr lang="ja-JP" altLang="en-US" sz="2000" dirty="0" smtClean="0">
              <a:solidFill>
                <a:srgbClr val="000000"/>
              </a:solidFill>
            </a:endParaRPr>
          </a:p>
        </p:txBody>
      </p:sp>
      <p:sp>
        <p:nvSpPr>
          <p:cNvPr id="116" name="Text Box 9"/>
          <p:cNvSpPr txBox="1">
            <a:spLocks noChangeArrowheads="1"/>
          </p:cNvSpPr>
          <p:nvPr/>
        </p:nvSpPr>
        <p:spPr bwMode="auto">
          <a:xfrm>
            <a:off x="4932041" y="5733256"/>
            <a:ext cx="684803" cy="400110"/>
          </a:xfrm>
          <a:prstGeom prst="rect">
            <a:avLst/>
          </a:prstGeom>
          <a:noFill/>
          <a:ln w="9525">
            <a:noFill/>
            <a:miter lim="800000"/>
            <a:headEnd/>
            <a:tailEnd/>
          </a:ln>
          <a:effectLst/>
        </p:spPr>
        <p:txBody>
          <a:bodyPr wrap="none">
            <a:spAutoFit/>
          </a:bodyPr>
          <a:lstStyle/>
          <a:p>
            <a:r>
              <a:rPr lang="en-US" altLang="ja-JP" sz="2000" dirty="0" smtClean="0">
                <a:solidFill>
                  <a:srgbClr val="000000"/>
                </a:solidFill>
              </a:rPr>
              <a:t>1 </a:t>
            </a:r>
            <a:r>
              <a:rPr lang="en-US" altLang="ja-JP" sz="2000" dirty="0" err="1" smtClean="0">
                <a:solidFill>
                  <a:srgbClr val="000000"/>
                </a:solidFill>
              </a:rPr>
              <a:t>Gy</a:t>
            </a:r>
            <a:endParaRPr lang="ja-JP" altLang="en-US" sz="2000" dirty="0" smtClean="0">
              <a:solidFill>
                <a:srgbClr val="000000"/>
              </a:solidFill>
            </a:endParaRPr>
          </a:p>
        </p:txBody>
      </p:sp>
      <p:sp>
        <p:nvSpPr>
          <p:cNvPr id="117" name="Text Box 9"/>
          <p:cNvSpPr txBox="1">
            <a:spLocks noChangeArrowheads="1"/>
          </p:cNvSpPr>
          <p:nvPr/>
        </p:nvSpPr>
        <p:spPr bwMode="auto">
          <a:xfrm>
            <a:off x="5796136" y="4149080"/>
            <a:ext cx="1800200" cy="400110"/>
          </a:xfrm>
          <a:prstGeom prst="rect">
            <a:avLst/>
          </a:prstGeom>
          <a:noFill/>
          <a:ln w="9525">
            <a:noFill/>
            <a:miter lim="800000"/>
            <a:headEnd/>
            <a:tailEnd/>
          </a:ln>
          <a:effectLst/>
        </p:spPr>
        <p:txBody>
          <a:bodyPr wrap="square">
            <a:spAutoFit/>
          </a:bodyPr>
          <a:lstStyle/>
          <a:p>
            <a:r>
              <a:rPr lang="en-US" altLang="ja-JP" sz="2000" dirty="0" smtClean="0">
                <a:solidFill>
                  <a:srgbClr val="000000"/>
                </a:solidFill>
              </a:rPr>
              <a:t>× 20           =</a:t>
            </a:r>
            <a:endParaRPr lang="ja-JP" altLang="en-US" sz="2000" dirty="0" smtClean="0">
              <a:solidFill>
                <a:srgbClr val="000000"/>
              </a:solidFill>
            </a:endParaRPr>
          </a:p>
        </p:txBody>
      </p:sp>
      <p:sp>
        <p:nvSpPr>
          <p:cNvPr id="118" name="Text Box 9"/>
          <p:cNvSpPr txBox="1">
            <a:spLocks noChangeArrowheads="1"/>
          </p:cNvSpPr>
          <p:nvPr/>
        </p:nvSpPr>
        <p:spPr bwMode="auto">
          <a:xfrm>
            <a:off x="5796136" y="5733256"/>
            <a:ext cx="1800200" cy="400110"/>
          </a:xfrm>
          <a:prstGeom prst="rect">
            <a:avLst/>
          </a:prstGeom>
          <a:noFill/>
          <a:ln w="9525">
            <a:noFill/>
            <a:miter lim="800000"/>
            <a:headEnd/>
            <a:tailEnd/>
          </a:ln>
          <a:effectLst/>
        </p:spPr>
        <p:txBody>
          <a:bodyPr wrap="square">
            <a:spAutoFit/>
          </a:bodyPr>
          <a:lstStyle/>
          <a:p>
            <a:r>
              <a:rPr lang="en-US" altLang="ja-JP" sz="2000" dirty="0" smtClean="0">
                <a:solidFill>
                  <a:srgbClr val="000000"/>
                </a:solidFill>
              </a:rPr>
              <a:t>×   1           =</a:t>
            </a:r>
            <a:endParaRPr lang="ja-JP" altLang="en-US" sz="2000" dirty="0" smtClean="0">
              <a:solidFill>
                <a:srgbClr val="000000"/>
              </a:solidFill>
            </a:endParaRPr>
          </a:p>
        </p:txBody>
      </p:sp>
      <p:sp>
        <p:nvSpPr>
          <p:cNvPr id="119" name="Text Box 9"/>
          <p:cNvSpPr txBox="1">
            <a:spLocks noChangeArrowheads="1"/>
          </p:cNvSpPr>
          <p:nvPr/>
        </p:nvSpPr>
        <p:spPr bwMode="auto">
          <a:xfrm>
            <a:off x="5796137" y="3604954"/>
            <a:ext cx="1980029" cy="400110"/>
          </a:xfrm>
          <a:prstGeom prst="rect">
            <a:avLst/>
          </a:prstGeom>
          <a:noFill/>
          <a:ln w="9525">
            <a:noFill/>
            <a:miter lim="800000"/>
            <a:headEnd/>
            <a:tailEnd/>
          </a:ln>
          <a:effectLst/>
        </p:spPr>
        <p:txBody>
          <a:bodyPr wrap="none">
            <a:spAutoFit/>
          </a:bodyPr>
          <a:lstStyle/>
          <a:p>
            <a:r>
              <a:rPr lang="ja-JP" altLang="en-US" sz="2000" dirty="0" smtClean="0">
                <a:solidFill>
                  <a:srgbClr val="000000"/>
                </a:solidFill>
              </a:rPr>
              <a:t>放射線加重係数</a:t>
            </a:r>
          </a:p>
        </p:txBody>
      </p:sp>
      <p:sp>
        <p:nvSpPr>
          <p:cNvPr id="120" name="右矢印 119"/>
          <p:cNvSpPr/>
          <p:nvPr/>
        </p:nvSpPr>
        <p:spPr>
          <a:xfrm>
            <a:off x="4067944" y="4149080"/>
            <a:ext cx="432048" cy="360040"/>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21" name="右矢印 120"/>
          <p:cNvSpPr/>
          <p:nvPr/>
        </p:nvSpPr>
        <p:spPr>
          <a:xfrm>
            <a:off x="4067944" y="5733256"/>
            <a:ext cx="432048" cy="360040"/>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22" name="Text Box 9"/>
          <p:cNvSpPr txBox="1">
            <a:spLocks noChangeArrowheads="1"/>
          </p:cNvSpPr>
          <p:nvPr/>
        </p:nvSpPr>
        <p:spPr bwMode="auto">
          <a:xfrm>
            <a:off x="7780438" y="4077072"/>
            <a:ext cx="1154483" cy="523220"/>
          </a:xfrm>
          <a:prstGeom prst="rect">
            <a:avLst/>
          </a:prstGeom>
          <a:noFill/>
          <a:ln w="9525">
            <a:noFill/>
            <a:miter lim="800000"/>
            <a:headEnd/>
            <a:tailEnd/>
          </a:ln>
          <a:effectLst/>
        </p:spPr>
        <p:txBody>
          <a:bodyPr wrap="none">
            <a:spAutoFit/>
          </a:bodyPr>
          <a:lstStyle/>
          <a:p>
            <a:r>
              <a:rPr lang="en-US" altLang="ja-JP" sz="2800" dirty="0" smtClean="0">
                <a:solidFill>
                  <a:srgbClr val="000000"/>
                </a:solidFill>
              </a:rPr>
              <a:t>20 </a:t>
            </a:r>
            <a:r>
              <a:rPr lang="en-US" altLang="ja-JP" sz="2800" dirty="0" err="1" smtClean="0">
                <a:solidFill>
                  <a:srgbClr val="000000"/>
                </a:solidFill>
              </a:rPr>
              <a:t>Sv</a:t>
            </a:r>
            <a:endParaRPr lang="ja-JP" altLang="en-US" sz="2800" dirty="0" smtClean="0">
              <a:solidFill>
                <a:srgbClr val="000000"/>
              </a:solidFill>
            </a:endParaRPr>
          </a:p>
        </p:txBody>
      </p:sp>
      <p:sp>
        <p:nvSpPr>
          <p:cNvPr id="123" name="Text Box 9"/>
          <p:cNvSpPr txBox="1">
            <a:spLocks noChangeArrowheads="1"/>
          </p:cNvSpPr>
          <p:nvPr/>
        </p:nvSpPr>
        <p:spPr bwMode="auto">
          <a:xfrm>
            <a:off x="8057759" y="5661248"/>
            <a:ext cx="877163" cy="523220"/>
          </a:xfrm>
          <a:prstGeom prst="rect">
            <a:avLst/>
          </a:prstGeom>
          <a:noFill/>
          <a:ln w="9525">
            <a:noFill/>
            <a:miter lim="800000"/>
            <a:headEnd/>
            <a:tailEnd/>
          </a:ln>
          <a:effectLst/>
        </p:spPr>
        <p:txBody>
          <a:bodyPr wrap="none">
            <a:spAutoFit/>
          </a:bodyPr>
          <a:lstStyle/>
          <a:p>
            <a:r>
              <a:rPr lang="en-US" altLang="ja-JP" sz="2800" dirty="0" smtClean="0">
                <a:solidFill>
                  <a:srgbClr val="000000"/>
                </a:solidFill>
              </a:rPr>
              <a:t>1 </a:t>
            </a:r>
            <a:r>
              <a:rPr lang="en-US" altLang="ja-JP" sz="2800" dirty="0" err="1" smtClean="0">
                <a:solidFill>
                  <a:srgbClr val="000000"/>
                </a:solidFill>
              </a:rPr>
              <a:t>Sv</a:t>
            </a:r>
            <a:endParaRPr lang="ja-JP" altLang="en-US" sz="2800" dirty="0" smtClean="0">
              <a:solidFill>
                <a:srgbClr val="000000"/>
              </a:solidFill>
            </a:endParaRPr>
          </a:p>
        </p:txBody>
      </p:sp>
      <p:sp>
        <p:nvSpPr>
          <p:cNvPr id="131" name="角丸四角形 130"/>
          <p:cNvSpPr/>
          <p:nvPr/>
        </p:nvSpPr>
        <p:spPr>
          <a:xfrm>
            <a:off x="7812360" y="4005064"/>
            <a:ext cx="1080120" cy="2232248"/>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32" name="Text Box 9"/>
          <p:cNvSpPr txBox="1">
            <a:spLocks noChangeArrowheads="1"/>
          </p:cNvSpPr>
          <p:nvPr/>
        </p:nvSpPr>
        <p:spPr bwMode="auto">
          <a:xfrm>
            <a:off x="7812360" y="4541058"/>
            <a:ext cx="1210588" cy="400110"/>
          </a:xfrm>
          <a:prstGeom prst="rect">
            <a:avLst/>
          </a:prstGeom>
          <a:noFill/>
          <a:ln w="9525">
            <a:noFill/>
            <a:miter lim="800000"/>
            <a:headEnd/>
            <a:tailEnd/>
          </a:ln>
          <a:effectLst/>
        </p:spPr>
        <p:txBody>
          <a:bodyPr wrap="none">
            <a:spAutoFit/>
          </a:bodyPr>
          <a:lstStyle/>
          <a:p>
            <a:r>
              <a:rPr lang="ja-JP" altLang="en-US" sz="2000" dirty="0" smtClean="0">
                <a:solidFill>
                  <a:srgbClr val="FF0000"/>
                </a:solidFill>
              </a:rPr>
              <a:t>影響大！</a:t>
            </a:r>
          </a:p>
        </p:txBody>
      </p:sp>
      <p:sp>
        <p:nvSpPr>
          <p:cNvPr id="59" name="Rectangle 2"/>
          <p:cNvSpPr>
            <a:spLocks noGrp="1" noChangeArrowheads="1"/>
          </p:cNvSpPr>
          <p:nvPr>
            <p:ph type="title"/>
          </p:nvPr>
        </p:nvSpPr>
        <p:spPr>
          <a:xfrm>
            <a:off x="755576" y="44624"/>
            <a:ext cx="7772400" cy="685800"/>
          </a:xfrm>
          <a:noFill/>
          <a:ln/>
        </p:spPr>
        <p:txBody>
          <a:bodyPr>
            <a:normAutofit fontScale="90000"/>
          </a:bodyPr>
          <a:lstStyle/>
          <a:p>
            <a:r>
              <a:rPr lang="ja-JP" altLang="en-US" sz="4000" u="sng" dirty="0">
                <a:solidFill>
                  <a:schemeClr val="tx1"/>
                </a:solidFill>
                <a:latin typeface="Comic Sans MS" pitchFamily="66" charset="0"/>
                <a:ea typeface="HG丸ｺﾞｼｯｸM-PRO" pitchFamily="50" charset="-128"/>
              </a:rPr>
              <a:t>等価</a:t>
            </a:r>
            <a:r>
              <a:rPr lang="ja-JP" altLang="en-US" sz="3200" dirty="0" smtClean="0">
                <a:solidFill>
                  <a:schemeClr val="tx1"/>
                </a:solidFill>
                <a:latin typeface="Comic Sans MS" pitchFamily="66" charset="0"/>
                <a:ea typeface="HG丸ｺﾞｼｯｸM-PRO" pitchFamily="50" charset="-128"/>
              </a:rPr>
              <a:t>線量（</a:t>
            </a:r>
            <a:r>
              <a:rPr lang="en-US" altLang="ja-JP" sz="3200" dirty="0" err="1" smtClean="0">
                <a:solidFill>
                  <a:schemeClr val="tx1"/>
                </a:solidFill>
                <a:latin typeface="Comic Sans MS" pitchFamily="66" charset="0"/>
                <a:ea typeface="HG丸ｺﾞｼｯｸM-PRO" pitchFamily="50" charset="-128"/>
              </a:rPr>
              <a:t>Sv</a:t>
            </a:r>
            <a:r>
              <a:rPr lang="ja-JP" altLang="en-US" sz="3200" dirty="0" smtClean="0">
                <a:solidFill>
                  <a:schemeClr val="tx1"/>
                </a:solidFill>
                <a:latin typeface="Comic Sans MS" pitchFamily="66" charset="0"/>
                <a:ea typeface="HG丸ｺﾞｼｯｸM-PRO" pitchFamily="50" charset="-128"/>
              </a:rPr>
              <a:t>：</a:t>
            </a:r>
            <a:r>
              <a:rPr lang="ja-JP" altLang="en-US" sz="3200" dirty="0">
                <a:solidFill>
                  <a:schemeClr val="tx1"/>
                </a:solidFill>
                <a:latin typeface="Comic Sans MS" pitchFamily="66" charset="0"/>
                <a:ea typeface="HG丸ｺﾞｼｯｸM-PRO" pitchFamily="50" charset="-128"/>
              </a:rPr>
              <a:t>シーベルト）</a:t>
            </a:r>
          </a:p>
        </p:txBody>
      </p:sp>
      <p:sp>
        <p:nvSpPr>
          <p:cNvPr id="58" name="Text Box 9"/>
          <p:cNvSpPr txBox="1">
            <a:spLocks noChangeArrowheads="1"/>
          </p:cNvSpPr>
          <p:nvPr/>
        </p:nvSpPr>
        <p:spPr bwMode="auto">
          <a:xfrm>
            <a:off x="107505" y="3998902"/>
            <a:ext cx="684803" cy="400110"/>
          </a:xfrm>
          <a:prstGeom prst="rect">
            <a:avLst/>
          </a:prstGeom>
          <a:noFill/>
          <a:ln w="9525">
            <a:noFill/>
            <a:miter lim="800000"/>
            <a:headEnd/>
            <a:tailEnd/>
          </a:ln>
          <a:effectLst/>
        </p:spPr>
        <p:txBody>
          <a:bodyPr wrap="none">
            <a:spAutoFit/>
          </a:bodyPr>
          <a:lstStyle/>
          <a:p>
            <a:r>
              <a:rPr lang="en-US" altLang="ja-JP" sz="2000" dirty="0" smtClean="0">
                <a:solidFill>
                  <a:srgbClr val="000000"/>
                </a:solidFill>
              </a:rPr>
              <a:t>1 </a:t>
            </a:r>
            <a:r>
              <a:rPr lang="en-US" altLang="ja-JP" sz="2000" dirty="0" err="1" smtClean="0">
                <a:solidFill>
                  <a:srgbClr val="000000"/>
                </a:solidFill>
              </a:rPr>
              <a:t>Gy</a:t>
            </a:r>
            <a:endParaRPr lang="ja-JP" altLang="en-US" sz="2000" dirty="0" smtClean="0">
              <a:solidFill>
                <a:srgbClr val="000000"/>
              </a:solidFill>
            </a:endParaRPr>
          </a:p>
        </p:txBody>
      </p:sp>
      <p:sp>
        <p:nvSpPr>
          <p:cNvPr id="60" name="Text Box 9"/>
          <p:cNvSpPr txBox="1">
            <a:spLocks noChangeArrowheads="1"/>
          </p:cNvSpPr>
          <p:nvPr/>
        </p:nvSpPr>
        <p:spPr bwMode="auto">
          <a:xfrm>
            <a:off x="5081286" y="4737338"/>
            <a:ext cx="2300630" cy="70788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spAutoFit/>
          </a:bodyPr>
          <a:lstStyle/>
          <a:p>
            <a:r>
              <a:rPr lang="en-US" altLang="ja-JP" sz="2000" dirty="0" smtClean="0">
                <a:solidFill>
                  <a:srgbClr val="000000"/>
                </a:solidFill>
              </a:rPr>
              <a:t>α</a:t>
            </a:r>
            <a:r>
              <a:rPr lang="ja-JP" altLang="en-US" sz="2000" dirty="0" smtClean="0">
                <a:solidFill>
                  <a:srgbClr val="000000"/>
                </a:solidFill>
              </a:rPr>
              <a:t>線は</a:t>
            </a:r>
            <a:r>
              <a:rPr lang="en-US" altLang="ja-JP" sz="2000" dirty="0" smtClean="0">
                <a:solidFill>
                  <a:srgbClr val="000000"/>
                </a:solidFill>
              </a:rPr>
              <a:t>γ</a:t>
            </a:r>
            <a:r>
              <a:rPr lang="ja-JP" altLang="en-US" sz="2000" dirty="0" smtClean="0">
                <a:solidFill>
                  <a:srgbClr val="000000"/>
                </a:solidFill>
              </a:rPr>
              <a:t>線より</a:t>
            </a:r>
            <a:r>
              <a:rPr lang="en-US" altLang="ja-JP" sz="2000" b="1" dirty="0" smtClean="0">
                <a:solidFill>
                  <a:srgbClr val="FF0000"/>
                </a:solidFill>
              </a:rPr>
              <a:t>20</a:t>
            </a:r>
            <a:r>
              <a:rPr lang="ja-JP" altLang="en-US" sz="2000" b="1" dirty="0" smtClean="0">
                <a:solidFill>
                  <a:srgbClr val="FF0000"/>
                </a:solidFill>
              </a:rPr>
              <a:t>倍</a:t>
            </a:r>
            <a:endParaRPr lang="en-US" altLang="ja-JP" sz="2000" b="1" dirty="0" smtClean="0">
              <a:solidFill>
                <a:srgbClr val="FF0000"/>
              </a:solidFill>
            </a:endParaRPr>
          </a:p>
          <a:p>
            <a:r>
              <a:rPr lang="ja-JP" altLang="en-US" sz="2000" dirty="0" smtClean="0">
                <a:solidFill>
                  <a:srgbClr val="000000"/>
                </a:solidFill>
              </a:rPr>
              <a:t>ダメージを与える</a:t>
            </a:r>
            <a:endParaRPr lang="en-US" altLang="ja-JP" sz="2000" dirty="0" smtClean="0">
              <a:solidFill>
                <a:srgbClr val="000000"/>
              </a:solidFill>
            </a:endParaRPr>
          </a:p>
        </p:txBody>
      </p:sp>
      <p:sp>
        <p:nvSpPr>
          <p:cNvPr id="61" name="Text Box 9"/>
          <p:cNvSpPr txBox="1">
            <a:spLocks noChangeArrowheads="1"/>
          </p:cNvSpPr>
          <p:nvPr/>
        </p:nvSpPr>
        <p:spPr bwMode="auto">
          <a:xfrm>
            <a:off x="5769276" y="3604954"/>
            <a:ext cx="1980029" cy="400110"/>
          </a:xfrm>
          <a:prstGeom prst="rect">
            <a:avLst/>
          </a:prstGeom>
          <a:noFill/>
          <a:ln w="9525">
            <a:noFill/>
            <a:miter lim="800000"/>
            <a:headEnd/>
            <a:tailEnd/>
          </a:ln>
          <a:effectLst/>
        </p:spPr>
        <p:txBody>
          <a:bodyPr wrap="none">
            <a:spAutoFit/>
          </a:bodyPr>
          <a:lstStyle/>
          <a:p>
            <a:r>
              <a:rPr lang="ja-JP" altLang="en-US" sz="2000" dirty="0">
                <a:solidFill>
                  <a:srgbClr val="000000"/>
                </a:solidFill>
              </a:rPr>
              <a:t>ダメージの係数</a:t>
            </a:r>
            <a:endParaRPr lang="ja-JP" altLang="en-US" sz="2000" dirty="0" smtClean="0">
              <a:solidFill>
                <a:srgbClr val="000000"/>
              </a:solidFill>
            </a:endParaRPr>
          </a:p>
        </p:txBody>
      </p:sp>
      <p:grpSp>
        <p:nvGrpSpPr>
          <p:cNvPr id="16" name="グループ化 15"/>
          <p:cNvGrpSpPr/>
          <p:nvPr/>
        </p:nvGrpSpPr>
        <p:grpSpPr>
          <a:xfrm>
            <a:off x="1314204" y="3794242"/>
            <a:ext cx="691277" cy="691277"/>
            <a:chOff x="-1010969" y="4465917"/>
            <a:chExt cx="691277" cy="691277"/>
          </a:xfrm>
        </p:grpSpPr>
        <p:sp>
          <p:nvSpPr>
            <p:cNvPr id="65" name="円/楕円 64"/>
            <p:cNvSpPr/>
            <p:nvPr/>
          </p:nvSpPr>
          <p:spPr>
            <a:xfrm>
              <a:off x="-1010969" y="4465917"/>
              <a:ext cx="691277" cy="691277"/>
            </a:xfrm>
            <a:prstGeom prst="ellipse">
              <a:avLst/>
            </a:prstGeom>
            <a:solidFill>
              <a:srgbClr val="F579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cxnSp>
          <p:nvCxnSpPr>
            <p:cNvPr id="4" name="直線コネクタ 3"/>
            <p:cNvCxnSpPr/>
            <p:nvPr/>
          </p:nvCxnSpPr>
          <p:spPr>
            <a:xfrm flipV="1">
              <a:off x="-892899" y="4603124"/>
              <a:ext cx="146838" cy="742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rot="3360000" flipV="1">
              <a:off x="-619849" y="4599949"/>
              <a:ext cx="146838" cy="742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円/楕円 6"/>
            <p:cNvSpPr/>
            <p:nvPr/>
          </p:nvSpPr>
          <p:spPr>
            <a:xfrm>
              <a:off x="-847725" y="4718288"/>
              <a:ext cx="76200" cy="1174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 name="フリーフォーム 7"/>
            <p:cNvSpPr/>
            <p:nvPr/>
          </p:nvSpPr>
          <p:spPr>
            <a:xfrm>
              <a:off x="-828675" y="4981394"/>
              <a:ext cx="279400" cy="66856"/>
            </a:xfrm>
            <a:custGeom>
              <a:avLst/>
              <a:gdLst>
                <a:gd name="connsiteX0" fmla="*/ 0 w 279400"/>
                <a:gd name="connsiteY0" fmla="*/ 50981 h 66856"/>
                <a:gd name="connsiteX1" fmla="*/ 130175 w 279400"/>
                <a:gd name="connsiteY1" fmla="*/ 181 h 66856"/>
                <a:gd name="connsiteX2" fmla="*/ 279400 w 279400"/>
                <a:gd name="connsiteY2" fmla="*/ 66856 h 66856"/>
              </a:gdLst>
              <a:ahLst/>
              <a:cxnLst>
                <a:cxn ang="0">
                  <a:pos x="connsiteX0" y="connsiteY0"/>
                </a:cxn>
                <a:cxn ang="0">
                  <a:pos x="connsiteX1" y="connsiteY1"/>
                </a:cxn>
                <a:cxn ang="0">
                  <a:pos x="connsiteX2" y="connsiteY2"/>
                </a:cxn>
              </a:cxnLst>
              <a:rect l="l" t="t" r="r" b="b"/>
              <a:pathLst>
                <a:path w="279400" h="66856">
                  <a:moveTo>
                    <a:pt x="0" y="50981"/>
                  </a:moveTo>
                  <a:cubicBezTo>
                    <a:pt x="41804" y="24258"/>
                    <a:pt x="83608" y="-2465"/>
                    <a:pt x="130175" y="181"/>
                  </a:cubicBezTo>
                  <a:cubicBezTo>
                    <a:pt x="176742" y="2827"/>
                    <a:pt x="228071" y="34841"/>
                    <a:pt x="279400" y="6685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nvGrpSpPr>
            <p:cNvPr id="14" name="グループ化 13"/>
            <p:cNvGrpSpPr/>
            <p:nvPr/>
          </p:nvGrpSpPr>
          <p:grpSpPr>
            <a:xfrm>
              <a:off x="-641350" y="4709091"/>
              <a:ext cx="127000" cy="134214"/>
              <a:chOff x="-644525" y="4677341"/>
              <a:chExt cx="127000" cy="134214"/>
            </a:xfrm>
          </p:grpSpPr>
          <p:cxnSp>
            <p:nvCxnSpPr>
              <p:cNvPr id="10" name="直線コネクタ 9"/>
              <p:cNvCxnSpPr/>
              <p:nvPr/>
            </p:nvCxnSpPr>
            <p:spPr>
              <a:xfrm flipV="1">
                <a:off x="-644525" y="4677341"/>
                <a:ext cx="127000" cy="599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flipV="1">
                <a:off x="-638658" y="4740842"/>
                <a:ext cx="1147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640922" y="4735209"/>
                <a:ext cx="103906" cy="76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涙形 14"/>
            <p:cNvSpPr/>
            <p:nvPr/>
          </p:nvSpPr>
          <p:spPr>
            <a:xfrm rot="18512147">
              <a:off x="-456239" y="4724717"/>
              <a:ext cx="97928" cy="89576"/>
            </a:xfrm>
            <a:prstGeom prst="teardrop">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sp>
        <p:nvSpPr>
          <p:cNvPr id="74" name="Text Box 9"/>
          <p:cNvSpPr txBox="1">
            <a:spLocks noChangeArrowheads="1"/>
          </p:cNvSpPr>
          <p:nvPr/>
        </p:nvSpPr>
        <p:spPr bwMode="auto">
          <a:xfrm>
            <a:off x="142781" y="5589240"/>
            <a:ext cx="684803" cy="400110"/>
          </a:xfrm>
          <a:prstGeom prst="rect">
            <a:avLst/>
          </a:prstGeom>
          <a:noFill/>
          <a:ln w="9525">
            <a:noFill/>
            <a:miter lim="800000"/>
            <a:headEnd/>
            <a:tailEnd/>
          </a:ln>
          <a:effectLst/>
        </p:spPr>
        <p:txBody>
          <a:bodyPr wrap="none">
            <a:spAutoFit/>
          </a:bodyPr>
          <a:lstStyle/>
          <a:p>
            <a:r>
              <a:rPr lang="en-US" altLang="ja-JP" sz="2000" dirty="0" smtClean="0">
                <a:solidFill>
                  <a:srgbClr val="000000"/>
                </a:solidFill>
              </a:rPr>
              <a:t>1 </a:t>
            </a:r>
            <a:r>
              <a:rPr lang="en-US" altLang="ja-JP" sz="2000" dirty="0" err="1" smtClean="0">
                <a:solidFill>
                  <a:srgbClr val="000000"/>
                </a:solidFill>
              </a:rPr>
              <a:t>Gy</a:t>
            </a:r>
            <a:endParaRPr lang="ja-JP" altLang="en-US" sz="2000" dirty="0" smtClean="0">
              <a:solidFill>
                <a:srgbClr val="000000"/>
              </a:solidFill>
            </a:endParaRPr>
          </a:p>
        </p:txBody>
      </p:sp>
      <p:grpSp>
        <p:nvGrpSpPr>
          <p:cNvPr id="18" name="グループ化 17"/>
          <p:cNvGrpSpPr/>
          <p:nvPr/>
        </p:nvGrpSpPr>
        <p:grpSpPr>
          <a:xfrm>
            <a:off x="1288435" y="3789040"/>
            <a:ext cx="691277" cy="691277"/>
            <a:chOff x="-1034403" y="2706997"/>
            <a:chExt cx="691277" cy="691277"/>
          </a:xfrm>
        </p:grpSpPr>
        <p:sp>
          <p:nvSpPr>
            <p:cNvPr id="76" name="円/楕円 75"/>
            <p:cNvSpPr/>
            <p:nvPr/>
          </p:nvSpPr>
          <p:spPr>
            <a:xfrm>
              <a:off x="-1034403" y="2706997"/>
              <a:ext cx="691277" cy="69127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cxnSp>
          <p:nvCxnSpPr>
            <p:cNvPr id="77" name="直線コネクタ 76"/>
            <p:cNvCxnSpPr/>
            <p:nvPr/>
          </p:nvCxnSpPr>
          <p:spPr>
            <a:xfrm flipV="1">
              <a:off x="-916333" y="2844204"/>
              <a:ext cx="146838" cy="742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rot="3360000" flipV="1">
              <a:off x="-643283" y="2841029"/>
              <a:ext cx="146838" cy="742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 name="グループ化 81"/>
            <p:cNvGrpSpPr/>
            <p:nvPr/>
          </p:nvGrpSpPr>
          <p:grpSpPr>
            <a:xfrm>
              <a:off x="-664784" y="2950171"/>
              <a:ext cx="127000" cy="134214"/>
              <a:chOff x="-644525" y="4677341"/>
              <a:chExt cx="127000" cy="134214"/>
            </a:xfrm>
          </p:grpSpPr>
          <p:cxnSp>
            <p:nvCxnSpPr>
              <p:cNvPr id="84" name="直線コネクタ 83"/>
              <p:cNvCxnSpPr/>
              <p:nvPr/>
            </p:nvCxnSpPr>
            <p:spPr>
              <a:xfrm flipV="1">
                <a:off x="-644525" y="4677341"/>
                <a:ext cx="127000" cy="599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V="1">
                <a:off x="-638658" y="4740842"/>
                <a:ext cx="1147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a:off x="-640922" y="4735209"/>
                <a:ext cx="103906" cy="76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涙形 82"/>
            <p:cNvSpPr/>
            <p:nvPr/>
          </p:nvSpPr>
          <p:spPr>
            <a:xfrm rot="18512147">
              <a:off x="-479673" y="2965797"/>
              <a:ext cx="97928" cy="89576"/>
            </a:xfrm>
            <a:prstGeom prst="teardrop">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nvGrpSpPr>
            <p:cNvPr id="107" name="グループ化 106"/>
            <p:cNvGrpSpPr/>
            <p:nvPr/>
          </p:nvGrpSpPr>
          <p:grpSpPr>
            <a:xfrm rot="10800000">
              <a:off x="-865975" y="2936233"/>
              <a:ext cx="127000" cy="134214"/>
              <a:chOff x="-644525" y="4677341"/>
              <a:chExt cx="127000" cy="134214"/>
            </a:xfrm>
          </p:grpSpPr>
          <p:cxnSp>
            <p:nvCxnSpPr>
              <p:cNvPr id="109" name="直線コネクタ 108"/>
              <p:cNvCxnSpPr/>
              <p:nvPr/>
            </p:nvCxnSpPr>
            <p:spPr>
              <a:xfrm flipV="1">
                <a:off x="-644525" y="4677341"/>
                <a:ext cx="127000" cy="599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flipV="1">
                <a:off x="-638658" y="4740842"/>
                <a:ext cx="1147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a:off x="-640922" y="4735209"/>
                <a:ext cx="103906" cy="76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フリーフォーム 16"/>
            <p:cNvSpPr/>
            <p:nvPr/>
          </p:nvSpPr>
          <p:spPr>
            <a:xfrm>
              <a:off x="-890588" y="3197870"/>
              <a:ext cx="373856" cy="71603"/>
            </a:xfrm>
            <a:custGeom>
              <a:avLst/>
              <a:gdLst>
                <a:gd name="connsiteX0" fmla="*/ 0 w 373856"/>
                <a:gd name="connsiteY0" fmla="*/ 62062 h 71603"/>
                <a:gd name="connsiteX1" fmla="*/ 64294 w 373856"/>
                <a:gd name="connsiteY1" fmla="*/ 7294 h 71603"/>
                <a:gd name="connsiteX2" fmla="*/ 119063 w 373856"/>
                <a:gd name="connsiteY2" fmla="*/ 71587 h 71603"/>
                <a:gd name="connsiteX3" fmla="*/ 190500 w 373856"/>
                <a:gd name="connsiteY3" fmla="*/ 150 h 71603"/>
                <a:gd name="connsiteX4" fmla="*/ 257175 w 373856"/>
                <a:gd name="connsiteY4" fmla="*/ 64444 h 71603"/>
                <a:gd name="connsiteX5" fmla="*/ 328613 w 373856"/>
                <a:gd name="connsiteY5" fmla="*/ 150 h 71603"/>
                <a:gd name="connsiteX6" fmla="*/ 373856 w 373856"/>
                <a:gd name="connsiteY6" fmla="*/ 50156 h 7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 h="71603">
                  <a:moveTo>
                    <a:pt x="0" y="62062"/>
                  </a:moveTo>
                  <a:cubicBezTo>
                    <a:pt x="22225" y="33884"/>
                    <a:pt x="44450" y="5706"/>
                    <a:pt x="64294" y="7294"/>
                  </a:cubicBezTo>
                  <a:cubicBezTo>
                    <a:pt x="84138" y="8881"/>
                    <a:pt x="98029" y="72778"/>
                    <a:pt x="119063" y="71587"/>
                  </a:cubicBezTo>
                  <a:cubicBezTo>
                    <a:pt x="140097" y="70396"/>
                    <a:pt x="167481" y="1340"/>
                    <a:pt x="190500" y="150"/>
                  </a:cubicBezTo>
                  <a:cubicBezTo>
                    <a:pt x="213519" y="-1041"/>
                    <a:pt x="234156" y="64444"/>
                    <a:pt x="257175" y="64444"/>
                  </a:cubicBezTo>
                  <a:cubicBezTo>
                    <a:pt x="280194" y="64444"/>
                    <a:pt x="309166" y="2531"/>
                    <a:pt x="328613" y="150"/>
                  </a:cubicBezTo>
                  <a:cubicBezTo>
                    <a:pt x="348060" y="-2231"/>
                    <a:pt x="360958" y="23962"/>
                    <a:pt x="373856" y="5015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13" name="涙形 112"/>
            <p:cNvSpPr/>
            <p:nvPr/>
          </p:nvSpPr>
          <p:spPr>
            <a:xfrm rot="18512147">
              <a:off x="-477294" y="3108673"/>
              <a:ext cx="97928" cy="89576"/>
            </a:xfrm>
            <a:prstGeom prst="teardrop">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145" name="グループ化 144"/>
          <p:cNvGrpSpPr/>
          <p:nvPr/>
        </p:nvGrpSpPr>
        <p:grpSpPr>
          <a:xfrm>
            <a:off x="107505" y="6021289"/>
            <a:ext cx="691277" cy="691277"/>
            <a:chOff x="-1010969" y="4465917"/>
            <a:chExt cx="691277" cy="691277"/>
          </a:xfrm>
        </p:grpSpPr>
        <p:sp>
          <p:nvSpPr>
            <p:cNvPr id="146" name="円/楕円 145"/>
            <p:cNvSpPr/>
            <p:nvPr/>
          </p:nvSpPr>
          <p:spPr>
            <a:xfrm>
              <a:off x="-1010969" y="4465917"/>
              <a:ext cx="691277" cy="691277"/>
            </a:xfrm>
            <a:prstGeom prst="ellipse">
              <a:avLst/>
            </a:prstGeom>
            <a:solidFill>
              <a:srgbClr val="F579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cxnSp>
          <p:nvCxnSpPr>
            <p:cNvPr id="147" name="直線コネクタ 146"/>
            <p:cNvCxnSpPr/>
            <p:nvPr/>
          </p:nvCxnSpPr>
          <p:spPr>
            <a:xfrm flipV="1">
              <a:off x="-892899" y="4603124"/>
              <a:ext cx="146838" cy="742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rot="3360000" flipV="1">
              <a:off x="-619849" y="4599949"/>
              <a:ext cx="146838" cy="742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円/楕円 148"/>
            <p:cNvSpPr/>
            <p:nvPr/>
          </p:nvSpPr>
          <p:spPr>
            <a:xfrm>
              <a:off x="-847725" y="4718288"/>
              <a:ext cx="76200" cy="1174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50" name="フリーフォーム 149"/>
            <p:cNvSpPr/>
            <p:nvPr/>
          </p:nvSpPr>
          <p:spPr>
            <a:xfrm>
              <a:off x="-828675" y="4981394"/>
              <a:ext cx="279400" cy="66856"/>
            </a:xfrm>
            <a:custGeom>
              <a:avLst/>
              <a:gdLst>
                <a:gd name="connsiteX0" fmla="*/ 0 w 279400"/>
                <a:gd name="connsiteY0" fmla="*/ 50981 h 66856"/>
                <a:gd name="connsiteX1" fmla="*/ 130175 w 279400"/>
                <a:gd name="connsiteY1" fmla="*/ 181 h 66856"/>
                <a:gd name="connsiteX2" fmla="*/ 279400 w 279400"/>
                <a:gd name="connsiteY2" fmla="*/ 66856 h 66856"/>
              </a:gdLst>
              <a:ahLst/>
              <a:cxnLst>
                <a:cxn ang="0">
                  <a:pos x="connsiteX0" y="connsiteY0"/>
                </a:cxn>
                <a:cxn ang="0">
                  <a:pos x="connsiteX1" y="connsiteY1"/>
                </a:cxn>
                <a:cxn ang="0">
                  <a:pos x="connsiteX2" y="connsiteY2"/>
                </a:cxn>
              </a:cxnLst>
              <a:rect l="l" t="t" r="r" b="b"/>
              <a:pathLst>
                <a:path w="279400" h="66856">
                  <a:moveTo>
                    <a:pt x="0" y="50981"/>
                  </a:moveTo>
                  <a:cubicBezTo>
                    <a:pt x="41804" y="24258"/>
                    <a:pt x="83608" y="-2465"/>
                    <a:pt x="130175" y="181"/>
                  </a:cubicBezTo>
                  <a:cubicBezTo>
                    <a:pt x="176742" y="2827"/>
                    <a:pt x="228071" y="34841"/>
                    <a:pt x="279400" y="6685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nvGrpSpPr>
            <p:cNvPr id="151" name="グループ化 150"/>
            <p:cNvGrpSpPr/>
            <p:nvPr/>
          </p:nvGrpSpPr>
          <p:grpSpPr>
            <a:xfrm>
              <a:off x="-641350" y="4709091"/>
              <a:ext cx="127000" cy="134214"/>
              <a:chOff x="-644525" y="4677341"/>
              <a:chExt cx="127000" cy="134214"/>
            </a:xfrm>
          </p:grpSpPr>
          <p:cxnSp>
            <p:nvCxnSpPr>
              <p:cNvPr id="153" name="直線コネクタ 152"/>
              <p:cNvCxnSpPr/>
              <p:nvPr/>
            </p:nvCxnSpPr>
            <p:spPr>
              <a:xfrm flipV="1">
                <a:off x="-644525" y="4677341"/>
                <a:ext cx="127000" cy="599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a:xfrm flipV="1">
                <a:off x="-638658" y="4740842"/>
                <a:ext cx="1147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a:off x="-640922" y="4735209"/>
                <a:ext cx="103906" cy="76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2" name="涙形 151"/>
            <p:cNvSpPr/>
            <p:nvPr/>
          </p:nvSpPr>
          <p:spPr>
            <a:xfrm rot="18512147">
              <a:off x="-456239" y="4724717"/>
              <a:ext cx="97928" cy="89576"/>
            </a:xfrm>
            <a:prstGeom prst="teardrop">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spTree>
    <p:extLst>
      <p:ext uri="{BB962C8B-B14F-4D97-AF65-F5344CB8AC3E}">
        <p14:creationId xmlns:p14="http://schemas.microsoft.com/office/powerpoint/2010/main" val="28932315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wipe(left)">
                                      <p:cBhvr>
                                        <p:cTn id="10" dur="500"/>
                                        <p:tgtEl>
                                          <p:spTgt spid="74"/>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ssolv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63"/>
                                        </p:tgtEl>
                                      </p:cBhvr>
                                    </p:animEffect>
                                    <p:set>
                                      <p:cBhvr>
                                        <p:cTn id="19" dur="1" fill="hold">
                                          <p:stCondLst>
                                            <p:cond delay="499"/>
                                          </p:stCondLst>
                                        </p:cTn>
                                        <p:tgtEl>
                                          <p:spTgt spid="63"/>
                                        </p:tgtEl>
                                        <p:attrNameLst>
                                          <p:attrName>style.visibility</p:attrName>
                                        </p:attrNameLst>
                                      </p:cBhvr>
                                      <p:to>
                                        <p:strVal val="hidden"/>
                                      </p:to>
                                    </p:set>
                                  </p:childTnLst>
                                </p:cTn>
                              </p:par>
                              <p:par>
                                <p:cTn id="20" presetID="9" presetClass="exit" presetSubtype="0" fill="hold" grpId="1" nodeType="withEffect">
                                  <p:stCondLst>
                                    <p:cond delay="0"/>
                                  </p:stCondLst>
                                  <p:childTnLst>
                                    <p:animEffect transition="out" filter="dissolve">
                                      <p:cBhvr>
                                        <p:cTn id="21" dur="500"/>
                                        <p:tgtEl>
                                          <p:spTgt spid="74"/>
                                        </p:tgtEl>
                                      </p:cBhvr>
                                    </p:animEffect>
                                    <p:set>
                                      <p:cBhvr>
                                        <p:cTn id="22" dur="1" fill="hold">
                                          <p:stCondLst>
                                            <p:cond delay="499"/>
                                          </p:stCondLst>
                                        </p:cTn>
                                        <p:tgtEl>
                                          <p:spTgt spid="74"/>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wipe(left)">
                                      <p:cBhvr>
                                        <p:cTn id="30" dur="500"/>
                                        <p:tgtEl>
                                          <p:spTgt spid="6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wipe(left)">
                                      <p:cBhvr>
                                        <p:cTn id="33" dur="500"/>
                                        <p:tgtEl>
                                          <p:spTgt spid="58"/>
                                        </p:tgtEl>
                                      </p:cBhvr>
                                    </p:animEffect>
                                  </p:childTnLst>
                                </p:cTn>
                              </p:par>
                            </p:childTnLst>
                          </p:cTn>
                        </p:par>
                        <p:par>
                          <p:cTn id="34" fill="hold">
                            <p:stCondLst>
                              <p:cond delay="500"/>
                            </p:stCondLst>
                            <p:childTnLst>
                              <p:par>
                                <p:cTn id="35" presetID="9"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path" presetSubtype="0" fill="hold" nodeType="clickEffect">
                                  <p:stCondLst>
                                    <p:cond delay="0"/>
                                  </p:stCondLst>
                                  <p:childTnLst>
                                    <p:animMotion origin="layout" path="M 2.77778E-7 -5.92593E-6 L -0.125 -0.07038 " pathEditMode="relative" ptsTypes="AA">
                                      <p:cBhvr>
                                        <p:cTn id="41" dur="1000" fill="hold"/>
                                        <p:tgtEl>
                                          <p:spTgt spid="18"/>
                                        </p:tgtEl>
                                        <p:attrNameLst>
                                          <p:attrName>ppt_x</p:attrName>
                                          <p:attrName>ppt_y</p:attrName>
                                        </p:attrNameLst>
                                      </p:cBhvr>
                                    </p:animMotion>
                                  </p:childTnLst>
                                </p:cTn>
                              </p:par>
                            </p:childTnLst>
                          </p:cTn>
                        </p:par>
                        <p:par>
                          <p:cTn id="42" fill="hold">
                            <p:stCondLst>
                              <p:cond delay="1000"/>
                            </p:stCondLst>
                            <p:childTnLst>
                              <p:par>
                                <p:cTn id="43" presetID="9" presetClass="entr" presetSubtype="0" fill="hold" nodeType="after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dissolve">
                                      <p:cBhvr>
                                        <p:cTn id="45" dur="500"/>
                                        <p:tgtEl>
                                          <p:spTgt spid="63"/>
                                        </p:tgtEl>
                                      </p:cBhvr>
                                    </p:animEffect>
                                  </p:childTnLst>
                                </p:cTn>
                              </p:par>
                              <p:par>
                                <p:cTn id="46" presetID="9" presetClass="entr" presetSubtype="0" fill="hold" grpId="2" nodeType="with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dissolve">
                                      <p:cBhvr>
                                        <p:cTn id="48" dur="500"/>
                                        <p:tgtEl>
                                          <p:spTgt spid="74"/>
                                        </p:tgtEl>
                                      </p:cBhvr>
                                    </p:animEffect>
                                  </p:childTnLst>
                                </p:cTn>
                              </p:par>
                              <p:par>
                                <p:cTn id="49" presetID="9" presetClass="entr" presetSubtype="0" fill="hold" nodeType="withEffect">
                                  <p:stCondLst>
                                    <p:cond delay="0"/>
                                  </p:stCondLst>
                                  <p:childTnLst>
                                    <p:set>
                                      <p:cBhvr>
                                        <p:cTn id="50" dur="1" fill="hold">
                                          <p:stCondLst>
                                            <p:cond delay="0"/>
                                          </p:stCondLst>
                                        </p:cTn>
                                        <p:tgtEl>
                                          <p:spTgt spid="145"/>
                                        </p:tgtEl>
                                        <p:attrNameLst>
                                          <p:attrName>style.visibility</p:attrName>
                                        </p:attrNameLst>
                                      </p:cBhvr>
                                      <p:to>
                                        <p:strVal val="visible"/>
                                      </p:to>
                                    </p:set>
                                    <p:animEffect transition="in" filter="dissolve">
                                      <p:cBhvr>
                                        <p:cTn id="51" dur="500"/>
                                        <p:tgtEl>
                                          <p:spTgt spid="14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wipe(left)">
                                      <p:cBhvr>
                                        <p:cTn id="56" dur="500"/>
                                        <p:tgtEl>
                                          <p:spTgt spid="2"/>
                                        </p:tgtEl>
                                      </p:cBhvr>
                                    </p:animEffect>
                                  </p:childTnLst>
                                </p:cTn>
                              </p:par>
                              <p:par>
                                <p:cTn id="57" presetID="22" presetClass="entr" presetSubtype="8" fill="hold" nodeType="with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wipe(left)">
                                      <p:cBhvr>
                                        <p:cTn id="59" dur="500"/>
                                        <p:tgtEl>
                                          <p:spTgt spid="64"/>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20"/>
                                        </p:tgtEl>
                                        <p:attrNameLst>
                                          <p:attrName>style.visibility</p:attrName>
                                        </p:attrNameLst>
                                      </p:cBhvr>
                                      <p:to>
                                        <p:strVal val="visible"/>
                                      </p:to>
                                    </p:set>
                                    <p:animEffect transition="in" filter="wipe(left)">
                                      <p:cBhvr>
                                        <p:cTn id="63" dur="500"/>
                                        <p:tgtEl>
                                          <p:spTgt spid="120"/>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21"/>
                                        </p:tgtEl>
                                        <p:attrNameLst>
                                          <p:attrName>style.visibility</p:attrName>
                                        </p:attrNameLst>
                                      </p:cBhvr>
                                      <p:to>
                                        <p:strVal val="visible"/>
                                      </p:to>
                                    </p:set>
                                    <p:animEffect transition="in" filter="wipe(left)">
                                      <p:cBhvr>
                                        <p:cTn id="66" dur="500"/>
                                        <p:tgtEl>
                                          <p:spTgt spid="121"/>
                                        </p:tgtEl>
                                      </p:cBhvr>
                                    </p:animEffect>
                                  </p:childTnLst>
                                </p:cTn>
                              </p:par>
                            </p:childTnLst>
                          </p:cTn>
                        </p:par>
                        <p:par>
                          <p:cTn id="67" fill="hold">
                            <p:stCondLst>
                              <p:cond delay="1000"/>
                            </p:stCondLst>
                            <p:childTnLst>
                              <p:par>
                                <p:cTn id="68" presetID="9" presetClass="entr" presetSubtype="0" fill="hold" grpId="0" nodeType="afterEffect">
                                  <p:stCondLst>
                                    <p:cond delay="0"/>
                                  </p:stCondLst>
                                  <p:childTnLst>
                                    <p:set>
                                      <p:cBhvr>
                                        <p:cTn id="69" dur="1" fill="hold">
                                          <p:stCondLst>
                                            <p:cond delay="0"/>
                                          </p:stCondLst>
                                        </p:cTn>
                                        <p:tgtEl>
                                          <p:spTgt spid="114"/>
                                        </p:tgtEl>
                                        <p:attrNameLst>
                                          <p:attrName>style.visibility</p:attrName>
                                        </p:attrNameLst>
                                      </p:cBhvr>
                                      <p:to>
                                        <p:strVal val="visible"/>
                                      </p:to>
                                    </p:set>
                                    <p:animEffect transition="in" filter="dissolve">
                                      <p:cBhvr>
                                        <p:cTn id="70" dur="500"/>
                                        <p:tgtEl>
                                          <p:spTgt spid="114"/>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115"/>
                                        </p:tgtEl>
                                        <p:attrNameLst>
                                          <p:attrName>style.visibility</p:attrName>
                                        </p:attrNameLst>
                                      </p:cBhvr>
                                      <p:to>
                                        <p:strVal val="visible"/>
                                      </p:to>
                                    </p:set>
                                    <p:animEffect transition="in" filter="dissolve">
                                      <p:cBhvr>
                                        <p:cTn id="73" dur="500"/>
                                        <p:tgtEl>
                                          <p:spTgt spid="115"/>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116"/>
                                        </p:tgtEl>
                                        <p:attrNameLst>
                                          <p:attrName>style.visibility</p:attrName>
                                        </p:attrNameLst>
                                      </p:cBhvr>
                                      <p:to>
                                        <p:strVal val="visible"/>
                                      </p:to>
                                    </p:set>
                                    <p:animEffect transition="in" filter="dissolve">
                                      <p:cBhvr>
                                        <p:cTn id="76" dur="500"/>
                                        <p:tgtEl>
                                          <p:spTgt spid="116"/>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dissolve">
                                      <p:cBhvr>
                                        <p:cTn id="81" dur="500"/>
                                        <p:tgtEl>
                                          <p:spTgt spid="6"/>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60"/>
                                        </p:tgtEl>
                                        <p:attrNameLst>
                                          <p:attrName>style.visibility</p:attrName>
                                        </p:attrNameLst>
                                      </p:cBhvr>
                                      <p:to>
                                        <p:strVal val="visible"/>
                                      </p:to>
                                    </p:set>
                                    <p:animEffect transition="in" filter="dissolve">
                                      <p:cBhvr>
                                        <p:cTn id="86" dur="500"/>
                                        <p:tgtEl>
                                          <p:spTgt spid="60"/>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117"/>
                                        </p:tgtEl>
                                        <p:attrNameLst>
                                          <p:attrName>style.visibility</p:attrName>
                                        </p:attrNameLst>
                                      </p:cBhvr>
                                      <p:to>
                                        <p:strVal val="visible"/>
                                      </p:to>
                                    </p:set>
                                    <p:animEffect transition="in" filter="dissolve">
                                      <p:cBhvr>
                                        <p:cTn id="91" dur="500"/>
                                        <p:tgtEl>
                                          <p:spTgt spid="117"/>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118"/>
                                        </p:tgtEl>
                                        <p:attrNameLst>
                                          <p:attrName>style.visibility</p:attrName>
                                        </p:attrNameLst>
                                      </p:cBhvr>
                                      <p:to>
                                        <p:strVal val="visible"/>
                                      </p:to>
                                    </p:set>
                                    <p:animEffect transition="in" filter="dissolve">
                                      <p:cBhvr>
                                        <p:cTn id="94" dur="500"/>
                                        <p:tgtEl>
                                          <p:spTgt spid="118"/>
                                        </p:tgtEl>
                                      </p:cBhvr>
                                    </p:animEffect>
                                  </p:childTnLst>
                                </p:cTn>
                              </p:par>
                              <p:par>
                                <p:cTn id="95" presetID="55" presetClass="entr" presetSubtype="0" fill="hold" grpId="0" nodeType="withEffect">
                                  <p:stCondLst>
                                    <p:cond delay="0"/>
                                  </p:stCondLst>
                                  <p:childTnLst>
                                    <p:set>
                                      <p:cBhvr>
                                        <p:cTn id="96" dur="1" fill="hold">
                                          <p:stCondLst>
                                            <p:cond delay="0"/>
                                          </p:stCondLst>
                                        </p:cTn>
                                        <p:tgtEl>
                                          <p:spTgt spid="61"/>
                                        </p:tgtEl>
                                        <p:attrNameLst>
                                          <p:attrName>style.visibility</p:attrName>
                                        </p:attrNameLst>
                                      </p:cBhvr>
                                      <p:to>
                                        <p:strVal val="visible"/>
                                      </p:to>
                                    </p:set>
                                    <p:anim calcmode="lin" valueType="num">
                                      <p:cBhvr>
                                        <p:cTn id="97" dur="500" fill="hold"/>
                                        <p:tgtEl>
                                          <p:spTgt spid="61"/>
                                        </p:tgtEl>
                                        <p:attrNameLst>
                                          <p:attrName>ppt_w</p:attrName>
                                        </p:attrNameLst>
                                      </p:cBhvr>
                                      <p:tavLst>
                                        <p:tav tm="0">
                                          <p:val>
                                            <p:strVal val="#ppt_w*0.70"/>
                                          </p:val>
                                        </p:tav>
                                        <p:tav tm="100000">
                                          <p:val>
                                            <p:strVal val="#ppt_w"/>
                                          </p:val>
                                        </p:tav>
                                      </p:tavLst>
                                    </p:anim>
                                    <p:anim calcmode="lin" valueType="num">
                                      <p:cBhvr>
                                        <p:cTn id="98" dur="500" fill="hold"/>
                                        <p:tgtEl>
                                          <p:spTgt spid="61"/>
                                        </p:tgtEl>
                                        <p:attrNameLst>
                                          <p:attrName>ppt_h</p:attrName>
                                        </p:attrNameLst>
                                      </p:cBhvr>
                                      <p:tavLst>
                                        <p:tav tm="0">
                                          <p:val>
                                            <p:strVal val="#ppt_h"/>
                                          </p:val>
                                        </p:tav>
                                        <p:tav tm="100000">
                                          <p:val>
                                            <p:strVal val="#ppt_h"/>
                                          </p:val>
                                        </p:tav>
                                      </p:tavLst>
                                    </p:anim>
                                    <p:animEffect transition="in" filter="fade">
                                      <p:cBhvr>
                                        <p:cTn id="99" dur="500"/>
                                        <p:tgtEl>
                                          <p:spTgt spid="61"/>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122"/>
                                        </p:tgtEl>
                                        <p:attrNameLst>
                                          <p:attrName>style.visibility</p:attrName>
                                        </p:attrNameLst>
                                      </p:cBhvr>
                                      <p:to>
                                        <p:strVal val="visible"/>
                                      </p:to>
                                    </p:set>
                                    <p:animEffect transition="in" filter="dissolve">
                                      <p:cBhvr>
                                        <p:cTn id="104" dur="500"/>
                                        <p:tgtEl>
                                          <p:spTgt spid="122"/>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123"/>
                                        </p:tgtEl>
                                        <p:attrNameLst>
                                          <p:attrName>style.visibility</p:attrName>
                                        </p:attrNameLst>
                                      </p:cBhvr>
                                      <p:to>
                                        <p:strVal val="visible"/>
                                      </p:to>
                                    </p:set>
                                    <p:animEffect transition="in" filter="dissolve">
                                      <p:cBhvr>
                                        <p:cTn id="107" dur="500"/>
                                        <p:tgtEl>
                                          <p:spTgt spid="123"/>
                                        </p:tgtEl>
                                      </p:cBhvr>
                                    </p:animEffect>
                                  </p:childTnLst>
                                </p:cTn>
                              </p:par>
                            </p:childTnLst>
                          </p:cTn>
                        </p:par>
                        <p:par>
                          <p:cTn id="108" fill="hold">
                            <p:stCondLst>
                              <p:cond delay="500"/>
                            </p:stCondLst>
                            <p:childTnLst>
                              <p:par>
                                <p:cTn id="109" presetID="9" presetClass="entr" presetSubtype="0" fill="hold" grpId="0" nodeType="afterEffect">
                                  <p:stCondLst>
                                    <p:cond delay="0"/>
                                  </p:stCondLst>
                                  <p:childTnLst>
                                    <p:set>
                                      <p:cBhvr>
                                        <p:cTn id="110" dur="1" fill="hold">
                                          <p:stCondLst>
                                            <p:cond delay="0"/>
                                          </p:stCondLst>
                                        </p:cTn>
                                        <p:tgtEl>
                                          <p:spTgt spid="132"/>
                                        </p:tgtEl>
                                        <p:attrNameLst>
                                          <p:attrName>style.visibility</p:attrName>
                                        </p:attrNameLst>
                                      </p:cBhvr>
                                      <p:to>
                                        <p:strVal val="visible"/>
                                      </p:to>
                                    </p:set>
                                    <p:animEffect transition="in" filter="dissolve">
                                      <p:cBhvr>
                                        <p:cTn id="111" dur="500"/>
                                        <p:tgtEl>
                                          <p:spTgt spid="132"/>
                                        </p:tgtEl>
                                      </p:cBhvr>
                                    </p:animEffect>
                                  </p:childTnLst>
                                </p:cTn>
                              </p:par>
                              <p:par>
                                <p:cTn id="112" presetID="9" presetClass="entr" presetSubtype="0" fill="hold" grpId="0" nodeType="withEffect">
                                  <p:stCondLst>
                                    <p:cond delay="0"/>
                                  </p:stCondLst>
                                  <p:childTnLst>
                                    <p:set>
                                      <p:cBhvr>
                                        <p:cTn id="113" dur="1" fill="hold">
                                          <p:stCondLst>
                                            <p:cond delay="0"/>
                                          </p:stCondLst>
                                        </p:cTn>
                                        <p:tgtEl>
                                          <p:spTgt spid="131"/>
                                        </p:tgtEl>
                                        <p:attrNameLst>
                                          <p:attrName>style.visibility</p:attrName>
                                        </p:attrNameLst>
                                      </p:cBhvr>
                                      <p:to>
                                        <p:strVal val="visible"/>
                                      </p:to>
                                    </p:set>
                                    <p:animEffect transition="in" filter="dissolve">
                                      <p:cBhvr>
                                        <p:cTn id="114" dur="500"/>
                                        <p:tgtEl>
                                          <p:spTgt spid="131"/>
                                        </p:tgtEl>
                                      </p:cBhvr>
                                    </p:animEffect>
                                  </p:childTnLst>
                                </p:cTn>
                              </p:par>
                            </p:childTnLst>
                          </p:cTn>
                        </p:par>
                      </p:childTnLst>
                    </p:cTn>
                  </p:par>
                  <p:par>
                    <p:cTn id="115" fill="hold">
                      <p:stCondLst>
                        <p:cond delay="indefinite"/>
                      </p:stCondLst>
                      <p:childTnLst>
                        <p:par>
                          <p:cTn id="116" fill="hold">
                            <p:stCondLst>
                              <p:cond delay="0"/>
                            </p:stCondLst>
                            <p:childTnLst>
                              <p:par>
                                <p:cTn id="117" presetID="55" presetClass="exit" presetSubtype="0" fill="hold" grpId="1" nodeType="clickEffect">
                                  <p:stCondLst>
                                    <p:cond delay="0"/>
                                  </p:stCondLst>
                                  <p:childTnLst>
                                    <p:anim calcmode="lin" valueType="num">
                                      <p:cBhvr>
                                        <p:cTn id="118" dur="500"/>
                                        <p:tgtEl>
                                          <p:spTgt spid="61"/>
                                        </p:tgtEl>
                                        <p:attrNameLst>
                                          <p:attrName>ppt_w</p:attrName>
                                        </p:attrNameLst>
                                      </p:cBhvr>
                                      <p:tavLst>
                                        <p:tav tm="0">
                                          <p:val>
                                            <p:strVal val="ppt_w"/>
                                          </p:val>
                                        </p:tav>
                                        <p:tav tm="100000">
                                          <p:val>
                                            <p:strVal val="ppt_w*0.70"/>
                                          </p:val>
                                        </p:tav>
                                      </p:tavLst>
                                    </p:anim>
                                    <p:anim calcmode="lin" valueType="num">
                                      <p:cBhvr>
                                        <p:cTn id="119" dur="500"/>
                                        <p:tgtEl>
                                          <p:spTgt spid="61"/>
                                        </p:tgtEl>
                                        <p:attrNameLst>
                                          <p:attrName>ppt_h</p:attrName>
                                        </p:attrNameLst>
                                      </p:cBhvr>
                                      <p:tavLst>
                                        <p:tav tm="0">
                                          <p:val>
                                            <p:strVal val="ppt_h"/>
                                          </p:val>
                                        </p:tav>
                                        <p:tav tm="100000">
                                          <p:val>
                                            <p:strVal val="ppt_h"/>
                                          </p:val>
                                        </p:tav>
                                      </p:tavLst>
                                    </p:anim>
                                    <p:animEffect transition="out" filter="fade">
                                      <p:cBhvr>
                                        <p:cTn id="120" dur="500"/>
                                        <p:tgtEl>
                                          <p:spTgt spid="61"/>
                                        </p:tgtEl>
                                      </p:cBhvr>
                                    </p:animEffect>
                                    <p:set>
                                      <p:cBhvr>
                                        <p:cTn id="121" dur="1" fill="hold">
                                          <p:stCondLst>
                                            <p:cond delay="499"/>
                                          </p:stCondLst>
                                        </p:cTn>
                                        <p:tgtEl>
                                          <p:spTgt spid="61"/>
                                        </p:tgtEl>
                                        <p:attrNameLst>
                                          <p:attrName>style.visibility</p:attrName>
                                        </p:attrNameLst>
                                      </p:cBhvr>
                                      <p:to>
                                        <p:strVal val="hidden"/>
                                      </p:to>
                                    </p:set>
                                  </p:childTnLst>
                                </p:cTn>
                              </p:par>
                            </p:childTnLst>
                          </p:cTn>
                        </p:par>
                        <p:par>
                          <p:cTn id="122" fill="hold">
                            <p:stCondLst>
                              <p:cond delay="500"/>
                            </p:stCondLst>
                            <p:childTnLst>
                              <p:par>
                                <p:cTn id="123" presetID="55" presetClass="entr" presetSubtype="0" fill="hold" grpId="0" nodeType="afterEffect">
                                  <p:stCondLst>
                                    <p:cond delay="0"/>
                                  </p:stCondLst>
                                  <p:childTnLst>
                                    <p:set>
                                      <p:cBhvr>
                                        <p:cTn id="124" dur="1" fill="hold">
                                          <p:stCondLst>
                                            <p:cond delay="0"/>
                                          </p:stCondLst>
                                        </p:cTn>
                                        <p:tgtEl>
                                          <p:spTgt spid="119"/>
                                        </p:tgtEl>
                                        <p:attrNameLst>
                                          <p:attrName>style.visibility</p:attrName>
                                        </p:attrNameLst>
                                      </p:cBhvr>
                                      <p:to>
                                        <p:strVal val="visible"/>
                                      </p:to>
                                    </p:set>
                                    <p:anim calcmode="lin" valueType="num">
                                      <p:cBhvr>
                                        <p:cTn id="125" dur="500" fill="hold"/>
                                        <p:tgtEl>
                                          <p:spTgt spid="119"/>
                                        </p:tgtEl>
                                        <p:attrNameLst>
                                          <p:attrName>ppt_w</p:attrName>
                                        </p:attrNameLst>
                                      </p:cBhvr>
                                      <p:tavLst>
                                        <p:tav tm="0">
                                          <p:val>
                                            <p:strVal val="#ppt_w*0.70"/>
                                          </p:val>
                                        </p:tav>
                                        <p:tav tm="100000">
                                          <p:val>
                                            <p:strVal val="#ppt_w"/>
                                          </p:val>
                                        </p:tav>
                                      </p:tavLst>
                                    </p:anim>
                                    <p:anim calcmode="lin" valueType="num">
                                      <p:cBhvr>
                                        <p:cTn id="126" dur="500" fill="hold"/>
                                        <p:tgtEl>
                                          <p:spTgt spid="119"/>
                                        </p:tgtEl>
                                        <p:attrNameLst>
                                          <p:attrName>ppt_h</p:attrName>
                                        </p:attrNameLst>
                                      </p:cBhvr>
                                      <p:tavLst>
                                        <p:tav tm="0">
                                          <p:val>
                                            <p:strVal val="#ppt_h"/>
                                          </p:val>
                                        </p:tav>
                                        <p:tav tm="100000">
                                          <p:val>
                                            <p:strVal val="#ppt_h"/>
                                          </p:val>
                                        </p:tav>
                                      </p:tavLst>
                                    </p:anim>
                                    <p:animEffect transition="in" filter="fade">
                                      <p:cBhvr>
                                        <p:cTn id="127" dur="500"/>
                                        <p:tgtEl>
                                          <p:spTgt spid="119"/>
                                        </p:tgtEl>
                                      </p:cBhvr>
                                    </p:animEffect>
                                  </p:childTnLst>
                                </p:cTn>
                              </p:par>
                            </p:childTnLst>
                          </p:cTn>
                        </p:par>
                      </p:childTnLst>
                    </p:cTn>
                  </p:par>
                  <p:par>
                    <p:cTn id="128" fill="hold">
                      <p:stCondLst>
                        <p:cond delay="indefinite"/>
                      </p:stCondLst>
                      <p:childTnLst>
                        <p:par>
                          <p:cTn id="129" fill="hold">
                            <p:stCondLst>
                              <p:cond delay="0"/>
                            </p:stCondLst>
                            <p:childTnLst>
                              <p:par>
                                <p:cTn id="130" presetID="9" presetClass="entr" presetSubtype="0" fill="hold" nodeType="clickEffect">
                                  <p:stCondLst>
                                    <p:cond delay="0"/>
                                  </p:stCondLst>
                                  <p:childTnLst>
                                    <p:set>
                                      <p:cBhvr>
                                        <p:cTn id="131" dur="1" fill="hold">
                                          <p:stCondLst>
                                            <p:cond delay="0"/>
                                          </p:stCondLst>
                                        </p:cTn>
                                        <p:tgtEl>
                                          <p:spTgt spid="5"/>
                                        </p:tgtEl>
                                        <p:attrNameLst>
                                          <p:attrName>style.visibility</p:attrName>
                                        </p:attrNameLst>
                                      </p:cBhvr>
                                      <p:to>
                                        <p:strVal val="visible"/>
                                      </p:to>
                                    </p:set>
                                    <p:animEffect transition="in" filter="dissolve">
                                      <p:cBhvr>
                                        <p:cTn id="132" dur="500"/>
                                        <p:tgtEl>
                                          <p:spTgt spid="5"/>
                                        </p:tgtEl>
                                      </p:cBhvr>
                                    </p:animEffect>
                                  </p:childTnLst>
                                </p:cTn>
                              </p:par>
                            </p:childTnLst>
                          </p:cTn>
                        </p:par>
                      </p:childTnLst>
                    </p:cTn>
                  </p:par>
                  <p:par>
                    <p:cTn id="133" fill="hold">
                      <p:stCondLst>
                        <p:cond delay="indefinite"/>
                      </p:stCondLst>
                      <p:childTnLst>
                        <p:par>
                          <p:cTn id="134" fill="hold">
                            <p:stCondLst>
                              <p:cond delay="0"/>
                            </p:stCondLst>
                            <p:childTnLst>
                              <p:par>
                                <p:cTn id="135" presetID="9" presetClass="entr" presetSubtype="0" fill="hold" grpId="0" nodeType="clickEffect">
                                  <p:stCondLst>
                                    <p:cond delay="0"/>
                                  </p:stCondLst>
                                  <p:childTnLst>
                                    <p:set>
                                      <p:cBhvr>
                                        <p:cTn id="136" dur="1" fill="hold">
                                          <p:stCondLst>
                                            <p:cond delay="0"/>
                                          </p:stCondLst>
                                        </p:cTn>
                                        <p:tgtEl>
                                          <p:spTgt spid="112"/>
                                        </p:tgtEl>
                                        <p:attrNameLst>
                                          <p:attrName>style.visibility</p:attrName>
                                        </p:attrNameLst>
                                      </p:cBhvr>
                                      <p:to>
                                        <p:strVal val="visible"/>
                                      </p:to>
                                    </p:set>
                                    <p:animEffect transition="in" filter="dissolve">
                                      <p:cBhvr>
                                        <p:cTn id="137" dur="500"/>
                                        <p:tgtEl>
                                          <p:spTgt spid="112"/>
                                        </p:tgtEl>
                                      </p:cBhvr>
                                    </p:animEffect>
                                  </p:childTnLst>
                                </p:cTn>
                              </p:par>
                              <p:par>
                                <p:cTn id="138" presetID="9" presetClass="entr" presetSubtype="0" fill="hold" grpId="0" nodeType="withEffect">
                                  <p:stCondLst>
                                    <p:cond delay="0"/>
                                  </p:stCondLst>
                                  <p:childTnLst>
                                    <p:set>
                                      <p:cBhvr>
                                        <p:cTn id="139" dur="1" fill="hold">
                                          <p:stCondLst>
                                            <p:cond delay="0"/>
                                          </p:stCondLst>
                                        </p:cTn>
                                        <p:tgtEl>
                                          <p:spTgt spid="96"/>
                                        </p:tgtEl>
                                        <p:attrNameLst>
                                          <p:attrName>style.visibility</p:attrName>
                                        </p:attrNameLst>
                                      </p:cBhvr>
                                      <p:to>
                                        <p:strVal val="visible"/>
                                      </p:to>
                                    </p:set>
                                    <p:animEffect transition="in" filter="dissolve">
                                      <p:cBhvr>
                                        <p:cTn id="140" dur="500"/>
                                        <p:tgtEl>
                                          <p:spTgt spid="96"/>
                                        </p:tgtEl>
                                      </p:cBhvr>
                                    </p:animEffect>
                                  </p:childTnLst>
                                </p:cTn>
                              </p:par>
                              <p:par>
                                <p:cTn id="141" presetID="9" presetClass="entr" presetSubtype="0" fill="hold" grpId="0" nodeType="withEffect">
                                  <p:stCondLst>
                                    <p:cond delay="0"/>
                                  </p:stCondLst>
                                  <p:childTnLst>
                                    <p:set>
                                      <p:cBhvr>
                                        <p:cTn id="142" dur="1" fill="hold">
                                          <p:stCondLst>
                                            <p:cond delay="0"/>
                                          </p:stCondLst>
                                        </p:cTn>
                                        <p:tgtEl>
                                          <p:spTgt spid="94"/>
                                        </p:tgtEl>
                                        <p:attrNameLst>
                                          <p:attrName>style.visibility</p:attrName>
                                        </p:attrNameLst>
                                      </p:cBhvr>
                                      <p:to>
                                        <p:strVal val="visible"/>
                                      </p:to>
                                    </p:set>
                                    <p:animEffect transition="in" filter="dissolve">
                                      <p:cBhvr>
                                        <p:cTn id="143" dur="500"/>
                                        <p:tgtEl>
                                          <p:spTgt spid="94"/>
                                        </p:tgtEl>
                                      </p:cBhvr>
                                    </p:animEffect>
                                  </p:childTnLst>
                                </p:cTn>
                              </p:par>
                              <p:par>
                                <p:cTn id="144" presetID="9" presetClass="entr" presetSubtype="0" fill="hold" grpId="0" nodeType="withEffect">
                                  <p:stCondLst>
                                    <p:cond delay="0"/>
                                  </p:stCondLst>
                                  <p:childTnLst>
                                    <p:set>
                                      <p:cBhvr>
                                        <p:cTn id="145" dur="1" fill="hold">
                                          <p:stCondLst>
                                            <p:cond delay="0"/>
                                          </p:stCondLst>
                                        </p:cTn>
                                        <p:tgtEl>
                                          <p:spTgt spid="95"/>
                                        </p:tgtEl>
                                        <p:attrNameLst>
                                          <p:attrName>style.visibility</p:attrName>
                                        </p:attrNameLst>
                                      </p:cBhvr>
                                      <p:to>
                                        <p:strVal val="visible"/>
                                      </p:to>
                                    </p:set>
                                    <p:animEffect transition="in" filter="dissolve">
                                      <p:cBhvr>
                                        <p:cTn id="146" dur="500"/>
                                        <p:tgtEl>
                                          <p:spTgt spid="95"/>
                                        </p:tgtEl>
                                      </p:cBhvr>
                                    </p:animEffect>
                                  </p:childTnLst>
                                </p:cTn>
                              </p:par>
                              <p:par>
                                <p:cTn id="147" presetID="9" presetClass="entr" presetSubtype="0" fill="hold" grpId="0" nodeType="withEffect">
                                  <p:stCondLst>
                                    <p:cond delay="0"/>
                                  </p:stCondLst>
                                  <p:childTnLst>
                                    <p:set>
                                      <p:cBhvr>
                                        <p:cTn id="148" dur="1" fill="hold">
                                          <p:stCondLst>
                                            <p:cond delay="0"/>
                                          </p:stCondLst>
                                        </p:cTn>
                                        <p:tgtEl>
                                          <p:spTgt spid="98"/>
                                        </p:tgtEl>
                                        <p:attrNameLst>
                                          <p:attrName>style.visibility</p:attrName>
                                        </p:attrNameLst>
                                      </p:cBhvr>
                                      <p:to>
                                        <p:strVal val="visible"/>
                                      </p:to>
                                    </p:set>
                                    <p:animEffect transition="in" filter="dissolve">
                                      <p:cBhvr>
                                        <p:cTn id="149" dur="500"/>
                                        <p:tgtEl>
                                          <p:spTgt spid="98"/>
                                        </p:tgtEl>
                                      </p:cBhvr>
                                    </p:animEffect>
                                  </p:childTnLst>
                                </p:cTn>
                              </p:par>
                              <p:par>
                                <p:cTn id="150" presetID="9" presetClass="entr" presetSubtype="0" fill="hold" grpId="0" nodeType="withEffect">
                                  <p:stCondLst>
                                    <p:cond delay="0"/>
                                  </p:stCondLst>
                                  <p:childTnLst>
                                    <p:set>
                                      <p:cBhvr>
                                        <p:cTn id="151" dur="1" fill="hold">
                                          <p:stCondLst>
                                            <p:cond delay="0"/>
                                          </p:stCondLst>
                                        </p:cTn>
                                        <p:tgtEl>
                                          <p:spTgt spid="97"/>
                                        </p:tgtEl>
                                        <p:attrNameLst>
                                          <p:attrName>style.visibility</p:attrName>
                                        </p:attrNameLst>
                                      </p:cBhvr>
                                      <p:to>
                                        <p:strVal val="visible"/>
                                      </p:to>
                                    </p:set>
                                    <p:animEffect transition="in" filter="dissolve">
                                      <p:cBhvr>
                                        <p:cTn id="152" dur="500"/>
                                        <p:tgtEl>
                                          <p:spTgt spid="97"/>
                                        </p:tgtEl>
                                      </p:cBhvr>
                                    </p:animEffect>
                                  </p:childTnLst>
                                </p:cTn>
                              </p:par>
                              <p:par>
                                <p:cTn id="153" presetID="9" presetClass="entr" presetSubtype="0" fill="hold" grpId="0" nodeType="withEffect">
                                  <p:stCondLst>
                                    <p:cond delay="0"/>
                                  </p:stCondLst>
                                  <p:childTnLst>
                                    <p:set>
                                      <p:cBhvr>
                                        <p:cTn id="154" dur="1" fill="hold">
                                          <p:stCondLst>
                                            <p:cond delay="0"/>
                                          </p:stCondLst>
                                        </p:cTn>
                                        <p:tgtEl>
                                          <p:spTgt spid="100"/>
                                        </p:tgtEl>
                                        <p:attrNameLst>
                                          <p:attrName>style.visibility</p:attrName>
                                        </p:attrNameLst>
                                      </p:cBhvr>
                                      <p:to>
                                        <p:strVal val="visible"/>
                                      </p:to>
                                    </p:set>
                                    <p:animEffect transition="in" filter="dissolve">
                                      <p:cBhvr>
                                        <p:cTn id="155" dur="500"/>
                                        <p:tgtEl>
                                          <p:spTgt spid="100"/>
                                        </p:tgtEl>
                                      </p:cBhvr>
                                    </p:animEffect>
                                  </p:childTnLst>
                                </p:cTn>
                              </p:par>
                              <p:par>
                                <p:cTn id="156" presetID="9" presetClass="entr" presetSubtype="0" fill="hold" grpId="0" nodeType="withEffect">
                                  <p:stCondLst>
                                    <p:cond delay="0"/>
                                  </p:stCondLst>
                                  <p:childTnLst>
                                    <p:set>
                                      <p:cBhvr>
                                        <p:cTn id="157" dur="1" fill="hold">
                                          <p:stCondLst>
                                            <p:cond delay="0"/>
                                          </p:stCondLst>
                                        </p:cTn>
                                        <p:tgtEl>
                                          <p:spTgt spid="101"/>
                                        </p:tgtEl>
                                        <p:attrNameLst>
                                          <p:attrName>style.visibility</p:attrName>
                                        </p:attrNameLst>
                                      </p:cBhvr>
                                      <p:to>
                                        <p:strVal val="visible"/>
                                      </p:to>
                                    </p:set>
                                    <p:animEffect transition="in" filter="dissolve">
                                      <p:cBhvr>
                                        <p:cTn id="158" dur="500"/>
                                        <p:tgtEl>
                                          <p:spTgt spid="101"/>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4" fill="hold" nodeType="clickEffect">
                                  <p:stCondLst>
                                    <p:cond delay="0"/>
                                  </p:stCondLst>
                                  <p:childTnLst>
                                    <p:set>
                                      <p:cBhvr>
                                        <p:cTn id="162" dur="1" fill="hold">
                                          <p:stCondLst>
                                            <p:cond delay="0"/>
                                          </p:stCondLst>
                                        </p:cTn>
                                        <p:tgtEl>
                                          <p:spTgt spid="3"/>
                                        </p:tgtEl>
                                        <p:attrNameLst>
                                          <p:attrName>style.visibility</p:attrName>
                                        </p:attrNameLst>
                                      </p:cBhvr>
                                      <p:to>
                                        <p:strVal val="visible"/>
                                      </p:to>
                                    </p:set>
                                    <p:animEffect transition="in" filter="wipe(down)">
                                      <p:cBhvr>
                                        <p:cTn id="1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94" grpId="0" animBg="1"/>
      <p:bldP spid="95" grpId="0"/>
      <p:bldP spid="96" grpId="0"/>
      <p:bldP spid="97" grpId="0" animBg="1"/>
      <p:bldP spid="98" grpId="0" animBg="1"/>
      <p:bldP spid="100" grpId="0"/>
      <p:bldP spid="101" grpId="0"/>
      <p:bldP spid="114" grpId="0"/>
      <p:bldP spid="115" grpId="0"/>
      <p:bldP spid="116" grpId="0"/>
      <p:bldP spid="117" grpId="0"/>
      <p:bldP spid="118" grpId="0"/>
      <p:bldP spid="119" grpId="0"/>
      <p:bldP spid="120" grpId="0" animBg="1"/>
      <p:bldP spid="121" grpId="0" animBg="1"/>
      <p:bldP spid="122" grpId="0"/>
      <p:bldP spid="123" grpId="0"/>
      <p:bldP spid="131" grpId="0" animBg="1"/>
      <p:bldP spid="132" grpId="0"/>
      <p:bldP spid="58" grpId="0"/>
      <p:bldP spid="60" grpId="0" animBg="1"/>
      <p:bldP spid="61" grpId="0"/>
      <p:bldP spid="61" grpId="1"/>
      <p:bldP spid="74" grpId="0"/>
      <p:bldP spid="74" grpId="1"/>
      <p:bldP spid="74" grpId="2"/>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827584" y="2348880"/>
            <a:ext cx="7675989" cy="1200329"/>
          </a:xfrm>
          <a:prstGeom prst="rect">
            <a:avLst/>
          </a:prstGeom>
          <a:noFill/>
        </p:spPr>
        <p:txBody>
          <a:bodyPr wrap="square" rtlCol="0">
            <a:spAutoFit/>
          </a:bodyPr>
          <a:lstStyle/>
          <a:p>
            <a:r>
              <a:rPr lang="ja-JP" altLang="en-US" sz="3600" b="1" dirty="0" smtClean="0">
                <a:solidFill>
                  <a:srgbClr val="000000"/>
                </a:solidFill>
                <a:latin typeface="Comic Sans MS" panose="030F0702030302020204" pitchFamily="66" charset="0"/>
                <a:ea typeface="HG丸ｺﾞｼｯｸM-PRO" panose="020F0600000000000000" pitchFamily="50" charset="-128"/>
              </a:rPr>
              <a:t>医療</a:t>
            </a:r>
            <a:r>
              <a:rPr lang="ja-JP" altLang="en-US" sz="3600" b="1" dirty="0">
                <a:solidFill>
                  <a:srgbClr val="000000"/>
                </a:solidFill>
                <a:latin typeface="Comic Sans MS" panose="030F0702030302020204" pitchFamily="66" charset="0"/>
                <a:ea typeface="HG丸ｺﾞｼｯｸM-PRO" panose="020F0600000000000000" pitchFamily="50" charset="-128"/>
              </a:rPr>
              <a:t>に</a:t>
            </a:r>
            <a:r>
              <a:rPr lang="ja-JP" altLang="en-US" sz="3600" b="1" dirty="0" smtClean="0">
                <a:solidFill>
                  <a:srgbClr val="000000"/>
                </a:solidFill>
                <a:latin typeface="Comic Sans MS" panose="030F0702030302020204" pitchFamily="66" charset="0"/>
                <a:ea typeface="HG丸ｺﾞｼｯｸM-PRO" panose="020F0600000000000000" pitchFamily="50" charset="-128"/>
              </a:rPr>
              <a:t>おける放射</a:t>
            </a:r>
            <a:r>
              <a:rPr lang="ja-JP" altLang="en-US" sz="3600" b="1" dirty="0">
                <a:solidFill>
                  <a:srgbClr val="000000"/>
                </a:solidFill>
                <a:latin typeface="Comic Sans MS" panose="030F0702030302020204" pitchFamily="66" charset="0"/>
                <a:ea typeface="HG丸ｺﾞｼｯｸM-PRO" panose="020F0600000000000000" pitchFamily="50" charset="-128"/>
              </a:rPr>
              <a:t>線防護</a:t>
            </a:r>
            <a:r>
              <a:rPr lang="ja-JP" altLang="en-US" sz="3600" b="1" dirty="0" smtClean="0">
                <a:solidFill>
                  <a:srgbClr val="000000"/>
                </a:solidFill>
                <a:latin typeface="Comic Sans MS" panose="030F0702030302020204" pitchFamily="66" charset="0"/>
                <a:ea typeface="HG丸ｺﾞｼｯｸM-PRO" panose="020F0600000000000000" pitchFamily="50" charset="-128"/>
              </a:rPr>
              <a:t>の</a:t>
            </a:r>
            <a:r>
              <a:rPr lang="en-US" altLang="ja-JP" sz="3600" b="1" dirty="0" smtClean="0">
                <a:solidFill>
                  <a:srgbClr val="000000"/>
                </a:solidFill>
                <a:latin typeface="Comic Sans MS" panose="030F0702030302020204" pitchFamily="66" charset="0"/>
                <a:ea typeface="HG丸ｺﾞｼｯｸM-PRO" panose="020F0600000000000000" pitchFamily="50" charset="-128"/>
              </a:rPr>
              <a:t>3</a:t>
            </a:r>
            <a:r>
              <a:rPr lang="ja-JP" altLang="en-US" sz="3600" b="1" dirty="0" smtClean="0">
                <a:solidFill>
                  <a:srgbClr val="000000"/>
                </a:solidFill>
                <a:latin typeface="Comic Sans MS" panose="030F0702030302020204" pitchFamily="66" charset="0"/>
                <a:ea typeface="HG丸ｺﾞｼｯｸM-PRO" panose="020F0600000000000000" pitchFamily="50" charset="-128"/>
              </a:rPr>
              <a:t>原則</a:t>
            </a:r>
            <a:r>
              <a:rPr lang="ja-JP" altLang="en-US" sz="3600" b="1" dirty="0">
                <a:solidFill>
                  <a:srgbClr val="000000"/>
                </a:solidFill>
                <a:latin typeface="Comic Sans MS" panose="030F0702030302020204" pitchFamily="66" charset="0"/>
                <a:ea typeface="HG丸ｺﾞｼｯｸM-PRO" panose="020F0600000000000000" pitchFamily="50" charset="-128"/>
              </a:rPr>
              <a:t>を教えてください。</a:t>
            </a:r>
          </a:p>
        </p:txBody>
      </p:sp>
    </p:spTree>
    <p:extLst>
      <p:ext uri="{BB962C8B-B14F-4D97-AF65-F5344CB8AC3E}">
        <p14:creationId xmlns:p14="http://schemas.microsoft.com/office/powerpoint/2010/main" val="5407705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a:xfrm>
            <a:off x="755576" y="2564904"/>
            <a:ext cx="7772400" cy="609600"/>
          </a:xfrm>
        </p:spPr>
        <p:txBody>
          <a:bodyPr/>
          <a:lstStyle/>
          <a:p>
            <a:r>
              <a:rPr lang="ja-JP" altLang="en-US" sz="4000" b="1" dirty="0" smtClean="0">
                <a:solidFill>
                  <a:schemeClr val="tx1"/>
                </a:solidFill>
                <a:latin typeface="Comic Sans MS" pitchFamily="66" charset="0"/>
                <a:ea typeface="HG丸ｺﾞｼｯｸM-PRO" pitchFamily="50" charset="-128"/>
              </a:rPr>
              <a:t>実はもう一つ</a:t>
            </a:r>
            <a:r>
              <a:rPr lang="en-US" altLang="ja-JP" sz="4000" b="1" dirty="0" smtClean="0">
                <a:solidFill>
                  <a:schemeClr val="tx1"/>
                </a:solidFill>
                <a:latin typeface="Comic Sans MS" pitchFamily="66" charset="0"/>
                <a:ea typeface="HG丸ｺﾞｼｯｸM-PRO" pitchFamily="50" charset="-128"/>
              </a:rPr>
              <a:t/>
            </a:r>
            <a:br>
              <a:rPr lang="en-US" altLang="ja-JP" sz="4000" b="1" dirty="0" smtClean="0">
                <a:solidFill>
                  <a:schemeClr val="tx1"/>
                </a:solidFill>
                <a:latin typeface="Comic Sans MS" pitchFamily="66" charset="0"/>
                <a:ea typeface="HG丸ｺﾞｼｯｸM-PRO" pitchFamily="50" charset="-128"/>
              </a:rPr>
            </a:br>
            <a:r>
              <a:rPr lang="ja-JP" altLang="en-US" sz="4000" b="1" dirty="0" smtClean="0">
                <a:solidFill>
                  <a:schemeClr val="tx1"/>
                </a:solidFill>
                <a:latin typeface="Comic Sans MS" pitchFamily="66" charset="0"/>
                <a:ea typeface="HG丸ｺﾞｼｯｸM-PRO" pitchFamily="50" charset="-128"/>
              </a:rPr>
              <a:t>シーベルト（</a:t>
            </a:r>
            <a:r>
              <a:rPr lang="en-US" altLang="ja-JP" sz="4000" b="1" dirty="0" err="1" smtClean="0">
                <a:solidFill>
                  <a:schemeClr val="tx1"/>
                </a:solidFill>
                <a:latin typeface="Comic Sans MS" pitchFamily="66" charset="0"/>
                <a:ea typeface="HG丸ｺﾞｼｯｸM-PRO" pitchFamily="50" charset="-128"/>
              </a:rPr>
              <a:t>Sv</a:t>
            </a:r>
            <a:r>
              <a:rPr lang="ja-JP" altLang="en-US" sz="4000" b="1" dirty="0" smtClean="0">
                <a:solidFill>
                  <a:schemeClr val="tx1"/>
                </a:solidFill>
                <a:latin typeface="Comic Sans MS" pitchFamily="66" charset="0"/>
                <a:ea typeface="HG丸ｺﾞｼｯｸM-PRO" pitchFamily="50" charset="-128"/>
              </a:rPr>
              <a:t>）が </a:t>
            </a:r>
            <a:r>
              <a:rPr lang="en-US" altLang="ja-JP" sz="4000" b="1" dirty="0" smtClean="0">
                <a:solidFill>
                  <a:schemeClr val="tx1"/>
                </a:solidFill>
                <a:latin typeface="Comic Sans MS" pitchFamily="66" charset="0"/>
                <a:ea typeface="HG丸ｺﾞｼｯｸM-PRO" pitchFamily="50" charset="-128"/>
              </a:rPr>
              <a:t>-----</a:t>
            </a:r>
            <a:r>
              <a:rPr lang="ja-JP" altLang="en-US" sz="4000" b="1" dirty="0" err="1" smtClean="0">
                <a:solidFill>
                  <a:schemeClr val="tx1"/>
                </a:solidFill>
                <a:latin typeface="Comic Sans MS" pitchFamily="66" charset="0"/>
                <a:ea typeface="HG丸ｺﾞｼｯｸM-PRO" pitchFamily="50" charset="-128"/>
              </a:rPr>
              <a:t>。</a:t>
            </a:r>
            <a:endParaRPr lang="ja-JP" altLang="en-US" sz="4000" b="1" dirty="0">
              <a:solidFill>
                <a:schemeClr val="tx1"/>
              </a:solidFill>
              <a:latin typeface="Comic Sans MS" pitchFamily="66" charset="0"/>
              <a:ea typeface="HG丸ｺﾞｼｯｸM-PRO" pitchFamily="50" charset="-128"/>
            </a:endParaRPr>
          </a:p>
        </p:txBody>
      </p:sp>
    </p:spTree>
    <p:extLst>
      <p:ext uri="{BB962C8B-B14F-4D97-AF65-F5344CB8AC3E}">
        <p14:creationId xmlns:p14="http://schemas.microsoft.com/office/powerpoint/2010/main" val="29466933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 name="グループ化 60"/>
          <p:cNvGrpSpPr/>
          <p:nvPr/>
        </p:nvGrpSpPr>
        <p:grpSpPr>
          <a:xfrm>
            <a:off x="5580112" y="260648"/>
            <a:ext cx="2752968" cy="1026334"/>
            <a:chOff x="5580112" y="260648"/>
            <a:chExt cx="2752968" cy="1026334"/>
          </a:xfrm>
        </p:grpSpPr>
        <p:grpSp>
          <p:nvGrpSpPr>
            <p:cNvPr id="59" name="グループ化 58"/>
            <p:cNvGrpSpPr/>
            <p:nvPr/>
          </p:nvGrpSpPr>
          <p:grpSpPr>
            <a:xfrm>
              <a:off x="6133681" y="260648"/>
              <a:ext cx="753129" cy="1026334"/>
              <a:chOff x="-708582" y="2128661"/>
              <a:chExt cx="753129" cy="1026334"/>
            </a:xfrm>
          </p:grpSpPr>
          <p:pic>
            <p:nvPicPr>
              <p:cNvPr id="185" name="Picture 1" descr="C:\Users\Yutaro\AppData\Local\Microsoft\Windows\Temporary Internet Files\Content.IE5\WO9JMWFZ\MC900197836[1].wmf"/>
              <p:cNvPicPr>
                <a:picLocks noChangeAspect="1" noChangeArrowheads="1"/>
              </p:cNvPicPr>
              <p:nvPr/>
            </p:nvPicPr>
            <p:blipFill>
              <a:blip r:embed="rId2" cstate="print"/>
              <a:srcRect/>
              <a:stretch>
                <a:fillRect/>
              </a:stretch>
            </p:blipFill>
            <p:spPr bwMode="auto">
              <a:xfrm>
                <a:off x="-708582" y="2470976"/>
                <a:ext cx="753129" cy="684019"/>
              </a:xfrm>
              <a:prstGeom prst="rect">
                <a:avLst/>
              </a:prstGeom>
              <a:noFill/>
            </p:spPr>
          </p:pic>
          <p:sp>
            <p:nvSpPr>
              <p:cNvPr id="186" name="テキスト ボックス 185"/>
              <p:cNvSpPr txBox="1"/>
              <p:nvPr/>
            </p:nvSpPr>
            <p:spPr>
              <a:xfrm>
                <a:off x="-542071" y="2128661"/>
                <a:ext cx="389850" cy="338554"/>
              </a:xfrm>
              <a:prstGeom prst="rect">
                <a:avLst/>
              </a:prstGeom>
              <a:noFill/>
            </p:spPr>
            <p:txBody>
              <a:bodyPr wrap="none" rtlCol="0">
                <a:spAutoFit/>
              </a:bodyPr>
              <a:lstStyle/>
              <a:p>
                <a:pPr fontAlgn="base">
                  <a:spcBef>
                    <a:spcPct val="0"/>
                  </a:spcBef>
                  <a:spcAft>
                    <a:spcPct val="0"/>
                  </a:spcAft>
                </a:pPr>
                <a:r>
                  <a:rPr lang="ja-JP" altLang="en-US" sz="1600" dirty="0" smtClean="0">
                    <a:solidFill>
                      <a:prstClr val="black"/>
                    </a:solidFill>
                  </a:rPr>
                  <a:t>脳</a:t>
                </a:r>
                <a:endParaRPr lang="ja-JP" altLang="en-US" sz="1600" dirty="0">
                  <a:solidFill>
                    <a:prstClr val="black"/>
                  </a:solidFill>
                </a:endParaRPr>
              </a:p>
            </p:txBody>
          </p:sp>
        </p:grpSp>
        <p:grpSp>
          <p:nvGrpSpPr>
            <p:cNvPr id="58" name="グループ化 57"/>
            <p:cNvGrpSpPr/>
            <p:nvPr/>
          </p:nvGrpSpPr>
          <p:grpSpPr>
            <a:xfrm>
              <a:off x="7527398" y="296229"/>
              <a:ext cx="805682" cy="978328"/>
              <a:chOff x="-853249" y="3414895"/>
              <a:chExt cx="1008112" cy="1224136"/>
            </a:xfrm>
          </p:grpSpPr>
          <p:grpSp>
            <p:nvGrpSpPr>
              <p:cNvPr id="187" name="グループ化 104"/>
              <p:cNvGrpSpPr/>
              <p:nvPr/>
            </p:nvGrpSpPr>
            <p:grpSpPr>
              <a:xfrm>
                <a:off x="-711914" y="3846943"/>
                <a:ext cx="700644" cy="792088"/>
                <a:chOff x="-1044624" y="2564904"/>
                <a:chExt cx="700644" cy="792088"/>
              </a:xfrm>
            </p:grpSpPr>
            <p:sp>
              <p:nvSpPr>
                <p:cNvPr id="250" name="角丸四角形 249"/>
                <p:cNvSpPr/>
                <p:nvPr/>
              </p:nvSpPr>
              <p:spPr>
                <a:xfrm>
                  <a:off x="-756592" y="2564904"/>
                  <a:ext cx="216024" cy="792088"/>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srgbClr val="FFFFFF"/>
                    </a:solidFill>
                  </a:endParaRPr>
                </a:p>
              </p:txBody>
            </p:sp>
            <p:sp>
              <p:nvSpPr>
                <p:cNvPr id="251" name="角丸四角形 250"/>
                <p:cNvSpPr/>
                <p:nvPr/>
              </p:nvSpPr>
              <p:spPr>
                <a:xfrm>
                  <a:off x="-828600" y="26369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srgbClr val="FFFFFF"/>
                    </a:solidFill>
                  </a:endParaRPr>
                </a:p>
              </p:txBody>
            </p:sp>
            <p:sp>
              <p:nvSpPr>
                <p:cNvPr id="252" name="角丸四角形 251"/>
                <p:cNvSpPr/>
                <p:nvPr/>
              </p:nvSpPr>
              <p:spPr>
                <a:xfrm>
                  <a:off x="-828600" y="27893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srgbClr val="FFFFFF"/>
                    </a:solidFill>
                  </a:endParaRPr>
                </a:p>
              </p:txBody>
            </p:sp>
            <p:sp>
              <p:nvSpPr>
                <p:cNvPr id="253" name="角丸四角形 252"/>
                <p:cNvSpPr/>
                <p:nvPr/>
              </p:nvSpPr>
              <p:spPr>
                <a:xfrm>
                  <a:off x="-828600" y="29417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srgbClr val="FFFFFF"/>
                    </a:solidFill>
                  </a:endParaRPr>
                </a:p>
              </p:txBody>
            </p:sp>
            <p:sp>
              <p:nvSpPr>
                <p:cNvPr id="254" name="角丸四角形 253"/>
                <p:cNvSpPr/>
                <p:nvPr/>
              </p:nvSpPr>
              <p:spPr>
                <a:xfrm>
                  <a:off x="-828600" y="30941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srgbClr val="FFFFFF"/>
                    </a:solidFill>
                  </a:endParaRPr>
                </a:p>
              </p:txBody>
            </p:sp>
            <p:sp>
              <p:nvSpPr>
                <p:cNvPr id="255" name="角丸四角形 254"/>
                <p:cNvSpPr/>
                <p:nvPr/>
              </p:nvSpPr>
              <p:spPr>
                <a:xfrm>
                  <a:off x="-828600" y="32465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srgbClr val="FFFFFF"/>
                    </a:solidFill>
                  </a:endParaRPr>
                </a:p>
              </p:txBody>
            </p:sp>
            <p:sp>
              <p:nvSpPr>
                <p:cNvPr id="256" name="フリーフォーム 255"/>
                <p:cNvSpPr/>
                <p:nvPr/>
              </p:nvSpPr>
              <p:spPr>
                <a:xfrm>
                  <a:off x="-1044624" y="2564904"/>
                  <a:ext cx="700644" cy="760021"/>
                </a:xfrm>
                <a:custGeom>
                  <a:avLst/>
                  <a:gdLst>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35626 w 700644"/>
                    <a:gd name="connsiteY4" fmla="*/ 11876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65018 w 700644"/>
                    <a:gd name="connsiteY19" fmla="*/ 11876 h 760021"/>
                    <a:gd name="connsiteX20" fmla="*/ 665018 w 700644"/>
                    <a:gd name="connsiteY20" fmla="*/ 11876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00644" h="760021">
                      <a:moveTo>
                        <a:pt x="320634" y="344385"/>
                      </a:moveTo>
                      <a:lnTo>
                        <a:pt x="213756" y="166255"/>
                      </a:lnTo>
                      <a:lnTo>
                        <a:pt x="106878" y="23751"/>
                      </a:lnTo>
                      <a:lnTo>
                        <a:pt x="47501" y="0"/>
                      </a:lnTo>
                      <a:lnTo>
                        <a:pt x="35626" y="11876"/>
                      </a:lnTo>
                      <a:lnTo>
                        <a:pt x="0" y="201881"/>
                      </a:lnTo>
                      <a:lnTo>
                        <a:pt x="59376" y="320634"/>
                      </a:lnTo>
                      <a:lnTo>
                        <a:pt x="95002" y="486889"/>
                      </a:lnTo>
                      <a:lnTo>
                        <a:pt x="130628" y="617517"/>
                      </a:lnTo>
                      <a:lnTo>
                        <a:pt x="190005" y="748146"/>
                      </a:lnTo>
                      <a:lnTo>
                        <a:pt x="285008" y="760021"/>
                      </a:lnTo>
                      <a:lnTo>
                        <a:pt x="391885" y="653143"/>
                      </a:lnTo>
                      <a:lnTo>
                        <a:pt x="403761" y="581891"/>
                      </a:lnTo>
                      <a:lnTo>
                        <a:pt x="427511" y="688769"/>
                      </a:lnTo>
                      <a:lnTo>
                        <a:pt x="475013" y="748146"/>
                      </a:lnTo>
                      <a:lnTo>
                        <a:pt x="581891" y="688769"/>
                      </a:lnTo>
                      <a:lnTo>
                        <a:pt x="653143" y="498764"/>
                      </a:lnTo>
                      <a:lnTo>
                        <a:pt x="700644" y="296884"/>
                      </a:lnTo>
                      <a:lnTo>
                        <a:pt x="700644" y="130629"/>
                      </a:lnTo>
                      <a:lnTo>
                        <a:pt x="665018" y="11876"/>
                      </a:lnTo>
                      <a:lnTo>
                        <a:pt x="665018" y="11876"/>
                      </a:lnTo>
                      <a:lnTo>
                        <a:pt x="546265" y="83128"/>
                      </a:lnTo>
                      <a:lnTo>
                        <a:pt x="534389" y="213756"/>
                      </a:lnTo>
                      <a:lnTo>
                        <a:pt x="498763" y="368135"/>
                      </a:lnTo>
                      <a:lnTo>
                        <a:pt x="368135" y="415637"/>
                      </a:lnTo>
                      <a:lnTo>
                        <a:pt x="320634" y="344385"/>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ln>
                      <a:solidFill>
                        <a:sysClr val="windowText" lastClr="000000"/>
                      </a:solidFill>
                    </a:ln>
                    <a:solidFill>
                      <a:srgbClr val="FFFFFF"/>
                    </a:solidFill>
                  </a:endParaRPr>
                </a:p>
              </p:txBody>
            </p:sp>
          </p:grpSp>
          <p:sp>
            <p:nvSpPr>
              <p:cNvPr id="188" name="テキスト ボックス 187"/>
              <p:cNvSpPr txBox="1"/>
              <p:nvPr/>
            </p:nvSpPr>
            <p:spPr>
              <a:xfrm>
                <a:off x="-853249" y="3414895"/>
                <a:ext cx="1008112" cy="385107"/>
              </a:xfrm>
              <a:prstGeom prst="rect">
                <a:avLst/>
              </a:prstGeom>
              <a:noFill/>
            </p:spPr>
            <p:txBody>
              <a:bodyPr wrap="square" rtlCol="0">
                <a:spAutoFit/>
              </a:bodyPr>
              <a:lstStyle/>
              <a:p>
                <a:pPr fontAlgn="base">
                  <a:spcBef>
                    <a:spcPct val="0"/>
                  </a:spcBef>
                  <a:spcAft>
                    <a:spcPct val="0"/>
                  </a:spcAft>
                </a:pPr>
                <a:r>
                  <a:rPr lang="ja-JP" altLang="en-US" sz="1400" dirty="0" smtClean="0">
                    <a:solidFill>
                      <a:prstClr val="black"/>
                    </a:solidFill>
                  </a:rPr>
                  <a:t>甲状腺</a:t>
                </a:r>
                <a:endParaRPr lang="ja-JP" altLang="en-US" sz="1400" dirty="0">
                  <a:solidFill>
                    <a:prstClr val="black"/>
                  </a:solidFill>
                </a:endParaRPr>
              </a:p>
            </p:txBody>
          </p:sp>
        </p:grpSp>
        <p:grpSp>
          <p:nvGrpSpPr>
            <p:cNvPr id="60" name="グループ化 59"/>
            <p:cNvGrpSpPr/>
            <p:nvPr/>
          </p:nvGrpSpPr>
          <p:grpSpPr>
            <a:xfrm>
              <a:off x="5580112" y="541578"/>
              <a:ext cx="629528" cy="638875"/>
              <a:chOff x="-1390203" y="1092454"/>
              <a:chExt cx="629528" cy="638875"/>
            </a:xfrm>
          </p:grpSpPr>
          <p:sp>
            <p:nvSpPr>
              <p:cNvPr id="258" name="稲妻 257"/>
              <p:cNvSpPr/>
              <p:nvPr/>
            </p:nvSpPr>
            <p:spPr>
              <a:xfrm rot="20426973">
                <a:off x="-1265957" y="1092454"/>
                <a:ext cx="505282" cy="412878"/>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9" name="テキスト ボックス 258"/>
              <p:cNvSpPr txBox="1"/>
              <p:nvPr/>
            </p:nvSpPr>
            <p:spPr>
              <a:xfrm>
                <a:off x="-1390203" y="1392775"/>
                <a:ext cx="580608" cy="338554"/>
              </a:xfrm>
              <a:prstGeom prst="rect">
                <a:avLst/>
              </a:prstGeom>
              <a:noFill/>
            </p:spPr>
            <p:txBody>
              <a:bodyPr wrap="none" rtlCol="0">
                <a:spAutoFit/>
              </a:bodyPr>
              <a:lstStyle/>
              <a:p>
                <a:pPr fontAlgn="base">
                  <a:spcBef>
                    <a:spcPct val="0"/>
                  </a:spcBef>
                  <a:spcAft>
                    <a:spcPct val="0"/>
                  </a:spcAft>
                </a:pPr>
                <a:r>
                  <a:rPr lang="en-US" altLang="ja-JP" sz="1600" dirty="0" smtClean="0">
                    <a:solidFill>
                      <a:prstClr val="black"/>
                    </a:solidFill>
                  </a:rPr>
                  <a:t>1</a:t>
                </a:r>
                <a:r>
                  <a:rPr lang="ja-JP" altLang="en-US" sz="1600" dirty="0">
                    <a:solidFill>
                      <a:prstClr val="black"/>
                    </a:solidFill>
                  </a:rPr>
                  <a:t> </a:t>
                </a:r>
                <a:r>
                  <a:rPr lang="en-US" altLang="ja-JP" sz="1600" dirty="0" err="1" smtClean="0">
                    <a:solidFill>
                      <a:prstClr val="black"/>
                    </a:solidFill>
                  </a:rPr>
                  <a:t>Sv</a:t>
                </a:r>
                <a:endParaRPr lang="en-US" altLang="ja-JP" sz="1600" dirty="0" smtClean="0">
                  <a:solidFill>
                    <a:prstClr val="black"/>
                  </a:solidFill>
                </a:endParaRPr>
              </a:p>
            </p:txBody>
          </p:sp>
        </p:grpSp>
        <p:grpSp>
          <p:nvGrpSpPr>
            <p:cNvPr id="260" name="グループ化 259"/>
            <p:cNvGrpSpPr/>
            <p:nvPr/>
          </p:nvGrpSpPr>
          <p:grpSpPr>
            <a:xfrm>
              <a:off x="7051802" y="636790"/>
              <a:ext cx="707310" cy="608456"/>
              <a:chOff x="-1424715" y="1050951"/>
              <a:chExt cx="707310" cy="608456"/>
            </a:xfrm>
          </p:grpSpPr>
          <p:sp>
            <p:nvSpPr>
              <p:cNvPr id="261" name="稲妻 260"/>
              <p:cNvSpPr/>
              <p:nvPr/>
            </p:nvSpPr>
            <p:spPr>
              <a:xfrm rot="20397687">
                <a:off x="-1242497" y="1050951"/>
                <a:ext cx="525092" cy="429065"/>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2" name="テキスト ボックス 261"/>
              <p:cNvSpPr txBox="1"/>
              <p:nvPr/>
            </p:nvSpPr>
            <p:spPr>
              <a:xfrm>
                <a:off x="-1424715" y="1320853"/>
                <a:ext cx="580608" cy="338554"/>
              </a:xfrm>
              <a:prstGeom prst="rect">
                <a:avLst/>
              </a:prstGeom>
              <a:noFill/>
            </p:spPr>
            <p:txBody>
              <a:bodyPr wrap="none" rtlCol="0">
                <a:spAutoFit/>
              </a:bodyPr>
              <a:lstStyle/>
              <a:p>
                <a:pPr fontAlgn="base">
                  <a:spcBef>
                    <a:spcPct val="0"/>
                  </a:spcBef>
                  <a:spcAft>
                    <a:spcPct val="0"/>
                  </a:spcAft>
                </a:pPr>
                <a:r>
                  <a:rPr lang="en-US" altLang="ja-JP" sz="1600" dirty="0" smtClean="0">
                    <a:solidFill>
                      <a:prstClr val="black"/>
                    </a:solidFill>
                  </a:rPr>
                  <a:t>1</a:t>
                </a:r>
                <a:r>
                  <a:rPr lang="ja-JP" altLang="en-US" sz="1600" dirty="0">
                    <a:solidFill>
                      <a:prstClr val="black"/>
                    </a:solidFill>
                  </a:rPr>
                  <a:t> </a:t>
                </a:r>
                <a:r>
                  <a:rPr lang="en-US" altLang="ja-JP" sz="1600" dirty="0" err="1" smtClean="0">
                    <a:solidFill>
                      <a:prstClr val="black"/>
                    </a:solidFill>
                  </a:rPr>
                  <a:t>Sv</a:t>
                </a:r>
                <a:endParaRPr lang="en-US" altLang="ja-JP" sz="1600" dirty="0" smtClean="0">
                  <a:solidFill>
                    <a:prstClr val="black"/>
                  </a:solidFill>
                </a:endParaRPr>
              </a:p>
            </p:txBody>
          </p:sp>
        </p:grpSp>
      </p:grpSp>
      <p:sp>
        <p:nvSpPr>
          <p:cNvPr id="257" name="正方形/長方形 256"/>
          <p:cNvSpPr/>
          <p:nvPr/>
        </p:nvSpPr>
        <p:spPr>
          <a:xfrm>
            <a:off x="984743" y="820305"/>
            <a:ext cx="1094283" cy="40905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Rectangle 2"/>
          <p:cNvSpPr txBox="1">
            <a:spLocks noChangeArrowheads="1"/>
          </p:cNvSpPr>
          <p:nvPr/>
        </p:nvSpPr>
        <p:spPr>
          <a:xfrm>
            <a:off x="-881138" y="-99392"/>
            <a:ext cx="7772400" cy="685800"/>
          </a:xfrm>
          <a:prstGeom prst="rect">
            <a:avLst/>
          </a:prstGeom>
          <a:noFill/>
          <a:ln/>
        </p:spPr>
        <p:txBody>
          <a:bodyPr/>
          <a:lstStyle/>
          <a:p>
            <a:pPr algn="ctr" fontAlgn="base">
              <a:spcBef>
                <a:spcPct val="0"/>
              </a:spcBef>
              <a:spcAft>
                <a:spcPct val="0"/>
              </a:spcAft>
              <a:defRPr/>
            </a:pPr>
            <a:r>
              <a:rPr lang="ja-JP" altLang="en-US" sz="3600" u="sng" kern="0" dirty="0" smtClean="0">
                <a:solidFill>
                  <a:prstClr val="black"/>
                </a:solidFill>
              </a:rPr>
              <a:t>実効</a:t>
            </a:r>
            <a:r>
              <a:rPr lang="ja-JP" altLang="en-US" sz="3200" kern="0" dirty="0" smtClean="0">
                <a:solidFill>
                  <a:prstClr val="black"/>
                </a:solidFill>
              </a:rPr>
              <a:t>線量（</a:t>
            </a:r>
            <a:r>
              <a:rPr lang="en-US" altLang="ja-JP" sz="3200" kern="0" dirty="0" err="1" smtClean="0">
                <a:solidFill>
                  <a:prstClr val="black"/>
                </a:solidFill>
              </a:rPr>
              <a:t>Sv</a:t>
            </a:r>
            <a:r>
              <a:rPr lang="ja-JP" altLang="en-US" sz="3200" kern="0" dirty="0" smtClean="0">
                <a:solidFill>
                  <a:prstClr val="black"/>
                </a:solidFill>
              </a:rPr>
              <a:t>：シーベルト）</a:t>
            </a:r>
            <a:endParaRPr lang="ja-JP" altLang="en-US" sz="3200" kern="0" dirty="0">
              <a:solidFill>
                <a:prstClr val="black"/>
              </a:solidFill>
            </a:endParaRPr>
          </a:p>
        </p:txBody>
      </p:sp>
      <p:sp>
        <p:nvSpPr>
          <p:cNvPr id="3" name="正方形/長方形 2"/>
          <p:cNvSpPr/>
          <p:nvPr/>
        </p:nvSpPr>
        <p:spPr>
          <a:xfrm>
            <a:off x="958054" y="807402"/>
            <a:ext cx="3109890" cy="414934"/>
          </a:xfrm>
          <a:prstGeom prst="rect">
            <a:avLst/>
          </a:prstGeom>
        </p:spPr>
        <p:txBody>
          <a:bodyPr wrap="square">
            <a:spAutoFit/>
          </a:bodyPr>
          <a:lstStyle/>
          <a:p>
            <a:r>
              <a:rPr lang="ja-JP" altLang="en-US" sz="2000" dirty="0" smtClean="0">
                <a:solidFill>
                  <a:prstClr val="black"/>
                </a:solidFill>
              </a:rPr>
              <a:t>等価線量は同じでも</a:t>
            </a:r>
            <a:r>
              <a:rPr lang="en-US" altLang="ja-JP" sz="2000" dirty="0" smtClean="0">
                <a:solidFill>
                  <a:prstClr val="black"/>
                </a:solidFill>
              </a:rPr>
              <a:t>-----</a:t>
            </a:r>
            <a:endParaRPr lang="ja-JP" altLang="en-US" sz="2000" dirty="0">
              <a:solidFill>
                <a:prstClr val="black"/>
              </a:solidFill>
            </a:endParaRPr>
          </a:p>
        </p:txBody>
      </p:sp>
      <p:grpSp>
        <p:nvGrpSpPr>
          <p:cNvPr id="4" name="グループ化 111"/>
          <p:cNvGrpSpPr/>
          <p:nvPr/>
        </p:nvGrpSpPr>
        <p:grpSpPr>
          <a:xfrm>
            <a:off x="684325" y="2269314"/>
            <a:ext cx="1540069" cy="4158184"/>
            <a:chOff x="5868144" y="1268760"/>
            <a:chExt cx="720080" cy="1944216"/>
          </a:xfrm>
        </p:grpSpPr>
        <p:sp>
          <p:nvSpPr>
            <p:cNvPr id="5" name="角丸四角形 4"/>
            <p:cNvSpPr/>
            <p:nvPr/>
          </p:nvSpPr>
          <p:spPr>
            <a:xfrm>
              <a:off x="6156176" y="1688933"/>
              <a:ext cx="144016" cy="144016"/>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6" name="円/楕円 5"/>
            <p:cNvSpPr/>
            <p:nvPr/>
          </p:nvSpPr>
          <p:spPr>
            <a:xfrm>
              <a:off x="6012160" y="1268760"/>
              <a:ext cx="432048" cy="432048"/>
            </a:xfrm>
            <a:prstGeom prst="ellipse">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7" name="角丸四角形 6"/>
            <p:cNvSpPr/>
            <p:nvPr/>
          </p:nvSpPr>
          <p:spPr>
            <a:xfrm>
              <a:off x="6012160" y="1772816"/>
              <a:ext cx="432048" cy="780213"/>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8" name="角丸四角形 7"/>
            <p:cNvSpPr/>
            <p:nvPr/>
          </p:nvSpPr>
          <p:spPr>
            <a:xfrm>
              <a:off x="5868144" y="1857457"/>
              <a:ext cx="144016" cy="576064"/>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9" name="角丸四角形 8"/>
            <p:cNvSpPr/>
            <p:nvPr/>
          </p:nvSpPr>
          <p:spPr>
            <a:xfrm>
              <a:off x="6444208" y="1857457"/>
              <a:ext cx="144016" cy="576064"/>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0" name="角丸四角形 9"/>
            <p:cNvSpPr/>
            <p:nvPr/>
          </p:nvSpPr>
          <p:spPr>
            <a:xfrm>
              <a:off x="6012160" y="2564904"/>
              <a:ext cx="180000" cy="648072"/>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1" name="角丸四角形 10"/>
            <p:cNvSpPr/>
            <p:nvPr/>
          </p:nvSpPr>
          <p:spPr>
            <a:xfrm>
              <a:off x="6263809" y="2564904"/>
              <a:ext cx="180000" cy="648072"/>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ECF4A2"/>
                </a:solidFill>
              </a:endParaRPr>
            </a:p>
          </p:txBody>
        </p:sp>
      </p:grpSp>
      <p:sp>
        <p:nvSpPr>
          <p:cNvPr id="12" name="正方形/長方形 11"/>
          <p:cNvSpPr/>
          <p:nvPr/>
        </p:nvSpPr>
        <p:spPr>
          <a:xfrm>
            <a:off x="564251" y="1556792"/>
            <a:ext cx="1948748" cy="646331"/>
          </a:xfrm>
          <a:prstGeom prst="rect">
            <a:avLst/>
          </a:prstGeom>
        </p:spPr>
        <p:txBody>
          <a:bodyPr wrap="square">
            <a:spAutoFit/>
          </a:bodyPr>
          <a:lstStyle/>
          <a:p>
            <a:r>
              <a:rPr lang="ja-JP" altLang="en-US" dirty="0">
                <a:solidFill>
                  <a:prstClr val="black"/>
                </a:solidFill>
              </a:rPr>
              <a:t>腹部</a:t>
            </a:r>
            <a:r>
              <a:rPr lang="ja-JP" altLang="en-US" dirty="0" smtClean="0">
                <a:solidFill>
                  <a:prstClr val="black"/>
                </a:solidFill>
              </a:rPr>
              <a:t>にボールが当たったら</a:t>
            </a:r>
            <a:endParaRPr lang="ja-JP" altLang="en-US" dirty="0">
              <a:solidFill>
                <a:prstClr val="black"/>
              </a:solidFill>
            </a:endParaRPr>
          </a:p>
        </p:txBody>
      </p:sp>
      <p:grpSp>
        <p:nvGrpSpPr>
          <p:cNvPr id="13" name="グループ化 111"/>
          <p:cNvGrpSpPr/>
          <p:nvPr/>
        </p:nvGrpSpPr>
        <p:grpSpPr>
          <a:xfrm>
            <a:off x="3726777" y="2268207"/>
            <a:ext cx="1540069" cy="4158184"/>
            <a:chOff x="5868144" y="1268760"/>
            <a:chExt cx="720080" cy="1944216"/>
          </a:xfrm>
        </p:grpSpPr>
        <p:sp>
          <p:nvSpPr>
            <p:cNvPr id="14" name="角丸四角形 13"/>
            <p:cNvSpPr/>
            <p:nvPr/>
          </p:nvSpPr>
          <p:spPr>
            <a:xfrm>
              <a:off x="6156176" y="1688933"/>
              <a:ext cx="144016" cy="144016"/>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5" name="円/楕円 14"/>
            <p:cNvSpPr/>
            <p:nvPr/>
          </p:nvSpPr>
          <p:spPr>
            <a:xfrm>
              <a:off x="6012160" y="1268760"/>
              <a:ext cx="432048" cy="432048"/>
            </a:xfrm>
            <a:prstGeom prst="ellipse">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6" name="角丸四角形 15"/>
            <p:cNvSpPr/>
            <p:nvPr/>
          </p:nvSpPr>
          <p:spPr>
            <a:xfrm>
              <a:off x="6012160" y="1772816"/>
              <a:ext cx="432048" cy="780213"/>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7" name="角丸四角形 16"/>
            <p:cNvSpPr/>
            <p:nvPr/>
          </p:nvSpPr>
          <p:spPr>
            <a:xfrm>
              <a:off x="5868144" y="1857457"/>
              <a:ext cx="144016" cy="576064"/>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8" name="角丸四角形 17"/>
            <p:cNvSpPr/>
            <p:nvPr/>
          </p:nvSpPr>
          <p:spPr>
            <a:xfrm>
              <a:off x="6444208" y="1857457"/>
              <a:ext cx="144016" cy="576064"/>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9" name="角丸四角形 18"/>
            <p:cNvSpPr/>
            <p:nvPr/>
          </p:nvSpPr>
          <p:spPr>
            <a:xfrm>
              <a:off x="6012160" y="2564904"/>
              <a:ext cx="180000" cy="648072"/>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20" name="角丸四角形 19"/>
            <p:cNvSpPr/>
            <p:nvPr/>
          </p:nvSpPr>
          <p:spPr>
            <a:xfrm>
              <a:off x="6263809" y="2564904"/>
              <a:ext cx="180000" cy="648072"/>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ECF4A2"/>
                </a:solidFill>
              </a:endParaRPr>
            </a:p>
          </p:txBody>
        </p:sp>
      </p:grpSp>
      <p:grpSp>
        <p:nvGrpSpPr>
          <p:cNvPr id="21" name="グループ化 111"/>
          <p:cNvGrpSpPr/>
          <p:nvPr/>
        </p:nvGrpSpPr>
        <p:grpSpPr>
          <a:xfrm>
            <a:off x="6762548" y="2267097"/>
            <a:ext cx="1540069" cy="4158184"/>
            <a:chOff x="5868144" y="1268760"/>
            <a:chExt cx="720080" cy="1944216"/>
          </a:xfrm>
        </p:grpSpPr>
        <p:sp>
          <p:nvSpPr>
            <p:cNvPr id="22" name="角丸四角形 21"/>
            <p:cNvSpPr/>
            <p:nvPr/>
          </p:nvSpPr>
          <p:spPr>
            <a:xfrm>
              <a:off x="6156176" y="1688933"/>
              <a:ext cx="144016" cy="144016"/>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23" name="円/楕円 22"/>
            <p:cNvSpPr/>
            <p:nvPr/>
          </p:nvSpPr>
          <p:spPr>
            <a:xfrm>
              <a:off x="6012160" y="1268760"/>
              <a:ext cx="432048" cy="432048"/>
            </a:xfrm>
            <a:prstGeom prst="ellipse">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24" name="角丸四角形 23"/>
            <p:cNvSpPr/>
            <p:nvPr/>
          </p:nvSpPr>
          <p:spPr>
            <a:xfrm>
              <a:off x="6012160" y="1772816"/>
              <a:ext cx="432048" cy="780213"/>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25" name="角丸四角形 24"/>
            <p:cNvSpPr/>
            <p:nvPr/>
          </p:nvSpPr>
          <p:spPr>
            <a:xfrm>
              <a:off x="5868144" y="1857457"/>
              <a:ext cx="144016" cy="576064"/>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26" name="角丸四角形 25"/>
            <p:cNvSpPr/>
            <p:nvPr/>
          </p:nvSpPr>
          <p:spPr>
            <a:xfrm>
              <a:off x="6444208" y="1857457"/>
              <a:ext cx="144016" cy="576064"/>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27" name="角丸四角形 26"/>
            <p:cNvSpPr/>
            <p:nvPr/>
          </p:nvSpPr>
          <p:spPr>
            <a:xfrm>
              <a:off x="6012160" y="2564904"/>
              <a:ext cx="180000" cy="648072"/>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28" name="角丸四角形 27"/>
            <p:cNvSpPr/>
            <p:nvPr/>
          </p:nvSpPr>
          <p:spPr>
            <a:xfrm>
              <a:off x="6263809" y="2564904"/>
              <a:ext cx="180000" cy="648072"/>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ECF4A2"/>
                </a:solidFill>
              </a:endParaRPr>
            </a:p>
          </p:txBody>
        </p:sp>
      </p:grpSp>
      <p:sp>
        <p:nvSpPr>
          <p:cNvPr id="29" name="正方形/長方形 28"/>
          <p:cNvSpPr/>
          <p:nvPr/>
        </p:nvSpPr>
        <p:spPr>
          <a:xfrm>
            <a:off x="3419718" y="1596250"/>
            <a:ext cx="2306571" cy="369332"/>
          </a:xfrm>
          <a:prstGeom prst="rect">
            <a:avLst/>
          </a:prstGeom>
        </p:spPr>
        <p:txBody>
          <a:bodyPr wrap="square">
            <a:spAutoFit/>
          </a:bodyPr>
          <a:lstStyle/>
          <a:p>
            <a:r>
              <a:rPr lang="ja-JP" altLang="en-US" dirty="0" smtClean="0">
                <a:solidFill>
                  <a:prstClr val="black"/>
                </a:solidFill>
              </a:rPr>
              <a:t>腕だけをかすめたら</a:t>
            </a:r>
            <a:endParaRPr lang="ja-JP" altLang="en-US" dirty="0">
              <a:solidFill>
                <a:prstClr val="black"/>
              </a:solidFill>
            </a:endParaRPr>
          </a:p>
        </p:txBody>
      </p:sp>
      <p:sp>
        <p:nvSpPr>
          <p:cNvPr id="30" name="正方形/長方形 29"/>
          <p:cNvSpPr/>
          <p:nvPr/>
        </p:nvSpPr>
        <p:spPr>
          <a:xfrm>
            <a:off x="6649134" y="1590434"/>
            <a:ext cx="2304256" cy="646331"/>
          </a:xfrm>
          <a:prstGeom prst="rect">
            <a:avLst/>
          </a:prstGeom>
        </p:spPr>
        <p:txBody>
          <a:bodyPr wrap="square">
            <a:spAutoFit/>
          </a:bodyPr>
          <a:lstStyle/>
          <a:p>
            <a:r>
              <a:rPr lang="ja-JP" altLang="en-US" dirty="0" smtClean="0">
                <a:solidFill>
                  <a:prstClr val="black"/>
                </a:solidFill>
              </a:rPr>
              <a:t>全身にボールが</a:t>
            </a:r>
            <a:endParaRPr lang="en-US" altLang="ja-JP" dirty="0" smtClean="0">
              <a:solidFill>
                <a:prstClr val="black"/>
              </a:solidFill>
            </a:endParaRPr>
          </a:p>
          <a:p>
            <a:r>
              <a:rPr lang="ja-JP" altLang="en-US" dirty="0" smtClean="0">
                <a:solidFill>
                  <a:prstClr val="black"/>
                </a:solidFill>
              </a:rPr>
              <a:t>当たったら</a:t>
            </a:r>
            <a:endParaRPr lang="ja-JP" altLang="en-US" dirty="0">
              <a:solidFill>
                <a:prstClr val="black"/>
              </a:solidFill>
            </a:endParaRPr>
          </a:p>
        </p:txBody>
      </p:sp>
      <p:sp>
        <p:nvSpPr>
          <p:cNvPr id="32" name="爆発 1 31"/>
          <p:cNvSpPr/>
          <p:nvPr/>
        </p:nvSpPr>
        <p:spPr>
          <a:xfrm>
            <a:off x="1129658" y="4202268"/>
            <a:ext cx="639073" cy="758694"/>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8" name="爆発 1 37"/>
          <p:cNvSpPr/>
          <p:nvPr/>
        </p:nvSpPr>
        <p:spPr>
          <a:xfrm>
            <a:off x="6943512" y="2271060"/>
            <a:ext cx="639073" cy="758694"/>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1" name="爆発 1 40"/>
          <p:cNvSpPr/>
          <p:nvPr/>
        </p:nvSpPr>
        <p:spPr>
          <a:xfrm>
            <a:off x="7514412" y="3275680"/>
            <a:ext cx="639073" cy="758694"/>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4" name="爆発 1 43"/>
          <p:cNvSpPr/>
          <p:nvPr/>
        </p:nvSpPr>
        <p:spPr>
          <a:xfrm>
            <a:off x="6732855" y="3687554"/>
            <a:ext cx="639073" cy="758694"/>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7" name="爆発 1 46"/>
          <p:cNvSpPr/>
          <p:nvPr/>
        </p:nvSpPr>
        <p:spPr>
          <a:xfrm>
            <a:off x="7710934" y="4140029"/>
            <a:ext cx="639073" cy="758694"/>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0" name="爆発 1 49"/>
          <p:cNvSpPr/>
          <p:nvPr/>
        </p:nvSpPr>
        <p:spPr>
          <a:xfrm>
            <a:off x="7023172" y="4506532"/>
            <a:ext cx="639073" cy="758694"/>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3" name="爆発 1 52"/>
          <p:cNvSpPr/>
          <p:nvPr/>
        </p:nvSpPr>
        <p:spPr>
          <a:xfrm>
            <a:off x="7575158" y="5420981"/>
            <a:ext cx="639073" cy="758694"/>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20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441" y="3882471"/>
            <a:ext cx="1398287" cy="139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9" name="グループ化 111"/>
          <p:cNvGrpSpPr/>
          <p:nvPr/>
        </p:nvGrpSpPr>
        <p:grpSpPr>
          <a:xfrm>
            <a:off x="682971" y="2275694"/>
            <a:ext cx="1540069" cy="4158184"/>
            <a:chOff x="5868144" y="1268760"/>
            <a:chExt cx="720080" cy="1944216"/>
          </a:xfrm>
          <a:solidFill>
            <a:srgbClr val="FF66CC"/>
          </a:solidFill>
        </p:grpSpPr>
        <p:sp>
          <p:nvSpPr>
            <p:cNvPr id="140" name="角丸四角形 139"/>
            <p:cNvSpPr/>
            <p:nvPr/>
          </p:nvSpPr>
          <p:spPr>
            <a:xfrm>
              <a:off x="6156176" y="1688933"/>
              <a:ext cx="144016" cy="14401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41" name="円/楕円 140"/>
            <p:cNvSpPr/>
            <p:nvPr/>
          </p:nvSpPr>
          <p:spPr>
            <a:xfrm>
              <a:off x="6012160" y="1268760"/>
              <a:ext cx="432048" cy="4320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42" name="角丸四角形 141"/>
            <p:cNvSpPr/>
            <p:nvPr/>
          </p:nvSpPr>
          <p:spPr>
            <a:xfrm>
              <a:off x="6012160" y="1772816"/>
              <a:ext cx="432048" cy="780213"/>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43" name="角丸四角形 142"/>
            <p:cNvSpPr/>
            <p:nvPr/>
          </p:nvSpPr>
          <p:spPr>
            <a:xfrm>
              <a:off x="5868144" y="1857457"/>
              <a:ext cx="144016" cy="57606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44" name="角丸四角形 143"/>
            <p:cNvSpPr/>
            <p:nvPr/>
          </p:nvSpPr>
          <p:spPr>
            <a:xfrm>
              <a:off x="6444208" y="1857457"/>
              <a:ext cx="144016" cy="57606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45" name="角丸四角形 144"/>
            <p:cNvSpPr/>
            <p:nvPr/>
          </p:nvSpPr>
          <p:spPr>
            <a:xfrm>
              <a:off x="6012160" y="2564904"/>
              <a:ext cx="180000" cy="648072"/>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46" name="角丸四角形 145"/>
            <p:cNvSpPr/>
            <p:nvPr/>
          </p:nvSpPr>
          <p:spPr>
            <a:xfrm>
              <a:off x="6263809" y="2564904"/>
              <a:ext cx="180000" cy="648072"/>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ECF4A2"/>
                </a:solidFill>
              </a:endParaRPr>
            </a:p>
          </p:txBody>
        </p:sp>
      </p:grpSp>
      <p:grpSp>
        <p:nvGrpSpPr>
          <p:cNvPr id="124" name="グループ化 123"/>
          <p:cNvGrpSpPr/>
          <p:nvPr/>
        </p:nvGrpSpPr>
        <p:grpSpPr>
          <a:xfrm>
            <a:off x="989058" y="2265326"/>
            <a:ext cx="913571" cy="913571"/>
            <a:chOff x="-1034403" y="2706997"/>
            <a:chExt cx="691277" cy="691277"/>
          </a:xfrm>
        </p:grpSpPr>
        <p:sp>
          <p:nvSpPr>
            <p:cNvPr id="125" name="円/楕円 124"/>
            <p:cNvSpPr/>
            <p:nvPr/>
          </p:nvSpPr>
          <p:spPr>
            <a:xfrm>
              <a:off x="-1034403" y="2706997"/>
              <a:ext cx="691277" cy="691277"/>
            </a:xfrm>
            <a:prstGeom prst="ellipse">
              <a:avLst/>
            </a:prstGeom>
            <a:solidFill>
              <a:srgbClr val="FF66CC"/>
            </a:solidFill>
            <a:ln w="25400"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cxnSp>
          <p:nvCxnSpPr>
            <p:cNvPr id="126" name="直線コネクタ 125"/>
            <p:cNvCxnSpPr/>
            <p:nvPr/>
          </p:nvCxnSpPr>
          <p:spPr>
            <a:xfrm flipV="1">
              <a:off x="-916333" y="2844204"/>
              <a:ext cx="146838" cy="74217"/>
            </a:xfrm>
            <a:prstGeom prst="line">
              <a:avLst/>
            </a:prstGeom>
            <a:noFill/>
            <a:ln w="19050" cap="flat" cmpd="sng" algn="ctr">
              <a:solidFill>
                <a:srgbClr val="000000"/>
              </a:solidFill>
              <a:prstDash val="solid"/>
            </a:ln>
            <a:effectLst/>
          </p:spPr>
        </p:cxnSp>
        <p:cxnSp>
          <p:nvCxnSpPr>
            <p:cNvPr id="127" name="直線コネクタ 126"/>
            <p:cNvCxnSpPr/>
            <p:nvPr/>
          </p:nvCxnSpPr>
          <p:spPr>
            <a:xfrm rot="3360000" flipV="1">
              <a:off x="-643283" y="2841029"/>
              <a:ext cx="146838" cy="74217"/>
            </a:xfrm>
            <a:prstGeom prst="line">
              <a:avLst/>
            </a:prstGeom>
            <a:noFill/>
            <a:ln w="19050" cap="flat" cmpd="sng" algn="ctr">
              <a:solidFill>
                <a:srgbClr val="000000"/>
              </a:solidFill>
              <a:prstDash val="solid"/>
            </a:ln>
            <a:effectLst/>
          </p:spPr>
        </p:cxnSp>
        <p:grpSp>
          <p:nvGrpSpPr>
            <p:cNvPr id="128" name="グループ化 127"/>
            <p:cNvGrpSpPr/>
            <p:nvPr/>
          </p:nvGrpSpPr>
          <p:grpSpPr>
            <a:xfrm>
              <a:off x="-664784" y="2950171"/>
              <a:ext cx="127000" cy="134214"/>
              <a:chOff x="-644525" y="4677341"/>
              <a:chExt cx="127000" cy="134214"/>
            </a:xfrm>
          </p:grpSpPr>
          <p:cxnSp>
            <p:nvCxnSpPr>
              <p:cNvPr id="136" name="直線コネクタ 135"/>
              <p:cNvCxnSpPr/>
              <p:nvPr/>
            </p:nvCxnSpPr>
            <p:spPr>
              <a:xfrm flipV="1">
                <a:off x="-644525" y="4677341"/>
                <a:ext cx="127000" cy="59997"/>
              </a:xfrm>
              <a:prstGeom prst="line">
                <a:avLst/>
              </a:prstGeom>
              <a:noFill/>
              <a:ln w="9525" cap="flat" cmpd="sng" algn="ctr">
                <a:solidFill>
                  <a:srgbClr val="000000"/>
                </a:solidFill>
                <a:prstDash val="solid"/>
              </a:ln>
              <a:effectLst/>
            </p:spPr>
          </p:cxnSp>
          <p:cxnSp>
            <p:nvCxnSpPr>
              <p:cNvPr id="137" name="直線コネクタ 136"/>
              <p:cNvCxnSpPr/>
              <p:nvPr/>
            </p:nvCxnSpPr>
            <p:spPr>
              <a:xfrm flipV="1">
                <a:off x="-638658" y="4740842"/>
                <a:ext cx="114783" cy="0"/>
              </a:xfrm>
              <a:prstGeom prst="line">
                <a:avLst/>
              </a:prstGeom>
              <a:noFill/>
              <a:ln w="9525" cap="flat" cmpd="sng" algn="ctr">
                <a:solidFill>
                  <a:srgbClr val="000000"/>
                </a:solidFill>
                <a:prstDash val="solid"/>
              </a:ln>
              <a:effectLst/>
            </p:spPr>
          </p:cxnSp>
          <p:cxnSp>
            <p:nvCxnSpPr>
              <p:cNvPr id="138" name="直線コネクタ 137"/>
              <p:cNvCxnSpPr/>
              <p:nvPr/>
            </p:nvCxnSpPr>
            <p:spPr>
              <a:xfrm>
                <a:off x="-640922" y="4735209"/>
                <a:ext cx="103906" cy="76346"/>
              </a:xfrm>
              <a:prstGeom prst="line">
                <a:avLst/>
              </a:prstGeom>
              <a:noFill/>
              <a:ln w="9525" cap="flat" cmpd="sng" algn="ctr">
                <a:solidFill>
                  <a:srgbClr val="000000"/>
                </a:solidFill>
                <a:prstDash val="solid"/>
              </a:ln>
              <a:effectLst/>
            </p:spPr>
          </p:cxnSp>
        </p:grpSp>
        <p:sp>
          <p:nvSpPr>
            <p:cNvPr id="129" name="涙形 128"/>
            <p:cNvSpPr/>
            <p:nvPr/>
          </p:nvSpPr>
          <p:spPr>
            <a:xfrm rot="18512147">
              <a:off x="-479673" y="2965797"/>
              <a:ext cx="97928" cy="89576"/>
            </a:xfrm>
            <a:prstGeom prst="teardrop">
              <a:avLst/>
            </a:prstGeom>
            <a:solidFill>
              <a:srgbClr val="00B0F0"/>
            </a:solidFill>
            <a:ln w="9525"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grpSp>
          <p:nvGrpSpPr>
            <p:cNvPr id="130" name="グループ化 129"/>
            <p:cNvGrpSpPr/>
            <p:nvPr/>
          </p:nvGrpSpPr>
          <p:grpSpPr>
            <a:xfrm rot="10800000">
              <a:off x="-865975" y="2936233"/>
              <a:ext cx="127000" cy="134214"/>
              <a:chOff x="-644525" y="4677341"/>
              <a:chExt cx="127000" cy="134214"/>
            </a:xfrm>
          </p:grpSpPr>
          <p:cxnSp>
            <p:nvCxnSpPr>
              <p:cNvPr id="133" name="直線コネクタ 132"/>
              <p:cNvCxnSpPr/>
              <p:nvPr/>
            </p:nvCxnSpPr>
            <p:spPr>
              <a:xfrm flipV="1">
                <a:off x="-644525" y="4677341"/>
                <a:ext cx="127000" cy="59997"/>
              </a:xfrm>
              <a:prstGeom prst="line">
                <a:avLst/>
              </a:prstGeom>
              <a:noFill/>
              <a:ln w="9525" cap="flat" cmpd="sng" algn="ctr">
                <a:solidFill>
                  <a:srgbClr val="000000"/>
                </a:solidFill>
                <a:prstDash val="solid"/>
              </a:ln>
              <a:effectLst/>
            </p:spPr>
          </p:cxnSp>
          <p:cxnSp>
            <p:nvCxnSpPr>
              <p:cNvPr id="134" name="直線コネクタ 133"/>
              <p:cNvCxnSpPr/>
              <p:nvPr/>
            </p:nvCxnSpPr>
            <p:spPr>
              <a:xfrm flipV="1">
                <a:off x="-638658" y="4740842"/>
                <a:ext cx="114783" cy="0"/>
              </a:xfrm>
              <a:prstGeom prst="line">
                <a:avLst/>
              </a:prstGeom>
              <a:noFill/>
              <a:ln w="9525" cap="flat" cmpd="sng" algn="ctr">
                <a:solidFill>
                  <a:srgbClr val="000000"/>
                </a:solidFill>
                <a:prstDash val="solid"/>
              </a:ln>
              <a:effectLst/>
            </p:spPr>
          </p:cxnSp>
          <p:cxnSp>
            <p:nvCxnSpPr>
              <p:cNvPr id="135" name="直線コネクタ 134"/>
              <p:cNvCxnSpPr/>
              <p:nvPr/>
            </p:nvCxnSpPr>
            <p:spPr>
              <a:xfrm>
                <a:off x="-640922" y="4735209"/>
                <a:ext cx="103906" cy="76346"/>
              </a:xfrm>
              <a:prstGeom prst="line">
                <a:avLst/>
              </a:prstGeom>
              <a:noFill/>
              <a:ln w="9525" cap="flat" cmpd="sng" algn="ctr">
                <a:solidFill>
                  <a:srgbClr val="000000"/>
                </a:solidFill>
                <a:prstDash val="solid"/>
              </a:ln>
              <a:effectLst/>
            </p:spPr>
          </p:cxnSp>
        </p:grpSp>
        <p:sp>
          <p:nvSpPr>
            <p:cNvPr id="131" name="フリーフォーム 130"/>
            <p:cNvSpPr/>
            <p:nvPr/>
          </p:nvSpPr>
          <p:spPr>
            <a:xfrm>
              <a:off x="-890588" y="3197870"/>
              <a:ext cx="373856" cy="71603"/>
            </a:xfrm>
            <a:custGeom>
              <a:avLst/>
              <a:gdLst>
                <a:gd name="connsiteX0" fmla="*/ 0 w 373856"/>
                <a:gd name="connsiteY0" fmla="*/ 62062 h 71603"/>
                <a:gd name="connsiteX1" fmla="*/ 64294 w 373856"/>
                <a:gd name="connsiteY1" fmla="*/ 7294 h 71603"/>
                <a:gd name="connsiteX2" fmla="*/ 119063 w 373856"/>
                <a:gd name="connsiteY2" fmla="*/ 71587 h 71603"/>
                <a:gd name="connsiteX3" fmla="*/ 190500 w 373856"/>
                <a:gd name="connsiteY3" fmla="*/ 150 h 71603"/>
                <a:gd name="connsiteX4" fmla="*/ 257175 w 373856"/>
                <a:gd name="connsiteY4" fmla="*/ 64444 h 71603"/>
                <a:gd name="connsiteX5" fmla="*/ 328613 w 373856"/>
                <a:gd name="connsiteY5" fmla="*/ 150 h 71603"/>
                <a:gd name="connsiteX6" fmla="*/ 373856 w 373856"/>
                <a:gd name="connsiteY6" fmla="*/ 50156 h 7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 h="71603">
                  <a:moveTo>
                    <a:pt x="0" y="62062"/>
                  </a:moveTo>
                  <a:cubicBezTo>
                    <a:pt x="22225" y="33884"/>
                    <a:pt x="44450" y="5706"/>
                    <a:pt x="64294" y="7294"/>
                  </a:cubicBezTo>
                  <a:cubicBezTo>
                    <a:pt x="84138" y="8881"/>
                    <a:pt x="98029" y="72778"/>
                    <a:pt x="119063" y="71587"/>
                  </a:cubicBezTo>
                  <a:cubicBezTo>
                    <a:pt x="140097" y="70396"/>
                    <a:pt x="167481" y="1340"/>
                    <a:pt x="190500" y="150"/>
                  </a:cubicBezTo>
                  <a:cubicBezTo>
                    <a:pt x="213519" y="-1041"/>
                    <a:pt x="234156" y="64444"/>
                    <a:pt x="257175" y="64444"/>
                  </a:cubicBezTo>
                  <a:cubicBezTo>
                    <a:pt x="280194" y="64444"/>
                    <a:pt x="309166" y="2531"/>
                    <a:pt x="328613" y="150"/>
                  </a:cubicBezTo>
                  <a:cubicBezTo>
                    <a:pt x="348060" y="-2231"/>
                    <a:pt x="360958" y="23962"/>
                    <a:pt x="373856" y="50156"/>
                  </a:cubicBezTo>
                </a:path>
              </a:pathLst>
            </a:custGeom>
            <a:noFill/>
            <a:ln w="25400"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sp>
          <p:nvSpPr>
            <p:cNvPr id="132" name="涙形 131"/>
            <p:cNvSpPr/>
            <p:nvPr/>
          </p:nvSpPr>
          <p:spPr>
            <a:xfrm rot="18512147">
              <a:off x="-477294" y="3108673"/>
              <a:ext cx="97928" cy="89576"/>
            </a:xfrm>
            <a:prstGeom prst="teardrop">
              <a:avLst/>
            </a:prstGeom>
            <a:solidFill>
              <a:srgbClr val="00B0F0"/>
            </a:solidFill>
            <a:ln w="9525"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grpSp>
      <p:sp>
        <p:nvSpPr>
          <p:cNvPr id="193" name="テキスト ボックス 192"/>
          <p:cNvSpPr txBox="1"/>
          <p:nvPr/>
        </p:nvSpPr>
        <p:spPr>
          <a:xfrm>
            <a:off x="467544" y="4252392"/>
            <a:ext cx="1991941"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ja-JP" altLang="en-US" b="1" dirty="0" smtClean="0">
                <a:solidFill>
                  <a:prstClr val="black">
                    <a:lumMod val="75000"/>
                    <a:lumOff val="25000"/>
                  </a:prstClr>
                </a:solidFill>
              </a:rPr>
              <a:t>全身への影響は</a:t>
            </a:r>
            <a:endParaRPr lang="en-US" altLang="ja-JP" b="1" dirty="0" smtClean="0">
              <a:solidFill>
                <a:prstClr val="black">
                  <a:lumMod val="75000"/>
                  <a:lumOff val="25000"/>
                </a:prstClr>
              </a:solidFill>
            </a:endParaRPr>
          </a:p>
          <a:p>
            <a:pPr algn="ctr"/>
            <a:r>
              <a:rPr lang="ja-JP" altLang="en-US" b="1" dirty="0" smtClean="0">
                <a:solidFill>
                  <a:prstClr val="black">
                    <a:lumMod val="75000"/>
                    <a:lumOff val="25000"/>
                  </a:prstClr>
                </a:solidFill>
              </a:rPr>
              <a:t>大きい！</a:t>
            </a:r>
            <a:endParaRPr lang="en-US" altLang="ja-JP" b="1" dirty="0" smtClean="0">
              <a:solidFill>
                <a:prstClr val="black">
                  <a:lumMod val="75000"/>
                  <a:lumOff val="25000"/>
                </a:prstClr>
              </a:solidFill>
            </a:endParaRPr>
          </a:p>
        </p:txBody>
      </p:sp>
      <p:pic>
        <p:nvPicPr>
          <p:cNvPr id="26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4725" y="3420749"/>
            <a:ext cx="1592427" cy="159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爆発 1 34"/>
          <p:cNvSpPr/>
          <p:nvPr/>
        </p:nvSpPr>
        <p:spPr>
          <a:xfrm>
            <a:off x="5081959" y="3958076"/>
            <a:ext cx="369773" cy="438987"/>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47" name="グループ化 111"/>
          <p:cNvGrpSpPr/>
          <p:nvPr/>
        </p:nvGrpSpPr>
        <p:grpSpPr>
          <a:xfrm>
            <a:off x="3707703" y="2267924"/>
            <a:ext cx="1540069" cy="4158184"/>
            <a:chOff x="5868144" y="1268760"/>
            <a:chExt cx="720080" cy="1944216"/>
          </a:xfrm>
          <a:solidFill>
            <a:srgbClr val="FFCCFF"/>
          </a:solidFill>
        </p:grpSpPr>
        <p:sp>
          <p:nvSpPr>
            <p:cNvPr id="148" name="角丸四角形 147"/>
            <p:cNvSpPr/>
            <p:nvPr/>
          </p:nvSpPr>
          <p:spPr>
            <a:xfrm>
              <a:off x="6156176" y="1688933"/>
              <a:ext cx="144016" cy="14401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49" name="円/楕円 148"/>
            <p:cNvSpPr/>
            <p:nvPr/>
          </p:nvSpPr>
          <p:spPr>
            <a:xfrm>
              <a:off x="6012160" y="1268760"/>
              <a:ext cx="432048" cy="4320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50" name="角丸四角形 149"/>
            <p:cNvSpPr/>
            <p:nvPr/>
          </p:nvSpPr>
          <p:spPr>
            <a:xfrm>
              <a:off x="6012160" y="1772816"/>
              <a:ext cx="432048" cy="780213"/>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51" name="角丸四角形 150"/>
            <p:cNvSpPr/>
            <p:nvPr/>
          </p:nvSpPr>
          <p:spPr>
            <a:xfrm>
              <a:off x="5868144" y="1857457"/>
              <a:ext cx="144016" cy="57606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52" name="角丸四角形 151"/>
            <p:cNvSpPr/>
            <p:nvPr/>
          </p:nvSpPr>
          <p:spPr>
            <a:xfrm>
              <a:off x="6444208" y="1857457"/>
              <a:ext cx="144016" cy="57606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53" name="角丸四角形 152"/>
            <p:cNvSpPr/>
            <p:nvPr/>
          </p:nvSpPr>
          <p:spPr>
            <a:xfrm>
              <a:off x="6012160" y="2564904"/>
              <a:ext cx="180000" cy="648072"/>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54" name="角丸四角形 153"/>
            <p:cNvSpPr/>
            <p:nvPr/>
          </p:nvSpPr>
          <p:spPr>
            <a:xfrm>
              <a:off x="6263809" y="2564904"/>
              <a:ext cx="180000" cy="648072"/>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ECF4A2"/>
                </a:solidFill>
              </a:endParaRPr>
            </a:p>
          </p:txBody>
        </p:sp>
      </p:grpSp>
      <p:grpSp>
        <p:nvGrpSpPr>
          <p:cNvPr id="113" name="グループ化 112"/>
          <p:cNvGrpSpPr/>
          <p:nvPr/>
        </p:nvGrpSpPr>
        <p:grpSpPr>
          <a:xfrm>
            <a:off x="4020251" y="2264657"/>
            <a:ext cx="923790" cy="923790"/>
            <a:chOff x="-1010969" y="4465917"/>
            <a:chExt cx="691277" cy="691277"/>
          </a:xfrm>
        </p:grpSpPr>
        <p:sp>
          <p:nvSpPr>
            <p:cNvPr id="114" name="円/楕円 113"/>
            <p:cNvSpPr/>
            <p:nvPr/>
          </p:nvSpPr>
          <p:spPr>
            <a:xfrm>
              <a:off x="-1010969" y="4465917"/>
              <a:ext cx="691277" cy="691277"/>
            </a:xfrm>
            <a:prstGeom prst="ellipse">
              <a:avLst/>
            </a:prstGeom>
            <a:solidFill>
              <a:srgbClr val="FFCCFF"/>
            </a:solidFill>
            <a:ln w="25400"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cxnSp>
          <p:nvCxnSpPr>
            <p:cNvPr id="115" name="直線コネクタ 114"/>
            <p:cNvCxnSpPr/>
            <p:nvPr/>
          </p:nvCxnSpPr>
          <p:spPr>
            <a:xfrm flipV="1">
              <a:off x="-892899" y="4603124"/>
              <a:ext cx="146838" cy="74217"/>
            </a:xfrm>
            <a:prstGeom prst="line">
              <a:avLst/>
            </a:prstGeom>
            <a:noFill/>
            <a:ln w="19050" cap="flat" cmpd="sng" algn="ctr">
              <a:solidFill>
                <a:srgbClr val="000000"/>
              </a:solidFill>
              <a:prstDash val="solid"/>
            </a:ln>
            <a:effectLst/>
          </p:spPr>
        </p:cxnSp>
        <p:cxnSp>
          <p:nvCxnSpPr>
            <p:cNvPr id="116" name="直線コネクタ 115"/>
            <p:cNvCxnSpPr/>
            <p:nvPr/>
          </p:nvCxnSpPr>
          <p:spPr>
            <a:xfrm rot="3360000" flipV="1">
              <a:off x="-619849" y="4599949"/>
              <a:ext cx="146838" cy="74217"/>
            </a:xfrm>
            <a:prstGeom prst="line">
              <a:avLst/>
            </a:prstGeom>
            <a:noFill/>
            <a:ln w="19050" cap="flat" cmpd="sng" algn="ctr">
              <a:solidFill>
                <a:srgbClr val="000000"/>
              </a:solidFill>
              <a:prstDash val="solid"/>
            </a:ln>
            <a:effectLst/>
          </p:spPr>
        </p:cxnSp>
        <p:sp>
          <p:nvSpPr>
            <p:cNvPr id="117" name="円/楕円 116"/>
            <p:cNvSpPr/>
            <p:nvPr/>
          </p:nvSpPr>
          <p:spPr>
            <a:xfrm>
              <a:off x="-847725" y="4718288"/>
              <a:ext cx="76200" cy="117420"/>
            </a:xfrm>
            <a:prstGeom prst="ellipse">
              <a:avLst/>
            </a:prstGeom>
            <a:solidFill>
              <a:srgbClr val="000000"/>
            </a:solidFill>
            <a:ln w="25400" cap="flat" cmpd="sng" algn="ctr">
              <a:noFill/>
              <a:prstDash val="solid"/>
            </a:ln>
            <a:effectLst/>
          </p:spPr>
          <p:txBody>
            <a:bodyPr rtlCol="0" anchor="ctr"/>
            <a:lstStyle/>
            <a:p>
              <a:pPr algn="ctr">
                <a:defRPr/>
              </a:pPr>
              <a:endParaRPr kumimoji="0" lang="ja-JP" altLang="en-US" kern="0" smtClean="0">
                <a:solidFill>
                  <a:srgbClr val="FFFFFF"/>
                </a:solidFill>
              </a:endParaRPr>
            </a:p>
          </p:txBody>
        </p:sp>
        <p:sp>
          <p:nvSpPr>
            <p:cNvPr id="118" name="フリーフォーム 117"/>
            <p:cNvSpPr/>
            <p:nvPr/>
          </p:nvSpPr>
          <p:spPr>
            <a:xfrm>
              <a:off x="-828675" y="4981394"/>
              <a:ext cx="279400" cy="66856"/>
            </a:xfrm>
            <a:custGeom>
              <a:avLst/>
              <a:gdLst>
                <a:gd name="connsiteX0" fmla="*/ 0 w 279400"/>
                <a:gd name="connsiteY0" fmla="*/ 50981 h 66856"/>
                <a:gd name="connsiteX1" fmla="*/ 130175 w 279400"/>
                <a:gd name="connsiteY1" fmla="*/ 181 h 66856"/>
                <a:gd name="connsiteX2" fmla="*/ 279400 w 279400"/>
                <a:gd name="connsiteY2" fmla="*/ 66856 h 66856"/>
              </a:gdLst>
              <a:ahLst/>
              <a:cxnLst>
                <a:cxn ang="0">
                  <a:pos x="connsiteX0" y="connsiteY0"/>
                </a:cxn>
                <a:cxn ang="0">
                  <a:pos x="connsiteX1" y="connsiteY1"/>
                </a:cxn>
                <a:cxn ang="0">
                  <a:pos x="connsiteX2" y="connsiteY2"/>
                </a:cxn>
              </a:cxnLst>
              <a:rect l="l" t="t" r="r" b="b"/>
              <a:pathLst>
                <a:path w="279400" h="66856">
                  <a:moveTo>
                    <a:pt x="0" y="50981"/>
                  </a:moveTo>
                  <a:cubicBezTo>
                    <a:pt x="41804" y="24258"/>
                    <a:pt x="83608" y="-2465"/>
                    <a:pt x="130175" y="181"/>
                  </a:cubicBezTo>
                  <a:cubicBezTo>
                    <a:pt x="176742" y="2827"/>
                    <a:pt x="228071" y="34841"/>
                    <a:pt x="279400" y="66856"/>
                  </a:cubicBezTo>
                </a:path>
              </a:pathLst>
            </a:custGeom>
            <a:noFill/>
            <a:ln w="25400"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grpSp>
          <p:nvGrpSpPr>
            <p:cNvPr id="119" name="グループ化 118"/>
            <p:cNvGrpSpPr/>
            <p:nvPr/>
          </p:nvGrpSpPr>
          <p:grpSpPr>
            <a:xfrm>
              <a:off x="-641350" y="4709091"/>
              <a:ext cx="127000" cy="134214"/>
              <a:chOff x="-644525" y="4677341"/>
              <a:chExt cx="127000" cy="134214"/>
            </a:xfrm>
          </p:grpSpPr>
          <p:cxnSp>
            <p:nvCxnSpPr>
              <p:cNvPr id="121" name="直線コネクタ 120"/>
              <p:cNvCxnSpPr/>
              <p:nvPr/>
            </p:nvCxnSpPr>
            <p:spPr>
              <a:xfrm flipV="1">
                <a:off x="-644525" y="4677341"/>
                <a:ext cx="127000" cy="59997"/>
              </a:xfrm>
              <a:prstGeom prst="line">
                <a:avLst/>
              </a:prstGeom>
              <a:noFill/>
              <a:ln w="9525" cap="flat" cmpd="sng" algn="ctr">
                <a:solidFill>
                  <a:srgbClr val="000000"/>
                </a:solidFill>
                <a:prstDash val="solid"/>
              </a:ln>
              <a:effectLst/>
            </p:spPr>
          </p:cxnSp>
          <p:cxnSp>
            <p:nvCxnSpPr>
              <p:cNvPr id="122" name="直線コネクタ 121"/>
              <p:cNvCxnSpPr/>
              <p:nvPr/>
            </p:nvCxnSpPr>
            <p:spPr>
              <a:xfrm flipV="1">
                <a:off x="-638658" y="4740842"/>
                <a:ext cx="114783" cy="0"/>
              </a:xfrm>
              <a:prstGeom prst="line">
                <a:avLst/>
              </a:prstGeom>
              <a:noFill/>
              <a:ln w="9525" cap="flat" cmpd="sng" algn="ctr">
                <a:solidFill>
                  <a:srgbClr val="000000"/>
                </a:solidFill>
                <a:prstDash val="solid"/>
              </a:ln>
              <a:effectLst/>
            </p:spPr>
          </p:cxnSp>
          <p:cxnSp>
            <p:nvCxnSpPr>
              <p:cNvPr id="123" name="直線コネクタ 122"/>
              <p:cNvCxnSpPr/>
              <p:nvPr/>
            </p:nvCxnSpPr>
            <p:spPr>
              <a:xfrm>
                <a:off x="-640922" y="4735209"/>
                <a:ext cx="103906" cy="76346"/>
              </a:xfrm>
              <a:prstGeom prst="line">
                <a:avLst/>
              </a:prstGeom>
              <a:noFill/>
              <a:ln w="9525" cap="flat" cmpd="sng" algn="ctr">
                <a:solidFill>
                  <a:srgbClr val="000000"/>
                </a:solidFill>
                <a:prstDash val="solid"/>
              </a:ln>
              <a:effectLst/>
            </p:spPr>
          </p:cxnSp>
        </p:grpSp>
        <p:sp>
          <p:nvSpPr>
            <p:cNvPr id="120" name="涙形 119"/>
            <p:cNvSpPr/>
            <p:nvPr/>
          </p:nvSpPr>
          <p:spPr>
            <a:xfrm rot="18512147">
              <a:off x="-456239" y="4724717"/>
              <a:ext cx="97928" cy="89576"/>
            </a:xfrm>
            <a:prstGeom prst="teardrop">
              <a:avLst/>
            </a:prstGeom>
            <a:solidFill>
              <a:srgbClr val="00B0F0"/>
            </a:solidFill>
            <a:ln w="9525"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grpSp>
      <p:sp>
        <p:nvSpPr>
          <p:cNvPr id="194" name="テキスト ボックス 193"/>
          <p:cNvSpPr txBox="1"/>
          <p:nvPr/>
        </p:nvSpPr>
        <p:spPr>
          <a:xfrm>
            <a:off x="3592463" y="4245032"/>
            <a:ext cx="1991941"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b="1" dirty="0" smtClean="0">
                <a:solidFill>
                  <a:prstClr val="black">
                    <a:lumMod val="75000"/>
                    <a:lumOff val="25000"/>
                  </a:prstClr>
                </a:solidFill>
              </a:rPr>
              <a:t>全身への影響は</a:t>
            </a:r>
            <a:endParaRPr lang="en-US" altLang="ja-JP" b="1" dirty="0" smtClean="0">
              <a:solidFill>
                <a:prstClr val="black">
                  <a:lumMod val="75000"/>
                  <a:lumOff val="25000"/>
                </a:prstClr>
              </a:solidFill>
            </a:endParaRPr>
          </a:p>
          <a:p>
            <a:pPr algn="ctr"/>
            <a:r>
              <a:rPr lang="ja-JP" altLang="en-US" b="1" dirty="0">
                <a:solidFill>
                  <a:prstClr val="black">
                    <a:lumMod val="75000"/>
                    <a:lumOff val="25000"/>
                  </a:prstClr>
                </a:solidFill>
              </a:rPr>
              <a:t>小</a:t>
            </a:r>
            <a:r>
              <a:rPr lang="ja-JP" altLang="en-US" b="1" dirty="0" smtClean="0">
                <a:solidFill>
                  <a:prstClr val="black">
                    <a:lumMod val="75000"/>
                    <a:lumOff val="25000"/>
                  </a:prstClr>
                </a:solidFill>
              </a:rPr>
              <a:t>さい！</a:t>
            </a:r>
            <a:endParaRPr lang="en-US" altLang="ja-JP" b="1" dirty="0" smtClean="0">
              <a:solidFill>
                <a:prstClr val="black">
                  <a:lumMod val="75000"/>
                  <a:lumOff val="25000"/>
                </a:prstClr>
              </a:solidFill>
            </a:endParaRPr>
          </a:p>
        </p:txBody>
      </p:sp>
      <p:pic>
        <p:nvPicPr>
          <p:cNvPr id="2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3904" y="1961650"/>
            <a:ext cx="1398287" cy="139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4804" y="2999587"/>
            <a:ext cx="1398287" cy="139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2647" y="3380156"/>
            <a:ext cx="1398287" cy="139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1406" y="3821889"/>
            <a:ext cx="1398287" cy="139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8584" y="4202268"/>
            <a:ext cx="1398287" cy="139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4605" y="5213395"/>
            <a:ext cx="1398287" cy="139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5" name="グループ化 111"/>
          <p:cNvGrpSpPr/>
          <p:nvPr/>
        </p:nvGrpSpPr>
        <p:grpSpPr>
          <a:xfrm>
            <a:off x="6768426" y="2265184"/>
            <a:ext cx="1540069" cy="4158184"/>
            <a:chOff x="5868144" y="1268760"/>
            <a:chExt cx="720080" cy="1944216"/>
          </a:xfrm>
          <a:solidFill>
            <a:srgbClr val="FF0000"/>
          </a:solidFill>
        </p:grpSpPr>
        <p:sp>
          <p:nvSpPr>
            <p:cNvPr id="156" name="角丸四角形 155"/>
            <p:cNvSpPr/>
            <p:nvPr/>
          </p:nvSpPr>
          <p:spPr>
            <a:xfrm>
              <a:off x="6156176" y="1688933"/>
              <a:ext cx="144016" cy="14401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57" name="円/楕円 156"/>
            <p:cNvSpPr/>
            <p:nvPr/>
          </p:nvSpPr>
          <p:spPr>
            <a:xfrm>
              <a:off x="6012160" y="1268760"/>
              <a:ext cx="432048" cy="4320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58" name="角丸四角形 157"/>
            <p:cNvSpPr/>
            <p:nvPr/>
          </p:nvSpPr>
          <p:spPr>
            <a:xfrm>
              <a:off x="6012160" y="1772816"/>
              <a:ext cx="432048" cy="780213"/>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59" name="角丸四角形 158"/>
            <p:cNvSpPr/>
            <p:nvPr/>
          </p:nvSpPr>
          <p:spPr>
            <a:xfrm>
              <a:off x="5868144" y="1857457"/>
              <a:ext cx="144016" cy="57606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60" name="角丸四角形 159"/>
            <p:cNvSpPr/>
            <p:nvPr/>
          </p:nvSpPr>
          <p:spPr>
            <a:xfrm>
              <a:off x="6444208" y="1857457"/>
              <a:ext cx="144016" cy="57606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61" name="角丸四角形 160"/>
            <p:cNvSpPr/>
            <p:nvPr/>
          </p:nvSpPr>
          <p:spPr>
            <a:xfrm>
              <a:off x="6012160" y="2564904"/>
              <a:ext cx="180000" cy="648072"/>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62" name="角丸四角形 161"/>
            <p:cNvSpPr/>
            <p:nvPr/>
          </p:nvSpPr>
          <p:spPr>
            <a:xfrm>
              <a:off x="6263809" y="2564904"/>
              <a:ext cx="180000" cy="648072"/>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ECF4A2"/>
                </a:solidFill>
              </a:endParaRPr>
            </a:p>
          </p:txBody>
        </p:sp>
      </p:grpSp>
      <p:grpSp>
        <p:nvGrpSpPr>
          <p:cNvPr id="192" name="グループ化 191"/>
          <p:cNvGrpSpPr/>
          <p:nvPr/>
        </p:nvGrpSpPr>
        <p:grpSpPr>
          <a:xfrm>
            <a:off x="7073656" y="2265181"/>
            <a:ext cx="913571" cy="913571"/>
            <a:chOff x="2658315" y="5275464"/>
            <a:chExt cx="913571" cy="913571"/>
          </a:xfrm>
        </p:grpSpPr>
        <p:grpSp>
          <p:nvGrpSpPr>
            <p:cNvPr id="174" name="グループ化 173"/>
            <p:cNvGrpSpPr/>
            <p:nvPr/>
          </p:nvGrpSpPr>
          <p:grpSpPr>
            <a:xfrm>
              <a:off x="2658315" y="5275464"/>
              <a:ext cx="913571" cy="913571"/>
              <a:chOff x="-1034403" y="2706997"/>
              <a:chExt cx="691277" cy="691277"/>
            </a:xfrm>
          </p:grpSpPr>
          <p:sp>
            <p:nvSpPr>
              <p:cNvPr id="175" name="円/楕円 174"/>
              <p:cNvSpPr/>
              <p:nvPr/>
            </p:nvSpPr>
            <p:spPr>
              <a:xfrm>
                <a:off x="-1034403" y="2706997"/>
                <a:ext cx="691277" cy="691277"/>
              </a:xfrm>
              <a:prstGeom prst="ellipse">
                <a:avLst/>
              </a:prstGeom>
              <a:solidFill>
                <a:srgbClr val="FF0000"/>
              </a:solidFill>
              <a:ln w="25400"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cxnSp>
            <p:nvCxnSpPr>
              <p:cNvPr id="176" name="直線コネクタ 175"/>
              <p:cNvCxnSpPr/>
              <p:nvPr/>
            </p:nvCxnSpPr>
            <p:spPr>
              <a:xfrm flipV="1">
                <a:off x="-916333" y="2844204"/>
                <a:ext cx="146838" cy="74217"/>
              </a:xfrm>
              <a:prstGeom prst="line">
                <a:avLst/>
              </a:prstGeom>
              <a:noFill/>
              <a:ln w="19050" cap="flat" cmpd="sng" algn="ctr">
                <a:solidFill>
                  <a:srgbClr val="000000"/>
                </a:solidFill>
                <a:prstDash val="solid"/>
              </a:ln>
              <a:effectLst/>
            </p:spPr>
          </p:cxnSp>
          <p:cxnSp>
            <p:nvCxnSpPr>
              <p:cNvPr id="177" name="直線コネクタ 176"/>
              <p:cNvCxnSpPr/>
              <p:nvPr/>
            </p:nvCxnSpPr>
            <p:spPr>
              <a:xfrm rot="3360000" flipV="1">
                <a:off x="-643283" y="2841029"/>
                <a:ext cx="146838" cy="74217"/>
              </a:xfrm>
              <a:prstGeom prst="line">
                <a:avLst/>
              </a:prstGeom>
              <a:noFill/>
              <a:ln w="19050" cap="flat" cmpd="sng" algn="ctr">
                <a:solidFill>
                  <a:srgbClr val="000000"/>
                </a:solidFill>
                <a:prstDash val="solid"/>
              </a:ln>
              <a:effectLst/>
            </p:spPr>
          </p:cxnSp>
          <p:sp>
            <p:nvSpPr>
              <p:cNvPr id="179" name="涙形 178"/>
              <p:cNvSpPr/>
              <p:nvPr/>
            </p:nvSpPr>
            <p:spPr>
              <a:xfrm rot="18512147">
                <a:off x="-474623" y="2859741"/>
                <a:ext cx="97928" cy="89576"/>
              </a:xfrm>
              <a:prstGeom prst="teardrop">
                <a:avLst/>
              </a:prstGeom>
              <a:solidFill>
                <a:srgbClr val="00B0F0"/>
              </a:solidFill>
              <a:ln w="9525"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sp>
            <p:nvSpPr>
              <p:cNvPr id="181" name="フリーフォーム 180"/>
              <p:cNvSpPr/>
              <p:nvPr/>
            </p:nvSpPr>
            <p:spPr>
              <a:xfrm>
                <a:off x="-890588" y="3197870"/>
                <a:ext cx="373856" cy="71603"/>
              </a:xfrm>
              <a:custGeom>
                <a:avLst/>
                <a:gdLst>
                  <a:gd name="connsiteX0" fmla="*/ 0 w 373856"/>
                  <a:gd name="connsiteY0" fmla="*/ 62062 h 71603"/>
                  <a:gd name="connsiteX1" fmla="*/ 64294 w 373856"/>
                  <a:gd name="connsiteY1" fmla="*/ 7294 h 71603"/>
                  <a:gd name="connsiteX2" fmla="*/ 119063 w 373856"/>
                  <a:gd name="connsiteY2" fmla="*/ 71587 h 71603"/>
                  <a:gd name="connsiteX3" fmla="*/ 190500 w 373856"/>
                  <a:gd name="connsiteY3" fmla="*/ 150 h 71603"/>
                  <a:gd name="connsiteX4" fmla="*/ 257175 w 373856"/>
                  <a:gd name="connsiteY4" fmla="*/ 64444 h 71603"/>
                  <a:gd name="connsiteX5" fmla="*/ 328613 w 373856"/>
                  <a:gd name="connsiteY5" fmla="*/ 150 h 71603"/>
                  <a:gd name="connsiteX6" fmla="*/ 373856 w 373856"/>
                  <a:gd name="connsiteY6" fmla="*/ 50156 h 7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 h="71603">
                    <a:moveTo>
                      <a:pt x="0" y="62062"/>
                    </a:moveTo>
                    <a:cubicBezTo>
                      <a:pt x="22225" y="33884"/>
                      <a:pt x="44450" y="5706"/>
                      <a:pt x="64294" y="7294"/>
                    </a:cubicBezTo>
                    <a:cubicBezTo>
                      <a:pt x="84138" y="8881"/>
                      <a:pt x="98029" y="72778"/>
                      <a:pt x="119063" y="71587"/>
                    </a:cubicBezTo>
                    <a:cubicBezTo>
                      <a:pt x="140097" y="70396"/>
                      <a:pt x="167481" y="1340"/>
                      <a:pt x="190500" y="150"/>
                    </a:cubicBezTo>
                    <a:cubicBezTo>
                      <a:pt x="213519" y="-1041"/>
                      <a:pt x="234156" y="64444"/>
                      <a:pt x="257175" y="64444"/>
                    </a:cubicBezTo>
                    <a:cubicBezTo>
                      <a:pt x="280194" y="64444"/>
                      <a:pt x="309166" y="2531"/>
                      <a:pt x="328613" y="150"/>
                    </a:cubicBezTo>
                    <a:cubicBezTo>
                      <a:pt x="348060" y="-2231"/>
                      <a:pt x="360958" y="23962"/>
                      <a:pt x="373856" y="50156"/>
                    </a:cubicBezTo>
                  </a:path>
                </a:pathLst>
              </a:custGeom>
              <a:noFill/>
              <a:ln w="25400"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sp>
            <p:nvSpPr>
              <p:cNvPr id="182" name="涙形 181"/>
              <p:cNvSpPr/>
              <p:nvPr/>
            </p:nvSpPr>
            <p:spPr>
              <a:xfrm rot="18512147">
                <a:off x="-457829" y="2984599"/>
                <a:ext cx="97928" cy="89576"/>
              </a:xfrm>
              <a:prstGeom prst="teardrop">
                <a:avLst/>
              </a:prstGeom>
              <a:solidFill>
                <a:srgbClr val="00B0F0"/>
              </a:solidFill>
              <a:ln w="9525"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grpSp>
        <p:sp>
          <p:nvSpPr>
            <p:cNvPr id="189" name="涙形 188"/>
            <p:cNvSpPr/>
            <p:nvPr/>
          </p:nvSpPr>
          <p:spPr>
            <a:xfrm rot="18512147">
              <a:off x="3403626" y="5809020"/>
              <a:ext cx="129419" cy="118381"/>
            </a:xfrm>
            <a:prstGeom prst="teardrop">
              <a:avLst/>
            </a:prstGeom>
            <a:solidFill>
              <a:srgbClr val="00B0F0"/>
            </a:solidFill>
            <a:ln w="9525"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sp>
          <p:nvSpPr>
            <p:cNvPr id="190" name="乗算記号 189"/>
            <p:cNvSpPr/>
            <p:nvPr/>
          </p:nvSpPr>
          <p:spPr>
            <a:xfrm>
              <a:off x="2803616" y="5577942"/>
              <a:ext cx="250031" cy="240506"/>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1" name="乗算記号 190"/>
            <p:cNvSpPr/>
            <p:nvPr/>
          </p:nvSpPr>
          <p:spPr>
            <a:xfrm>
              <a:off x="3120324" y="5587465"/>
              <a:ext cx="250031" cy="240506"/>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195" name="テキスト ボックス 194"/>
          <p:cNvSpPr txBox="1"/>
          <p:nvPr/>
        </p:nvSpPr>
        <p:spPr>
          <a:xfrm>
            <a:off x="6588224" y="4245032"/>
            <a:ext cx="1991941"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b="1" dirty="0" smtClean="0">
                <a:solidFill>
                  <a:prstClr val="black">
                    <a:lumMod val="75000"/>
                    <a:lumOff val="25000"/>
                  </a:prstClr>
                </a:solidFill>
              </a:rPr>
              <a:t>全身への影響は</a:t>
            </a:r>
            <a:endParaRPr lang="en-US" altLang="ja-JP" b="1" dirty="0" smtClean="0">
              <a:solidFill>
                <a:prstClr val="black">
                  <a:lumMod val="75000"/>
                  <a:lumOff val="25000"/>
                </a:prstClr>
              </a:solidFill>
            </a:endParaRPr>
          </a:p>
          <a:p>
            <a:pPr algn="ctr"/>
            <a:r>
              <a:rPr lang="ja-JP" altLang="en-US" b="1" dirty="0" smtClean="0">
                <a:solidFill>
                  <a:prstClr val="black">
                    <a:lumMod val="75000"/>
                    <a:lumOff val="25000"/>
                  </a:prstClr>
                </a:solidFill>
              </a:rPr>
              <a:t>極めて</a:t>
            </a:r>
            <a:r>
              <a:rPr lang="ja-JP" altLang="en-US" b="1" dirty="0">
                <a:solidFill>
                  <a:prstClr val="black">
                    <a:lumMod val="75000"/>
                    <a:lumOff val="25000"/>
                  </a:prstClr>
                </a:solidFill>
              </a:rPr>
              <a:t>大</a:t>
            </a:r>
            <a:r>
              <a:rPr lang="ja-JP" altLang="en-US" b="1" dirty="0" smtClean="0">
                <a:solidFill>
                  <a:prstClr val="black">
                    <a:lumMod val="75000"/>
                    <a:lumOff val="25000"/>
                  </a:prstClr>
                </a:solidFill>
              </a:rPr>
              <a:t>きい！</a:t>
            </a:r>
            <a:endParaRPr lang="en-US" altLang="ja-JP" b="1" dirty="0" smtClean="0">
              <a:solidFill>
                <a:prstClr val="black">
                  <a:lumMod val="75000"/>
                  <a:lumOff val="25000"/>
                </a:prstClr>
              </a:solidFill>
            </a:endParaRPr>
          </a:p>
        </p:txBody>
      </p:sp>
      <p:sp>
        <p:nvSpPr>
          <p:cNvPr id="196" name="Rectangle 81"/>
          <p:cNvSpPr>
            <a:spLocks noChangeArrowheads="1"/>
          </p:cNvSpPr>
          <p:nvPr/>
        </p:nvSpPr>
        <p:spPr bwMode="auto">
          <a:xfrm>
            <a:off x="1664363" y="1099354"/>
            <a:ext cx="6264696" cy="4705578"/>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endParaRPr lang="ja-JP" altLang="en-US">
              <a:solidFill>
                <a:srgbClr val="000000"/>
              </a:solidFill>
            </a:endParaRPr>
          </a:p>
        </p:txBody>
      </p:sp>
      <p:sp>
        <p:nvSpPr>
          <p:cNvPr id="197" name="正方形/長方形 196"/>
          <p:cNvSpPr/>
          <p:nvPr/>
        </p:nvSpPr>
        <p:spPr>
          <a:xfrm>
            <a:off x="1576239" y="1239416"/>
            <a:ext cx="6436029" cy="95410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ja-JP" altLang="en-US" sz="2800" b="1" dirty="0">
                <a:solidFill>
                  <a:prstClr val="black"/>
                </a:solidFill>
                <a:latin typeface="HG丸ｺﾞｼｯｸM-PRO" pitchFamily="50" charset="-128"/>
              </a:rPr>
              <a:t>ボール</a:t>
            </a:r>
            <a:r>
              <a:rPr lang="ja-JP" altLang="en-US" sz="2800" b="1" dirty="0" smtClean="0">
                <a:solidFill>
                  <a:prstClr val="black"/>
                </a:solidFill>
                <a:latin typeface="HG丸ｺﾞｼｯｸM-PRO" pitchFamily="50" charset="-128"/>
              </a:rPr>
              <a:t>の当たった場所や範囲によって</a:t>
            </a:r>
            <a:endParaRPr lang="en-US" altLang="ja-JP" sz="2800" b="1" dirty="0" smtClean="0">
              <a:solidFill>
                <a:prstClr val="black"/>
              </a:solidFill>
              <a:latin typeface="HG丸ｺﾞｼｯｸM-PRO" pitchFamily="50" charset="-128"/>
            </a:endParaRPr>
          </a:p>
          <a:p>
            <a:pPr algn="ctr"/>
            <a:r>
              <a:rPr lang="ja-JP" altLang="en-US" sz="2800" b="1" dirty="0" smtClean="0">
                <a:solidFill>
                  <a:prstClr val="black"/>
                </a:solidFill>
                <a:latin typeface="HG丸ｺﾞｼｯｸM-PRO" pitchFamily="50" charset="-128"/>
              </a:rPr>
              <a:t>全身への影響は変化する</a:t>
            </a:r>
            <a:endParaRPr lang="en-US" altLang="ja-JP" sz="2800" b="1" dirty="0" smtClean="0">
              <a:solidFill>
                <a:prstClr val="black"/>
              </a:solidFill>
              <a:latin typeface="HG丸ｺﾞｼｯｸM-PRO" pitchFamily="50" charset="-128"/>
            </a:endParaRPr>
          </a:p>
        </p:txBody>
      </p:sp>
      <p:sp>
        <p:nvSpPr>
          <p:cNvPr id="198" name="正方形/長方形 197"/>
          <p:cNvSpPr/>
          <p:nvPr/>
        </p:nvSpPr>
        <p:spPr>
          <a:xfrm>
            <a:off x="1869604" y="2934747"/>
            <a:ext cx="5976664" cy="95410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ja-JP" altLang="en-US" sz="2800" b="1" dirty="0">
                <a:solidFill>
                  <a:srgbClr val="FF0000"/>
                </a:solidFill>
                <a:latin typeface="HG丸ｺﾞｼｯｸM-PRO" pitchFamily="50" charset="-128"/>
              </a:rPr>
              <a:t>放</a:t>
            </a:r>
            <a:r>
              <a:rPr lang="ja-JP" altLang="en-US" sz="2800" b="1" dirty="0" smtClean="0">
                <a:solidFill>
                  <a:srgbClr val="FF0000"/>
                </a:solidFill>
                <a:latin typeface="HG丸ｺﾞｼｯｸM-PRO" pitchFamily="50" charset="-128"/>
              </a:rPr>
              <a:t>射線を受けた</a:t>
            </a:r>
            <a:r>
              <a:rPr lang="ja-JP" altLang="en-US" sz="2800" b="1" dirty="0" smtClean="0">
                <a:solidFill>
                  <a:prstClr val="black"/>
                </a:solidFill>
                <a:latin typeface="HG丸ｺﾞｼｯｸM-PRO" pitchFamily="50" charset="-128"/>
              </a:rPr>
              <a:t>場所や範囲によって</a:t>
            </a:r>
            <a:endParaRPr lang="en-US" altLang="ja-JP" sz="2800" b="1" dirty="0" smtClean="0">
              <a:solidFill>
                <a:prstClr val="black"/>
              </a:solidFill>
              <a:latin typeface="HG丸ｺﾞｼｯｸM-PRO" pitchFamily="50" charset="-128"/>
            </a:endParaRPr>
          </a:p>
          <a:p>
            <a:pPr algn="ctr"/>
            <a:r>
              <a:rPr lang="ja-JP" altLang="en-US" sz="2800" b="1" dirty="0" smtClean="0">
                <a:solidFill>
                  <a:prstClr val="black"/>
                </a:solidFill>
                <a:latin typeface="HG丸ｺﾞｼｯｸM-PRO" pitchFamily="50" charset="-128"/>
              </a:rPr>
              <a:t>全身への影響は変化する</a:t>
            </a:r>
            <a:endParaRPr lang="en-US" altLang="ja-JP" sz="2800" b="1" dirty="0" smtClean="0">
              <a:solidFill>
                <a:prstClr val="black"/>
              </a:solidFill>
              <a:latin typeface="HG丸ｺﾞｼｯｸM-PRO" pitchFamily="50" charset="-128"/>
            </a:endParaRPr>
          </a:p>
        </p:txBody>
      </p:sp>
      <p:grpSp>
        <p:nvGrpSpPr>
          <p:cNvPr id="199" name="グループ化 198"/>
          <p:cNvGrpSpPr/>
          <p:nvPr/>
        </p:nvGrpSpPr>
        <p:grpSpPr>
          <a:xfrm>
            <a:off x="3688854" y="2267625"/>
            <a:ext cx="4483546" cy="584065"/>
            <a:chOff x="3366914" y="2820075"/>
            <a:chExt cx="4483546" cy="584065"/>
          </a:xfrm>
        </p:grpSpPr>
        <p:sp>
          <p:nvSpPr>
            <p:cNvPr id="200" name="下矢印 199"/>
            <p:cNvSpPr/>
            <p:nvPr/>
          </p:nvSpPr>
          <p:spPr>
            <a:xfrm>
              <a:off x="3366914" y="2820075"/>
              <a:ext cx="1351334" cy="584065"/>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1" name="正方形/長方形 200"/>
            <p:cNvSpPr/>
            <p:nvPr/>
          </p:nvSpPr>
          <p:spPr>
            <a:xfrm>
              <a:off x="4394076" y="2865824"/>
              <a:ext cx="3456384" cy="40011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ja-JP" altLang="en-US" sz="2000" b="1" dirty="0" smtClean="0">
                  <a:solidFill>
                    <a:prstClr val="black"/>
                  </a:solidFill>
                  <a:latin typeface="HG丸ｺﾞｼｯｸM-PRO" pitchFamily="50" charset="-128"/>
                </a:rPr>
                <a:t>放射線で置き換えると</a:t>
              </a:r>
              <a:endParaRPr lang="en-US" altLang="ja-JP" sz="2000" b="1" dirty="0" smtClean="0">
                <a:solidFill>
                  <a:prstClr val="black"/>
                </a:solidFill>
                <a:latin typeface="HG丸ｺﾞｼｯｸM-PRO" pitchFamily="50" charset="-128"/>
              </a:endParaRPr>
            </a:p>
          </p:txBody>
        </p:sp>
      </p:grpSp>
      <p:grpSp>
        <p:nvGrpSpPr>
          <p:cNvPr id="205" name="グループ化 204"/>
          <p:cNvGrpSpPr/>
          <p:nvPr/>
        </p:nvGrpSpPr>
        <p:grpSpPr>
          <a:xfrm>
            <a:off x="2097011" y="4365104"/>
            <a:ext cx="4464496" cy="1098426"/>
            <a:chOff x="-1548680" y="4314021"/>
            <a:chExt cx="4464496" cy="1098426"/>
          </a:xfrm>
        </p:grpSpPr>
        <p:sp>
          <p:nvSpPr>
            <p:cNvPr id="206" name="円/楕円 205"/>
            <p:cNvSpPr/>
            <p:nvPr/>
          </p:nvSpPr>
          <p:spPr>
            <a:xfrm>
              <a:off x="-1548680" y="4314021"/>
              <a:ext cx="4464496" cy="10984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solidFill>
                  <a:prstClr val="black"/>
                </a:solidFill>
              </a:endParaRPr>
            </a:p>
          </p:txBody>
        </p:sp>
        <p:sp>
          <p:nvSpPr>
            <p:cNvPr id="207" name="テキスト ボックス 206"/>
            <p:cNvSpPr txBox="1"/>
            <p:nvPr/>
          </p:nvSpPr>
          <p:spPr>
            <a:xfrm>
              <a:off x="-842053" y="4551337"/>
              <a:ext cx="3238047" cy="646331"/>
            </a:xfrm>
            <a:prstGeom prst="rect">
              <a:avLst/>
            </a:prstGeom>
            <a:noFill/>
          </p:spPr>
          <p:txBody>
            <a:bodyPr wrap="square" rtlCol="0">
              <a:spAutoFit/>
            </a:bodyPr>
            <a:lstStyle/>
            <a:p>
              <a:r>
                <a:rPr lang="ja-JP" altLang="en-US" sz="3600" b="1" dirty="0" smtClean="0">
                  <a:solidFill>
                    <a:srgbClr val="FF0000"/>
                  </a:solidFill>
                </a:rPr>
                <a:t>組織加重係数</a:t>
              </a:r>
              <a:endParaRPr lang="ja-JP" altLang="en-US" sz="3600" b="1" dirty="0">
                <a:solidFill>
                  <a:srgbClr val="FF0000"/>
                </a:solidFill>
              </a:endParaRPr>
            </a:p>
          </p:txBody>
        </p:sp>
      </p:grpSp>
      <p:sp>
        <p:nvSpPr>
          <p:cNvPr id="249" name="正方形/長方形 248"/>
          <p:cNvSpPr/>
          <p:nvPr/>
        </p:nvSpPr>
        <p:spPr>
          <a:xfrm>
            <a:off x="2942533" y="620688"/>
            <a:ext cx="3543300" cy="325190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ja-JP" altLang="en-US">
              <a:solidFill>
                <a:prstClr val="black"/>
              </a:solidFill>
            </a:endParaRPr>
          </a:p>
        </p:txBody>
      </p:sp>
      <p:grpSp>
        <p:nvGrpSpPr>
          <p:cNvPr id="57" name="グループ化 56"/>
          <p:cNvGrpSpPr/>
          <p:nvPr/>
        </p:nvGrpSpPr>
        <p:grpSpPr>
          <a:xfrm>
            <a:off x="5749913" y="746917"/>
            <a:ext cx="509390" cy="3069071"/>
            <a:chOff x="10978045" y="-296388"/>
            <a:chExt cx="509390" cy="3069071"/>
          </a:xfrm>
        </p:grpSpPr>
        <p:grpSp>
          <p:nvGrpSpPr>
            <p:cNvPr id="210" name="グループ化 129"/>
            <p:cNvGrpSpPr/>
            <p:nvPr/>
          </p:nvGrpSpPr>
          <p:grpSpPr>
            <a:xfrm>
              <a:off x="10978045" y="1404531"/>
              <a:ext cx="506723" cy="1368152"/>
              <a:chOff x="4644008" y="1052736"/>
              <a:chExt cx="720080" cy="1944216"/>
            </a:xfrm>
            <a:solidFill>
              <a:srgbClr val="ECF4A2"/>
            </a:solidFill>
          </p:grpSpPr>
          <p:sp>
            <p:nvSpPr>
              <p:cNvPr id="235" name="角丸四角形 234"/>
              <p:cNvSpPr/>
              <p:nvPr/>
            </p:nvSpPr>
            <p:spPr>
              <a:xfrm>
                <a:off x="4932040" y="1472909"/>
                <a:ext cx="144016" cy="14401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36" name="円/楕円 235"/>
              <p:cNvSpPr/>
              <p:nvPr/>
            </p:nvSpPr>
            <p:spPr>
              <a:xfrm>
                <a:off x="4788024" y="1052736"/>
                <a:ext cx="432048" cy="4320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37" name="角丸四角形 236"/>
              <p:cNvSpPr/>
              <p:nvPr/>
            </p:nvSpPr>
            <p:spPr>
              <a:xfrm>
                <a:off x="4788024" y="1556792"/>
                <a:ext cx="432048" cy="780213"/>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38" name="角丸四角形 237"/>
              <p:cNvSpPr/>
              <p:nvPr/>
            </p:nvSpPr>
            <p:spPr>
              <a:xfrm>
                <a:off x="4644008" y="1641433"/>
                <a:ext cx="144016" cy="57606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39" name="角丸四角形 238"/>
              <p:cNvSpPr/>
              <p:nvPr/>
            </p:nvSpPr>
            <p:spPr>
              <a:xfrm>
                <a:off x="5220072" y="1641433"/>
                <a:ext cx="144016" cy="57606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40" name="角丸四角形 239"/>
              <p:cNvSpPr/>
              <p:nvPr/>
            </p:nvSpPr>
            <p:spPr>
              <a:xfrm>
                <a:off x="4788024" y="2348880"/>
                <a:ext cx="180000" cy="648072"/>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41" name="角丸四角形 240"/>
              <p:cNvSpPr/>
              <p:nvPr/>
            </p:nvSpPr>
            <p:spPr>
              <a:xfrm>
                <a:off x="5039673" y="2348880"/>
                <a:ext cx="180000" cy="648072"/>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grpSp>
        <p:grpSp>
          <p:nvGrpSpPr>
            <p:cNvPr id="215" name="グループ化 129"/>
            <p:cNvGrpSpPr/>
            <p:nvPr/>
          </p:nvGrpSpPr>
          <p:grpSpPr>
            <a:xfrm>
              <a:off x="10980712" y="-296388"/>
              <a:ext cx="506723" cy="1368152"/>
              <a:chOff x="4644008" y="1052736"/>
              <a:chExt cx="720080" cy="1944216"/>
            </a:xfrm>
            <a:solidFill>
              <a:srgbClr val="FF99FF"/>
            </a:solidFill>
          </p:grpSpPr>
          <p:sp>
            <p:nvSpPr>
              <p:cNvPr id="221" name="角丸四角形 220"/>
              <p:cNvSpPr/>
              <p:nvPr/>
            </p:nvSpPr>
            <p:spPr>
              <a:xfrm>
                <a:off x="4932040" y="1472909"/>
                <a:ext cx="144016" cy="14401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22" name="円/楕円 221"/>
              <p:cNvSpPr/>
              <p:nvPr/>
            </p:nvSpPr>
            <p:spPr>
              <a:xfrm>
                <a:off x="4788024" y="1052736"/>
                <a:ext cx="432048" cy="4320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23" name="角丸四角形 222"/>
              <p:cNvSpPr/>
              <p:nvPr/>
            </p:nvSpPr>
            <p:spPr>
              <a:xfrm>
                <a:off x="4788024" y="1556792"/>
                <a:ext cx="432048" cy="780213"/>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24" name="角丸四角形 223"/>
              <p:cNvSpPr/>
              <p:nvPr/>
            </p:nvSpPr>
            <p:spPr>
              <a:xfrm>
                <a:off x="4644008" y="1641433"/>
                <a:ext cx="144016" cy="57606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25" name="角丸四角形 224"/>
              <p:cNvSpPr/>
              <p:nvPr/>
            </p:nvSpPr>
            <p:spPr>
              <a:xfrm>
                <a:off x="5220072" y="1641433"/>
                <a:ext cx="144016" cy="57606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26" name="角丸四角形 225"/>
              <p:cNvSpPr/>
              <p:nvPr/>
            </p:nvSpPr>
            <p:spPr>
              <a:xfrm>
                <a:off x="4788024" y="2348880"/>
                <a:ext cx="180000" cy="648072"/>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27" name="角丸四角形 226"/>
              <p:cNvSpPr/>
              <p:nvPr/>
            </p:nvSpPr>
            <p:spPr>
              <a:xfrm>
                <a:off x="5039673" y="2348880"/>
                <a:ext cx="180000" cy="648072"/>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grpSp>
      </p:grpSp>
      <p:grpSp>
        <p:nvGrpSpPr>
          <p:cNvPr id="56" name="グループ化 55"/>
          <p:cNvGrpSpPr/>
          <p:nvPr/>
        </p:nvGrpSpPr>
        <p:grpSpPr>
          <a:xfrm>
            <a:off x="4227253" y="707245"/>
            <a:ext cx="1468980" cy="2703240"/>
            <a:chOff x="9455385" y="-336060"/>
            <a:chExt cx="1468980" cy="2703240"/>
          </a:xfrm>
        </p:grpSpPr>
        <p:sp>
          <p:nvSpPr>
            <p:cNvPr id="211" name="正方形/長方形 210"/>
            <p:cNvSpPr/>
            <p:nvPr/>
          </p:nvSpPr>
          <p:spPr>
            <a:xfrm>
              <a:off x="9455385" y="1321601"/>
              <a:ext cx="1383255" cy="646331"/>
            </a:xfrm>
            <a:prstGeom prst="rect">
              <a:avLst/>
            </a:prstGeom>
          </p:spPr>
          <p:txBody>
            <a:bodyPr wrap="square">
              <a:spAutoFit/>
            </a:bodyPr>
            <a:lstStyle/>
            <a:p>
              <a:pPr algn="ctr"/>
              <a:r>
                <a:rPr lang="ja-JP" altLang="en-US" dirty="0" smtClean="0">
                  <a:solidFill>
                    <a:prstClr val="black">
                      <a:lumMod val="75000"/>
                      <a:lumOff val="25000"/>
                    </a:prstClr>
                  </a:solidFill>
                </a:rPr>
                <a:t>全身で</a:t>
              </a:r>
              <a:endParaRPr lang="en-US" altLang="ja-JP" dirty="0" smtClean="0">
                <a:solidFill>
                  <a:prstClr val="black">
                    <a:lumMod val="75000"/>
                    <a:lumOff val="25000"/>
                  </a:prstClr>
                </a:solidFill>
              </a:endParaRPr>
            </a:p>
            <a:p>
              <a:pPr algn="ctr"/>
              <a:r>
                <a:rPr lang="ja-JP" altLang="en-US" dirty="0" smtClean="0">
                  <a:solidFill>
                    <a:prstClr val="black">
                      <a:lumMod val="75000"/>
                      <a:lumOff val="25000"/>
                    </a:prstClr>
                  </a:solidFill>
                </a:rPr>
                <a:t>換算すると</a:t>
              </a:r>
              <a:endParaRPr lang="ja-JP" altLang="en-US" dirty="0">
                <a:solidFill>
                  <a:prstClr val="black">
                    <a:lumMod val="75000"/>
                    <a:lumOff val="25000"/>
                  </a:prstClr>
                </a:solidFill>
              </a:endParaRPr>
            </a:p>
          </p:txBody>
        </p:sp>
        <p:sp>
          <p:nvSpPr>
            <p:cNvPr id="212" name="下矢印 211"/>
            <p:cNvSpPr/>
            <p:nvPr/>
          </p:nvSpPr>
          <p:spPr>
            <a:xfrm rot="16200000">
              <a:off x="9925990" y="1833895"/>
              <a:ext cx="345692" cy="720878"/>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6" name="正方形/長方形 215"/>
            <p:cNvSpPr/>
            <p:nvPr/>
          </p:nvSpPr>
          <p:spPr>
            <a:xfrm>
              <a:off x="9506087" y="-336060"/>
              <a:ext cx="1418278" cy="646331"/>
            </a:xfrm>
            <a:prstGeom prst="rect">
              <a:avLst/>
            </a:prstGeom>
          </p:spPr>
          <p:txBody>
            <a:bodyPr wrap="square">
              <a:spAutoFit/>
            </a:bodyPr>
            <a:lstStyle/>
            <a:p>
              <a:pPr algn="ctr"/>
              <a:r>
                <a:rPr lang="ja-JP" altLang="en-US" dirty="0" smtClean="0">
                  <a:solidFill>
                    <a:prstClr val="black">
                      <a:lumMod val="75000"/>
                      <a:lumOff val="25000"/>
                    </a:prstClr>
                  </a:solidFill>
                </a:rPr>
                <a:t>全身で</a:t>
              </a:r>
              <a:endParaRPr lang="en-US" altLang="ja-JP" dirty="0" smtClean="0">
                <a:solidFill>
                  <a:prstClr val="black">
                    <a:lumMod val="75000"/>
                    <a:lumOff val="25000"/>
                  </a:prstClr>
                </a:solidFill>
              </a:endParaRPr>
            </a:p>
            <a:p>
              <a:pPr algn="ctr"/>
              <a:r>
                <a:rPr lang="ja-JP" altLang="en-US" dirty="0" smtClean="0">
                  <a:solidFill>
                    <a:prstClr val="black">
                      <a:lumMod val="75000"/>
                      <a:lumOff val="25000"/>
                    </a:prstClr>
                  </a:solidFill>
                </a:rPr>
                <a:t>換算すると</a:t>
              </a:r>
              <a:endParaRPr lang="ja-JP" altLang="en-US" dirty="0">
                <a:solidFill>
                  <a:prstClr val="black">
                    <a:lumMod val="75000"/>
                    <a:lumOff val="25000"/>
                  </a:prstClr>
                </a:solidFill>
              </a:endParaRPr>
            </a:p>
          </p:txBody>
        </p:sp>
        <p:sp>
          <p:nvSpPr>
            <p:cNvPr id="217" name="下矢印 216"/>
            <p:cNvSpPr/>
            <p:nvPr/>
          </p:nvSpPr>
          <p:spPr>
            <a:xfrm rot="16200000">
              <a:off x="9949898" y="100651"/>
              <a:ext cx="399689" cy="746375"/>
            </a:xfrm>
            <a:prstGeom prst="downArrow">
              <a:avLst>
                <a:gd name="adj1" fmla="val 50000"/>
                <a:gd name="adj2" fmla="val 45040"/>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55" name="グループ化 54"/>
          <p:cNvGrpSpPr/>
          <p:nvPr/>
        </p:nvGrpSpPr>
        <p:grpSpPr>
          <a:xfrm>
            <a:off x="3047661" y="805590"/>
            <a:ext cx="974924" cy="2997670"/>
            <a:chOff x="8275793" y="-237715"/>
            <a:chExt cx="974924" cy="2997670"/>
          </a:xfrm>
        </p:grpSpPr>
        <p:grpSp>
          <p:nvGrpSpPr>
            <p:cNvPr id="209" name="グループ化 103"/>
            <p:cNvGrpSpPr/>
            <p:nvPr/>
          </p:nvGrpSpPr>
          <p:grpSpPr>
            <a:xfrm>
              <a:off x="8727969" y="1391803"/>
              <a:ext cx="506723" cy="1368152"/>
              <a:chOff x="2123728" y="1988840"/>
              <a:chExt cx="720080" cy="1944216"/>
            </a:xfrm>
          </p:grpSpPr>
          <p:sp>
            <p:nvSpPr>
              <p:cNvPr id="242" name="角丸四角形 241"/>
              <p:cNvSpPr/>
              <p:nvPr/>
            </p:nvSpPr>
            <p:spPr>
              <a:xfrm>
                <a:off x="2411760" y="2409013"/>
                <a:ext cx="144016" cy="144016"/>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43" name="円/楕円 242"/>
              <p:cNvSpPr/>
              <p:nvPr/>
            </p:nvSpPr>
            <p:spPr>
              <a:xfrm>
                <a:off x="2267744" y="1988840"/>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44" name="角丸四角形 243"/>
              <p:cNvSpPr/>
              <p:nvPr/>
            </p:nvSpPr>
            <p:spPr>
              <a:xfrm>
                <a:off x="2267744" y="2492896"/>
                <a:ext cx="432048" cy="780213"/>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45" name="角丸四角形 244"/>
              <p:cNvSpPr/>
              <p:nvPr/>
            </p:nvSpPr>
            <p:spPr>
              <a:xfrm>
                <a:off x="2123728" y="2577537"/>
                <a:ext cx="144016" cy="576064"/>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46" name="角丸四角形 245"/>
              <p:cNvSpPr/>
              <p:nvPr/>
            </p:nvSpPr>
            <p:spPr>
              <a:xfrm>
                <a:off x="2699792" y="2577537"/>
                <a:ext cx="144016" cy="576064"/>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47" name="角丸四角形 246"/>
              <p:cNvSpPr/>
              <p:nvPr/>
            </p:nvSpPr>
            <p:spPr>
              <a:xfrm>
                <a:off x="2267744" y="3284984"/>
                <a:ext cx="180000" cy="648072"/>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48" name="角丸四角形 247"/>
              <p:cNvSpPr/>
              <p:nvPr/>
            </p:nvSpPr>
            <p:spPr>
              <a:xfrm>
                <a:off x="2519393" y="3284984"/>
                <a:ext cx="180000" cy="648072"/>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grpSp>
        <p:sp>
          <p:nvSpPr>
            <p:cNvPr id="213" name="角丸四角形 212"/>
            <p:cNvSpPr/>
            <p:nvPr/>
          </p:nvSpPr>
          <p:spPr>
            <a:xfrm>
              <a:off x="9144251" y="1808085"/>
              <a:ext cx="101345" cy="405378"/>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nvGrpSpPr>
            <p:cNvPr id="214" name="グループ化 111"/>
            <p:cNvGrpSpPr/>
            <p:nvPr/>
          </p:nvGrpSpPr>
          <p:grpSpPr>
            <a:xfrm>
              <a:off x="8743994" y="-237715"/>
              <a:ext cx="506723" cy="1368152"/>
              <a:chOff x="5868144" y="1268760"/>
              <a:chExt cx="720080" cy="1944216"/>
            </a:xfrm>
          </p:grpSpPr>
          <p:sp>
            <p:nvSpPr>
              <p:cNvPr id="228" name="角丸四角形 227"/>
              <p:cNvSpPr/>
              <p:nvPr/>
            </p:nvSpPr>
            <p:spPr>
              <a:xfrm>
                <a:off x="6156176" y="1688933"/>
                <a:ext cx="144016" cy="144016"/>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229" name="円/楕円 228"/>
              <p:cNvSpPr/>
              <p:nvPr/>
            </p:nvSpPr>
            <p:spPr>
              <a:xfrm>
                <a:off x="6012160" y="1268760"/>
                <a:ext cx="432048" cy="432048"/>
              </a:xfrm>
              <a:prstGeom prst="ellipse">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230" name="角丸四角形 229"/>
              <p:cNvSpPr/>
              <p:nvPr/>
            </p:nvSpPr>
            <p:spPr>
              <a:xfrm>
                <a:off x="6012160" y="1772816"/>
                <a:ext cx="432048" cy="780213"/>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231" name="角丸四角形 230"/>
              <p:cNvSpPr/>
              <p:nvPr/>
            </p:nvSpPr>
            <p:spPr>
              <a:xfrm>
                <a:off x="5868144" y="1857457"/>
                <a:ext cx="144016" cy="576064"/>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232" name="角丸四角形 231"/>
              <p:cNvSpPr/>
              <p:nvPr/>
            </p:nvSpPr>
            <p:spPr>
              <a:xfrm>
                <a:off x="6444208" y="1857457"/>
                <a:ext cx="144016" cy="576064"/>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233" name="角丸四角形 232"/>
              <p:cNvSpPr/>
              <p:nvPr/>
            </p:nvSpPr>
            <p:spPr>
              <a:xfrm>
                <a:off x="6012160" y="2564904"/>
                <a:ext cx="180000" cy="648072"/>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234" name="角丸四角形 233"/>
              <p:cNvSpPr/>
              <p:nvPr/>
            </p:nvSpPr>
            <p:spPr>
              <a:xfrm>
                <a:off x="6263809" y="2564904"/>
                <a:ext cx="180000" cy="648072"/>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ECF4A2"/>
                  </a:solidFill>
                </a:endParaRPr>
              </a:p>
            </p:txBody>
          </p:sp>
        </p:grpSp>
        <p:sp>
          <p:nvSpPr>
            <p:cNvPr id="218" name="角丸四角形 217"/>
            <p:cNvSpPr/>
            <p:nvPr/>
          </p:nvSpPr>
          <p:spPr>
            <a:xfrm>
              <a:off x="8846239" y="482367"/>
              <a:ext cx="304034" cy="194333"/>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219" name="稲妻 218"/>
            <p:cNvSpPr/>
            <p:nvPr/>
          </p:nvSpPr>
          <p:spPr>
            <a:xfrm>
              <a:off x="8275793" y="37434"/>
              <a:ext cx="722718" cy="590550"/>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0" name="稲妻 219"/>
            <p:cNvSpPr/>
            <p:nvPr/>
          </p:nvSpPr>
          <p:spPr>
            <a:xfrm>
              <a:off x="8319207" y="1046258"/>
              <a:ext cx="722718" cy="590550"/>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204" name="正方形/長方形 203"/>
          <p:cNvSpPr/>
          <p:nvPr/>
        </p:nvSpPr>
        <p:spPr>
          <a:xfrm>
            <a:off x="4644008" y="5466105"/>
            <a:ext cx="3456384" cy="338554"/>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ja-JP" altLang="en-US" sz="1600" b="1" dirty="0" smtClean="0">
                <a:solidFill>
                  <a:prstClr val="black"/>
                </a:solidFill>
                <a:latin typeface="HG丸ｺﾞｼｯｸM-PRO" pitchFamily="50" charset="-128"/>
              </a:rPr>
              <a:t>全身への影響に換算</a:t>
            </a:r>
            <a:r>
              <a:rPr lang="ja-JP" altLang="en-US" sz="1600" b="1" dirty="0">
                <a:solidFill>
                  <a:prstClr val="black"/>
                </a:solidFill>
                <a:latin typeface="HG丸ｺﾞｼｯｸM-PRO" pitchFamily="50" charset="-128"/>
              </a:rPr>
              <a:t>するために</a:t>
            </a:r>
            <a:endParaRPr lang="en-US" altLang="ja-JP" sz="1600" b="1" dirty="0" smtClean="0">
              <a:solidFill>
                <a:prstClr val="black"/>
              </a:solidFill>
              <a:latin typeface="HG丸ｺﾞｼｯｸM-PRO" pitchFamily="50" charset="-128"/>
            </a:endParaRPr>
          </a:p>
        </p:txBody>
      </p:sp>
      <p:sp>
        <p:nvSpPr>
          <p:cNvPr id="203" name="下矢印 202"/>
          <p:cNvSpPr/>
          <p:nvPr/>
        </p:nvSpPr>
        <p:spPr>
          <a:xfrm rot="10800000">
            <a:off x="4570172" y="3571626"/>
            <a:ext cx="474422" cy="98266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1862701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dissolv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08"/>
                                        </p:tgtEl>
                                        <p:attrNameLst>
                                          <p:attrName>style.visibility</p:attrName>
                                        </p:attrNameLst>
                                      </p:cBhvr>
                                      <p:to>
                                        <p:strVal val="visible"/>
                                      </p:to>
                                    </p:set>
                                    <p:animEffect transition="in" filter="fade">
                                      <p:cBhvr>
                                        <p:cTn id="21" dur="500"/>
                                        <p:tgtEl>
                                          <p:spTgt spid="208"/>
                                        </p:tgtEl>
                                      </p:cBhvr>
                                    </p:animEffect>
                                  </p:childTnLst>
                                </p:cTn>
                              </p:par>
                              <p:par>
                                <p:cTn id="22" presetID="6" presetClass="emph" presetSubtype="0" fill="hold" nodeType="withEffect">
                                  <p:stCondLst>
                                    <p:cond delay="0"/>
                                  </p:stCondLst>
                                  <p:childTnLst>
                                    <p:animScale>
                                      <p:cBhvr>
                                        <p:cTn id="23" dur="500" fill="hold"/>
                                        <p:tgtEl>
                                          <p:spTgt spid="208"/>
                                        </p:tgtEl>
                                      </p:cBhvr>
                                      <p:by x="30000" y="30000"/>
                                    </p:animScale>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39"/>
                                        </p:tgtEl>
                                        <p:attrNameLst>
                                          <p:attrName>style.visibility</p:attrName>
                                        </p:attrNameLst>
                                      </p:cBhvr>
                                      <p:to>
                                        <p:strVal val="visible"/>
                                      </p:to>
                                    </p:set>
                                    <p:animEffect transition="in" filter="dissolve">
                                      <p:cBhvr>
                                        <p:cTn id="34" dur="500"/>
                                        <p:tgtEl>
                                          <p:spTgt spid="139"/>
                                        </p:tgtEl>
                                      </p:cBhvr>
                                    </p:animEffect>
                                  </p:childTnLst>
                                </p:cTn>
                              </p:par>
                              <p:par>
                                <p:cTn id="35" presetID="9" presetClass="entr" presetSubtype="0" fill="hold" nodeType="withEffect">
                                  <p:stCondLst>
                                    <p:cond delay="0"/>
                                  </p:stCondLst>
                                  <p:childTnLst>
                                    <p:set>
                                      <p:cBhvr>
                                        <p:cTn id="36" dur="1" fill="hold">
                                          <p:stCondLst>
                                            <p:cond delay="0"/>
                                          </p:stCondLst>
                                        </p:cTn>
                                        <p:tgtEl>
                                          <p:spTgt spid="124"/>
                                        </p:tgtEl>
                                        <p:attrNameLst>
                                          <p:attrName>style.visibility</p:attrName>
                                        </p:attrNameLst>
                                      </p:cBhvr>
                                      <p:to>
                                        <p:strVal val="visible"/>
                                      </p:to>
                                    </p:set>
                                    <p:animEffect transition="in" filter="dissolve">
                                      <p:cBhvr>
                                        <p:cTn id="37" dur="500"/>
                                        <p:tgtEl>
                                          <p:spTgt spid="124"/>
                                        </p:tgtEl>
                                      </p:cBhvr>
                                    </p:animEffect>
                                  </p:childTnLst>
                                </p:cTn>
                              </p:par>
                            </p:childTnLst>
                          </p:cTn>
                        </p:par>
                        <p:par>
                          <p:cTn id="38" fill="hold">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193"/>
                                        </p:tgtEl>
                                        <p:attrNameLst>
                                          <p:attrName>style.visibility</p:attrName>
                                        </p:attrNameLst>
                                      </p:cBhvr>
                                      <p:to>
                                        <p:strVal val="visible"/>
                                      </p:to>
                                    </p:set>
                                    <p:animEffect transition="in" filter="dissolve">
                                      <p:cBhvr>
                                        <p:cTn id="41" dur="500"/>
                                        <p:tgtEl>
                                          <p:spTgt spid="19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263"/>
                                        </p:tgtEl>
                                        <p:attrNameLst>
                                          <p:attrName>style.visibility</p:attrName>
                                        </p:attrNameLst>
                                      </p:cBhvr>
                                      <p:to>
                                        <p:strVal val="visible"/>
                                      </p:to>
                                    </p:set>
                                    <p:animEffect transition="in" filter="fade">
                                      <p:cBhvr>
                                        <p:cTn id="55" dur="500"/>
                                        <p:tgtEl>
                                          <p:spTgt spid="263"/>
                                        </p:tgtEl>
                                      </p:cBhvr>
                                    </p:animEffect>
                                  </p:childTnLst>
                                </p:cTn>
                              </p:par>
                              <p:par>
                                <p:cTn id="56" presetID="6" presetClass="emph" presetSubtype="0" fill="hold" nodeType="withEffect">
                                  <p:stCondLst>
                                    <p:cond delay="0"/>
                                  </p:stCondLst>
                                  <p:childTnLst>
                                    <p:animScale>
                                      <p:cBhvr>
                                        <p:cTn id="57" dur="500" fill="hold"/>
                                        <p:tgtEl>
                                          <p:spTgt spid="263"/>
                                        </p:tgtEl>
                                      </p:cBhvr>
                                      <p:by x="15000" y="15000"/>
                                    </p:animScale>
                                  </p:childTnLst>
                                </p:cTn>
                              </p:par>
                            </p:childTnLst>
                          </p:cTn>
                        </p:par>
                        <p:par>
                          <p:cTn id="58" fill="hold">
                            <p:stCondLst>
                              <p:cond delay="1000"/>
                            </p:stCondLst>
                            <p:childTnLst>
                              <p:par>
                                <p:cTn id="59" presetID="53" presetClass="entr" presetSubtype="16" fill="hold" grpId="0" nodeType="after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p:cTn id="61" dur="500" fill="hold"/>
                                        <p:tgtEl>
                                          <p:spTgt spid="35"/>
                                        </p:tgtEl>
                                        <p:attrNameLst>
                                          <p:attrName>ppt_w</p:attrName>
                                        </p:attrNameLst>
                                      </p:cBhvr>
                                      <p:tavLst>
                                        <p:tav tm="0">
                                          <p:val>
                                            <p:fltVal val="0"/>
                                          </p:val>
                                        </p:tav>
                                        <p:tav tm="100000">
                                          <p:val>
                                            <p:strVal val="#ppt_w"/>
                                          </p:val>
                                        </p:tav>
                                      </p:tavLst>
                                    </p:anim>
                                    <p:anim calcmode="lin" valueType="num">
                                      <p:cBhvr>
                                        <p:cTn id="62" dur="500" fill="hold"/>
                                        <p:tgtEl>
                                          <p:spTgt spid="35"/>
                                        </p:tgtEl>
                                        <p:attrNameLst>
                                          <p:attrName>ppt_h</p:attrName>
                                        </p:attrNameLst>
                                      </p:cBhvr>
                                      <p:tavLst>
                                        <p:tav tm="0">
                                          <p:val>
                                            <p:fltVal val="0"/>
                                          </p:val>
                                        </p:tav>
                                        <p:tav tm="100000">
                                          <p:val>
                                            <p:strVal val="#ppt_h"/>
                                          </p:val>
                                        </p:tav>
                                      </p:tavLst>
                                    </p:anim>
                                    <p:animEffect transition="in" filter="fade">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147"/>
                                        </p:tgtEl>
                                        <p:attrNameLst>
                                          <p:attrName>style.visibility</p:attrName>
                                        </p:attrNameLst>
                                      </p:cBhvr>
                                      <p:to>
                                        <p:strVal val="visible"/>
                                      </p:to>
                                    </p:set>
                                    <p:animEffect transition="in" filter="dissolve">
                                      <p:cBhvr>
                                        <p:cTn id="68" dur="500"/>
                                        <p:tgtEl>
                                          <p:spTgt spid="147"/>
                                        </p:tgtEl>
                                      </p:cBhvr>
                                    </p:animEffect>
                                  </p:childTnLst>
                                </p:cTn>
                              </p:par>
                              <p:par>
                                <p:cTn id="69" presetID="9" presetClass="entr" presetSubtype="0" fill="hold" nodeType="withEffect">
                                  <p:stCondLst>
                                    <p:cond delay="0"/>
                                  </p:stCondLst>
                                  <p:childTnLst>
                                    <p:set>
                                      <p:cBhvr>
                                        <p:cTn id="70" dur="1" fill="hold">
                                          <p:stCondLst>
                                            <p:cond delay="0"/>
                                          </p:stCondLst>
                                        </p:cTn>
                                        <p:tgtEl>
                                          <p:spTgt spid="113"/>
                                        </p:tgtEl>
                                        <p:attrNameLst>
                                          <p:attrName>style.visibility</p:attrName>
                                        </p:attrNameLst>
                                      </p:cBhvr>
                                      <p:to>
                                        <p:strVal val="visible"/>
                                      </p:to>
                                    </p:set>
                                    <p:animEffect transition="in" filter="dissolve">
                                      <p:cBhvr>
                                        <p:cTn id="71" dur="500"/>
                                        <p:tgtEl>
                                          <p:spTgt spid="113"/>
                                        </p:tgtEl>
                                      </p:cBhvr>
                                    </p:animEffect>
                                  </p:childTnLst>
                                </p:cTn>
                              </p:par>
                            </p:childTnLst>
                          </p:cTn>
                        </p:par>
                        <p:par>
                          <p:cTn id="72" fill="hold">
                            <p:stCondLst>
                              <p:cond delay="500"/>
                            </p:stCondLst>
                            <p:childTnLst>
                              <p:par>
                                <p:cTn id="73" presetID="9" presetClass="entr" presetSubtype="0" fill="hold" grpId="0" nodeType="afterEffect">
                                  <p:stCondLst>
                                    <p:cond delay="0"/>
                                  </p:stCondLst>
                                  <p:childTnLst>
                                    <p:set>
                                      <p:cBhvr>
                                        <p:cTn id="74" dur="1" fill="hold">
                                          <p:stCondLst>
                                            <p:cond delay="0"/>
                                          </p:stCondLst>
                                        </p:cTn>
                                        <p:tgtEl>
                                          <p:spTgt spid="194"/>
                                        </p:tgtEl>
                                        <p:attrNameLst>
                                          <p:attrName>style.visibility</p:attrName>
                                        </p:attrNameLst>
                                      </p:cBhvr>
                                      <p:to>
                                        <p:strVal val="visible"/>
                                      </p:to>
                                    </p:set>
                                    <p:animEffect transition="in" filter="dissolve">
                                      <p:cBhvr>
                                        <p:cTn id="75" dur="500"/>
                                        <p:tgtEl>
                                          <p:spTgt spid="194"/>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dissolve">
                                      <p:cBhvr>
                                        <p:cTn id="80" dur="5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wipe(left)">
                                      <p:cBhvr>
                                        <p:cTn id="85" dur="500"/>
                                        <p:tgtEl>
                                          <p:spTgt spid="30"/>
                                        </p:tgtEl>
                                      </p:cBhvr>
                                    </p:animEffect>
                                  </p:childTnLst>
                                </p:cTn>
                              </p:par>
                            </p:childTnLst>
                          </p:cTn>
                        </p:par>
                        <p:par>
                          <p:cTn id="86" fill="hold">
                            <p:stCondLst>
                              <p:cond delay="500"/>
                            </p:stCondLst>
                            <p:childTnLst>
                              <p:par>
                                <p:cTn id="87" presetID="10" presetClass="entr" presetSubtype="0" fill="hold" nodeType="afterEffect">
                                  <p:stCondLst>
                                    <p:cond delay="0"/>
                                  </p:stCondLst>
                                  <p:childTnLst>
                                    <p:set>
                                      <p:cBhvr>
                                        <p:cTn id="88" dur="1" fill="hold">
                                          <p:stCondLst>
                                            <p:cond delay="0"/>
                                          </p:stCondLst>
                                        </p:cTn>
                                        <p:tgtEl>
                                          <p:spTgt spid="264"/>
                                        </p:tgtEl>
                                        <p:attrNameLst>
                                          <p:attrName>style.visibility</p:attrName>
                                        </p:attrNameLst>
                                      </p:cBhvr>
                                      <p:to>
                                        <p:strVal val="visible"/>
                                      </p:to>
                                    </p:set>
                                    <p:animEffect transition="in" filter="fade">
                                      <p:cBhvr>
                                        <p:cTn id="89" dur="500"/>
                                        <p:tgtEl>
                                          <p:spTgt spid="264"/>
                                        </p:tgtEl>
                                      </p:cBhvr>
                                    </p:animEffect>
                                  </p:childTnLst>
                                </p:cTn>
                              </p:par>
                              <p:par>
                                <p:cTn id="90" presetID="6" presetClass="emph" presetSubtype="0" fill="hold" nodeType="withEffect">
                                  <p:stCondLst>
                                    <p:cond delay="0"/>
                                  </p:stCondLst>
                                  <p:childTnLst>
                                    <p:animScale>
                                      <p:cBhvr>
                                        <p:cTn id="91" dur="500" fill="hold"/>
                                        <p:tgtEl>
                                          <p:spTgt spid="264"/>
                                        </p:tgtEl>
                                      </p:cBhvr>
                                      <p:by x="30000" y="30000"/>
                                    </p:animScale>
                                  </p:childTnLst>
                                </p:cTn>
                              </p:par>
                              <p:par>
                                <p:cTn id="92" presetID="10" presetClass="entr" presetSubtype="0" fill="hold" nodeType="withEffect">
                                  <p:stCondLst>
                                    <p:cond delay="0"/>
                                  </p:stCondLst>
                                  <p:childTnLst>
                                    <p:set>
                                      <p:cBhvr>
                                        <p:cTn id="93" dur="1" fill="hold">
                                          <p:stCondLst>
                                            <p:cond delay="0"/>
                                          </p:stCondLst>
                                        </p:cTn>
                                        <p:tgtEl>
                                          <p:spTgt spid="265"/>
                                        </p:tgtEl>
                                        <p:attrNameLst>
                                          <p:attrName>style.visibility</p:attrName>
                                        </p:attrNameLst>
                                      </p:cBhvr>
                                      <p:to>
                                        <p:strVal val="visible"/>
                                      </p:to>
                                    </p:set>
                                    <p:animEffect transition="in" filter="fade">
                                      <p:cBhvr>
                                        <p:cTn id="94" dur="500"/>
                                        <p:tgtEl>
                                          <p:spTgt spid="265"/>
                                        </p:tgtEl>
                                      </p:cBhvr>
                                    </p:animEffect>
                                  </p:childTnLst>
                                </p:cTn>
                              </p:par>
                              <p:par>
                                <p:cTn id="95" presetID="6" presetClass="emph" presetSubtype="0" fill="hold" nodeType="withEffect">
                                  <p:stCondLst>
                                    <p:cond delay="0"/>
                                  </p:stCondLst>
                                  <p:childTnLst>
                                    <p:animScale>
                                      <p:cBhvr>
                                        <p:cTn id="96" dur="500" fill="hold"/>
                                        <p:tgtEl>
                                          <p:spTgt spid="265"/>
                                        </p:tgtEl>
                                      </p:cBhvr>
                                      <p:by x="30000" y="30000"/>
                                    </p:animScale>
                                  </p:childTnLst>
                                </p:cTn>
                              </p:par>
                              <p:par>
                                <p:cTn id="97" presetID="10" presetClass="entr" presetSubtype="0" fill="hold" nodeType="withEffect">
                                  <p:stCondLst>
                                    <p:cond delay="0"/>
                                  </p:stCondLst>
                                  <p:childTnLst>
                                    <p:set>
                                      <p:cBhvr>
                                        <p:cTn id="98" dur="1" fill="hold">
                                          <p:stCondLst>
                                            <p:cond delay="0"/>
                                          </p:stCondLst>
                                        </p:cTn>
                                        <p:tgtEl>
                                          <p:spTgt spid="266"/>
                                        </p:tgtEl>
                                        <p:attrNameLst>
                                          <p:attrName>style.visibility</p:attrName>
                                        </p:attrNameLst>
                                      </p:cBhvr>
                                      <p:to>
                                        <p:strVal val="visible"/>
                                      </p:to>
                                    </p:set>
                                    <p:animEffect transition="in" filter="fade">
                                      <p:cBhvr>
                                        <p:cTn id="99" dur="500"/>
                                        <p:tgtEl>
                                          <p:spTgt spid="266"/>
                                        </p:tgtEl>
                                      </p:cBhvr>
                                    </p:animEffect>
                                  </p:childTnLst>
                                </p:cTn>
                              </p:par>
                              <p:par>
                                <p:cTn id="100" presetID="6" presetClass="emph" presetSubtype="0" fill="hold" nodeType="withEffect">
                                  <p:stCondLst>
                                    <p:cond delay="0"/>
                                  </p:stCondLst>
                                  <p:childTnLst>
                                    <p:animScale>
                                      <p:cBhvr>
                                        <p:cTn id="101" dur="500" fill="hold"/>
                                        <p:tgtEl>
                                          <p:spTgt spid="266"/>
                                        </p:tgtEl>
                                      </p:cBhvr>
                                      <p:by x="30000" y="30000"/>
                                    </p:animScale>
                                  </p:childTnLst>
                                </p:cTn>
                              </p:par>
                              <p:par>
                                <p:cTn id="102" presetID="10" presetClass="entr" presetSubtype="0" fill="hold" nodeType="withEffect">
                                  <p:stCondLst>
                                    <p:cond delay="0"/>
                                  </p:stCondLst>
                                  <p:childTnLst>
                                    <p:set>
                                      <p:cBhvr>
                                        <p:cTn id="103" dur="1" fill="hold">
                                          <p:stCondLst>
                                            <p:cond delay="0"/>
                                          </p:stCondLst>
                                        </p:cTn>
                                        <p:tgtEl>
                                          <p:spTgt spid="267"/>
                                        </p:tgtEl>
                                        <p:attrNameLst>
                                          <p:attrName>style.visibility</p:attrName>
                                        </p:attrNameLst>
                                      </p:cBhvr>
                                      <p:to>
                                        <p:strVal val="visible"/>
                                      </p:to>
                                    </p:set>
                                    <p:animEffect transition="in" filter="fade">
                                      <p:cBhvr>
                                        <p:cTn id="104" dur="500"/>
                                        <p:tgtEl>
                                          <p:spTgt spid="267"/>
                                        </p:tgtEl>
                                      </p:cBhvr>
                                    </p:animEffect>
                                  </p:childTnLst>
                                </p:cTn>
                              </p:par>
                              <p:par>
                                <p:cTn id="105" presetID="6" presetClass="emph" presetSubtype="0" fill="hold" nodeType="withEffect">
                                  <p:stCondLst>
                                    <p:cond delay="0"/>
                                  </p:stCondLst>
                                  <p:childTnLst>
                                    <p:animScale>
                                      <p:cBhvr>
                                        <p:cTn id="106" dur="500" fill="hold"/>
                                        <p:tgtEl>
                                          <p:spTgt spid="267"/>
                                        </p:tgtEl>
                                      </p:cBhvr>
                                      <p:by x="30000" y="30000"/>
                                    </p:animScale>
                                  </p:childTnLst>
                                </p:cTn>
                              </p:par>
                              <p:par>
                                <p:cTn id="107" presetID="10" presetClass="entr" presetSubtype="0" fill="hold" nodeType="withEffect">
                                  <p:stCondLst>
                                    <p:cond delay="0"/>
                                  </p:stCondLst>
                                  <p:childTnLst>
                                    <p:set>
                                      <p:cBhvr>
                                        <p:cTn id="108" dur="1" fill="hold">
                                          <p:stCondLst>
                                            <p:cond delay="0"/>
                                          </p:stCondLst>
                                        </p:cTn>
                                        <p:tgtEl>
                                          <p:spTgt spid="268"/>
                                        </p:tgtEl>
                                        <p:attrNameLst>
                                          <p:attrName>style.visibility</p:attrName>
                                        </p:attrNameLst>
                                      </p:cBhvr>
                                      <p:to>
                                        <p:strVal val="visible"/>
                                      </p:to>
                                    </p:set>
                                    <p:animEffect transition="in" filter="fade">
                                      <p:cBhvr>
                                        <p:cTn id="109" dur="500"/>
                                        <p:tgtEl>
                                          <p:spTgt spid="268"/>
                                        </p:tgtEl>
                                      </p:cBhvr>
                                    </p:animEffect>
                                  </p:childTnLst>
                                </p:cTn>
                              </p:par>
                              <p:par>
                                <p:cTn id="110" presetID="6" presetClass="emph" presetSubtype="0" fill="hold" nodeType="withEffect">
                                  <p:stCondLst>
                                    <p:cond delay="0"/>
                                  </p:stCondLst>
                                  <p:childTnLst>
                                    <p:animScale>
                                      <p:cBhvr>
                                        <p:cTn id="111" dur="500" fill="hold"/>
                                        <p:tgtEl>
                                          <p:spTgt spid="268"/>
                                        </p:tgtEl>
                                      </p:cBhvr>
                                      <p:by x="30000" y="30000"/>
                                    </p:animScale>
                                  </p:childTnLst>
                                </p:cTn>
                              </p:par>
                              <p:par>
                                <p:cTn id="112" presetID="10" presetClass="entr" presetSubtype="0" fill="hold" nodeType="withEffect">
                                  <p:stCondLst>
                                    <p:cond delay="0"/>
                                  </p:stCondLst>
                                  <p:childTnLst>
                                    <p:set>
                                      <p:cBhvr>
                                        <p:cTn id="113" dur="1" fill="hold">
                                          <p:stCondLst>
                                            <p:cond delay="0"/>
                                          </p:stCondLst>
                                        </p:cTn>
                                        <p:tgtEl>
                                          <p:spTgt spid="269"/>
                                        </p:tgtEl>
                                        <p:attrNameLst>
                                          <p:attrName>style.visibility</p:attrName>
                                        </p:attrNameLst>
                                      </p:cBhvr>
                                      <p:to>
                                        <p:strVal val="visible"/>
                                      </p:to>
                                    </p:set>
                                    <p:animEffect transition="in" filter="fade">
                                      <p:cBhvr>
                                        <p:cTn id="114" dur="500"/>
                                        <p:tgtEl>
                                          <p:spTgt spid="269"/>
                                        </p:tgtEl>
                                      </p:cBhvr>
                                    </p:animEffect>
                                  </p:childTnLst>
                                </p:cTn>
                              </p:par>
                              <p:par>
                                <p:cTn id="115" presetID="6" presetClass="emph" presetSubtype="0" fill="hold" nodeType="withEffect">
                                  <p:stCondLst>
                                    <p:cond delay="0"/>
                                  </p:stCondLst>
                                  <p:childTnLst>
                                    <p:animScale>
                                      <p:cBhvr>
                                        <p:cTn id="116" dur="500" fill="hold"/>
                                        <p:tgtEl>
                                          <p:spTgt spid="269"/>
                                        </p:tgtEl>
                                      </p:cBhvr>
                                      <p:by x="30000" y="30000"/>
                                    </p:animScale>
                                  </p:childTnLst>
                                </p:cTn>
                              </p:par>
                            </p:childTnLst>
                          </p:cTn>
                        </p:par>
                        <p:par>
                          <p:cTn id="117" fill="hold">
                            <p:stCondLst>
                              <p:cond delay="1000"/>
                            </p:stCondLst>
                            <p:childTnLst>
                              <p:par>
                                <p:cTn id="118" presetID="53" presetClass="entr" presetSubtype="16" fill="hold" grpId="0" nodeType="afterEffect">
                                  <p:stCondLst>
                                    <p:cond delay="0"/>
                                  </p:stCondLst>
                                  <p:childTnLst>
                                    <p:set>
                                      <p:cBhvr>
                                        <p:cTn id="119" dur="1" fill="hold">
                                          <p:stCondLst>
                                            <p:cond delay="0"/>
                                          </p:stCondLst>
                                        </p:cTn>
                                        <p:tgtEl>
                                          <p:spTgt spid="38"/>
                                        </p:tgtEl>
                                        <p:attrNameLst>
                                          <p:attrName>style.visibility</p:attrName>
                                        </p:attrNameLst>
                                      </p:cBhvr>
                                      <p:to>
                                        <p:strVal val="visible"/>
                                      </p:to>
                                    </p:set>
                                    <p:anim calcmode="lin" valueType="num">
                                      <p:cBhvr>
                                        <p:cTn id="120" dur="500" fill="hold"/>
                                        <p:tgtEl>
                                          <p:spTgt spid="38"/>
                                        </p:tgtEl>
                                        <p:attrNameLst>
                                          <p:attrName>ppt_w</p:attrName>
                                        </p:attrNameLst>
                                      </p:cBhvr>
                                      <p:tavLst>
                                        <p:tav tm="0">
                                          <p:val>
                                            <p:fltVal val="0"/>
                                          </p:val>
                                        </p:tav>
                                        <p:tav tm="100000">
                                          <p:val>
                                            <p:strVal val="#ppt_w"/>
                                          </p:val>
                                        </p:tav>
                                      </p:tavLst>
                                    </p:anim>
                                    <p:anim calcmode="lin" valueType="num">
                                      <p:cBhvr>
                                        <p:cTn id="121" dur="500" fill="hold"/>
                                        <p:tgtEl>
                                          <p:spTgt spid="38"/>
                                        </p:tgtEl>
                                        <p:attrNameLst>
                                          <p:attrName>ppt_h</p:attrName>
                                        </p:attrNameLst>
                                      </p:cBhvr>
                                      <p:tavLst>
                                        <p:tav tm="0">
                                          <p:val>
                                            <p:fltVal val="0"/>
                                          </p:val>
                                        </p:tav>
                                        <p:tav tm="100000">
                                          <p:val>
                                            <p:strVal val="#ppt_h"/>
                                          </p:val>
                                        </p:tav>
                                      </p:tavLst>
                                    </p:anim>
                                    <p:animEffect transition="in" filter="fade">
                                      <p:cBhvr>
                                        <p:cTn id="122" dur="500"/>
                                        <p:tgtEl>
                                          <p:spTgt spid="38"/>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44"/>
                                        </p:tgtEl>
                                        <p:attrNameLst>
                                          <p:attrName>style.visibility</p:attrName>
                                        </p:attrNameLst>
                                      </p:cBhvr>
                                      <p:to>
                                        <p:strVal val="visible"/>
                                      </p:to>
                                    </p:set>
                                    <p:anim calcmode="lin" valueType="num">
                                      <p:cBhvr>
                                        <p:cTn id="125" dur="500" fill="hold"/>
                                        <p:tgtEl>
                                          <p:spTgt spid="44"/>
                                        </p:tgtEl>
                                        <p:attrNameLst>
                                          <p:attrName>ppt_w</p:attrName>
                                        </p:attrNameLst>
                                      </p:cBhvr>
                                      <p:tavLst>
                                        <p:tav tm="0">
                                          <p:val>
                                            <p:fltVal val="0"/>
                                          </p:val>
                                        </p:tav>
                                        <p:tav tm="100000">
                                          <p:val>
                                            <p:strVal val="#ppt_w"/>
                                          </p:val>
                                        </p:tav>
                                      </p:tavLst>
                                    </p:anim>
                                    <p:anim calcmode="lin" valueType="num">
                                      <p:cBhvr>
                                        <p:cTn id="126" dur="500" fill="hold"/>
                                        <p:tgtEl>
                                          <p:spTgt spid="44"/>
                                        </p:tgtEl>
                                        <p:attrNameLst>
                                          <p:attrName>ppt_h</p:attrName>
                                        </p:attrNameLst>
                                      </p:cBhvr>
                                      <p:tavLst>
                                        <p:tav tm="0">
                                          <p:val>
                                            <p:fltVal val="0"/>
                                          </p:val>
                                        </p:tav>
                                        <p:tav tm="100000">
                                          <p:val>
                                            <p:strVal val="#ppt_h"/>
                                          </p:val>
                                        </p:tav>
                                      </p:tavLst>
                                    </p:anim>
                                    <p:animEffect transition="in" filter="fade">
                                      <p:cBhvr>
                                        <p:cTn id="127" dur="500"/>
                                        <p:tgtEl>
                                          <p:spTgt spid="44"/>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41"/>
                                        </p:tgtEl>
                                        <p:attrNameLst>
                                          <p:attrName>style.visibility</p:attrName>
                                        </p:attrNameLst>
                                      </p:cBhvr>
                                      <p:to>
                                        <p:strVal val="visible"/>
                                      </p:to>
                                    </p:set>
                                    <p:anim calcmode="lin" valueType="num">
                                      <p:cBhvr>
                                        <p:cTn id="130" dur="500" fill="hold"/>
                                        <p:tgtEl>
                                          <p:spTgt spid="41"/>
                                        </p:tgtEl>
                                        <p:attrNameLst>
                                          <p:attrName>ppt_w</p:attrName>
                                        </p:attrNameLst>
                                      </p:cBhvr>
                                      <p:tavLst>
                                        <p:tav tm="0">
                                          <p:val>
                                            <p:fltVal val="0"/>
                                          </p:val>
                                        </p:tav>
                                        <p:tav tm="100000">
                                          <p:val>
                                            <p:strVal val="#ppt_w"/>
                                          </p:val>
                                        </p:tav>
                                      </p:tavLst>
                                    </p:anim>
                                    <p:anim calcmode="lin" valueType="num">
                                      <p:cBhvr>
                                        <p:cTn id="131" dur="500" fill="hold"/>
                                        <p:tgtEl>
                                          <p:spTgt spid="41"/>
                                        </p:tgtEl>
                                        <p:attrNameLst>
                                          <p:attrName>ppt_h</p:attrName>
                                        </p:attrNameLst>
                                      </p:cBhvr>
                                      <p:tavLst>
                                        <p:tav tm="0">
                                          <p:val>
                                            <p:fltVal val="0"/>
                                          </p:val>
                                        </p:tav>
                                        <p:tav tm="100000">
                                          <p:val>
                                            <p:strVal val="#ppt_h"/>
                                          </p:val>
                                        </p:tav>
                                      </p:tavLst>
                                    </p:anim>
                                    <p:animEffect transition="in" filter="fade">
                                      <p:cBhvr>
                                        <p:cTn id="132" dur="500"/>
                                        <p:tgtEl>
                                          <p:spTgt spid="4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50"/>
                                        </p:tgtEl>
                                        <p:attrNameLst>
                                          <p:attrName>style.visibility</p:attrName>
                                        </p:attrNameLst>
                                      </p:cBhvr>
                                      <p:to>
                                        <p:strVal val="visible"/>
                                      </p:to>
                                    </p:set>
                                    <p:anim calcmode="lin" valueType="num">
                                      <p:cBhvr>
                                        <p:cTn id="135" dur="500" fill="hold"/>
                                        <p:tgtEl>
                                          <p:spTgt spid="50"/>
                                        </p:tgtEl>
                                        <p:attrNameLst>
                                          <p:attrName>ppt_w</p:attrName>
                                        </p:attrNameLst>
                                      </p:cBhvr>
                                      <p:tavLst>
                                        <p:tav tm="0">
                                          <p:val>
                                            <p:fltVal val="0"/>
                                          </p:val>
                                        </p:tav>
                                        <p:tav tm="100000">
                                          <p:val>
                                            <p:strVal val="#ppt_w"/>
                                          </p:val>
                                        </p:tav>
                                      </p:tavLst>
                                    </p:anim>
                                    <p:anim calcmode="lin" valueType="num">
                                      <p:cBhvr>
                                        <p:cTn id="136" dur="500" fill="hold"/>
                                        <p:tgtEl>
                                          <p:spTgt spid="50"/>
                                        </p:tgtEl>
                                        <p:attrNameLst>
                                          <p:attrName>ppt_h</p:attrName>
                                        </p:attrNameLst>
                                      </p:cBhvr>
                                      <p:tavLst>
                                        <p:tav tm="0">
                                          <p:val>
                                            <p:fltVal val="0"/>
                                          </p:val>
                                        </p:tav>
                                        <p:tav tm="100000">
                                          <p:val>
                                            <p:strVal val="#ppt_h"/>
                                          </p:val>
                                        </p:tav>
                                      </p:tavLst>
                                    </p:anim>
                                    <p:animEffect transition="in" filter="fade">
                                      <p:cBhvr>
                                        <p:cTn id="137" dur="500"/>
                                        <p:tgtEl>
                                          <p:spTgt spid="50"/>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47"/>
                                        </p:tgtEl>
                                        <p:attrNameLst>
                                          <p:attrName>style.visibility</p:attrName>
                                        </p:attrNameLst>
                                      </p:cBhvr>
                                      <p:to>
                                        <p:strVal val="visible"/>
                                      </p:to>
                                    </p:set>
                                    <p:anim calcmode="lin" valueType="num">
                                      <p:cBhvr>
                                        <p:cTn id="140" dur="500" fill="hold"/>
                                        <p:tgtEl>
                                          <p:spTgt spid="47"/>
                                        </p:tgtEl>
                                        <p:attrNameLst>
                                          <p:attrName>ppt_w</p:attrName>
                                        </p:attrNameLst>
                                      </p:cBhvr>
                                      <p:tavLst>
                                        <p:tav tm="0">
                                          <p:val>
                                            <p:fltVal val="0"/>
                                          </p:val>
                                        </p:tav>
                                        <p:tav tm="100000">
                                          <p:val>
                                            <p:strVal val="#ppt_w"/>
                                          </p:val>
                                        </p:tav>
                                      </p:tavLst>
                                    </p:anim>
                                    <p:anim calcmode="lin" valueType="num">
                                      <p:cBhvr>
                                        <p:cTn id="141" dur="500" fill="hold"/>
                                        <p:tgtEl>
                                          <p:spTgt spid="47"/>
                                        </p:tgtEl>
                                        <p:attrNameLst>
                                          <p:attrName>ppt_h</p:attrName>
                                        </p:attrNameLst>
                                      </p:cBhvr>
                                      <p:tavLst>
                                        <p:tav tm="0">
                                          <p:val>
                                            <p:fltVal val="0"/>
                                          </p:val>
                                        </p:tav>
                                        <p:tav tm="100000">
                                          <p:val>
                                            <p:strVal val="#ppt_h"/>
                                          </p:val>
                                        </p:tav>
                                      </p:tavLst>
                                    </p:anim>
                                    <p:animEffect transition="in" filter="fade">
                                      <p:cBhvr>
                                        <p:cTn id="142" dur="500"/>
                                        <p:tgtEl>
                                          <p:spTgt spid="47"/>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53"/>
                                        </p:tgtEl>
                                        <p:attrNameLst>
                                          <p:attrName>style.visibility</p:attrName>
                                        </p:attrNameLst>
                                      </p:cBhvr>
                                      <p:to>
                                        <p:strVal val="visible"/>
                                      </p:to>
                                    </p:set>
                                    <p:anim calcmode="lin" valueType="num">
                                      <p:cBhvr>
                                        <p:cTn id="145" dur="500" fill="hold"/>
                                        <p:tgtEl>
                                          <p:spTgt spid="53"/>
                                        </p:tgtEl>
                                        <p:attrNameLst>
                                          <p:attrName>ppt_w</p:attrName>
                                        </p:attrNameLst>
                                      </p:cBhvr>
                                      <p:tavLst>
                                        <p:tav tm="0">
                                          <p:val>
                                            <p:fltVal val="0"/>
                                          </p:val>
                                        </p:tav>
                                        <p:tav tm="100000">
                                          <p:val>
                                            <p:strVal val="#ppt_w"/>
                                          </p:val>
                                        </p:tav>
                                      </p:tavLst>
                                    </p:anim>
                                    <p:anim calcmode="lin" valueType="num">
                                      <p:cBhvr>
                                        <p:cTn id="146" dur="500" fill="hold"/>
                                        <p:tgtEl>
                                          <p:spTgt spid="53"/>
                                        </p:tgtEl>
                                        <p:attrNameLst>
                                          <p:attrName>ppt_h</p:attrName>
                                        </p:attrNameLst>
                                      </p:cBhvr>
                                      <p:tavLst>
                                        <p:tav tm="0">
                                          <p:val>
                                            <p:fltVal val="0"/>
                                          </p:val>
                                        </p:tav>
                                        <p:tav tm="100000">
                                          <p:val>
                                            <p:strVal val="#ppt_h"/>
                                          </p:val>
                                        </p:tav>
                                      </p:tavLst>
                                    </p:anim>
                                    <p:animEffect transition="in" filter="fade">
                                      <p:cBhvr>
                                        <p:cTn id="147" dur="500"/>
                                        <p:tgtEl>
                                          <p:spTgt spid="53"/>
                                        </p:tgtEl>
                                      </p:cBhvr>
                                    </p:animEffect>
                                  </p:childTnLst>
                                </p:cTn>
                              </p:par>
                            </p:childTnLst>
                          </p:cTn>
                        </p:par>
                      </p:childTnLst>
                    </p:cTn>
                  </p:par>
                  <p:par>
                    <p:cTn id="148" fill="hold">
                      <p:stCondLst>
                        <p:cond delay="indefinite"/>
                      </p:stCondLst>
                      <p:childTnLst>
                        <p:par>
                          <p:cTn id="149" fill="hold">
                            <p:stCondLst>
                              <p:cond delay="0"/>
                            </p:stCondLst>
                            <p:childTnLst>
                              <p:par>
                                <p:cTn id="150" presetID="9" presetClass="entr" presetSubtype="0" fill="hold" nodeType="clickEffect">
                                  <p:stCondLst>
                                    <p:cond delay="0"/>
                                  </p:stCondLst>
                                  <p:childTnLst>
                                    <p:set>
                                      <p:cBhvr>
                                        <p:cTn id="151" dur="1" fill="hold">
                                          <p:stCondLst>
                                            <p:cond delay="0"/>
                                          </p:stCondLst>
                                        </p:cTn>
                                        <p:tgtEl>
                                          <p:spTgt spid="155"/>
                                        </p:tgtEl>
                                        <p:attrNameLst>
                                          <p:attrName>style.visibility</p:attrName>
                                        </p:attrNameLst>
                                      </p:cBhvr>
                                      <p:to>
                                        <p:strVal val="visible"/>
                                      </p:to>
                                    </p:set>
                                    <p:animEffect transition="in" filter="dissolve">
                                      <p:cBhvr>
                                        <p:cTn id="152" dur="500"/>
                                        <p:tgtEl>
                                          <p:spTgt spid="155"/>
                                        </p:tgtEl>
                                      </p:cBhvr>
                                    </p:animEffect>
                                  </p:childTnLst>
                                </p:cTn>
                              </p:par>
                              <p:par>
                                <p:cTn id="153" presetID="9" presetClass="entr" presetSubtype="0" fill="hold" nodeType="withEffect">
                                  <p:stCondLst>
                                    <p:cond delay="0"/>
                                  </p:stCondLst>
                                  <p:childTnLst>
                                    <p:set>
                                      <p:cBhvr>
                                        <p:cTn id="154" dur="1" fill="hold">
                                          <p:stCondLst>
                                            <p:cond delay="0"/>
                                          </p:stCondLst>
                                        </p:cTn>
                                        <p:tgtEl>
                                          <p:spTgt spid="192"/>
                                        </p:tgtEl>
                                        <p:attrNameLst>
                                          <p:attrName>style.visibility</p:attrName>
                                        </p:attrNameLst>
                                      </p:cBhvr>
                                      <p:to>
                                        <p:strVal val="visible"/>
                                      </p:to>
                                    </p:set>
                                    <p:animEffect transition="in" filter="dissolve">
                                      <p:cBhvr>
                                        <p:cTn id="155" dur="500"/>
                                        <p:tgtEl>
                                          <p:spTgt spid="192"/>
                                        </p:tgtEl>
                                      </p:cBhvr>
                                    </p:animEffect>
                                  </p:childTnLst>
                                </p:cTn>
                              </p:par>
                            </p:childTnLst>
                          </p:cTn>
                        </p:par>
                        <p:par>
                          <p:cTn id="156" fill="hold">
                            <p:stCondLst>
                              <p:cond delay="500"/>
                            </p:stCondLst>
                            <p:childTnLst>
                              <p:par>
                                <p:cTn id="157" presetID="9" presetClass="entr" presetSubtype="0" fill="hold" grpId="0" nodeType="afterEffect">
                                  <p:stCondLst>
                                    <p:cond delay="0"/>
                                  </p:stCondLst>
                                  <p:childTnLst>
                                    <p:set>
                                      <p:cBhvr>
                                        <p:cTn id="158" dur="1" fill="hold">
                                          <p:stCondLst>
                                            <p:cond delay="0"/>
                                          </p:stCondLst>
                                        </p:cTn>
                                        <p:tgtEl>
                                          <p:spTgt spid="195"/>
                                        </p:tgtEl>
                                        <p:attrNameLst>
                                          <p:attrName>style.visibility</p:attrName>
                                        </p:attrNameLst>
                                      </p:cBhvr>
                                      <p:to>
                                        <p:strVal val="visible"/>
                                      </p:to>
                                    </p:set>
                                    <p:animEffect transition="in" filter="dissolve">
                                      <p:cBhvr>
                                        <p:cTn id="159" dur="500"/>
                                        <p:tgtEl>
                                          <p:spTgt spid="195"/>
                                        </p:tgtEl>
                                      </p:cBhvr>
                                    </p:animEffect>
                                  </p:childTnLst>
                                </p:cTn>
                              </p:par>
                            </p:childTnLst>
                          </p:cTn>
                        </p:par>
                      </p:childTnLst>
                    </p:cTn>
                  </p:par>
                  <p:par>
                    <p:cTn id="160" fill="hold">
                      <p:stCondLst>
                        <p:cond delay="indefinite"/>
                      </p:stCondLst>
                      <p:childTnLst>
                        <p:par>
                          <p:cTn id="161" fill="hold">
                            <p:stCondLst>
                              <p:cond delay="0"/>
                            </p:stCondLst>
                            <p:childTnLst>
                              <p:par>
                                <p:cTn id="162" presetID="9" presetClass="entr" presetSubtype="0" fill="hold" grpId="0" nodeType="clickEffect">
                                  <p:stCondLst>
                                    <p:cond delay="0"/>
                                  </p:stCondLst>
                                  <p:childTnLst>
                                    <p:set>
                                      <p:cBhvr>
                                        <p:cTn id="163" dur="1" fill="hold">
                                          <p:stCondLst>
                                            <p:cond delay="0"/>
                                          </p:stCondLst>
                                        </p:cTn>
                                        <p:tgtEl>
                                          <p:spTgt spid="196"/>
                                        </p:tgtEl>
                                        <p:attrNameLst>
                                          <p:attrName>style.visibility</p:attrName>
                                        </p:attrNameLst>
                                      </p:cBhvr>
                                      <p:to>
                                        <p:strVal val="visible"/>
                                      </p:to>
                                    </p:set>
                                    <p:animEffect transition="in" filter="dissolve">
                                      <p:cBhvr>
                                        <p:cTn id="164" dur="500"/>
                                        <p:tgtEl>
                                          <p:spTgt spid="196"/>
                                        </p:tgtEl>
                                      </p:cBhvr>
                                    </p:animEffect>
                                  </p:childTnLst>
                                </p:cTn>
                              </p:par>
                              <p:par>
                                <p:cTn id="165" presetID="9" presetClass="entr" presetSubtype="0" fill="hold" grpId="0" nodeType="withEffect">
                                  <p:stCondLst>
                                    <p:cond delay="0"/>
                                  </p:stCondLst>
                                  <p:childTnLst>
                                    <p:set>
                                      <p:cBhvr>
                                        <p:cTn id="166" dur="1" fill="hold">
                                          <p:stCondLst>
                                            <p:cond delay="0"/>
                                          </p:stCondLst>
                                        </p:cTn>
                                        <p:tgtEl>
                                          <p:spTgt spid="197"/>
                                        </p:tgtEl>
                                        <p:attrNameLst>
                                          <p:attrName>style.visibility</p:attrName>
                                        </p:attrNameLst>
                                      </p:cBhvr>
                                      <p:to>
                                        <p:strVal val="visible"/>
                                      </p:to>
                                    </p:set>
                                    <p:animEffect transition="in" filter="dissolve">
                                      <p:cBhvr>
                                        <p:cTn id="167" dur="500"/>
                                        <p:tgtEl>
                                          <p:spTgt spid="197"/>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nodeType="clickEffect">
                                  <p:stCondLst>
                                    <p:cond delay="0"/>
                                  </p:stCondLst>
                                  <p:childTnLst>
                                    <p:set>
                                      <p:cBhvr>
                                        <p:cTn id="171" dur="1" fill="hold">
                                          <p:stCondLst>
                                            <p:cond delay="0"/>
                                          </p:stCondLst>
                                        </p:cTn>
                                        <p:tgtEl>
                                          <p:spTgt spid="199"/>
                                        </p:tgtEl>
                                        <p:attrNameLst>
                                          <p:attrName>style.visibility</p:attrName>
                                        </p:attrNameLst>
                                      </p:cBhvr>
                                      <p:to>
                                        <p:strVal val="visible"/>
                                      </p:to>
                                    </p:set>
                                    <p:animEffect transition="in" filter="wipe(up)">
                                      <p:cBhvr>
                                        <p:cTn id="172" dur="500"/>
                                        <p:tgtEl>
                                          <p:spTgt spid="199"/>
                                        </p:tgtEl>
                                      </p:cBhvr>
                                    </p:animEffect>
                                  </p:childTnLst>
                                </p:cTn>
                              </p:par>
                            </p:childTnLst>
                          </p:cTn>
                        </p:par>
                        <p:par>
                          <p:cTn id="173" fill="hold">
                            <p:stCondLst>
                              <p:cond delay="500"/>
                            </p:stCondLst>
                            <p:childTnLst>
                              <p:par>
                                <p:cTn id="174" presetID="9" presetClass="entr" presetSubtype="0" fill="hold" grpId="0" nodeType="afterEffect">
                                  <p:stCondLst>
                                    <p:cond delay="0"/>
                                  </p:stCondLst>
                                  <p:childTnLst>
                                    <p:set>
                                      <p:cBhvr>
                                        <p:cTn id="175" dur="1" fill="hold">
                                          <p:stCondLst>
                                            <p:cond delay="0"/>
                                          </p:stCondLst>
                                        </p:cTn>
                                        <p:tgtEl>
                                          <p:spTgt spid="198"/>
                                        </p:tgtEl>
                                        <p:attrNameLst>
                                          <p:attrName>style.visibility</p:attrName>
                                        </p:attrNameLst>
                                      </p:cBhvr>
                                      <p:to>
                                        <p:strVal val="visible"/>
                                      </p:to>
                                    </p:set>
                                    <p:animEffect transition="in" filter="dissolve">
                                      <p:cBhvr>
                                        <p:cTn id="176" dur="500"/>
                                        <p:tgtEl>
                                          <p:spTgt spid="198"/>
                                        </p:tgtEl>
                                      </p:cBhvr>
                                    </p:animEffect>
                                  </p:childTnLst>
                                </p:cTn>
                              </p:par>
                            </p:childTnLst>
                          </p:cTn>
                        </p:par>
                      </p:childTnLst>
                    </p:cTn>
                  </p:par>
                  <p:par>
                    <p:cTn id="177" fill="hold">
                      <p:stCondLst>
                        <p:cond delay="indefinite"/>
                      </p:stCondLst>
                      <p:childTnLst>
                        <p:par>
                          <p:cTn id="178" fill="hold">
                            <p:stCondLst>
                              <p:cond delay="0"/>
                            </p:stCondLst>
                            <p:childTnLst>
                              <p:par>
                                <p:cTn id="179" presetID="9" presetClass="entr" presetSubtype="0" fill="hold" grpId="0" nodeType="clickEffect">
                                  <p:stCondLst>
                                    <p:cond delay="0"/>
                                  </p:stCondLst>
                                  <p:childTnLst>
                                    <p:set>
                                      <p:cBhvr>
                                        <p:cTn id="180" dur="1" fill="hold">
                                          <p:stCondLst>
                                            <p:cond delay="0"/>
                                          </p:stCondLst>
                                        </p:cTn>
                                        <p:tgtEl>
                                          <p:spTgt spid="249"/>
                                        </p:tgtEl>
                                        <p:attrNameLst>
                                          <p:attrName>style.visibility</p:attrName>
                                        </p:attrNameLst>
                                      </p:cBhvr>
                                      <p:to>
                                        <p:strVal val="visible"/>
                                      </p:to>
                                    </p:set>
                                    <p:animEffect transition="in" filter="dissolve">
                                      <p:cBhvr>
                                        <p:cTn id="181" dur="500"/>
                                        <p:tgtEl>
                                          <p:spTgt spid="249"/>
                                        </p:tgtEl>
                                      </p:cBhvr>
                                    </p:animEffect>
                                  </p:childTnLst>
                                </p:cTn>
                              </p:par>
                              <p:par>
                                <p:cTn id="182" presetID="9" presetClass="entr" presetSubtype="0" fill="hold" nodeType="withEffect">
                                  <p:stCondLst>
                                    <p:cond delay="0"/>
                                  </p:stCondLst>
                                  <p:childTnLst>
                                    <p:set>
                                      <p:cBhvr>
                                        <p:cTn id="183" dur="1" fill="hold">
                                          <p:stCondLst>
                                            <p:cond delay="0"/>
                                          </p:stCondLst>
                                        </p:cTn>
                                        <p:tgtEl>
                                          <p:spTgt spid="55"/>
                                        </p:tgtEl>
                                        <p:attrNameLst>
                                          <p:attrName>style.visibility</p:attrName>
                                        </p:attrNameLst>
                                      </p:cBhvr>
                                      <p:to>
                                        <p:strVal val="visible"/>
                                      </p:to>
                                    </p:set>
                                    <p:animEffect transition="in" filter="dissolve">
                                      <p:cBhvr>
                                        <p:cTn id="184" dur="500"/>
                                        <p:tgtEl>
                                          <p:spTgt spid="55"/>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8" fill="hold" nodeType="clickEffect">
                                  <p:stCondLst>
                                    <p:cond delay="0"/>
                                  </p:stCondLst>
                                  <p:childTnLst>
                                    <p:set>
                                      <p:cBhvr>
                                        <p:cTn id="188" dur="1" fill="hold">
                                          <p:stCondLst>
                                            <p:cond delay="0"/>
                                          </p:stCondLst>
                                        </p:cTn>
                                        <p:tgtEl>
                                          <p:spTgt spid="56"/>
                                        </p:tgtEl>
                                        <p:attrNameLst>
                                          <p:attrName>style.visibility</p:attrName>
                                        </p:attrNameLst>
                                      </p:cBhvr>
                                      <p:to>
                                        <p:strVal val="visible"/>
                                      </p:to>
                                    </p:set>
                                    <p:animEffect transition="in" filter="wipe(left)">
                                      <p:cBhvr>
                                        <p:cTn id="189" dur="500"/>
                                        <p:tgtEl>
                                          <p:spTgt spid="56"/>
                                        </p:tgtEl>
                                      </p:cBhvr>
                                    </p:animEffect>
                                  </p:childTnLst>
                                </p:cTn>
                              </p:par>
                            </p:childTnLst>
                          </p:cTn>
                        </p:par>
                        <p:par>
                          <p:cTn id="190" fill="hold">
                            <p:stCondLst>
                              <p:cond delay="500"/>
                            </p:stCondLst>
                            <p:childTnLst>
                              <p:par>
                                <p:cTn id="191" presetID="9" presetClass="entr" presetSubtype="0" fill="hold" nodeType="afterEffect">
                                  <p:stCondLst>
                                    <p:cond delay="0"/>
                                  </p:stCondLst>
                                  <p:childTnLst>
                                    <p:set>
                                      <p:cBhvr>
                                        <p:cTn id="192" dur="1" fill="hold">
                                          <p:stCondLst>
                                            <p:cond delay="0"/>
                                          </p:stCondLst>
                                        </p:cTn>
                                        <p:tgtEl>
                                          <p:spTgt spid="57"/>
                                        </p:tgtEl>
                                        <p:attrNameLst>
                                          <p:attrName>style.visibility</p:attrName>
                                        </p:attrNameLst>
                                      </p:cBhvr>
                                      <p:to>
                                        <p:strVal val="visible"/>
                                      </p:to>
                                    </p:set>
                                    <p:animEffect transition="in" filter="dissolve">
                                      <p:cBhvr>
                                        <p:cTn id="193" dur="500"/>
                                        <p:tgtEl>
                                          <p:spTgt spid="57"/>
                                        </p:tgtEl>
                                      </p:cBhvr>
                                    </p:animEffect>
                                  </p:childTnLst>
                                </p:cTn>
                              </p:par>
                            </p:childTnLst>
                          </p:cTn>
                        </p:par>
                      </p:childTnLst>
                    </p:cTn>
                  </p:par>
                  <p:par>
                    <p:cTn id="194" fill="hold">
                      <p:stCondLst>
                        <p:cond delay="indefinite"/>
                      </p:stCondLst>
                      <p:childTnLst>
                        <p:par>
                          <p:cTn id="195" fill="hold">
                            <p:stCondLst>
                              <p:cond delay="0"/>
                            </p:stCondLst>
                            <p:childTnLst>
                              <p:par>
                                <p:cTn id="196" presetID="22" presetClass="entr" presetSubtype="4" fill="hold" grpId="0" nodeType="clickEffect">
                                  <p:stCondLst>
                                    <p:cond delay="0"/>
                                  </p:stCondLst>
                                  <p:childTnLst>
                                    <p:set>
                                      <p:cBhvr>
                                        <p:cTn id="197" dur="1" fill="hold">
                                          <p:stCondLst>
                                            <p:cond delay="0"/>
                                          </p:stCondLst>
                                        </p:cTn>
                                        <p:tgtEl>
                                          <p:spTgt spid="203"/>
                                        </p:tgtEl>
                                        <p:attrNameLst>
                                          <p:attrName>style.visibility</p:attrName>
                                        </p:attrNameLst>
                                      </p:cBhvr>
                                      <p:to>
                                        <p:strVal val="visible"/>
                                      </p:to>
                                    </p:set>
                                    <p:animEffect transition="in" filter="wipe(down)">
                                      <p:cBhvr>
                                        <p:cTn id="198" dur="500"/>
                                        <p:tgtEl>
                                          <p:spTgt spid="203"/>
                                        </p:tgtEl>
                                      </p:cBhvr>
                                    </p:animEffect>
                                  </p:childTnLst>
                                </p:cTn>
                              </p:par>
                            </p:childTnLst>
                          </p:cTn>
                        </p:par>
                        <p:par>
                          <p:cTn id="199" fill="hold">
                            <p:stCondLst>
                              <p:cond delay="500"/>
                            </p:stCondLst>
                            <p:childTnLst>
                              <p:par>
                                <p:cTn id="200" presetID="9" presetClass="entr" presetSubtype="0" fill="hold" nodeType="afterEffect">
                                  <p:stCondLst>
                                    <p:cond delay="0"/>
                                  </p:stCondLst>
                                  <p:childTnLst>
                                    <p:set>
                                      <p:cBhvr>
                                        <p:cTn id="201" dur="1" fill="hold">
                                          <p:stCondLst>
                                            <p:cond delay="0"/>
                                          </p:stCondLst>
                                        </p:cTn>
                                        <p:tgtEl>
                                          <p:spTgt spid="205"/>
                                        </p:tgtEl>
                                        <p:attrNameLst>
                                          <p:attrName>style.visibility</p:attrName>
                                        </p:attrNameLst>
                                      </p:cBhvr>
                                      <p:to>
                                        <p:strVal val="visible"/>
                                      </p:to>
                                    </p:set>
                                    <p:animEffect transition="in" filter="dissolve">
                                      <p:cBhvr>
                                        <p:cTn id="202" dur="500"/>
                                        <p:tgtEl>
                                          <p:spTgt spid="205"/>
                                        </p:tgtEl>
                                      </p:cBhvr>
                                    </p:animEffect>
                                  </p:childTnLst>
                                </p:cTn>
                              </p:par>
                              <p:par>
                                <p:cTn id="203" presetID="9" presetClass="entr" presetSubtype="0" fill="hold" grpId="0" nodeType="withEffect">
                                  <p:stCondLst>
                                    <p:cond delay="0"/>
                                  </p:stCondLst>
                                  <p:childTnLst>
                                    <p:set>
                                      <p:cBhvr>
                                        <p:cTn id="204" dur="1" fill="hold">
                                          <p:stCondLst>
                                            <p:cond delay="0"/>
                                          </p:stCondLst>
                                        </p:cTn>
                                        <p:tgtEl>
                                          <p:spTgt spid="204"/>
                                        </p:tgtEl>
                                        <p:attrNameLst>
                                          <p:attrName>style.visibility</p:attrName>
                                        </p:attrNameLst>
                                      </p:cBhvr>
                                      <p:to>
                                        <p:strVal val="visible"/>
                                      </p:to>
                                    </p:set>
                                    <p:animEffect transition="in" filter="dissolve">
                                      <p:cBhvr>
                                        <p:cTn id="205"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P spid="30" grpId="0"/>
      <p:bldP spid="32" grpId="0" animBg="1"/>
      <p:bldP spid="38" grpId="0" animBg="1"/>
      <p:bldP spid="41" grpId="0" animBg="1"/>
      <p:bldP spid="44" grpId="0" animBg="1"/>
      <p:bldP spid="47" grpId="0" animBg="1"/>
      <p:bldP spid="50" grpId="0" animBg="1"/>
      <p:bldP spid="53" grpId="0" animBg="1"/>
      <p:bldP spid="193" grpId="0" animBg="1"/>
      <p:bldP spid="35" grpId="0" animBg="1"/>
      <p:bldP spid="194" grpId="0" animBg="1"/>
      <p:bldP spid="195" grpId="0" animBg="1"/>
      <p:bldP spid="196" grpId="0" animBg="1"/>
      <p:bldP spid="197" grpId="0"/>
      <p:bldP spid="198" grpId="0"/>
      <p:bldP spid="249" grpId="0" animBg="1"/>
      <p:bldP spid="204" grpId="0"/>
      <p:bldP spid="20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AutoShape 9" descr="手をあげる男の子のイラスト（カラー）&#10;&#1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5" name="AutoShape 11" descr="手をあげる男の子のイラスト（カラー）&#10;&#1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7" name="AutoShape 13" descr="手をあげる男の子のイラスト（カラー）&#10;&#1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9" name="AutoShape 15" descr="手をあげる男の子のイラスト（カラー）&#10;&#1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43" name="AutoShape 19" descr="中学生・通学カバン（ソフト）"/>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45" name="AutoShape 21" descr="中学生・通学カバン（ソフト）"/>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47" name="AutoShape 23" descr="中学生・通学カバン（ソフト）"/>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9" name="Rectangle 2"/>
          <p:cNvSpPr>
            <a:spLocks noChangeArrowheads="1"/>
          </p:cNvSpPr>
          <p:nvPr/>
        </p:nvSpPr>
        <p:spPr bwMode="auto">
          <a:xfrm>
            <a:off x="611560" y="-27384"/>
            <a:ext cx="7772400" cy="685800"/>
          </a:xfrm>
          <a:prstGeom prst="rect">
            <a:avLst/>
          </a:prstGeom>
          <a:noFill/>
          <a:ln w="9525">
            <a:noFill/>
            <a:miter lim="800000"/>
            <a:headEnd/>
            <a:tailEnd/>
          </a:ln>
          <a:effectLst/>
        </p:spPr>
        <p:txBody>
          <a:bodyPr lIns="92075" tIns="46038" rIns="92075" bIns="46038" anchor="b"/>
          <a:lstStyle/>
          <a:p>
            <a:pPr algn="ctr"/>
            <a:r>
              <a:rPr lang="ja-JP" altLang="en-US" sz="2800" b="1" dirty="0" smtClean="0">
                <a:solidFill>
                  <a:prstClr val="black"/>
                </a:solidFill>
                <a:latin typeface="HG丸ｺﾞｼｯｸM-PRO" pitchFamily="50" charset="-128"/>
              </a:rPr>
              <a:t>組織加重係数</a:t>
            </a:r>
            <a:r>
              <a:rPr lang="ja-JP" altLang="en-US" b="1" dirty="0" smtClean="0">
                <a:solidFill>
                  <a:prstClr val="black"/>
                </a:solidFill>
              </a:rPr>
              <a:t>（</a:t>
            </a:r>
            <a:r>
              <a:rPr lang="en-US" altLang="ja-JP" b="1" dirty="0" smtClean="0">
                <a:solidFill>
                  <a:prstClr val="black"/>
                </a:solidFill>
              </a:rPr>
              <a:t>ICRP2007</a:t>
            </a:r>
            <a:r>
              <a:rPr lang="ja-JP" altLang="en-US" b="1" dirty="0" smtClean="0">
                <a:solidFill>
                  <a:prstClr val="black"/>
                </a:solidFill>
              </a:rPr>
              <a:t>）</a:t>
            </a:r>
            <a:endParaRPr lang="ja-JP" altLang="en-US" sz="2800" b="1" dirty="0" smtClean="0">
              <a:solidFill>
                <a:prstClr val="black"/>
              </a:solidFill>
            </a:endParaRPr>
          </a:p>
        </p:txBody>
      </p:sp>
      <p:grpSp>
        <p:nvGrpSpPr>
          <p:cNvPr id="2" name="グループ化 46"/>
          <p:cNvGrpSpPr/>
          <p:nvPr/>
        </p:nvGrpSpPr>
        <p:grpSpPr>
          <a:xfrm>
            <a:off x="1190970" y="2996953"/>
            <a:ext cx="7053438" cy="3620752"/>
            <a:chOff x="323528" y="2380818"/>
            <a:chExt cx="8820472" cy="4527825"/>
          </a:xfrm>
        </p:grpSpPr>
        <p:pic>
          <p:nvPicPr>
            <p:cNvPr id="1048" name="Picture 24"/>
            <p:cNvPicPr>
              <a:picLocks noChangeAspect="1" noChangeArrowheads="1"/>
            </p:cNvPicPr>
            <p:nvPr/>
          </p:nvPicPr>
          <p:blipFill>
            <a:blip r:embed="rId3" cstate="print"/>
            <a:srcRect/>
            <a:stretch>
              <a:fillRect/>
            </a:stretch>
          </p:blipFill>
          <p:spPr bwMode="auto">
            <a:xfrm>
              <a:off x="2771800" y="2380818"/>
              <a:ext cx="3438698" cy="4444425"/>
            </a:xfrm>
            <a:prstGeom prst="rect">
              <a:avLst/>
            </a:prstGeom>
            <a:noFill/>
            <a:ln w="9525">
              <a:noFill/>
              <a:miter lim="800000"/>
              <a:headEnd/>
              <a:tailEnd/>
            </a:ln>
          </p:spPr>
        </p:pic>
        <p:cxnSp>
          <p:nvCxnSpPr>
            <p:cNvPr id="23" name="直線矢印コネクタ 22"/>
            <p:cNvCxnSpPr/>
            <p:nvPr/>
          </p:nvCxnSpPr>
          <p:spPr>
            <a:xfrm>
              <a:off x="2483768" y="3460938"/>
              <a:ext cx="1080120" cy="4320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a:off x="971600" y="3257108"/>
              <a:ext cx="1656184" cy="731273"/>
            </a:xfrm>
            <a:prstGeom prst="rect">
              <a:avLst/>
            </a:prstGeom>
            <a:noFill/>
          </p:spPr>
          <p:txBody>
            <a:bodyPr wrap="square" rtlCol="0">
              <a:spAutoFit/>
            </a:bodyPr>
            <a:lstStyle/>
            <a:p>
              <a:r>
                <a:rPr lang="ja-JP" altLang="en-US" sz="1600" dirty="0" smtClean="0">
                  <a:solidFill>
                    <a:prstClr val="black"/>
                  </a:solidFill>
                </a:rPr>
                <a:t>乳房：</a:t>
              </a:r>
              <a:r>
                <a:rPr lang="en-US" altLang="ja-JP" sz="1600" dirty="0" smtClean="0">
                  <a:solidFill>
                    <a:prstClr val="black"/>
                  </a:solidFill>
                </a:rPr>
                <a:t>0.12</a:t>
              </a:r>
            </a:p>
            <a:p>
              <a:r>
                <a:rPr lang="ja-JP" altLang="en-US" sz="1600" dirty="0" smtClean="0">
                  <a:solidFill>
                    <a:prstClr val="black"/>
                  </a:solidFill>
                </a:rPr>
                <a:t>肺：</a:t>
              </a:r>
              <a:r>
                <a:rPr lang="en-US" altLang="ja-JP" sz="1600" dirty="0" smtClean="0">
                  <a:solidFill>
                    <a:prstClr val="black"/>
                  </a:solidFill>
                </a:rPr>
                <a:t>0.12</a:t>
              </a:r>
            </a:p>
          </p:txBody>
        </p:sp>
        <p:cxnSp>
          <p:nvCxnSpPr>
            <p:cNvPr id="25" name="直線矢印コネクタ 24"/>
            <p:cNvCxnSpPr/>
            <p:nvPr/>
          </p:nvCxnSpPr>
          <p:spPr>
            <a:xfrm flipH="1" flipV="1">
              <a:off x="5220072" y="5621178"/>
              <a:ext cx="1512168" cy="720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6732240" y="5549170"/>
              <a:ext cx="2411760" cy="731273"/>
            </a:xfrm>
            <a:prstGeom prst="rect">
              <a:avLst/>
            </a:prstGeom>
            <a:noFill/>
          </p:spPr>
          <p:txBody>
            <a:bodyPr wrap="square" rtlCol="0">
              <a:spAutoFit/>
            </a:bodyPr>
            <a:lstStyle/>
            <a:p>
              <a:r>
                <a:rPr lang="ja-JP" altLang="en-US" sz="1600" dirty="0" smtClean="0">
                  <a:solidFill>
                    <a:prstClr val="black"/>
                  </a:solidFill>
                </a:rPr>
                <a:t>赤色骨髄：</a:t>
              </a:r>
              <a:r>
                <a:rPr lang="en-US" altLang="ja-JP" sz="1600" dirty="0" smtClean="0">
                  <a:solidFill>
                    <a:prstClr val="black"/>
                  </a:solidFill>
                </a:rPr>
                <a:t>0.12</a:t>
              </a:r>
            </a:p>
            <a:p>
              <a:r>
                <a:rPr lang="ja-JP" altLang="en-US" sz="1600" dirty="0" smtClean="0">
                  <a:solidFill>
                    <a:prstClr val="black"/>
                  </a:solidFill>
                </a:rPr>
                <a:t>骨表面：</a:t>
              </a:r>
              <a:r>
                <a:rPr lang="en-US" altLang="ja-JP" sz="1600" dirty="0" smtClean="0">
                  <a:solidFill>
                    <a:prstClr val="black"/>
                  </a:solidFill>
                </a:rPr>
                <a:t>0.01</a:t>
              </a:r>
            </a:p>
          </p:txBody>
        </p:sp>
        <p:cxnSp>
          <p:nvCxnSpPr>
            <p:cNvPr id="28" name="直線矢印コネクタ 27"/>
            <p:cNvCxnSpPr/>
            <p:nvPr/>
          </p:nvCxnSpPr>
          <p:spPr>
            <a:xfrm flipH="1">
              <a:off x="5076056" y="4253026"/>
              <a:ext cx="172819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テキスト ボックス 29"/>
            <p:cNvSpPr txBox="1"/>
            <p:nvPr/>
          </p:nvSpPr>
          <p:spPr>
            <a:xfrm>
              <a:off x="6804248" y="4049196"/>
              <a:ext cx="1656184" cy="731273"/>
            </a:xfrm>
            <a:prstGeom prst="rect">
              <a:avLst/>
            </a:prstGeom>
            <a:noFill/>
          </p:spPr>
          <p:txBody>
            <a:bodyPr wrap="square" rtlCol="0">
              <a:spAutoFit/>
            </a:bodyPr>
            <a:lstStyle/>
            <a:p>
              <a:r>
                <a:rPr lang="ja-JP" altLang="en-US" sz="1600" dirty="0" smtClean="0">
                  <a:solidFill>
                    <a:prstClr val="black"/>
                  </a:solidFill>
                </a:rPr>
                <a:t>胃：</a:t>
              </a:r>
              <a:r>
                <a:rPr lang="en-US" altLang="ja-JP" sz="1600" dirty="0" smtClean="0">
                  <a:solidFill>
                    <a:prstClr val="black"/>
                  </a:solidFill>
                </a:rPr>
                <a:t>0.12</a:t>
              </a:r>
            </a:p>
            <a:p>
              <a:r>
                <a:rPr lang="ja-JP" altLang="en-US" sz="1600" dirty="0" smtClean="0">
                  <a:solidFill>
                    <a:prstClr val="black"/>
                  </a:solidFill>
                </a:rPr>
                <a:t>結腸：</a:t>
              </a:r>
              <a:r>
                <a:rPr lang="en-US" altLang="ja-JP" sz="1600" dirty="0" smtClean="0">
                  <a:solidFill>
                    <a:prstClr val="black"/>
                  </a:solidFill>
                </a:rPr>
                <a:t>0.12</a:t>
              </a:r>
            </a:p>
          </p:txBody>
        </p:sp>
        <p:cxnSp>
          <p:nvCxnSpPr>
            <p:cNvPr id="31" name="直線矢印コネクタ 30"/>
            <p:cNvCxnSpPr/>
            <p:nvPr/>
          </p:nvCxnSpPr>
          <p:spPr>
            <a:xfrm flipV="1">
              <a:off x="2483768" y="4901098"/>
              <a:ext cx="1224136" cy="1440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テキスト ボックス 32"/>
            <p:cNvSpPr txBox="1"/>
            <p:nvPr/>
          </p:nvSpPr>
          <p:spPr>
            <a:xfrm>
              <a:off x="755575" y="4829090"/>
              <a:ext cx="1944216" cy="731273"/>
            </a:xfrm>
            <a:prstGeom prst="rect">
              <a:avLst/>
            </a:prstGeom>
            <a:noFill/>
          </p:spPr>
          <p:txBody>
            <a:bodyPr wrap="square" rtlCol="0">
              <a:spAutoFit/>
            </a:bodyPr>
            <a:lstStyle/>
            <a:p>
              <a:r>
                <a:rPr lang="ja-JP" altLang="en-US" sz="1600" dirty="0" smtClean="0">
                  <a:solidFill>
                    <a:prstClr val="black"/>
                  </a:solidFill>
                </a:rPr>
                <a:t>生殖腺：</a:t>
              </a:r>
              <a:r>
                <a:rPr lang="en-US" altLang="ja-JP" sz="1600" dirty="0" smtClean="0">
                  <a:solidFill>
                    <a:prstClr val="black"/>
                  </a:solidFill>
                </a:rPr>
                <a:t>0.08</a:t>
              </a:r>
            </a:p>
            <a:p>
              <a:r>
                <a:rPr lang="ja-JP" altLang="en-US" sz="1600" dirty="0" smtClean="0">
                  <a:solidFill>
                    <a:prstClr val="black"/>
                  </a:solidFill>
                </a:rPr>
                <a:t>膀胱：</a:t>
              </a:r>
              <a:r>
                <a:rPr lang="en-US" altLang="ja-JP" sz="1600" dirty="0" smtClean="0">
                  <a:solidFill>
                    <a:prstClr val="black"/>
                  </a:solidFill>
                </a:rPr>
                <a:t>0.04</a:t>
              </a:r>
            </a:p>
          </p:txBody>
        </p:sp>
        <p:cxnSp>
          <p:nvCxnSpPr>
            <p:cNvPr id="34" name="直線矢印コネクタ 33"/>
            <p:cNvCxnSpPr/>
            <p:nvPr/>
          </p:nvCxnSpPr>
          <p:spPr>
            <a:xfrm flipH="1">
              <a:off x="5004048" y="3172906"/>
              <a:ext cx="1728192" cy="288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テキスト ボックス 34"/>
            <p:cNvSpPr txBox="1"/>
            <p:nvPr/>
          </p:nvSpPr>
          <p:spPr>
            <a:xfrm>
              <a:off x="6732240" y="2969077"/>
              <a:ext cx="2088232" cy="731273"/>
            </a:xfrm>
            <a:prstGeom prst="rect">
              <a:avLst/>
            </a:prstGeom>
            <a:noFill/>
          </p:spPr>
          <p:txBody>
            <a:bodyPr wrap="square" rtlCol="0">
              <a:spAutoFit/>
            </a:bodyPr>
            <a:lstStyle/>
            <a:p>
              <a:r>
                <a:rPr lang="ja-JP" altLang="en-US" sz="1600" dirty="0" smtClean="0">
                  <a:solidFill>
                    <a:prstClr val="black"/>
                  </a:solidFill>
                </a:rPr>
                <a:t>食道：</a:t>
              </a:r>
              <a:r>
                <a:rPr lang="en-US" altLang="ja-JP" sz="1600" dirty="0" smtClean="0">
                  <a:solidFill>
                    <a:prstClr val="black"/>
                  </a:solidFill>
                </a:rPr>
                <a:t>0.04</a:t>
              </a:r>
            </a:p>
            <a:p>
              <a:r>
                <a:rPr lang="ja-JP" altLang="en-US" sz="1600" dirty="0" smtClean="0">
                  <a:solidFill>
                    <a:prstClr val="black"/>
                  </a:solidFill>
                </a:rPr>
                <a:t>甲状腺：</a:t>
              </a:r>
              <a:r>
                <a:rPr lang="en-US" altLang="ja-JP" sz="1600" dirty="0" smtClean="0">
                  <a:solidFill>
                    <a:prstClr val="black"/>
                  </a:solidFill>
                </a:rPr>
                <a:t>0.04</a:t>
              </a:r>
            </a:p>
          </p:txBody>
        </p:sp>
        <p:cxnSp>
          <p:nvCxnSpPr>
            <p:cNvPr id="36" name="直線矢印コネクタ 35"/>
            <p:cNvCxnSpPr/>
            <p:nvPr/>
          </p:nvCxnSpPr>
          <p:spPr>
            <a:xfrm flipH="1">
              <a:off x="5220072" y="2628314"/>
              <a:ext cx="1656184" cy="405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6804248" y="2400356"/>
              <a:ext cx="2088232" cy="426798"/>
            </a:xfrm>
            <a:prstGeom prst="rect">
              <a:avLst/>
            </a:prstGeom>
            <a:noFill/>
          </p:spPr>
          <p:txBody>
            <a:bodyPr wrap="square" rtlCol="0">
              <a:spAutoFit/>
            </a:bodyPr>
            <a:lstStyle/>
            <a:p>
              <a:r>
                <a:rPr lang="ja-JP" altLang="en-US" sz="1600" dirty="0" smtClean="0">
                  <a:solidFill>
                    <a:prstClr val="black"/>
                  </a:solidFill>
                </a:rPr>
                <a:t>脳：</a:t>
              </a:r>
              <a:r>
                <a:rPr lang="en-US" altLang="ja-JP" sz="1600" dirty="0" smtClean="0">
                  <a:solidFill>
                    <a:prstClr val="black"/>
                  </a:solidFill>
                </a:rPr>
                <a:t>0.01</a:t>
              </a:r>
            </a:p>
          </p:txBody>
        </p:sp>
        <p:cxnSp>
          <p:nvCxnSpPr>
            <p:cNvPr id="38" name="直線矢印コネクタ 37"/>
            <p:cNvCxnSpPr/>
            <p:nvPr/>
          </p:nvCxnSpPr>
          <p:spPr>
            <a:xfrm>
              <a:off x="2627784" y="2972618"/>
              <a:ext cx="1080120" cy="4320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p:nvPr/>
          </p:nvCxnSpPr>
          <p:spPr>
            <a:xfrm flipV="1">
              <a:off x="2267744" y="4253026"/>
              <a:ext cx="1368152" cy="720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971600" y="2740858"/>
              <a:ext cx="2088232" cy="426798"/>
            </a:xfrm>
            <a:prstGeom prst="rect">
              <a:avLst/>
            </a:prstGeom>
            <a:noFill/>
          </p:spPr>
          <p:txBody>
            <a:bodyPr wrap="square" rtlCol="0">
              <a:spAutoFit/>
            </a:bodyPr>
            <a:lstStyle/>
            <a:p>
              <a:r>
                <a:rPr lang="ja-JP" altLang="en-US" sz="1600" dirty="0" smtClean="0">
                  <a:solidFill>
                    <a:prstClr val="black"/>
                  </a:solidFill>
                </a:rPr>
                <a:t>唾液腺：</a:t>
              </a:r>
              <a:r>
                <a:rPr lang="en-US" altLang="ja-JP" sz="1600" dirty="0" smtClean="0">
                  <a:solidFill>
                    <a:prstClr val="black"/>
                  </a:solidFill>
                </a:rPr>
                <a:t>0.01</a:t>
              </a:r>
            </a:p>
          </p:txBody>
        </p:sp>
        <p:sp>
          <p:nvSpPr>
            <p:cNvPr id="42" name="テキスト ボックス 41"/>
            <p:cNvSpPr txBox="1"/>
            <p:nvPr/>
          </p:nvSpPr>
          <p:spPr>
            <a:xfrm>
              <a:off x="827584" y="4140948"/>
              <a:ext cx="2088232" cy="426798"/>
            </a:xfrm>
            <a:prstGeom prst="rect">
              <a:avLst/>
            </a:prstGeom>
            <a:noFill/>
          </p:spPr>
          <p:txBody>
            <a:bodyPr wrap="square" rtlCol="0">
              <a:spAutoFit/>
            </a:bodyPr>
            <a:lstStyle/>
            <a:p>
              <a:r>
                <a:rPr lang="ja-JP" altLang="en-US" sz="1600" dirty="0" smtClean="0">
                  <a:solidFill>
                    <a:prstClr val="black"/>
                  </a:solidFill>
                </a:rPr>
                <a:t>肝臓：</a:t>
              </a:r>
              <a:r>
                <a:rPr lang="en-US" altLang="ja-JP" sz="1600" dirty="0" smtClean="0">
                  <a:solidFill>
                    <a:prstClr val="black"/>
                  </a:solidFill>
                </a:rPr>
                <a:t>0.04</a:t>
              </a:r>
            </a:p>
          </p:txBody>
        </p:sp>
        <p:sp>
          <p:nvSpPr>
            <p:cNvPr id="43" name="正方形/長方形 42"/>
            <p:cNvSpPr/>
            <p:nvPr/>
          </p:nvSpPr>
          <p:spPr>
            <a:xfrm>
              <a:off x="1115615" y="5837201"/>
              <a:ext cx="1493820" cy="423369"/>
            </a:xfrm>
            <a:prstGeom prst="rect">
              <a:avLst/>
            </a:prstGeom>
          </p:spPr>
          <p:txBody>
            <a:bodyPr wrap="none">
              <a:spAutoFit/>
            </a:bodyPr>
            <a:lstStyle/>
            <a:p>
              <a:r>
                <a:rPr lang="ja-JP" altLang="en-US" sz="1600" dirty="0" smtClean="0">
                  <a:solidFill>
                    <a:prstClr val="black"/>
                  </a:solidFill>
                </a:rPr>
                <a:t>皮膚：</a:t>
              </a:r>
              <a:r>
                <a:rPr lang="en-US" altLang="ja-JP" sz="1600" dirty="0" smtClean="0">
                  <a:solidFill>
                    <a:prstClr val="black"/>
                  </a:solidFill>
                </a:rPr>
                <a:t>0.01</a:t>
              </a:r>
            </a:p>
          </p:txBody>
        </p:sp>
        <p:cxnSp>
          <p:nvCxnSpPr>
            <p:cNvPr id="44" name="直線矢印コネクタ 43"/>
            <p:cNvCxnSpPr>
              <a:stCxn id="43" idx="3"/>
            </p:cNvCxnSpPr>
            <p:nvPr/>
          </p:nvCxnSpPr>
          <p:spPr>
            <a:xfrm flipV="1">
              <a:off x="2609435" y="5765197"/>
              <a:ext cx="954453" cy="2836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正方形/長方形 45"/>
            <p:cNvSpPr/>
            <p:nvPr/>
          </p:nvSpPr>
          <p:spPr>
            <a:xfrm>
              <a:off x="323528" y="6485274"/>
              <a:ext cx="2263582" cy="423369"/>
            </a:xfrm>
            <a:prstGeom prst="rect">
              <a:avLst/>
            </a:prstGeom>
            <a:ln>
              <a:solidFill>
                <a:schemeClr val="tx1"/>
              </a:solidFill>
              <a:prstDash val="sysDash"/>
            </a:ln>
          </p:spPr>
          <p:txBody>
            <a:bodyPr wrap="none">
              <a:spAutoFit/>
            </a:bodyPr>
            <a:lstStyle/>
            <a:p>
              <a:r>
                <a:rPr lang="ja-JP" altLang="en-US" sz="1600" dirty="0" smtClean="0">
                  <a:solidFill>
                    <a:prstClr val="black"/>
                  </a:solidFill>
                </a:rPr>
                <a:t>残りの組織：</a:t>
              </a:r>
              <a:r>
                <a:rPr lang="en-US" altLang="ja-JP" sz="1600" dirty="0" smtClean="0">
                  <a:solidFill>
                    <a:prstClr val="black"/>
                  </a:solidFill>
                </a:rPr>
                <a:t>0.12</a:t>
              </a:r>
            </a:p>
          </p:txBody>
        </p:sp>
      </p:grpSp>
      <p:sp>
        <p:nvSpPr>
          <p:cNvPr id="45" name="Rectangle 81"/>
          <p:cNvSpPr>
            <a:spLocks noChangeArrowheads="1"/>
          </p:cNvSpPr>
          <p:nvPr/>
        </p:nvSpPr>
        <p:spPr bwMode="auto">
          <a:xfrm>
            <a:off x="1187624" y="1628800"/>
            <a:ext cx="6264696" cy="10081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endParaRPr lang="ja-JP" altLang="en-US">
              <a:solidFill>
                <a:srgbClr val="000000"/>
              </a:solidFill>
            </a:endParaRPr>
          </a:p>
        </p:txBody>
      </p:sp>
      <p:sp>
        <p:nvSpPr>
          <p:cNvPr id="49" name="Rectangle 48"/>
          <p:cNvSpPr>
            <a:spLocks noChangeArrowheads="1"/>
          </p:cNvSpPr>
          <p:nvPr/>
        </p:nvSpPr>
        <p:spPr bwMode="auto">
          <a:xfrm>
            <a:off x="2206352" y="2195572"/>
            <a:ext cx="5678016" cy="541338"/>
          </a:xfrm>
          <a:prstGeom prst="rect">
            <a:avLst/>
          </a:prstGeom>
          <a:noFill/>
          <a:ln w="9525">
            <a:noFill/>
            <a:miter lim="800000"/>
            <a:headEnd/>
            <a:tailEnd/>
          </a:ln>
          <a:effectLst/>
        </p:spPr>
        <p:txBody>
          <a:bodyPr lIns="92075" tIns="46038" rIns="92075" bIns="46038"/>
          <a:lstStyle/>
          <a:p>
            <a:pPr>
              <a:lnSpc>
                <a:spcPct val="90000"/>
              </a:lnSpc>
              <a:spcBef>
                <a:spcPct val="20000"/>
              </a:spcBef>
              <a:buClr>
                <a:prstClr val="white"/>
              </a:buClr>
            </a:pPr>
            <a:r>
              <a:rPr lang="ja-JP" altLang="en-US" dirty="0" smtClean="0">
                <a:solidFill>
                  <a:prstClr val="black"/>
                </a:solidFill>
              </a:rPr>
              <a:t>全身に均等に被ばくした場合の影響</a:t>
            </a:r>
          </a:p>
        </p:txBody>
      </p:sp>
      <p:cxnSp>
        <p:nvCxnSpPr>
          <p:cNvPr id="50" name="直線コネクタ 49"/>
          <p:cNvCxnSpPr/>
          <p:nvPr/>
        </p:nvCxnSpPr>
        <p:spPr>
          <a:xfrm flipV="1">
            <a:off x="1373844" y="2132856"/>
            <a:ext cx="59344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ctangle 48"/>
          <p:cNvSpPr>
            <a:spLocks noChangeArrowheads="1"/>
          </p:cNvSpPr>
          <p:nvPr/>
        </p:nvSpPr>
        <p:spPr bwMode="auto">
          <a:xfrm>
            <a:off x="1979712" y="1726242"/>
            <a:ext cx="5832648" cy="541338"/>
          </a:xfrm>
          <a:prstGeom prst="rect">
            <a:avLst/>
          </a:prstGeom>
          <a:noFill/>
          <a:ln w="9525">
            <a:noFill/>
            <a:miter lim="800000"/>
            <a:headEnd/>
            <a:tailEnd/>
          </a:ln>
          <a:effectLst/>
        </p:spPr>
        <p:txBody>
          <a:bodyPr lIns="92075" tIns="46038" rIns="92075" bIns="46038"/>
          <a:lstStyle/>
          <a:p>
            <a:pPr>
              <a:lnSpc>
                <a:spcPct val="90000"/>
              </a:lnSpc>
              <a:spcBef>
                <a:spcPct val="20000"/>
              </a:spcBef>
              <a:buClr>
                <a:prstClr val="white"/>
              </a:buClr>
            </a:pPr>
            <a:r>
              <a:rPr lang="ja-JP" altLang="en-US" dirty="0" smtClean="0">
                <a:solidFill>
                  <a:prstClr val="black"/>
                </a:solidFill>
              </a:rPr>
              <a:t>ある臓器・組織が被ばくした場合の影響</a:t>
            </a:r>
          </a:p>
        </p:txBody>
      </p:sp>
      <p:sp>
        <p:nvSpPr>
          <p:cNvPr id="40" name="テキスト ボックス 39"/>
          <p:cNvSpPr txBox="1"/>
          <p:nvPr/>
        </p:nvSpPr>
        <p:spPr>
          <a:xfrm>
            <a:off x="17496" y="765558"/>
            <a:ext cx="9126504" cy="646331"/>
          </a:xfrm>
          <a:prstGeom prst="rect">
            <a:avLst/>
          </a:prstGeom>
          <a:noFill/>
          <a:ln>
            <a:noFill/>
          </a:ln>
        </p:spPr>
        <p:txBody>
          <a:bodyPr wrap="square">
            <a:spAutoFit/>
          </a:bodyPr>
          <a:lstStyle/>
          <a:p>
            <a:pPr marL="441325" indent="-441325">
              <a:buFont typeface="Wingdings" pitchFamily="2" charset="2"/>
              <a:buChar char="l"/>
              <a:defRPr/>
            </a:pPr>
            <a:r>
              <a:rPr lang="ja-JP" altLang="en-US" dirty="0" smtClean="0">
                <a:solidFill>
                  <a:prstClr val="black"/>
                </a:solidFill>
                <a:cs typeface="メイリオ"/>
              </a:rPr>
              <a:t>臓器・組織ごとの放射</a:t>
            </a:r>
            <a:r>
              <a:rPr lang="ja-JP" altLang="en-US" dirty="0">
                <a:solidFill>
                  <a:prstClr val="black"/>
                </a:solidFill>
                <a:cs typeface="メイリオ"/>
              </a:rPr>
              <a:t>線</a:t>
            </a:r>
            <a:r>
              <a:rPr lang="ja-JP" altLang="en-US" dirty="0" smtClean="0">
                <a:solidFill>
                  <a:prstClr val="black"/>
                </a:solidFill>
                <a:cs typeface="メイリオ"/>
              </a:rPr>
              <a:t>感受性の違いによって、がん</a:t>
            </a:r>
            <a:r>
              <a:rPr lang="ja-JP" altLang="en-US" dirty="0">
                <a:solidFill>
                  <a:prstClr val="black"/>
                </a:solidFill>
                <a:cs typeface="メイリオ"/>
              </a:rPr>
              <a:t>の発生率や致死率、</a:t>
            </a:r>
            <a:r>
              <a:rPr lang="en-US" altLang="ja-JP" dirty="0">
                <a:solidFill>
                  <a:prstClr val="black"/>
                </a:solidFill>
                <a:cs typeface="メイリオ"/>
              </a:rPr>
              <a:t>QOL</a:t>
            </a:r>
            <a:r>
              <a:rPr lang="ja-JP" altLang="en-US" dirty="0">
                <a:solidFill>
                  <a:prstClr val="black"/>
                </a:solidFill>
                <a:cs typeface="メイリオ"/>
              </a:rPr>
              <a:t>、寿命損失などを考慮</a:t>
            </a:r>
            <a:r>
              <a:rPr lang="ja-JP" altLang="en-US" dirty="0" smtClean="0">
                <a:solidFill>
                  <a:prstClr val="black"/>
                </a:solidFill>
                <a:cs typeface="メイリオ"/>
              </a:rPr>
              <a:t>し、</a:t>
            </a:r>
            <a:r>
              <a:rPr lang="ja-JP" altLang="en-US" dirty="0">
                <a:solidFill>
                  <a:prstClr val="black"/>
                </a:solidFill>
                <a:cs typeface="メイリオ"/>
              </a:rPr>
              <a:t>合計で</a:t>
            </a:r>
            <a:r>
              <a:rPr lang="en-US" altLang="ja-JP" dirty="0" smtClean="0">
                <a:solidFill>
                  <a:prstClr val="black"/>
                </a:solidFill>
                <a:cs typeface="メイリオ"/>
              </a:rPr>
              <a:t>1</a:t>
            </a:r>
            <a:r>
              <a:rPr lang="ja-JP" altLang="en-US" dirty="0" smtClean="0">
                <a:solidFill>
                  <a:prstClr val="black"/>
                </a:solidFill>
                <a:cs typeface="メイリオ"/>
              </a:rPr>
              <a:t>（</a:t>
            </a:r>
            <a:r>
              <a:rPr lang="en-US" altLang="ja-JP" dirty="0" smtClean="0">
                <a:solidFill>
                  <a:prstClr val="black"/>
                </a:solidFill>
                <a:cs typeface="メイリオ"/>
              </a:rPr>
              <a:t>100</a:t>
            </a:r>
            <a:r>
              <a:rPr lang="ja-JP" altLang="en-US" dirty="0" smtClean="0">
                <a:solidFill>
                  <a:prstClr val="black"/>
                </a:solidFill>
                <a:cs typeface="メイリオ"/>
              </a:rPr>
              <a:t>）に</a:t>
            </a:r>
            <a:r>
              <a:rPr lang="ja-JP" altLang="en-US" dirty="0">
                <a:solidFill>
                  <a:prstClr val="black"/>
                </a:solidFill>
                <a:cs typeface="メイリオ"/>
              </a:rPr>
              <a:t>なるように各臓器に値を</a:t>
            </a:r>
            <a:r>
              <a:rPr lang="ja-JP" altLang="en-US" dirty="0" smtClean="0">
                <a:solidFill>
                  <a:prstClr val="black"/>
                </a:solidFill>
                <a:cs typeface="メイリオ"/>
              </a:rPr>
              <a:t>割り振った係数</a:t>
            </a:r>
            <a:endParaRPr lang="ja-JP" altLang="en-US" dirty="0">
              <a:solidFill>
                <a:prstClr val="black"/>
              </a:solidFill>
              <a:cs typeface="メイリオ"/>
            </a:endParaRPr>
          </a:p>
        </p:txBody>
      </p:sp>
      <p:sp>
        <p:nvSpPr>
          <p:cNvPr id="47" name="テキスト ボックス 46"/>
          <p:cNvSpPr txBox="1"/>
          <p:nvPr/>
        </p:nvSpPr>
        <p:spPr>
          <a:xfrm>
            <a:off x="7475662" y="1897782"/>
            <a:ext cx="1479048" cy="523220"/>
          </a:xfrm>
          <a:prstGeom prst="rect">
            <a:avLst/>
          </a:prstGeom>
          <a:noFill/>
          <a:ln>
            <a:noFill/>
          </a:ln>
        </p:spPr>
        <p:txBody>
          <a:bodyPr wrap="square">
            <a:spAutoFit/>
          </a:bodyPr>
          <a:lstStyle/>
          <a:p>
            <a:pPr>
              <a:defRPr/>
            </a:pPr>
            <a:r>
              <a:rPr lang="ja-JP" altLang="en-US" sz="2800" dirty="0" smtClean="0">
                <a:solidFill>
                  <a:prstClr val="black"/>
                </a:solidFill>
                <a:cs typeface="メイリオ"/>
              </a:rPr>
              <a:t>＝ </a:t>
            </a:r>
            <a:r>
              <a:rPr lang="en-US" altLang="ja-JP" sz="2800" dirty="0" smtClean="0">
                <a:solidFill>
                  <a:prstClr val="black"/>
                </a:solidFill>
                <a:cs typeface="メイリオ"/>
              </a:rPr>
              <a:t>0.01</a:t>
            </a:r>
            <a:endParaRPr lang="ja-JP" altLang="en-US" sz="2800" dirty="0">
              <a:solidFill>
                <a:prstClr val="black"/>
              </a:solidFill>
              <a:cs typeface="メイリオ"/>
            </a:endParaRPr>
          </a:p>
        </p:txBody>
      </p:sp>
      <p:sp>
        <p:nvSpPr>
          <p:cNvPr id="48" name="テキスト ボックス 47"/>
          <p:cNvSpPr txBox="1"/>
          <p:nvPr/>
        </p:nvSpPr>
        <p:spPr>
          <a:xfrm>
            <a:off x="3635896" y="2113692"/>
            <a:ext cx="866472" cy="523220"/>
          </a:xfrm>
          <a:prstGeom prst="rect">
            <a:avLst/>
          </a:prstGeom>
          <a:noFill/>
          <a:ln>
            <a:noFill/>
          </a:ln>
        </p:spPr>
        <p:txBody>
          <a:bodyPr wrap="square">
            <a:spAutoFit/>
          </a:bodyPr>
          <a:lstStyle/>
          <a:p>
            <a:pPr>
              <a:defRPr/>
            </a:pPr>
            <a:r>
              <a:rPr lang="en-US" altLang="ja-JP" sz="2800" dirty="0" smtClean="0">
                <a:solidFill>
                  <a:prstClr val="black"/>
                </a:solidFill>
                <a:cs typeface="メイリオ"/>
              </a:rPr>
              <a:t>100</a:t>
            </a:r>
            <a:endParaRPr lang="ja-JP" altLang="en-US" sz="2800" dirty="0">
              <a:solidFill>
                <a:prstClr val="black"/>
              </a:solidFill>
              <a:cs typeface="メイリオ"/>
            </a:endParaRPr>
          </a:p>
        </p:txBody>
      </p:sp>
      <p:sp>
        <p:nvSpPr>
          <p:cNvPr id="52" name="テキスト ボックス 51"/>
          <p:cNvSpPr txBox="1"/>
          <p:nvPr/>
        </p:nvSpPr>
        <p:spPr>
          <a:xfrm>
            <a:off x="3842254" y="1628800"/>
            <a:ext cx="441714" cy="523220"/>
          </a:xfrm>
          <a:prstGeom prst="rect">
            <a:avLst/>
          </a:prstGeom>
          <a:noFill/>
          <a:ln>
            <a:noFill/>
          </a:ln>
        </p:spPr>
        <p:txBody>
          <a:bodyPr wrap="square">
            <a:spAutoFit/>
          </a:bodyPr>
          <a:lstStyle/>
          <a:p>
            <a:pPr>
              <a:defRPr/>
            </a:pPr>
            <a:r>
              <a:rPr lang="en-US" altLang="ja-JP" sz="2800" dirty="0" smtClean="0">
                <a:solidFill>
                  <a:prstClr val="black"/>
                </a:solidFill>
                <a:cs typeface="メイリオ"/>
              </a:rPr>
              <a:t>1</a:t>
            </a:r>
            <a:endParaRPr lang="ja-JP" altLang="en-US" sz="2800" dirty="0">
              <a:solidFill>
                <a:prstClr val="black"/>
              </a:solidFill>
              <a:cs typeface="メイリオ"/>
            </a:endParaRPr>
          </a:p>
        </p:txBody>
      </p:sp>
      <p:grpSp>
        <p:nvGrpSpPr>
          <p:cNvPr id="6" name="グループ化 5"/>
          <p:cNvGrpSpPr/>
          <p:nvPr/>
        </p:nvGrpSpPr>
        <p:grpSpPr>
          <a:xfrm>
            <a:off x="1306223" y="1447725"/>
            <a:ext cx="370555" cy="686847"/>
            <a:chOff x="-102220" y="1355095"/>
            <a:chExt cx="711075" cy="1318023"/>
          </a:xfrm>
        </p:grpSpPr>
        <p:grpSp>
          <p:nvGrpSpPr>
            <p:cNvPr id="93" name="グループ化 111"/>
            <p:cNvGrpSpPr/>
            <p:nvPr/>
          </p:nvGrpSpPr>
          <p:grpSpPr>
            <a:xfrm>
              <a:off x="171287" y="1491684"/>
              <a:ext cx="437568" cy="1181434"/>
              <a:chOff x="5868144" y="1268760"/>
              <a:chExt cx="720080" cy="1944216"/>
            </a:xfrm>
          </p:grpSpPr>
          <p:sp>
            <p:nvSpPr>
              <p:cNvPr id="95" name="角丸四角形 94"/>
              <p:cNvSpPr/>
              <p:nvPr/>
            </p:nvSpPr>
            <p:spPr>
              <a:xfrm>
                <a:off x="6156176" y="1688933"/>
                <a:ext cx="144016" cy="144016"/>
              </a:xfrm>
              <a:prstGeom prst="roundRect">
                <a:avLst/>
              </a:prstGeom>
              <a:solidFill>
                <a:srgbClr val="FACB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96" name="円/楕円 95"/>
              <p:cNvSpPr/>
              <p:nvPr/>
            </p:nvSpPr>
            <p:spPr>
              <a:xfrm>
                <a:off x="6012160" y="1268760"/>
                <a:ext cx="432048" cy="432048"/>
              </a:xfrm>
              <a:prstGeom prst="ellipse">
                <a:avLst/>
              </a:prstGeom>
              <a:solidFill>
                <a:srgbClr val="FACB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97" name="角丸四角形 96"/>
              <p:cNvSpPr/>
              <p:nvPr/>
            </p:nvSpPr>
            <p:spPr>
              <a:xfrm>
                <a:off x="6012160" y="1772816"/>
                <a:ext cx="432048" cy="780213"/>
              </a:xfrm>
              <a:prstGeom prst="roundRect">
                <a:avLst/>
              </a:prstGeom>
              <a:solidFill>
                <a:srgbClr val="FACB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98" name="角丸四角形 97"/>
              <p:cNvSpPr/>
              <p:nvPr/>
            </p:nvSpPr>
            <p:spPr>
              <a:xfrm>
                <a:off x="5868144" y="1857457"/>
                <a:ext cx="144016" cy="576064"/>
              </a:xfrm>
              <a:prstGeom prst="roundRect">
                <a:avLst/>
              </a:prstGeom>
              <a:solidFill>
                <a:srgbClr val="FACB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99" name="角丸四角形 98"/>
              <p:cNvSpPr/>
              <p:nvPr/>
            </p:nvSpPr>
            <p:spPr>
              <a:xfrm>
                <a:off x="6444208" y="1857457"/>
                <a:ext cx="144016" cy="576064"/>
              </a:xfrm>
              <a:prstGeom prst="roundRect">
                <a:avLst/>
              </a:prstGeom>
              <a:solidFill>
                <a:srgbClr val="FACB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00" name="角丸四角形 99"/>
              <p:cNvSpPr/>
              <p:nvPr/>
            </p:nvSpPr>
            <p:spPr>
              <a:xfrm>
                <a:off x="6012160" y="2564904"/>
                <a:ext cx="180000" cy="648072"/>
              </a:xfrm>
              <a:prstGeom prst="roundRect">
                <a:avLst/>
              </a:prstGeom>
              <a:solidFill>
                <a:srgbClr val="FACB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101" name="角丸四角形 100"/>
              <p:cNvSpPr/>
              <p:nvPr/>
            </p:nvSpPr>
            <p:spPr>
              <a:xfrm>
                <a:off x="6263809" y="2564904"/>
                <a:ext cx="180000" cy="648072"/>
              </a:xfrm>
              <a:prstGeom prst="roundRect">
                <a:avLst/>
              </a:prstGeom>
              <a:solidFill>
                <a:srgbClr val="FACB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ECF4A2"/>
                  </a:solidFill>
                </a:endParaRPr>
              </a:p>
            </p:txBody>
          </p:sp>
        </p:grpSp>
        <p:grpSp>
          <p:nvGrpSpPr>
            <p:cNvPr id="102" name="グループ化 101"/>
            <p:cNvGrpSpPr/>
            <p:nvPr/>
          </p:nvGrpSpPr>
          <p:grpSpPr>
            <a:xfrm>
              <a:off x="233229" y="1453086"/>
              <a:ext cx="305779" cy="305779"/>
              <a:chOff x="-1034403" y="2706997"/>
              <a:chExt cx="691277" cy="691277"/>
            </a:xfrm>
          </p:grpSpPr>
          <p:sp>
            <p:nvSpPr>
              <p:cNvPr id="103" name="円/楕円 102"/>
              <p:cNvSpPr/>
              <p:nvPr/>
            </p:nvSpPr>
            <p:spPr>
              <a:xfrm>
                <a:off x="-1034403" y="2706997"/>
                <a:ext cx="691277" cy="691277"/>
              </a:xfrm>
              <a:prstGeom prst="ellipse">
                <a:avLst/>
              </a:prstGeom>
              <a:solidFill>
                <a:srgbClr val="FF0000"/>
              </a:solidFill>
              <a:ln w="9525"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cxnSp>
            <p:nvCxnSpPr>
              <p:cNvPr id="104" name="直線コネクタ 103"/>
              <p:cNvCxnSpPr/>
              <p:nvPr/>
            </p:nvCxnSpPr>
            <p:spPr>
              <a:xfrm flipV="1">
                <a:off x="-916333" y="2844204"/>
                <a:ext cx="146838" cy="74217"/>
              </a:xfrm>
              <a:prstGeom prst="line">
                <a:avLst/>
              </a:prstGeom>
              <a:noFill/>
              <a:ln w="9525" cap="flat" cmpd="sng" algn="ctr">
                <a:solidFill>
                  <a:srgbClr val="000000"/>
                </a:solidFill>
                <a:prstDash val="solid"/>
              </a:ln>
              <a:effectLst/>
            </p:spPr>
          </p:cxnSp>
          <p:cxnSp>
            <p:nvCxnSpPr>
              <p:cNvPr id="105" name="直線コネクタ 104"/>
              <p:cNvCxnSpPr/>
              <p:nvPr/>
            </p:nvCxnSpPr>
            <p:spPr>
              <a:xfrm rot="3360000" flipV="1">
                <a:off x="-643283" y="2841029"/>
                <a:ext cx="146838" cy="74217"/>
              </a:xfrm>
              <a:prstGeom prst="line">
                <a:avLst/>
              </a:prstGeom>
              <a:noFill/>
              <a:ln w="9525" cap="flat" cmpd="sng" algn="ctr">
                <a:solidFill>
                  <a:srgbClr val="000000"/>
                </a:solidFill>
                <a:prstDash val="solid"/>
              </a:ln>
              <a:effectLst/>
            </p:spPr>
          </p:cxnSp>
          <p:grpSp>
            <p:nvGrpSpPr>
              <p:cNvPr id="106" name="グループ化 105"/>
              <p:cNvGrpSpPr/>
              <p:nvPr/>
            </p:nvGrpSpPr>
            <p:grpSpPr>
              <a:xfrm>
                <a:off x="-664784" y="2950171"/>
                <a:ext cx="127000" cy="134214"/>
                <a:chOff x="-644525" y="4677341"/>
                <a:chExt cx="127000" cy="134214"/>
              </a:xfrm>
            </p:grpSpPr>
            <p:cxnSp>
              <p:nvCxnSpPr>
                <p:cNvPr id="114" name="直線コネクタ 113"/>
                <p:cNvCxnSpPr/>
                <p:nvPr/>
              </p:nvCxnSpPr>
              <p:spPr>
                <a:xfrm flipV="1">
                  <a:off x="-644525" y="4677341"/>
                  <a:ext cx="127000" cy="59997"/>
                </a:xfrm>
                <a:prstGeom prst="line">
                  <a:avLst/>
                </a:prstGeom>
                <a:noFill/>
                <a:ln w="9525" cap="flat" cmpd="sng" algn="ctr">
                  <a:solidFill>
                    <a:srgbClr val="000000"/>
                  </a:solidFill>
                  <a:prstDash val="solid"/>
                </a:ln>
                <a:effectLst/>
              </p:spPr>
            </p:cxnSp>
            <p:cxnSp>
              <p:nvCxnSpPr>
                <p:cNvPr id="115" name="直線コネクタ 114"/>
                <p:cNvCxnSpPr/>
                <p:nvPr/>
              </p:nvCxnSpPr>
              <p:spPr>
                <a:xfrm flipV="1">
                  <a:off x="-638658" y="4740842"/>
                  <a:ext cx="114783" cy="0"/>
                </a:xfrm>
                <a:prstGeom prst="line">
                  <a:avLst/>
                </a:prstGeom>
                <a:noFill/>
                <a:ln w="9525" cap="flat" cmpd="sng" algn="ctr">
                  <a:solidFill>
                    <a:srgbClr val="000000"/>
                  </a:solidFill>
                  <a:prstDash val="solid"/>
                </a:ln>
                <a:effectLst/>
              </p:spPr>
            </p:cxnSp>
            <p:cxnSp>
              <p:nvCxnSpPr>
                <p:cNvPr id="116" name="直線コネクタ 115"/>
                <p:cNvCxnSpPr/>
                <p:nvPr/>
              </p:nvCxnSpPr>
              <p:spPr>
                <a:xfrm>
                  <a:off x="-640922" y="4735209"/>
                  <a:ext cx="103906" cy="76346"/>
                </a:xfrm>
                <a:prstGeom prst="line">
                  <a:avLst/>
                </a:prstGeom>
                <a:noFill/>
                <a:ln w="9525" cap="flat" cmpd="sng" algn="ctr">
                  <a:solidFill>
                    <a:srgbClr val="000000"/>
                  </a:solidFill>
                  <a:prstDash val="solid"/>
                </a:ln>
                <a:effectLst/>
              </p:spPr>
            </p:cxnSp>
          </p:grpSp>
          <p:sp>
            <p:nvSpPr>
              <p:cNvPr id="107" name="涙形 106"/>
              <p:cNvSpPr/>
              <p:nvPr/>
            </p:nvSpPr>
            <p:spPr>
              <a:xfrm rot="18512147">
                <a:off x="-479673" y="2965797"/>
                <a:ext cx="97928" cy="89576"/>
              </a:xfrm>
              <a:prstGeom prst="teardrop">
                <a:avLst/>
              </a:prstGeom>
              <a:solidFill>
                <a:srgbClr val="00B0F0"/>
              </a:solidFill>
              <a:ln w="9525"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grpSp>
            <p:nvGrpSpPr>
              <p:cNvPr id="108" name="グループ化 107"/>
              <p:cNvGrpSpPr/>
              <p:nvPr/>
            </p:nvGrpSpPr>
            <p:grpSpPr>
              <a:xfrm rot="10800000">
                <a:off x="-865975" y="2936233"/>
                <a:ext cx="127000" cy="134214"/>
                <a:chOff x="-644525" y="4677341"/>
                <a:chExt cx="127000" cy="134214"/>
              </a:xfrm>
            </p:grpSpPr>
            <p:cxnSp>
              <p:nvCxnSpPr>
                <p:cNvPr id="111" name="直線コネクタ 110"/>
                <p:cNvCxnSpPr/>
                <p:nvPr/>
              </p:nvCxnSpPr>
              <p:spPr>
                <a:xfrm flipV="1">
                  <a:off x="-644525" y="4677341"/>
                  <a:ext cx="127000" cy="59997"/>
                </a:xfrm>
                <a:prstGeom prst="line">
                  <a:avLst/>
                </a:prstGeom>
                <a:noFill/>
                <a:ln w="9525" cap="flat" cmpd="sng" algn="ctr">
                  <a:solidFill>
                    <a:srgbClr val="000000"/>
                  </a:solidFill>
                  <a:prstDash val="solid"/>
                </a:ln>
                <a:effectLst/>
              </p:spPr>
            </p:cxnSp>
            <p:cxnSp>
              <p:nvCxnSpPr>
                <p:cNvPr id="112" name="直線コネクタ 111"/>
                <p:cNvCxnSpPr/>
                <p:nvPr/>
              </p:nvCxnSpPr>
              <p:spPr>
                <a:xfrm flipV="1">
                  <a:off x="-638658" y="4740842"/>
                  <a:ext cx="114783" cy="0"/>
                </a:xfrm>
                <a:prstGeom prst="line">
                  <a:avLst/>
                </a:prstGeom>
                <a:noFill/>
                <a:ln w="9525" cap="flat" cmpd="sng" algn="ctr">
                  <a:solidFill>
                    <a:srgbClr val="000000"/>
                  </a:solidFill>
                  <a:prstDash val="solid"/>
                </a:ln>
                <a:effectLst/>
              </p:spPr>
            </p:cxnSp>
            <p:cxnSp>
              <p:nvCxnSpPr>
                <p:cNvPr id="113" name="直線コネクタ 112"/>
                <p:cNvCxnSpPr/>
                <p:nvPr/>
              </p:nvCxnSpPr>
              <p:spPr>
                <a:xfrm>
                  <a:off x="-640922" y="4735209"/>
                  <a:ext cx="103906" cy="76346"/>
                </a:xfrm>
                <a:prstGeom prst="line">
                  <a:avLst/>
                </a:prstGeom>
                <a:noFill/>
                <a:ln w="9525" cap="flat" cmpd="sng" algn="ctr">
                  <a:solidFill>
                    <a:srgbClr val="000000"/>
                  </a:solidFill>
                  <a:prstDash val="solid"/>
                </a:ln>
                <a:effectLst/>
              </p:spPr>
            </p:cxnSp>
          </p:grpSp>
          <p:sp>
            <p:nvSpPr>
              <p:cNvPr id="109" name="フリーフォーム 108"/>
              <p:cNvSpPr/>
              <p:nvPr/>
            </p:nvSpPr>
            <p:spPr>
              <a:xfrm>
                <a:off x="-890588" y="3197870"/>
                <a:ext cx="373856" cy="71603"/>
              </a:xfrm>
              <a:custGeom>
                <a:avLst/>
                <a:gdLst>
                  <a:gd name="connsiteX0" fmla="*/ 0 w 373856"/>
                  <a:gd name="connsiteY0" fmla="*/ 62062 h 71603"/>
                  <a:gd name="connsiteX1" fmla="*/ 64294 w 373856"/>
                  <a:gd name="connsiteY1" fmla="*/ 7294 h 71603"/>
                  <a:gd name="connsiteX2" fmla="*/ 119063 w 373856"/>
                  <a:gd name="connsiteY2" fmla="*/ 71587 h 71603"/>
                  <a:gd name="connsiteX3" fmla="*/ 190500 w 373856"/>
                  <a:gd name="connsiteY3" fmla="*/ 150 h 71603"/>
                  <a:gd name="connsiteX4" fmla="*/ 257175 w 373856"/>
                  <a:gd name="connsiteY4" fmla="*/ 64444 h 71603"/>
                  <a:gd name="connsiteX5" fmla="*/ 328613 w 373856"/>
                  <a:gd name="connsiteY5" fmla="*/ 150 h 71603"/>
                  <a:gd name="connsiteX6" fmla="*/ 373856 w 373856"/>
                  <a:gd name="connsiteY6" fmla="*/ 50156 h 7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 h="71603">
                    <a:moveTo>
                      <a:pt x="0" y="62062"/>
                    </a:moveTo>
                    <a:cubicBezTo>
                      <a:pt x="22225" y="33884"/>
                      <a:pt x="44450" y="5706"/>
                      <a:pt x="64294" y="7294"/>
                    </a:cubicBezTo>
                    <a:cubicBezTo>
                      <a:pt x="84138" y="8881"/>
                      <a:pt x="98029" y="72778"/>
                      <a:pt x="119063" y="71587"/>
                    </a:cubicBezTo>
                    <a:cubicBezTo>
                      <a:pt x="140097" y="70396"/>
                      <a:pt x="167481" y="1340"/>
                      <a:pt x="190500" y="150"/>
                    </a:cubicBezTo>
                    <a:cubicBezTo>
                      <a:pt x="213519" y="-1041"/>
                      <a:pt x="234156" y="64444"/>
                      <a:pt x="257175" y="64444"/>
                    </a:cubicBezTo>
                    <a:cubicBezTo>
                      <a:pt x="280194" y="64444"/>
                      <a:pt x="309166" y="2531"/>
                      <a:pt x="328613" y="150"/>
                    </a:cubicBezTo>
                    <a:cubicBezTo>
                      <a:pt x="348060" y="-2231"/>
                      <a:pt x="360958" y="23962"/>
                      <a:pt x="373856" y="50156"/>
                    </a:cubicBezTo>
                  </a:path>
                </a:pathLst>
              </a:custGeom>
              <a:noFill/>
              <a:ln w="9525"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sp>
            <p:nvSpPr>
              <p:cNvPr id="110" name="涙形 109"/>
              <p:cNvSpPr/>
              <p:nvPr/>
            </p:nvSpPr>
            <p:spPr>
              <a:xfrm rot="18512147">
                <a:off x="-477294" y="3108673"/>
                <a:ext cx="97928" cy="89576"/>
              </a:xfrm>
              <a:prstGeom prst="teardrop">
                <a:avLst/>
              </a:prstGeom>
              <a:solidFill>
                <a:srgbClr val="00B0F0"/>
              </a:solidFill>
              <a:ln w="9525"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grpSp>
        <p:sp>
          <p:nvSpPr>
            <p:cNvPr id="4" name="稲妻 3"/>
            <p:cNvSpPr/>
            <p:nvPr/>
          </p:nvSpPr>
          <p:spPr>
            <a:xfrm>
              <a:off x="-102220" y="1355095"/>
              <a:ext cx="434858" cy="229272"/>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5" name="グループ化 4"/>
          <p:cNvGrpSpPr/>
          <p:nvPr/>
        </p:nvGrpSpPr>
        <p:grpSpPr>
          <a:xfrm>
            <a:off x="1246197" y="2202933"/>
            <a:ext cx="409891" cy="719387"/>
            <a:chOff x="278091" y="2637042"/>
            <a:chExt cx="688322" cy="1208051"/>
          </a:xfrm>
        </p:grpSpPr>
        <p:grpSp>
          <p:nvGrpSpPr>
            <p:cNvPr id="3" name="グループ化 2"/>
            <p:cNvGrpSpPr/>
            <p:nvPr/>
          </p:nvGrpSpPr>
          <p:grpSpPr>
            <a:xfrm>
              <a:off x="518986" y="2637042"/>
              <a:ext cx="447427" cy="1208051"/>
              <a:chOff x="6754759" y="2259313"/>
              <a:chExt cx="1540069" cy="4158184"/>
            </a:xfrm>
          </p:grpSpPr>
          <p:grpSp>
            <p:nvGrpSpPr>
              <p:cNvPr id="53" name="グループ化 111"/>
              <p:cNvGrpSpPr/>
              <p:nvPr/>
            </p:nvGrpSpPr>
            <p:grpSpPr>
              <a:xfrm>
                <a:off x="6754759" y="2259313"/>
                <a:ext cx="1540069" cy="4158184"/>
                <a:chOff x="5868144" y="1268760"/>
                <a:chExt cx="720080" cy="1944216"/>
              </a:xfrm>
              <a:solidFill>
                <a:srgbClr val="FF0000"/>
              </a:solidFill>
            </p:grpSpPr>
            <p:sp>
              <p:nvSpPr>
                <p:cNvPr id="54" name="角丸四角形 53"/>
                <p:cNvSpPr/>
                <p:nvPr/>
              </p:nvSpPr>
              <p:spPr>
                <a:xfrm>
                  <a:off x="6156176" y="1688933"/>
                  <a:ext cx="144016" cy="144016"/>
                </a:xfrm>
                <a:prstGeom prst="round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55" name="円/楕円 54"/>
                <p:cNvSpPr/>
                <p:nvPr/>
              </p:nvSpPr>
              <p:spPr>
                <a:xfrm>
                  <a:off x="6012160" y="1268760"/>
                  <a:ext cx="432048" cy="432048"/>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56" name="角丸四角形 55"/>
                <p:cNvSpPr/>
                <p:nvPr/>
              </p:nvSpPr>
              <p:spPr>
                <a:xfrm>
                  <a:off x="6012160" y="1772816"/>
                  <a:ext cx="432048" cy="780213"/>
                </a:xfrm>
                <a:prstGeom prst="round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57" name="角丸四角形 56"/>
                <p:cNvSpPr/>
                <p:nvPr/>
              </p:nvSpPr>
              <p:spPr>
                <a:xfrm>
                  <a:off x="5868144" y="1857457"/>
                  <a:ext cx="144016" cy="576064"/>
                </a:xfrm>
                <a:prstGeom prst="round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58" name="角丸四角形 57"/>
                <p:cNvSpPr/>
                <p:nvPr/>
              </p:nvSpPr>
              <p:spPr>
                <a:xfrm>
                  <a:off x="6444208" y="1857457"/>
                  <a:ext cx="144016" cy="576064"/>
                </a:xfrm>
                <a:prstGeom prst="round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59" name="角丸四角形 58"/>
                <p:cNvSpPr/>
                <p:nvPr/>
              </p:nvSpPr>
              <p:spPr>
                <a:xfrm>
                  <a:off x="6012160" y="2564904"/>
                  <a:ext cx="180000" cy="648072"/>
                </a:xfrm>
                <a:prstGeom prst="round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ECF4A2"/>
                    </a:solidFill>
                  </a:endParaRPr>
                </a:p>
              </p:txBody>
            </p:sp>
            <p:sp>
              <p:nvSpPr>
                <p:cNvPr id="60" name="角丸四角形 59"/>
                <p:cNvSpPr/>
                <p:nvPr/>
              </p:nvSpPr>
              <p:spPr>
                <a:xfrm>
                  <a:off x="6263809" y="2564904"/>
                  <a:ext cx="180000" cy="648072"/>
                </a:xfrm>
                <a:prstGeom prst="round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ECF4A2"/>
                    </a:solidFill>
                  </a:endParaRPr>
                </a:p>
              </p:txBody>
            </p:sp>
          </p:grpSp>
          <p:grpSp>
            <p:nvGrpSpPr>
              <p:cNvPr id="61" name="グループ化 60"/>
              <p:cNvGrpSpPr/>
              <p:nvPr/>
            </p:nvGrpSpPr>
            <p:grpSpPr>
              <a:xfrm>
                <a:off x="7067542" y="2265181"/>
                <a:ext cx="913571" cy="913571"/>
                <a:chOff x="2658315" y="5275464"/>
                <a:chExt cx="913571" cy="913571"/>
              </a:xfrm>
            </p:grpSpPr>
            <p:grpSp>
              <p:nvGrpSpPr>
                <p:cNvPr id="62" name="グループ化 61"/>
                <p:cNvGrpSpPr/>
                <p:nvPr/>
              </p:nvGrpSpPr>
              <p:grpSpPr>
                <a:xfrm>
                  <a:off x="2658315" y="5275464"/>
                  <a:ext cx="913571" cy="913571"/>
                  <a:chOff x="-1034403" y="2706997"/>
                  <a:chExt cx="691277" cy="691277"/>
                </a:xfrm>
              </p:grpSpPr>
              <p:sp>
                <p:nvSpPr>
                  <p:cNvPr id="66" name="円/楕円 65"/>
                  <p:cNvSpPr/>
                  <p:nvPr/>
                </p:nvSpPr>
                <p:spPr>
                  <a:xfrm>
                    <a:off x="-1034403" y="2706997"/>
                    <a:ext cx="691277" cy="691277"/>
                  </a:xfrm>
                  <a:prstGeom prst="ellipse">
                    <a:avLst/>
                  </a:prstGeom>
                  <a:solidFill>
                    <a:srgbClr val="FF0000"/>
                  </a:solidFill>
                  <a:ln w="9525"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cxnSp>
                <p:nvCxnSpPr>
                  <p:cNvPr id="67" name="直線コネクタ 66"/>
                  <p:cNvCxnSpPr/>
                  <p:nvPr/>
                </p:nvCxnSpPr>
                <p:spPr>
                  <a:xfrm flipV="1">
                    <a:off x="-916333" y="2844204"/>
                    <a:ext cx="146838" cy="74217"/>
                  </a:xfrm>
                  <a:prstGeom prst="line">
                    <a:avLst/>
                  </a:prstGeom>
                  <a:noFill/>
                  <a:ln w="9525" cap="flat" cmpd="sng" algn="ctr">
                    <a:solidFill>
                      <a:srgbClr val="000000"/>
                    </a:solidFill>
                    <a:prstDash val="solid"/>
                  </a:ln>
                  <a:effectLst/>
                </p:spPr>
              </p:cxnSp>
              <p:cxnSp>
                <p:nvCxnSpPr>
                  <p:cNvPr id="68" name="直線コネクタ 67"/>
                  <p:cNvCxnSpPr/>
                  <p:nvPr/>
                </p:nvCxnSpPr>
                <p:spPr>
                  <a:xfrm rot="3360000" flipV="1">
                    <a:off x="-643283" y="2841029"/>
                    <a:ext cx="146838" cy="74217"/>
                  </a:xfrm>
                  <a:prstGeom prst="line">
                    <a:avLst/>
                  </a:prstGeom>
                  <a:noFill/>
                  <a:ln w="9525" cap="flat" cmpd="sng" algn="ctr">
                    <a:solidFill>
                      <a:srgbClr val="000000"/>
                    </a:solidFill>
                    <a:prstDash val="solid"/>
                  </a:ln>
                  <a:effectLst/>
                </p:spPr>
              </p:cxnSp>
              <p:sp>
                <p:nvSpPr>
                  <p:cNvPr id="69" name="涙形 68"/>
                  <p:cNvSpPr/>
                  <p:nvPr/>
                </p:nvSpPr>
                <p:spPr>
                  <a:xfrm rot="18512147">
                    <a:off x="-474623" y="2859741"/>
                    <a:ext cx="97928" cy="89576"/>
                  </a:xfrm>
                  <a:prstGeom prst="teardrop">
                    <a:avLst/>
                  </a:prstGeom>
                  <a:solidFill>
                    <a:srgbClr val="00B0F0"/>
                  </a:solidFill>
                  <a:ln w="9525"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sp>
                <p:nvSpPr>
                  <p:cNvPr id="70" name="フリーフォーム 69"/>
                  <p:cNvSpPr/>
                  <p:nvPr/>
                </p:nvSpPr>
                <p:spPr>
                  <a:xfrm>
                    <a:off x="-890588" y="3197870"/>
                    <a:ext cx="373856" cy="71603"/>
                  </a:xfrm>
                  <a:custGeom>
                    <a:avLst/>
                    <a:gdLst>
                      <a:gd name="connsiteX0" fmla="*/ 0 w 373856"/>
                      <a:gd name="connsiteY0" fmla="*/ 62062 h 71603"/>
                      <a:gd name="connsiteX1" fmla="*/ 64294 w 373856"/>
                      <a:gd name="connsiteY1" fmla="*/ 7294 h 71603"/>
                      <a:gd name="connsiteX2" fmla="*/ 119063 w 373856"/>
                      <a:gd name="connsiteY2" fmla="*/ 71587 h 71603"/>
                      <a:gd name="connsiteX3" fmla="*/ 190500 w 373856"/>
                      <a:gd name="connsiteY3" fmla="*/ 150 h 71603"/>
                      <a:gd name="connsiteX4" fmla="*/ 257175 w 373856"/>
                      <a:gd name="connsiteY4" fmla="*/ 64444 h 71603"/>
                      <a:gd name="connsiteX5" fmla="*/ 328613 w 373856"/>
                      <a:gd name="connsiteY5" fmla="*/ 150 h 71603"/>
                      <a:gd name="connsiteX6" fmla="*/ 373856 w 373856"/>
                      <a:gd name="connsiteY6" fmla="*/ 50156 h 7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 h="71603">
                        <a:moveTo>
                          <a:pt x="0" y="62062"/>
                        </a:moveTo>
                        <a:cubicBezTo>
                          <a:pt x="22225" y="33884"/>
                          <a:pt x="44450" y="5706"/>
                          <a:pt x="64294" y="7294"/>
                        </a:cubicBezTo>
                        <a:cubicBezTo>
                          <a:pt x="84138" y="8881"/>
                          <a:pt x="98029" y="72778"/>
                          <a:pt x="119063" y="71587"/>
                        </a:cubicBezTo>
                        <a:cubicBezTo>
                          <a:pt x="140097" y="70396"/>
                          <a:pt x="167481" y="1340"/>
                          <a:pt x="190500" y="150"/>
                        </a:cubicBezTo>
                        <a:cubicBezTo>
                          <a:pt x="213519" y="-1041"/>
                          <a:pt x="234156" y="64444"/>
                          <a:pt x="257175" y="64444"/>
                        </a:cubicBezTo>
                        <a:cubicBezTo>
                          <a:pt x="280194" y="64444"/>
                          <a:pt x="309166" y="2531"/>
                          <a:pt x="328613" y="150"/>
                        </a:cubicBezTo>
                        <a:cubicBezTo>
                          <a:pt x="348060" y="-2231"/>
                          <a:pt x="360958" y="23962"/>
                          <a:pt x="373856" y="50156"/>
                        </a:cubicBezTo>
                      </a:path>
                    </a:pathLst>
                  </a:custGeom>
                  <a:noFill/>
                  <a:ln w="9525"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sp>
                <p:nvSpPr>
                  <p:cNvPr id="71" name="涙形 70"/>
                  <p:cNvSpPr/>
                  <p:nvPr/>
                </p:nvSpPr>
                <p:spPr>
                  <a:xfrm rot="18512147">
                    <a:off x="-457829" y="2984599"/>
                    <a:ext cx="97928" cy="89576"/>
                  </a:xfrm>
                  <a:prstGeom prst="teardrop">
                    <a:avLst/>
                  </a:prstGeom>
                  <a:solidFill>
                    <a:srgbClr val="00B0F0"/>
                  </a:solidFill>
                  <a:ln w="9525"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grpSp>
            <p:sp>
              <p:nvSpPr>
                <p:cNvPr id="63" name="涙形 62"/>
                <p:cNvSpPr/>
                <p:nvPr/>
              </p:nvSpPr>
              <p:spPr>
                <a:xfrm rot="18512147">
                  <a:off x="3403626" y="5809020"/>
                  <a:ext cx="129419" cy="118381"/>
                </a:xfrm>
                <a:prstGeom prst="teardrop">
                  <a:avLst/>
                </a:prstGeom>
                <a:solidFill>
                  <a:srgbClr val="00B0F0"/>
                </a:solidFill>
                <a:ln w="9525" cap="flat" cmpd="sng" algn="ctr">
                  <a:solidFill>
                    <a:srgbClr val="000000"/>
                  </a:solidFill>
                  <a:prstDash val="solid"/>
                </a:ln>
                <a:effectLst/>
              </p:spPr>
              <p:txBody>
                <a:bodyPr rtlCol="0" anchor="ctr"/>
                <a:lstStyle/>
                <a:p>
                  <a:pPr algn="ctr">
                    <a:defRPr/>
                  </a:pPr>
                  <a:endParaRPr kumimoji="0" lang="ja-JP" altLang="en-US" kern="0" smtClean="0">
                    <a:solidFill>
                      <a:srgbClr val="FFFFFF"/>
                    </a:solidFill>
                  </a:endParaRPr>
                </a:p>
              </p:txBody>
            </p:sp>
            <p:sp>
              <p:nvSpPr>
                <p:cNvPr id="64" name="乗算記号 63"/>
                <p:cNvSpPr/>
                <p:nvPr/>
              </p:nvSpPr>
              <p:spPr>
                <a:xfrm>
                  <a:off x="2803616" y="5577942"/>
                  <a:ext cx="250031" cy="240506"/>
                </a:xfrm>
                <a:prstGeom prst="mathMultiply">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5" name="乗算記号 64"/>
                <p:cNvSpPr/>
                <p:nvPr/>
              </p:nvSpPr>
              <p:spPr>
                <a:xfrm>
                  <a:off x="3120324" y="5587465"/>
                  <a:ext cx="250031" cy="240506"/>
                </a:xfrm>
                <a:prstGeom prst="mathMultiply">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sp>
          <p:nvSpPr>
            <p:cNvPr id="117" name="稲妻 116"/>
            <p:cNvSpPr/>
            <p:nvPr/>
          </p:nvSpPr>
          <p:spPr>
            <a:xfrm>
              <a:off x="278091" y="2765161"/>
              <a:ext cx="434859" cy="229271"/>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8" name="稲妻 117"/>
            <p:cNvSpPr/>
            <p:nvPr/>
          </p:nvSpPr>
          <p:spPr>
            <a:xfrm>
              <a:off x="317028" y="3077747"/>
              <a:ext cx="434859" cy="229271"/>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9" name="稲妻 118"/>
            <p:cNvSpPr/>
            <p:nvPr/>
          </p:nvSpPr>
          <p:spPr>
            <a:xfrm>
              <a:off x="489450" y="3009897"/>
              <a:ext cx="434859" cy="229271"/>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0" name="稲妻 119"/>
            <p:cNvSpPr/>
            <p:nvPr/>
          </p:nvSpPr>
          <p:spPr>
            <a:xfrm>
              <a:off x="334826" y="3309138"/>
              <a:ext cx="434859" cy="229271"/>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1" name="稲妻 120"/>
            <p:cNvSpPr/>
            <p:nvPr/>
          </p:nvSpPr>
          <p:spPr>
            <a:xfrm>
              <a:off x="487226" y="3514930"/>
              <a:ext cx="434859" cy="229271"/>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Tree>
    <p:extLst>
      <p:ext uri="{BB962C8B-B14F-4D97-AF65-F5344CB8AC3E}">
        <p14:creationId xmlns:p14="http://schemas.microsoft.com/office/powerpoint/2010/main" val="472521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dissolve">
                                      <p:cBhvr>
                                        <p:cTn id="10" dur="500"/>
                                        <p:tgtEl>
                                          <p:spTgt spid="49"/>
                                        </p:tgtEl>
                                      </p:cBhvr>
                                    </p:animEffect>
                                  </p:childTnLst>
                                </p:cTn>
                              </p:par>
                              <p:par>
                                <p:cTn id="11" presetID="9"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dissolve">
                                      <p:cBhvr>
                                        <p:cTn id="13" dur="500"/>
                                        <p:tgtEl>
                                          <p:spTgt spid="5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dissolve">
                                      <p:cBhvr>
                                        <p:cTn id="16" dur="500"/>
                                        <p:tgtEl>
                                          <p:spTgt spid="51"/>
                                        </p:tgtEl>
                                      </p:cBhvr>
                                    </p:animEffect>
                                  </p:childTnLst>
                                </p:cTn>
                              </p:par>
                              <p:par>
                                <p:cTn id="17" presetID="9"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par>
                                <p:cTn id="20" presetID="9"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1" nodeType="clickEffect">
                                  <p:stCondLst>
                                    <p:cond delay="0"/>
                                  </p:stCondLst>
                                  <p:childTnLst>
                                    <p:animEffect transition="out" filter="dissolve">
                                      <p:cBhvr>
                                        <p:cTn id="26" dur="500"/>
                                        <p:tgtEl>
                                          <p:spTgt spid="49"/>
                                        </p:tgtEl>
                                      </p:cBhvr>
                                    </p:animEffect>
                                    <p:set>
                                      <p:cBhvr>
                                        <p:cTn id="27" dur="1" fill="hold">
                                          <p:stCondLst>
                                            <p:cond delay="499"/>
                                          </p:stCondLst>
                                        </p:cTn>
                                        <p:tgtEl>
                                          <p:spTgt spid="49"/>
                                        </p:tgtEl>
                                        <p:attrNameLst>
                                          <p:attrName>style.visibility</p:attrName>
                                        </p:attrNameLst>
                                      </p:cBhvr>
                                      <p:to>
                                        <p:strVal val="hidden"/>
                                      </p:to>
                                    </p:se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left)">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xit" presetSubtype="0" fill="hold" grpId="1" nodeType="clickEffect">
                                  <p:stCondLst>
                                    <p:cond delay="0"/>
                                  </p:stCondLst>
                                  <p:childTnLst>
                                    <p:animEffect transition="out" filter="dissolv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wipe(left)">
                                      <p:cBhvr>
                                        <p:cTn id="40" dur="500"/>
                                        <p:tgtEl>
                                          <p:spTgt spid="5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left)">
                                      <p:cBhvr>
                                        <p:cTn id="45" dur="500"/>
                                        <p:tgtEl>
                                          <p:spTgt spid="47"/>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dissolve">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9" grpId="0"/>
      <p:bldP spid="49" grpId="1"/>
      <p:bldP spid="51" grpId="0"/>
      <p:bldP spid="51" grpId="1"/>
      <p:bldP spid="47" grpId="0"/>
      <p:bldP spid="48" grpId="0"/>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テキスト ボックス 26"/>
          <p:cNvSpPr txBox="1"/>
          <p:nvPr/>
        </p:nvSpPr>
        <p:spPr>
          <a:xfrm>
            <a:off x="881595" y="1052736"/>
            <a:ext cx="954107" cy="400110"/>
          </a:xfrm>
          <a:prstGeom prst="rect">
            <a:avLst/>
          </a:prstGeom>
          <a:noFill/>
        </p:spPr>
        <p:txBody>
          <a:bodyPr wrap="none" rtlCol="0">
            <a:spAutoFit/>
          </a:bodyPr>
          <a:lstStyle/>
          <a:p>
            <a:pPr fontAlgn="base">
              <a:spcBef>
                <a:spcPct val="0"/>
              </a:spcBef>
              <a:spcAft>
                <a:spcPct val="0"/>
              </a:spcAft>
            </a:pPr>
            <a:r>
              <a:rPr lang="ja-JP" altLang="en-US" sz="2000" dirty="0" smtClean="0">
                <a:solidFill>
                  <a:srgbClr val="000000"/>
                </a:solidFill>
              </a:rPr>
              <a:t>陽子</a:t>
            </a:r>
            <a:r>
              <a:rPr lang="ja-JP" altLang="en-US" sz="2000" dirty="0">
                <a:solidFill>
                  <a:srgbClr val="000000"/>
                </a:solidFill>
              </a:rPr>
              <a:t>線</a:t>
            </a:r>
          </a:p>
        </p:txBody>
      </p:sp>
      <p:sp>
        <p:nvSpPr>
          <p:cNvPr id="44" name="テキスト ボックス 43"/>
          <p:cNvSpPr txBox="1"/>
          <p:nvPr/>
        </p:nvSpPr>
        <p:spPr>
          <a:xfrm>
            <a:off x="113411" y="437715"/>
            <a:ext cx="2514374" cy="400110"/>
          </a:xfrm>
          <a:prstGeom prst="rect">
            <a:avLst/>
          </a:prstGeom>
          <a:noFill/>
        </p:spPr>
        <p:txBody>
          <a:bodyPr wrap="square" rtlCol="0">
            <a:spAutoFit/>
          </a:bodyPr>
          <a:lstStyle/>
          <a:p>
            <a:pPr algn="ctr" fontAlgn="base">
              <a:spcBef>
                <a:spcPct val="0"/>
              </a:spcBef>
              <a:spcAft>
                <a:spcPct val="0"/>
              </a:spcAft>
            </a:pPr>
            <a:r>
              <a:rPr lang="ja-JP" altLang="en-US" sz="2000" b="1" dirty="0">
                <a:solidFill>
                  <a:srgbClr val="000000"/>
                </a:solidFill>
              </a:rPr>
              <a:t>吸収線量（</a:t>
            </a:r>
            <a:r>
              <a:rPr lang="en-US" altLang="ja-JP" sz="2000" b="1" dirty="0" err="1">
                <a:solidFill>
                  <a:srgbClr val="000000"/>
                </a:solidFill>
              </a:rPr>
              <a:t>Gy</a:t>
            </a:r>
            <a:r>
              <a:rPr lang="ja-JP" altLang="en-US" sz="2000" b="1" dirty="0" smtClean="0">
                <a:solidFill>
                  <a:srgbClr val="000000"/>
                </a:solidFill>
              </a:rPr>
              <a:t>）</a:t>
            </a:r>
            <a:endParaRPr lang="ja-JP" altLang="en-US" sz="2000" b="1" dirty="0">
              <a:solidFill>
                <a:srgbClr val="000000"/>
              </a:solidFill>
            </a:endParaRPr>
          </a:p>
        </p:txBody>
      </p:sp>
      <p:sp>
        <p:nvSpPr>
          <p:cNvPr id="51" name="正方形/長方形 50"/>
          <p:cNvSpPr/>
          <p:nvPr/>
        </p:nvSpPr>
        <p:spPr>
          <a:xfrm>
            <a:off x="323528" y="908720"/>
            <a:ext cx="1944216" cy="7200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grpSp>
        <p:nvGrpSpPr>
          <p:cNvPr id="131" name="グループ化 130"/>
          <p:cNvGrpSpPr/>
          <p:nvPr/>
        </p:nvGrpSpPr>
        <p:grpSpPr>
          <a:xfrm>
            <a:off x="4282071" y="3669421"/>
            <a:ext cx="4606922" cy="2768560"/>
            <a:chOff x="4285558" y="444416"/>
            <a:chExt cx="4606922" cy="2768560"/>
          </a:xfrm>
        </p:grpSpPr>
        <p:grpSp>
          <p:nvGrpSpPr>
            <p:cNvPr id="111" name="グループ化 110"/>
            <p:cNvGrpSpPr/>
            <p:nvPr/>
          </p:nvGrpSpPr>
          <p:grpSpPr>
            <a:xfrm>
              <a:off x="4512599" y="444416"/>
              <a:ext cx="4379881" cy="2768560"/>
              <a:chOff x="4512599" y="444416"/>
              <a:chExt cx="4379881" cy="2768560"/>
            </a:xfrm>
          </p:grpSpPr>
          <p:sp>
            <p:nvSpPr>
              <p:cNvPr id="80" name="Rectangle 81"/>
              <p:cNvSpPr>
                <a:spLocks noChangeArrowheads="1"/>
              </p:cNvSpPr>
              <p:nvPr/>
            </p:nvSpPr>
            <p:spPr bwMode="auto">
              <a:xfrm>
                <a:off x="4512599" y="444416"/>
                <a:ext cx="4379881" cy="276856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fontAlgn="base">
                  <a:spcBef>
                    <a:spcPct val="0"/>
                  </a:spcBef>
                  <a:spcAft>
                    <a:spcPct val="0"/>
                  </a:spcAft>
                </a:pPr>
                <a:endParaRPr lang="ja-JP" altLang="en-US" sz="2400" dirty="0">
                  <a:solidFill>
                    <a:srgbClr val="FFFFFF"/>
                  </a:solidFill>
                  <a:latin typeface="Times New Roman" pitchFamily="18" charset="0"/>
                  <a:ea typeface="ＭＳ Ｐゴシック" pitchFamily="50" charset="-128"/>
                </a:endParaRPr>
              </a:p>
            </p:txBody>
          </p:sp>
          <p:sp>
            <p:nvSpPr>
              <p:cNvPr id="32" name="テキスト ボックス 31"/>
              <p:cNvSpPr txBox="1"/>
              <p:nvPr/>
            </p:nvSpPr>
            <p:spPr>
              <a:xfrm>
                <a:off x="5606702" y="1232109"/>
                <a:ext cx="3203848" cy="1600438"/>
              </a:xfrm>
              <a:prstGeom prst="rect">
                <a:avLst/>
              </a:prstGeom>
              <a:noFill/>
            </p:spPr>
            <p:txBody>
              <a:bodyPr wrap="square" rtlCol="0">
                <a:spAutoFit/>
              </a:bodyPr>
              <a:lstStyle/>
              <a:p>
                <a:pPr fontAlgn="base">
                  <a:spcBef>
                    <a:spcPct val="0"/>
                  </a:spcBef>
                  <a:spcAft>
                    <a:spcPct val="0"/>
                  </a:spcAft>
                </a:pPr>
                <a:r>
                  <a:rPr lang="ja-JP" altLang="en-US" sz="1400" b="1" dirty="0">
                    <a:solidFill>
                      <a:srgbClr val="000000"/>
                    </a:solidFill>
                  </a:rPr>
                  <a:t>甲状腺：</a:t>
                </a:r>
                <a:r>
                  <a:rPr lang="en-US" altLang="ja-JP" sz="1400" b="1" dirty="0">
                    <a:solidFill>
                      <a:srgbClr val="000000"/>
                    </a:solidFill>
                  </a:rPr>
                  <a:t>2.0 Sv × 0.04 = 0.08 </a:t>
                </a:r>
                <a:r>
                  <a:rPr lang="en-US" altLang="ja-JP" sz="1400" b="1" dirty="0" err="1">
                    <a:solidFill>
                      <a:srgbClr val="000000"/>
                    </a:solidFill>
                  </a:rPr>
                  <a:t>Sv</a:t>
                </a:r>
                <a:endParaRPr lang="en-US" altLang="ja-JP" sz="1400" b="1" dirty="0">
                  <a:solidFill>
                    <a:srgbClr val="000000"/>
                  </a:solidFill>
                </a:endParaRPr>
              </a:p>
              <a:p>
                <a:pPr fontAlgn="base">
                  <a:spcBef>
                    <a:spcPct val="0"/>
                  </a:spcBef>
                  <a:spcAft>
                    <a:spcPct val="0"/>
                  </a:spcAft>
                </a:pPr>
                <a:r>
                  <a:rPr lang="ja-JP" altLang="en-US" sz="1400" b="1" dirty="0">
                    <a:solidFill>
                      <a:srgbClr val="000000"/>
                    </a:solidFill>
                  </a:rPr>
                  <a:t>肝　臓：</a:t>
                </a:r>
                <a:r>
                  <a:rPr lang="en-US" altLang="ja-JP" sz="1400" b="1" dirty="0">
                    <a:solidFill>
                      <a:srgbClr val="000000"/>
                    </a:solidFill>
                  </a:rPr>
                  <a:t>2.0 </a:t>
                </a:r>
                <a:r>
                  <a:rPr lang="en-US" altLang="ja-JP" sz="1400" b="1" dirty="0" err="1">
                    <a:solidFill>
                      <a:srgbClr val="000000"/>
                    </a:solidFill>
                  </a:rPr>
                  <a:t>Sv</a:t>
                </a:r>
                <a:r>
                  <a:rPr lang="en-US" altLang="ja-JP" sz="1400" b="1" dirty="0">
                    <a:solidFill>
                      <a:srgbClr val="000000"/>
                    </a:solidFill>
                  </a:rPr>
                  <a:t> × 0.04 = 0.08 </a:t>
                </a:r>
                <a:r>
                  <a:rPr lang="en-US" altLang="ja-JP" sz="1400" b="1" dirty="0" err="1">
                    <a:solidFill>
                      <a:srgbClr val="000000"/>
                    </a:solidFill>
                  </a:rPr>
                  <a:t>Sv</a:t>
                </a:r>
                <a:endParaRPr lang="en-US" altLang="ja-JP" sz="1400" b="1" dirty="0">
                  <a:solidFill>
                    <a:srgbClr val="000000"/>
                  </a:solidFill>
                </a:endParaRPr>
              </a:p>
              <a:p>
                <a:pPr fontAlgn="base">
                  <a:spcBef>
                    <a:spcPct val="0"/>
                  </a:spcBef>
                  <a:spcAft>
                    <a:spcPct val="0"/>
                  </a:spcAft>
                </a:pPr>
                <a:r>
                  <a:rPr lang="ja-JP" altLang="en-US" sz="1400" b="1" dirty="0">
                    <a:solidFill>
                      <a:srgbClr val="000000"/>
                    </a:solidFill>
                  </a:rPr>
                  <a:t>生殖腺：</a:t>
                </a:r>
                <a:r>
                  <a:rPr lang="en-US" altLang="ja-JP" sz="1400" b="1" dirty="0">
                    <a:solidFill>
                      <a:srgbClr val="000000"/>
                    </a:solidFill>
                  </a:rPr>
                  <a:t>2.0 </a:t>
                </a:r>
                <a:r>
                  <a:rPr lang="en-US" altLang="ja-JP" sz="1400" b="1" dirty="0" err="1">
                    <a:solidFill>
                      <a:srgbClr val="000000"/>
                    </a:solidFill>
                  </a:rPr>
                  <a:t>Sv</a:t>
                </a:r>
                <a:r>
                  <a:rPr lang="en-US" altLang="ja-JP" sz="1400" b="1" dirty="0">
                    <a:solidFill>
                      <a:srgbClr val="000000"/>
                    </a:solidFill>
                  </a:rPr>
                  <a:t> × 0.08 = 0.16 </a:t>
                </a:r>
                <a:r>
                  <a:rPr lang="en-US" altLang="ja-JP" sz="1400" b="1" dirty="0" err="1">
                    <a:solidFill>
                      <a:srgbClr val="000000"/>
                    </a:solidFill>
                  </a:rPr>
                  <a:t>Sv</a:t>
                </a:r>
                <a:endParaRPr lang="en-US" altLang="ja-JP" sz="1400" b="1" dirty="0">
                  <a:solidFill>
                    <a:srgbClr val="000000"/>
                  </a:solidFill>
                </a:endParaRPr>
              </a:p>
              <a:p>
                <a:pPr fontAlgn="base">
                  <a:spcBef>
                    <a:spcPct val="0"/>
                  </a:spcBef>
                  <a:spcAft>
                    <a:spcPct val="0"/>
                  </a:spcAft>
                </a:pPr>
                <a:endParaRPr lang="en-US" altLang="ja-JP" sz="1400" b="1" dirty="0">
                  <a:solidFill>
                    <a:srgbClr val="000000"/>
                  </a:solidFill>
                </a:endParaRPr>
              </a:p>
              <a:p>
                <a:pPr fontAlgn="base">
                  <a:spcBef>
                    <a:spcPct val="0"/>
                  </a:spcBef>
                  <a:spcAft>
                    <a:spcPct val="0"/>
                  </a:spcAft>
                </a:pPr>
                <a:endParaRPr lang="en-US" altLang="ja-JP" sz="1400" b="1" dirty="0">
                  <a:solidFill>
                    <a:srgbClr val="000000"/>
                  </a:solidFill>
                </a:endParaRPr>
              </a:p>
              <a:p>
                <a:pPr fontAlgn="base">
                  <a:spcBef>
                    <a:spcPct val="0"/>
                  </a:spcBef>
                  <a:spcAft>
                    <a:spcPct val="0"/>
                  </a:spcAft>
                </a:pPr>
                <a:endParaRPr lang="en-US" altLang="ja-JP" sz="1400" b="1" dirty="0">
                  <a:solidFill>
                    <a:srgbClr val="000000"/>
                  </a:solidFill>
                </a:endParaRPr>
              </a:p>
              <a:p>
                <a:pPr fontAlgn="base">
                  <a:spcBef>
                    <a:spcPct val="0"/>
                  </a:spcBef>
                  <a:spcAft>
                    <a:spcPct val="0"/>
                  </a:spcAft>
                </a:pPr>
                <a:endParaRPr lang="ja-JP" altLang="en-US" sz="1400" b="1" dirty="0">
                  <a:solidFill>
                    <a:srgbClr val="000000"/>
                  </a:solidFill>
                </a:endParaRPr>
              </a:p>
            </p:txBody>
          </p:sp>
          <p:sp>
            <p:nvSpPr>
              <p:cNvPr id="40" name="正方形/長方形 39"/>
              <p:cNvSpPr/>
              <p:nvPr/>
            </p:nvSpPr>
            <p:spPr>
              <a:xfrm>
                <a:off x="6746756" y="908720"/>
                <a:ext cx="1569660" cy="369332"/>
              </a:xfrm>
              <a:prstGeom prst="rect">
                <a:avLst/>
              </a:prstGeom>
            </p:spPr>
            <p:txBody>
              <a:bodyPr wrap="none">
                <a:spAutoFit/>
              </a:bodyPr>
              <a:lstStyle/>
              <a:p>
                <a:pPr fontAlgn="base">
                  <a:spcBef>
                    <a:spcPct val="0"/>
                  </a:spcBef>
                  <a:spcAft>
                    <a:spcPct val="0"/>
                  </a:spcAft>
                </a:pPr>
                <a:r>
                  <a:rPr lang="ja-JP" altLang="en-US" dirty="0">
                    <a:solidFill>
                      <a:srgbClr val="00B050"/>
                    </a:solidFill>
                  </a:rPr>
                  <a:t>組織加重係数</a:t>
                </a:r>
                <a:endParaRPr lang="en-US" altLang="ja-JP" dirty="0">
                  <a:solidFill>
                    <a:srgbClr val="00B050"/>
                  </a:solidFill>
                </a:endParaRPr>
              </a:p>
            </p:txBody>
          </p:sp>
          <p:cxnSp>
            <p:nvCxnSpPr>
              <p:cNvPr id="41" name="直線コネクタ 40"/>
              <p:cNvCxnSpPr/>
              <p:nvPr/>
            </p:nvCxnSpPr>
            <p:spPr>
              <a:xfrm rot="5400000">
                <a:off x="7326829" y="2287242"/>
                <a:ext cx="504056"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8044080" y="2622295"/>
                <a:ext cx="788999" cy="584775"/>
              </a:xfrm>
              <a:prstGeom prst="rect">
                <a:avLst/>
              </a:prstGeom>
              <a:noFill/>
            </p:spPr>
            <p:txBody>
              <a:bodyPr wrap="none" rtlCol="0">
                <a:spAutoFit/>
              </a:bodyPr>
              <a:lstStyle/>
              <a:p>
                <a:pPr algn="ctr" fontAlgn="base">
                  <a:spcBef>
                    <a:spcPct val="0"/>
                  </a:spcBef>
                  <a:spcAft>
                    <a:spcPct val="0"/>
                  </a:spcAft>
                </a:pPr>
                <a:r>
                  <a:rPr lang="ja-JP" altLang="en-US" sz="1600" dirty="0">
                    <a:solidFill>
                      <a:srgbClr val="000000"/>
                    </a:solidFill>
                  </a:rPr>
                  <a:t>合計</a:t>
                </a:r>
                <a:endParaRPr lang="en-US" altLang="ja-JP" sz="1600" dirty="0">
                  <a:solidFill>
                    <a:srgbClr val="000000"/>
                  </a:solidFill>
                </a:endParaRPr>
              </a:p>
              <a:p>
                <a:pPr algn="ctr" fontAlgn="base">
                  <a:spcBef>
                    <a:spcPct val="0"/>
                  </a:spcBef>
                  <a:spcAft>
                    <a:spcPct val="0"/>
                  </a:spcAft>
                </a:pPr>
                <a:r>
                  <a:rPr lang="en-US" altLang="ja-JP" sz="1600" u="sng" dirty="0">
                    <a:solidFill>
                      <a:srgbClr val="000000"/>
                    </a:solidFill>
                  </a:rPr>
                  <a:t>2.0 </a:t>
                </a:r>
                <a:r>
                  <a:rPr lang="en-US" altLang="ja-JP" sz="1600" u="sng" dirty="0" err="1">
                    <a:solidFill>
                      <a:srgbClr val="000000"/>
                    </a:solidFill>
                  </a:rPr>
                  <a:t>Sv</a:t>
                </a:r>
                <a:endParaRPr lang="ja-JP" altLang="en-US" sz="1600" u="sng" dirty="0">
                  <a:solidFill>
                    <a:srgbClr val="000000"/>
                  </a:solidFill>
                </a:endParaRPr>
              </a:p>
            </p:txBody>
          </p:sp>
          <p:cxnSp>
            <p:nvCxnSpPr>
              <p:cNvPr id="43" name="直線コネクタ 42"/>
              <p:cNvCxnSpPr/>
              <p:nvPr/>
            </p:nvCxnSpPr>
            <p:spPr>
              <a:xfrm rot="5400000">
                <a:off x="8162986" y="2298259"/>
                <a:ext cx="504056"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rot="5400000">
                <a:off x="5786722" y="2298259"/>
                <a:ext cx="504056"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5664727" y="2625895"/>
                <a:ext cx="313184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7" name="角丸四角形 56"/>
              <p:cNvSpPr/>
              <p:nvPr/>
            </p:nvSpPr>
            <p:spPr>
              <a:xfrm>
                <a:off x="7265826" y="1257743"/>
                <a:ext cx="504056" cy="129614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grpSp>
            <p:nvGrpSpPr>
              <p:cNvPr id="3" name="グループ化 129"/>
              <p:cNvGrpSpPr/>
              <p:nvPr/>
            </p:nvGrpSpPr>
            <p:grpSpPr>
              <a:xfrm>
                <a:off x="4644008" y="1052736"/>
                <a:ext cx="720080" cy="1944216"/>
                <a:chOff x="4644008" y="1052736"/>
                <a:chExt cx="720080" cy="1944216"/>
              </a:xfrm>
              <a:solidFill>
                <a:srgbClr val="FF0000"/>
              </a:solidFill>
            </p:grpSpPr>
            <p:sp>
              <p:nvSpPr>
                <p:cNvPr id="124" name="角丸四角形 123"/>
                <p:cNvSpPr/>
                <p:nvPr/>
              </p:nvSpPr>
              <p:spPr>
                <a:xfrm>
                  <a:off x="4932040" y="1472909"/>
                  <a:ext cx="144016" cy="14401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23" name="円/楕円 122"/>
                <p:cNvSpPr/>
                <p:nvPr/>
              </p:nvSpPr>
              <p:spPr>
                <a:xfrm>
                  <a:off x="4788024" y="1052736"/>
                  <a:ext cx="432048" cy="4320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25" name="角丸四角形 124"/>
                <p:cNvSpPr/>
                <p:nvPr/>
              </p:nvSpPr>
              <p:spPr>
                <a:xfrm>
                  <a:off x="4788024" y="1556792"/>
                  <a:ext cx="432048" cy="780213"/>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26" name="角丸四角形 125"/>
                <p:cNvSpPr/>
                <p:nvPr/>
              </p:nvSpPr>
              <p:spPr>
                <a:xfrm>
                  <a:off x="4644008" y="1641433"/>
                  <a:ext cx="144016" cy="57606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27" name="角丸四角形 126"/>
                <p:cNvSpPr/>
                <p:nvPr/>
              </p:nvSpPr>
              <p:spPr>
                <a:xfrm>
                  <a:off x="5220072" y="1641433"/>
                  <a:ext cx="144016" cy="57606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28" name="角丸四角形 127"/>
                <p:cNvSpPr/>
                <p:nvPr/>
              </p:nvSpPr>
              <p:spPr>
                <a:xfrm>
                  <a:off x="4788024" y="2348880"/>
                  <a:ext cx="180000" cy="648072"/>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29" name="角丸四角形 128"/>
                <p:cNvSpPr/>
                <p:nvPr/>
              </p:nvSpPr>
              <p:spPr>
                <a:xfrm>
                  <a:off x="5039673" y="2348880"/>
                  <a:ext cx="180000" cy="648072"/>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dirty="0">
                    <a:solidFill>
                      <a:srgbClr val="FFFFFF"/>
                    </a:solidFill>
                  </a:endParaRPr>
                </a:p>
              </p:txBody>
            </p:sp>
          </p:grpSp>
        </p:grpSp>
        <p:sp>
          <p:nvSpPr>
            <p:cNvPr id="58" name="テキスト ボックス 57"/>
            <p:cNvSpPr txBox="1"/>
            <p:nvPr/>
          </p:nvSpPr>
          <p:spPr>
            <a:xfrm>
              <a:off x="4285558" y="508610"/>
              <a:ext cx="3816424" cy="400110"/>
            </a:xfrm>
            <a:prstGeom prst="rect">
              <a:avLst/>
            </a:prstGeom>
            <a:noFill/>
          </p:spPr>
          <p:txBody>
            <a:bodyPr wrap="square" rtlCol="0">
              <a:spAutoFit/>
            </a:bodyPr>
            <a:lstStyle/>
            <a:p>
              <a:pPr algn="ctr" fontAlgn="base">
                <a:spcBef>
                  <a:spcPct val="0"/>
                </a:spcBef>
                <a:spcAft>
                  <a:spcPct val="0"/>
                </a:spcAft>
              </a:pPr>
              <a:r>
                <a:rPr lang="ja-JP" altLang="en-US" sz="2000" u="sng" dirty="0">
                  <a:solidFill>
                    <a:srgbClr val="000000"/>
                  </a:solidFill>
                </a:rPr>
                <a:t>均等被ばく（全身被ばく）</a:t>
              </a:r>
            </a:p>
          </p:txBody>
        </p:sp>
      </p:grpSp>
      <p:grpSp>
        <p:nvGrpSpPr>
          <p:cNvPr id="77" name="グループ化 76"/>
          <p:cNvGrpSpPr/>
          <p:nvPr/>
        </p:nvGrpSpPr>
        <p:grpSpPr>
          <a:xfrm>
            <a:off x="44970" y="1628800"/>
            <a:ext cx="1250666" cy="792088"/>
            <a:chOff x="44970" y="1628800"/>
            <a:chExt cx="1250666" cy="792088"/>
          </a:xfrm>
        </p:grpSpPr>
        <p:cxnSp>
          <p:nvCxnSpPr>
            <p:cNvPr id="79" name="直線矢印コネクタ 78"/>
            <p:cNvCxnSpPr>
              <a:stCxn id="51" idx="2"/>
            </p:cNvCxnSpPr>
            <p:nvPr/>
          </p:nvCxnSpPr>
          <p:spPr>
            <a:xfrm>
              <a:off x="1295636" y="1628800"/>
              <a:ext cx="0" cy="7920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7" name="テキスト ボックス 86"/>
            <p:cNvSpPr txBox="1"/>
            <p:nvPr/>
          </p:nvSpPr>
          <p:spPr>
            <a:xfrm>
              <a:off x="329412" y="1832776"/>
              <a:ext cx="784189" cy="461665"/>
            </a:xfrm>
            <a:prstGeom prst="rect">
              <a:avLst/>
            </a:prstGeom>
            <a:noFill/>
          </p:spPr>
          <p:txBody>
            <a:bodyPr wrap="none" rtlCol="0">
              <a:spAutoFit/>
            </a:bodyPr>
            <a:lstStyle/>
            <a:p>
              <a:pPr fontAlgn="base">
                <a:spcBef>
                  <a:spcPct val="0"/>
                </a:spcBef>
                <a:spcAft>
                  <a:spcPct val="0"/>
                </a:spcAft>
              </a:pPr>
              <a:r>
                <a:rPr lang="en-US" altLang="ja-JP" sz="2400" dirty="0" smtClean="0">
                  <a:solidFill>
                    <a:srgbClr val="000000"/>
                  </a:solidFill>
                </a:rPr>
                <a:t>1 </a:t>
              </a:r>
              <a:r>
                <a:rPr lang="en-US" altLang="ja-JP" sz="2400" dirty="0" err="1" smtClean="0">
                  <a:solidFill>
                    <a:srgbClr val="000000"/>
                  </a:solidFill>
                </a:rPr>
                <a:t>Gy</a:t>
              </a:r>
              <a:endParaRPr lang="ja-JP" altLang="en-US" sz="2400" dirty="0">
                <a:solidFill>
                  <a:srgbClr val="000000"/>
                </a:solidFill>
              </a:endParaRPr>
            </a:p>
          </p:txBody>
        </p:sp>
        <p:sp>
          <p:nvSpPr>
            <p:cNvPr id="94" name="テキスト ボックス 93"/>
            <p:cNvSpPr txBox="1"/>
            <p:nvPr/>
          </p:nvSpPr>
          <p:spPr>
            <a:xfrm>
              <a:off x="44970" y="1646732"/>
              <a:ext cx="441146" cy="400110"/>
            </a:xfrm>
            <a:prstGeom prst="rect">
              <a:avLst/>
            </a:prstGeom>
            <a:noFill/>
          </p:spPr>
          <p:txBody>
            <a:bodyPr wrap="none" rtlCol="0">
              <a:spAutoFit/>
            </a:bodyPr>
            <a:lstStyle/>
            <a:p>
              <a:pPr fontAlgn="base">
                <a:spcBef>
                  <a:spcPct val="0"/>
                </a:spcBef>
                <a:spcAft>
                  <a:spcPct val="0"/>
                </a:spcAft>
              </a:pPr>
              <a:r>
                <a:rPr lang="ja-JP" altLang="en-US" sz="2000" dirty="0" smtClean="0">
                  <a:solidFill>
                    <a:srgbClr val="000000"/>
                  </a:solidFill>
                </a:rPr>
                <a:t>①</a:t>
              </a:r>
              <a:endParaRPr lang="ja-JP" altLang="en-US" sz="2000" dirty="0">
                <a:solidFill>
                  <a:srgbClr val="000000"/>
                </a:solidFill>
              </a:endParaRPr>
            </a:p>
          </p:txBody>
        </p:sp>
      </p:grpSp>
      <p:grpSp>
        <p:nvGrpSpPr>
          <p:cNvPr id="105" name="グループ化 104"/>
          <p:cNvGrpSpPr/>
          <p:nvPr/>
        </p:nvGrpSpPr>
        <p:grpSpPr>
          <a:xfrm>
            <a:off x="63442" y="2045858"/>
            <a:ext cx="3614488" cy="4623502"/>
            <a:chOff x="63436" y="2045858"/>
            <a:chExt cx="3614488" cy="4623502"/>
          </a:xfrm>
        </p:grpSpPr>
        <p:sp>
          <p:nvSpPr>
            <p:cNvPr id="45" name="テキスト ボックス 44"/>
            <p:cNvSpPr txBox="1"/>
            <p:nvPr/>
          </p:nvSpPr>
          <p:spPr>
            <a:xfrm>
              <a:off x="1373668" y="2045858"/>
              <a:ext cx="2304256" cy="400110"/>
            </a:xfrm>
            <a:prstGeom prst="rect">
              <a:avLst/>
            </a:prstGeom>
            <a:noFill/>
          </p:spPr>
          <p:txBody>
            <a:bodyPr wrap="square" rtlCol="0">
              <a:spAutoFit/>
            </a:bodyPr>
            <a:lstStyle/>
            <a:p>
              <a:pPr algn="ctr" fontAlgn="base">
                <a:spcBef>
                  <a:spcPct val="0"/>
                </a:spcBef>
                <a:spcAft>
                  <a:spcPct val="0"/>
                </a:spcAft>
              </a:pPr>
              <a:r>
                <a:rPr lang="ja-JP" altLang="en-US" sz="2000" b="1" dirty="0">
                  <a:solidFill>
                    <a:srgbClr val="000000"/>
                  </a:solidFill>
                </a:rPr>
                <a:t>等価線量（</a:t>
              </a:r>
              <a:r>
                <a:rPr lang="en-US" altLang="ja-JP" sz="2000" b="1" dirty="0">
                  <a:solidFill>
                    <a:srgbClr val="000000"/>
                  </a:solidFill>
                </a:rPr>
                <a:t>Sv</a:t>
              </a:r>
              <a:r>
                <a:rPr lang="ja-JP" altLang="en-US" sz="2000" b="1" dirty="0">
                  <a:solidFill>
                    <a:srgbClr val="000000"/>
                  </a:solidFill>
                </a:rPr>
                <a:t>）</a:t>
              </a:r>
            </a:p>
          </p:txBody>
        </p:sp>
        <p:grpSp>
          <p:nvGrpSpPr>
            <p:cNvPr id="84" name="グループ化 83"/>
            <p:cNvGrpSpPr/>
            <p:nvPr/>
          </p:nvGrpSpPr>
          <p:grpSpPr>
            <a:xfrm>
              <a:off x="63436" y="2420888"/>
              <a:ext cx="3428444" cy="4248472"/>
              <a:chOff x="63436" y="2420888"/>
              <a:chExt cx="3428444" cy="4248472"/>
            </a:xfrm>
          </p:grpSpPr>
          <p:sp>
            <p:nvSpPr>
              <p:cNvPr id="31" name="テキスト ボックス 30"/>
              <p:cNvSpPr txBox="1"/>
              <p:nvPr/>
            </p:nvSpPr>
            <p:spPr>
              <a:xfrm>
                <a:off x="63436" y="3657218"/>
                <a:ext cx="1728192" cy="707886"/>
              </a:xfrm>
              <a:prstGeom prst="rect">
                <a:avLst/>
              </a:prstGeom>
              <a:noFill/>
              <a:ln>
                <a:noFill/>
              </a:ln>
            </p:spPr>
            <p:txBody>
              <a:bodyPr wrap="square" rtlCol="0">
                <a:spAutoFit/>
              </a:bodyPr>
              <a:lstStyle/>
              <a:p>
                <a:pPr algn="ctr" fontAlgn="base">
                  <a:spcBef>
                    <a:spcPct val="0"/>
                  </a:spcBef>
                  <a:spcAft>
                    <a:spcPct val="0"/>
                  </a:spcAft>
                </a:pPr>
                <a:r>
                  <a:rPr lang="en-US" altLang="ja-JP" sz="2000" dirty="0">
                    <a:solidFill>
                      <a:srgbClr val="000000"/>
                    </a:solidFill>
                  </a:rPr>
                  <a:t>1.0 Gy</a:t>
                </a:r>
                <a:r>
                  <a:rPr lang="ja-JP" altLang="en-US" sz="2000" dirty="0">
                    <a:solidFill>
                      <a:srgbClr val="000000"/>
                    </a:solidFill>
                  </a:rPr>
                  <a:t> </a:t>
                </a:r>
                <a:r>
                  <a:rPr lang="en-US" altLang="ja-JP" sz="2000" dirty="0">
                    <a:solidFill>
                      <a:srgbClr val="000000"/>
                    </a:solidFill>
                  </a:rPr>
                  <a:t>× 2</a:t>
                </a:r>
              </a:p>
              <a:p>
                <a:pPr algn="ctr" fontAlgn="base">
                  <a:spcBef>
                    <a:spcPct val="0"/>
                  </a:spcBef>
                  <a:spcAft>
                    <a:spcPct val="0"/>
                  </a:spcAft>
                </a:pPr>
                <a:r>
                  <a:rPr lang="en-US" altLang="ja-JP" sz="2000" dirty="0">
                    <a:solidFill>
                      <a:srgbClr val="000000"/>
                    </a:solidFill>
                  </a:rPr>
                  <a:t>= 2.0 Sv</a:t>
                </a:r>
                <a:endParaRPr lang="ja-JP" altLang="en-US" sz="2000" dirty="0">
                  <a:solidFill>
                    <a:srgbClr val="000000"/>
                  </a:solidFill>
                </a:endParaRPr>
              </a:p>
            </p:txBody>
          </p:sp>
          <p:sp>
            <p:nvSpPr>
              <p:cNvPr id="47" name="正方形/長方形 46"/>
              <p:cNvSpPr/>
              <p:nvPr/>
            </p:nvSpPr>
            <p:spPr>
              <a:xfrm>
                <a:off x="179219" y="2708920"/>
                <a:ext cx="1800493" cy="646331"/>
              </a:xfrm>
              <a:prstGeom prst="rect">
                <a:avLst/>
              </a:prstGeom>
              <a:ln>
                <a:noFill/>
              </a:ln>
            </p:spPr>
            <p:txBody>
              <a:bodyPr wrap="none">
                <a:spAutoFit/>
              </a:bodyPr>
              <a:lstStyle/>
              <a:p>
                <a:pPr fontAlgn="base">
                  <a:spcBef>
                    <a:spcPct val="0"/>
                  </a:spcBef>
                  <a:spcAft>
                    <a:spcPct val="0"/>
                  </a:spcAft>
                </a:pPr>
                <a:r>
                  <a:rPr lang="ja-JP" altLang="en-US" dirty="0">
                    <a:solidFill>
                      <a:srgbClr val="0070C0"/>
                    </a:solidFill>
                  </a:rPr>
                  <a:t>放射線加重係数</a:t>
                </a:r>
                <a:endParaRPr lang="en-US" altLang="ja-JP" dirty="0">
                  <a:solidFill>
                    <a:srgbClr val="0070C0"/>
                  </a:solidFill>
                </a:endParaRPr>
              </a:p>
              <a:p>
                <a:pPr fontAlgn="base">
                  <a:spcBef>
                    <a:spcPct val="0"/>
                  </a:spcBef>
                  <a:spcAft>
                    <a:spcPct val="0"/>
                  </a:spcAft>
                </a:pPr>
                <a:r>
                  <a:rPr lang="ja-JP" altLang="en-US" dirty="0">
                    <a:solidFill>
                      <a:srgbClr val="000000"/>
                    </a:solidFill>
                  </a:rPr>
                  <a:t>（陽子線 </a:t>
                </a:r>
                <a:r>
                  <a:rPr lang="en-US" altLang="ja-JP" dirty="0">
                    <a:solidFill>
                      <a:srgbClr val="000000"/>
                    </a:solidFill>
                  </a:rPr>
                  <a:t>= 2</a:t>
                </a:r>
                <a:r>
                  <a:rPr lang="ja-JP" altLang="en-US" dirty="0">
                    <a:solidFill>
                      <a:srgbClr val="000000"/>
                    </a:solidFill>
                  </a:rPr>
                  <a:t>）</a:t>
                </a:r>
                <a:endParaRPr lang="en-US" altLang="ja-JP" dirty="0">
                  <a:solidFill>
                    <a:srgbClr val="000000"/>
                  </a:solidFill>
                </a:endParaRPr>
              </a:p>
            </p:txBody>
          </p:sp>
          <p:cxnSp>
            <p:nvCxnSpPr>
              <p:cNvPr id="48" name="直線コネクタ 47"/>
              <p:cNvCxnSpPr>
                <a:endCxn id="88" idx="0"/>
              </p:cNvCxnSpPr>
              <p:nvPr/>
            </p:nvCxnSpPr>
            <p:spPr>
              <a:xfrm rot="16200000" flipH="1">
                <a:off x="1209144" y="3407481"/>
                <a:ext cx="380946" cy="13595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179512" y="2420888"/>
                <a:ext cx="3168352" cy="35283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88" name="角丸四角形 87"/>
              <p:cNvSpPr/>
              <p:nvPr/>
            </p:nvSpPr>
            <p:spPr>
              <a:xfrm>
                <a:off x="1287572" y="3665929"/>
                <a:ext cx="360040" cy="36004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dirty="0">
                  <a:solidFill>
                    <a:srgbClr val="FFFFFF"/>
                  </a:solidFill>
                </a:endParaRPr>
              </a:p>
            </p:txBody>
          </p:sp>
          <p:sp>
            <p:nvSpPr>
              <p:cNvPr id="91" name="テキスト ボックス 90"/>
              <p:cNvSpPr txBox="1"/>
              <p:nvPr/>
            </p:nvSpPr>
            <p:spPr>
              <a:xfrm>
                <a:off x="72008" y="6023029"/>
                <a:ext cx="3419872" cy="646331"/>
              </a:xfrm>
              <a:prstGeom prst="rect">
                <a:avLst/>
              </a:prstGeom>
              <a:noFill/>
            </p:spPr>
            <p:txBody>
              <a:bodyPr wrap="square" rtlCol="0">
                <a:spAutoFit/>
              </a:bodyPr>
              <a:lstStyle/>
              <a:p>
                <a:pPr fontAlgn="base">
                  <a:spcBef>
                    <a:spcPct val="0"/>
                  </a:spcBef>
                  <a:spcAft>
                    <a:spcPct val="0"/>
                  </a:spcAft>
                </a:pPr>
                <a:r>
                  <a:rPr lang="ja-JP" altLang="en-US" dirty="0">
                    <a:solidFill>
                      <a:srgbClr val="000000"/>
                    </a:solidFill>
                  </a:rPr>
                  <a:t>（</a:t>
                </a:r>
                <a:r>
                  <a:rPr lang="ja-JP" altLang="en-US" dirty="0" smtClean="0">
                    <a:solidFill>
                      <a:srgbClr val="000000"/>
                    </a:solidFill>
                  </a:rPr>
                  <a:t>放</a:t>
                </a:r>
                <a:r>
                  <a:rPr lang="ja-JP" altLang="en-US" dirty="0">
                    <a:solidFill>
                      <a:srgbClr val="000000"/>
                    </a:solidFill>
                  </a:rPr>
                  <a:t>射線の種類による人体へ与</a:t>
                </a:r>
                <a:endParaRPr lang="en-US" altLang="ja-JP" dirty="0">
                  <a:solidFill>
                    <a:srgbClr val="000000"/>
                  </a:solidFill>
                </a:endParaRPr>
              </a:p>
              <a:p>
                <a:pPr fontAlgn="base">
                  <a:spcBef>
                    <a:spcPct val="0"/>
                  </a:spcBef>
                  <a:spcAft>
                    <a:spcPct val="0"/>
                  </a:spcAft>
                </a:pPr>
                <a:r>
                  <a:rPr lang="ja-JP" altLang="en-US" dirty="0" smtClean="0">
                    <a:solidFill>
                      <a:srgbClr val="000000"/>
                    </a:solidFill>
                  </a:rPr>
                  <a:t>える</a:t>
                </a:r>
                <a:r>
                  <a:rPr lang="ja-JP" altLang="en-US" dirty="0">
                    <a:solidFill>
                      <a:srgbClr val="000000"/>
                    </a:solidFill>
                  </a:rPr>
                  <a:t>エネルギーの違いを</a:t>
                </a:r>
                <a:r>
                  <a:rPr lang="ja-JP" altLang="en-US" dirty="0" smtClean="0">
                    <a:solidFill>
                      <a:srgbClr val="000000"/>
                    </a:solidFill>
                  </a:rPr>
                  <a:t>考慮）</a:t>
                </a:r>
                <a:endParaRPr lang="ja-JP" altLang="en-US" dirty="0">
                  <a:solidFill>
                    <a:srgbClr val="000000"/>
                  </a:solidFill>
                </a:endParaRPr>
              </a:p>
            </p:txBody>
          </p:sp>
          <p:sp>
            <p:nvSpPr>
              <p:cNvPr id="96" name="テキスト ボックス 95"/>
              <p:cNvSpPr txBox="1"/>
              <p:nvPr/>
            </p:nvSpPr>
            <p:spPr>
              <a:xfrm>
                <a:off x="179512" y="2420888"/>
                <a:ext cx="441146" cy="400110"/>
              </a:xfrm>
              <a:prstGeom prst="rect">
                <a:avLst/>
              </a:prstGeom>
              <a:noFill/>
            </p:spPr>
            <p:txBody>
              <a:bodyPr wrap="none" rtlCol="0">
                <a:spAutoFit/>
              </a:bodyPr>
              <a:lstStyle/>
              <a:p>
                <a:pPr fontAlgn="base">
                  <a:spcBef>
                    <a:spcPct val="0"/>
                  </a:spcBef>
                  <a:spcAft>
                    <a:spcPct val="0"/>
                  </a:spcAft>
                </a:pPr>
                <a:r>
                  <a:rPr lang="ja-JP" altLang="en-US" sz="2000" dirty="0" smtClean="0">
                    <a:solidFill>
                      <a:srgbClr val="000000"/>
                    </a:solidFill>
                  </a:rPr>
                  <a:t>②</a:t>
                </a:r>
                <a:endParaRPr lang="ja-JP" altLang="en-US" sz="2000" dirty="0">
                  <a:solidFill>
                    <a:srgbClr val="000000"/>
                  </a:solidFill>
                </a:endParaRPr>
              </a:p>
            </p:txBody>
          </p:sp>
        </p:grpSp>
      </p:grpSp>
      <p:grpSp>
        <p:nvGrpSpPr>
          <p:cNvPr id="85" name="グループ化 84"/>
          <p:cNvGrpSpPr/>
          <p:nvPr/>
        </p:nvGrpSpPr>
        <p:grpSpPr>
          <a:xfrm>
            <a:off x="166880" y="2668850"/>
            <a:ext cx="3252993" cy="3248492"/>
            <a:chOff x="166879" y="2668850"/>
            <a:chExt cx="3252993" cy="3248492"/>
          </a:xfrm>
        </p:grpSpPr>
        <p:sp>
          <p:nvSpPr>
            <p:cNvPr id="95" name="テキスト ボックス 94"/>
            <p:cNvSpPr txBox="1"/>
            <p:nvPr/>
          </p:nvSpPr>
          <p:spPr>
            <a:xfrm>
              <a:off x="251520" y="4689519"/>
              <a:ext cx="2016224" cy="1200329"/>
            </a:xfrm>
            <a:prstGeom prst="rect">
              <a:avLst/>
            </a:prstGeom>
            <a:noFill/>
            <a:ln>
              <a:solidFill>
                <a:schemeClr val="tx1"/>
              </a:solidFill>
              <a:prstDash val="sysDash"/>
            </a:ln>
          </p:spPr>
          <p:txBody>
            <a:bodyPr wrap="square" rtlCol="0">
              <a:spAutoFit/>
            </a:bodyPr>
            <a:lstStyle/>
            <a:p>
              <a:pPr fontAlgn="base">
                <a:spcBef>
                  <a:spcPct val="0"/>
                </a:spcBef>
                <a:spcAft>
                  <a:spcPct val="0"/>
                </a:spcAft>
              </a:pPr>
              <a:r>
                <a:rPr lang="ja-JP" altLang="en-US" dirty="0" smtClean="0">
                  <a:solidFill>
                    <a:srgbClr val="000000"/>
                  </a:solidFill>
                </a:rPr>
                <a:t>特定の臓器・組織のみに局所被ばくした場合、組織等価線量と呼ぶ</a:t>
              </a:r>
              <a:endParaRPr lang="ja-JP" altLang="en-US" dirty="0">
                <a:solidFill>
                  <a:srgbClr val="000000"/>
                </a:solidFill>
              </a:endParaRPr>
            </a:p>
          </p:txBody>
        </p:sp>
        <p:pic>
          <p:nvPicPr>
            <p:cNvPr id="3597313" name="Picture 1" descr="C:\Users\Yutaro\AppData\Local\Microsoft\Windows\Temporary Internet Files\Content.IE5\WO9JMWFZ\MC900197836[1].wmf"/>
            <p:cNvPicPr>
              <a:picLocks noChangeAspect="1" noChangeArrowheads="1"/>
            </p:cNvPicPr>
            <p:nvPr/>
          </p:nvPicPr>
          <p:blipFill>
            <a:blip r:embed="rId3" cstate="print"/>
            <a:srcRect/>
            <a:stretch>
              <a:fillRect/>
            </a:stretch>
          </p:blipFill>
          <p:spPr bwMode="auto">
            <a:xfrm>
              <a:off x="2339752" y="2780928"/>
              <a:ext cx="961931" cy="873660"/>
            </a:xfrm>
            <a:prstGeom prst="rect">
              <a:avLst/>
            </a:prstGeom>
            <a:noFill/>
          </p:spPr>
        </p:pic>
        <p:sp>
          <p:nvSpPr>
            <p:cNvPr id="97" name="テキスト ボックス 96"/>
            <p:cNvSpPr txBox="1"/>
            <p:nvPr/>
          </p:nvSpPr>
          <p:spPr>
            <a:xfrm>
              <a:off x="2042622" y="2668850"/>
              <a:ext cx="441146" cy="400110"/>
            </a:xfrm>
            <a:prstGeom prst="rect">
              <a:avLst/>
            </a:prstGeom>
            <a:noFill/>
          </p:spPr>
          <p:txBody>
            <a:bodyPr wrap="none" rtlCol="0">
              <a:spAutoFit/>
            </a:bodyPr>
            <a:lstStyle/>
            <a:p>
              <a:pPr fontAlgn="base">
                <a:spcBef>
                  <a:spcPct val="0"/>
                </a:spcBef>
                <a:spcAft>
                  <a:spcPct val="0"/>
                </a:spcAft>
              </a:pPr>
              <a:r>
                <a:rPr lang="ja-JP" altLang="en-US" sz="2000" dirty="0" smtClean="0">
                  <a:solidFill>
                    <a:srgbClr val="000000"/>
                  </a:solidFill>
                </a:rPr>
                <a:t>脳</a:t>
              </a:r>
              <a:endParaRPr lang="ja-JP" altLang="en-US" sz="2000" dirty="0">
                <a:solidFill>
                  <a:srgbClr val="000000"/>
                </a:solidFill>
              </a:endParaRPr>
            </a:p>
          </p:txBody>
        </p:sp>
        <p:grpSp>
          <p:nvGrpSpPr>
            <p:cNvPr id="2" name="グループ化 104"/>
            <p:cNvGrpSpPr/>
            <p:nvPr/>
          </p:nvGrpSpPr>
          <p:grpSpPr>
            <a:xfrm>
              <a:off x="2483768" y="4293096"/>
              <a:ext cx="700644" cy="792088"/>
              <a:chOff x="-1044624" y="2564904"/>
              <a:chExt cx="700644" cy="792088"/>
            </a:xfrm>
          </p:grpSpPr>
          <p:sp>
            <p:nvSpPr>
              <p:cNvPr id="99" name="角丸四角形 98"/>
              <p:cNvSpPr/>
              <p:nvPr/>
            </p:nvSpPr>
            <p:spPr>
              <a:xfrm>
                <a:off x="-756592" y="2564904"/>
                <a:ext cx="216024" cy="792088"/>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00" name="角丸四角形 99"/>
              <p:cNvSpPr/>
              <p:nvPr/>
            </p:nvSpPr>
            <p:spPr>
              <a:xfrm>
                <a:off x="-828600" y="26369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01" name="角丸四角形 100"/>
              <p:cNvSpPr/>
              <p:nvPr/>
            </p:nvSpPr>
            <p:spPr>
              <a:xfrm>
                <a:off x="-828600" y="27893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02" name="角丸四角形 101"/>
              <p:cNvSpPr/>
              <p:nvPr/>
            </p:nvSpPr>
            <p:spPr>
              <a:xfrm>
                <a:off x="-828600" y="29417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03" name="角丸四角形 102"/>
              <p:cNvSpPr/>
              <p:nvPr/>
            </p:nvSpPr>
            <p:spPr>
              <a:xfrm>
                <a:off x="-828600" y="30941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04" name="角丸四角形 103"/>
              <p:cNvSpPr/>
              <p:nvPr/>
            </p:nvSpPr>
            <p:spPr>
              <a:xfrm>
                <a:off x="-828600" y="32465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98" name="フリーフォーム 97"/>
              <p:cNvSpPr/>
              <p:nvPr/>
            </p:nvSpPr>
            <p:spPr>
              <a:xfrm>
                <a:off x="-1044624" y="2564904"/>
                <a:ext cx="700644" cy="760021"/>
              </a:xfrm>
              <a:custGeom>
                <a:avLst/>
                <a:gdLst>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35626 w 700644"/>
                  <a:gd name="connsiteY4" fmla="*/ 11876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65018 w 700644"/>
                  <a:gd name="connsiteY19" fmla="*/ 11876 h 760021"/>
                  <a:gd name="connsiteX20" fmla="*/ 665018 w 700644"/>
                  <a:gd name="connsiteY20" fmla="*/ 11876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00644" h="760021">
                    <a:moveTo>
                      <a:pt x="320634" y="344385"/>
                    </a:moveTo>
                    <a:lnTo>
                      <a:pt x="213756" y="166255"/>
                    </a:lnTo>
                    <a:lnTo>
                      <a:pt x="106878" y="23751"/>
                    </a:lnTo>
                    <a:lnTo>
                      <a:pt x="47501" y="0"/>
                    </a:lnTo>
                    <a:lnTo>
                      <a:pt x="35626" y="11876"/>
                    </a:lnTo>
                    <a:lnTo>
                      <a:pt x="0" y="201881"/>
                    </a:lnTo>
                    <a:lnTo>
                      <a:pt x="59376" y="320634"/>
                    </a:lnTo>
                    <a:lnTo>
                      <a:pt x="95002" y="486889"/>
                    </a:lnTo>
                    <a:lnTo>
                      <a:pt x="130628" y="617517"/>
                    </a:lnTo>
                    <a:lnTo>
                      <a:pt x="190005" y="748146"/>
                    </a:lnTo>
                    <a:lnTo>
                      <a:pt x="285008" y="760021"/>
                    </a:lnTo>
                    <a:lnTo>
                      <a:pt x="391885" y="653143"/>
                    </a:lnTo>
                    <a:lnTo>
                      <a:pt x="403761" y="581891"/>
                    </a:lnTo>
                    <a:lnTo>
                      <a:pt x="427511" y="688769"/>
                    </a:lnTo>
                    <a:lnTo>
                      <a:pt x="475013" y="748146"/>
                    </a:lnTo>
                    <a:lnTo>
                      <a:pt x="581891" y="688769"/>
                    </a:lnTo>
                    <a:lnTo>
                      <a:pt x="653143" y="498764"/>
                    </a:lnTo>
                    <a:lnTo>
                      <a:pt x="700644" y="296884"/>
                    </a:lnTo>
                    <a:lnTo>
                      <a:pt x="700644" y="130629"/>
                    </a:lnTo>
                    <a:lnTo>
                      <a:pt x="665018" y="11876"/>
                    </a:lnTo>
                    <a:lnTo>
                      <a:pt x="665018" y="11876"/>
                    </a:lnTo>
                    <a:lnTo>
                      <a:pt x="546265" y="83128"/>
                    </a:lnTo>
                    <a:lnTo>
                      <a:pt x="534389" y="213756"/>
                    </a:lnTo>
                    <a:lnTo>
                      <a:pt x="498763" y="368135"/>
                    </a:lnTo>
                    <a:lnTo>
                      <a:pt x="368135" y="415637"/>
                    </a:lnTo>
                    <a:lnTo>
                      <a:pt x="320634" y="344385"/>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ln>
                    <a:solidFill>
                      <a:sysClr val="windowText" lastClr="000000"/>
                    </a:solidFill>
                  </a:ln>
                  <a:solidFill>
                    <a:srgbClr val="FFFFFF"/>
                  </a:solidFill>
                </a:endParaRPr>
              </a:p>
            </p:txBody>
          </p:sp>
        </p:grpSp>
        <p:sp>
          <p:nvSpPr>
            <p:cNvPr id="106" name="テキスト ボックス 105"/>
            <p:cNvSpPr txBox="1"/>
            <p:nvPr/>
          </p:nvSpPr>
          <p:spPr>
            <a:xfrm>
              <a:off x="2123728" y="3861048"/>
              <a:ext cx="1008112" cy="400110"/>
            </a:xfrm>
            <a:prstGeom prst="rect">
              <a:avLst/>
            </a:prstGeom>
            <a:noFill/>
          </p:spPr>
          <p:txBody>
            <a:bodyPr wrap="square" rtlCol="0">
              <a:spAutoFit/>
            </a:bodyPr>
            <a:lstStyle/>
            <a:p>
              <a:pPr fontAlgn="base">
                <a:spcBef>
                  <a:spcPct val="0"/>
                </a:spcBef>
                <a:spcAft>
                  <a:spcPct val="0"/>
                </a:spcAft>
              </a:pPr>
              <a:r>
                <a:rPr lang="ja-JP" altLang="en-US" sz="2000" dirty="0" smtClean="0">
                  <a:solidFill>
                    <a:srgbClr val="000000"/>
                  </a:solidFill>
                </a:rPr>
                <a:t>甲状腺</a:t>
              </a:r>
              <a:endParaRPr lang="ja-JP" altLang="en-US" sz="2000" dirty="0">
                <a:solidFill>
                  <a:srgbClr val="000000"/>
                </a:solidFill>
              </a:endParaRPr>
            </a:p>
          </p:txBody>
        </p:sp>
        <p:sp>
          <p:nvSpPr>
            <p:cNvPr id="107" name="テキスト ボックス 106"/>
            <p:cNvSpPr txBox="1"/>
            <p:nvPr/>
          </p:nvSpPr>
          <p:spPr>
            <a:xfrm>
              <a:off x="2627784" y="5517232"/>
              <a:ext cx="792088" cy="400110"/>
            </a:xfrm>
            <a:prstGeom prst="rect">
              <a:avLst/>
            </a:prstGeom>
            <a:noFill/>
          </p:spPr>
          <p:txBody>
            <a:bodyPr wrap="square" rtlCol="0">
              <a:spAutoFit/>
            </a:bodyPr>
            <a:lstStyle/>
            <a:p>
              <a:pPr fontAlgn="base">
                <a:spcBef>
                  <a:spcPct val="0"/>
                </a:spcBef>
                <a:spcAft>
                  <a:spcPct val="0"/>
                </a:spcAft>
              </a:pPr>
              <a:r>
                <a:rPr lang="ja-JP" altLang="en-US" sz="2000" dirty="0" smtClean="0">
                  <a:solidFill>
                    <a:srgbClr val="000000"/>
                  </a:solidFill>
                </a:rPr>
                <a:t>など</a:t>
              </a:r>
              <a:endParaRPr lang="ja-JP" altLang="en-US" sz="2000" dirty="0">
                <a:solidFill>
                  <a:srgbClr val="000000"/>
                </a:solidFill>
              </a:endParaRPr>
            </a:p>
          </p:txBody>
        </p:sp>
        <p:sp>
          <p:nvSpPr>
            <p:cNvPr id="116" name="テキスト ボックス 115"/>
            <p:cNvSpPr txBox="1"/>
            <p:nvPr/>
          </p:nvSpPr>
          <p:spPr>
            <a:xfrm>
              <a:off x="166879" y="4336151"/>
              <a:ext cx="441146" cy="400110"/>
            </a:xfrm>
            <a:prstGeom prst="rect">
              <a:avLst/>
            </a:prstGeom>
            <a:noFill/>
          </p:spPr>
          <p:txBody>
            <a:bodyPr wrap="none" rtlCol="0">
              <a:spAutoFit/>
            </a:bodyPr>
            <a:lstStyle/>
            <a:p>
              <a:pPr fontAlgn="base">
                <a:spcBef>
                  <a:spcPct val="0"/>
                </a:spcBef>
                <a:spcAft>
                  <a:spcPct val="0"/>
                </a:spcAft>
              </a:pPr>
              <a:r>
                <a:rPr lang="ja-JP" altLang="en-US" sz="2000" dirty="0" smtClean="0">
                  <a:solidFill>
                    <a:srgbClr val="000000"/>
                  </a:solidFill>
                </a:rPr>
                <a:t>③</a:t>
              </a:r>
              <a:endParaRPr lang="ja-JP" altLang="en-US" sz="2000" dirty="0">
                <a:solidFill>
                  <a:srgbClr val="000000"/>
                </a:solidFill>
              </a:endParaRPr>
            </a:p>
          </p:txBody>
        </p:sp>
      </p:grpSp>
      <p:grpSp>
        <p:nvGrpSpPr>
          <p:cNvPr id="92" name="グループ化 91"/>
          <p:cNvGrpSpPr/>
          <p:nvPr/>
        </p:nvGrpSpPr>
        <p:grpSpPr>
          <a:xfrm>
            <a:off x="3266463" y="1340768"/>
            <a:ext cx="1261884" cy="2736304"/>
            <a:chOff x="3266457" y="1340768"/>
            <a:chExt cx="1261884" cy="2736304"/>
          </a:xfrm>
        </p:grpSpPr>
        <p:grpSp>
          <p:nvGrpSpPr>
            <p:cNvPr id="90" name="グループ化 89"/>
            <p:cNvGrpSpPr/>
            <p:nvPr/>
          </p:nvGrpSpPr>
          <p:grpSpPr>
            <a:xfrm>
              <a:off x="3347864" y="2204864"/>
              <a:ext cx="1080120" cy="1872208"/>
              <a:chOff x="3347864" y="2204864"/>
              <a:chExt cx="1080120" cy="1872208"/>
            </a:xfrm>
          </p:grpSpPr>
          <p:cxnSp>
            <p:nvCxnSpPr>
              <p:cNvPr id="109" name="直線コネクタ 108"/>
              <p:cNvCxnSpPr/>
              <p:nvPr/>
            </p:nvCxnSpPr>
            <p:spPr>
              <a:xfrm>
                <a:off x="3347864" y="4077072"/>
                <a:ext cx="21602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0" name="直線コネクタ 109"/>
              <p:cNvCxnSpPr/>
              <p:nvPr/>
            </p:nvCxnSpPr>
            <p:spPr>
              <a:xfrm>
                <a:off x="3564646" y="2204864"/>
                <a:ext cx="0" cy="1872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2" name="直線矢印コネクタ 111"/>
              <p:cNvCxnSpPr/>
              <p:nvPr/>
            </p:nvCxnSpPr>
            <p:spPr>
              <a:xfrm>
                <a:off x="3563888" y="2204864"/>
                <a:ext cx="864096"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15" name="テキスト ボックス 114"/>
            <p:cNvSpPr txBox="1"/>
            <p:nvPr/>
          </p:nvSpPr>
          <p:spPr>
            <a:xfrm>
              <a:off x="3266457" y="1620089"/>
              <a:ext cx="1261884" cy="523220"/>
            </a:xfrm>
            <a:prstGeom prst="rect">
              <a:avLst/>
            </a:prstGeom>
            <a:noFill/>
          </p:spPr>
          <p:txBody>
            <a:bodyPr wrap="none" rtlCol="0">
              <a:spAutoFit/>
            </a:bodyPr>
            <a:lstStyle/>
            <a:p>
              <a:pPr fontAlgn="base">
                <a:spcBef>
                  <a:spcPct val="0"/>
                </a:spcBef>
                <a:spcAft>
                  <a:spcPct val="0"/>
                </a:spcAft>
              </a:pPr>
              <a:r>
                <a:rPr lang="ja-JP" altLang="en-US" sz="1400" dirty="0">
                  <a:solidFill>
                    <a:srgbClr val="000000"/>
                  </a:solidFill>
                </a:rPr>
                <a:t>局所</a:t>
              </a:r>
              <a:r>
                <a:rPr lang="ja-JP" altLang="en-US" sz="1400" dirty="0" smtClean="0">
                  <a:solidFill>
                    <a:srgbClr val="000000"/>
                  </a:solidFill>
                </a:rPr>
                <a:t>への</a:t>
              </a:r>
              <a:endParaRPr lang="en-US" altLang="ja-JP" sz="1400" dirty="0" smtClean="0">
                <a:solidFill>
                  <a:srgbClr val="000000"/>
                </a:solidFill>
              </a:endParaRPr>
            </a:p>
            <a:p>
              <a:pPr fontAlgn="base">
                <a:spcBef>
                  <a:spcPct val="0"/>
                </a:spcBef>
                <a:spcAft>
                  <a:spcPct val="0"/>
                </a:spcAft>
              </a:pPr>
              <a:r>
                <a:rPr lang="ja-JP" altLang="en-US" sz="1400" dirty="0" smtClean="0">
                  <a:solidFill>
                    <a:srgbClr val="000000"/>
                  </a:solidFill>
                </a:rPr>
                <a:t>不均等被ばく</a:t>
              </a:r>
              <a:endParaRPr lang="ja-JP" altLang="en-US" sz="1400" dirty="0">
                <a:solidFill>
                  <a:srgbClr val="000000"/>
                </a:solidFill>
              </a:endParaRPr>
            </a:p>
          </p:txBody>
        </p:sp>
        <p:sp>
          <p:nvSpPr>
            <p:cNvPr id="119" name="テキスト ボックス 118"/>
            <p:cNvSpPr txBox="1"/>
            <p:nvPr/>
          </p:nvSpPr>
          <p:spPr>
            <a:xfrm>
              <a:off x="3347864" y="1340768"/>
              <a:ext cx="441146" cy="400110"/>
            </a:xfrm>
            <a:prstGeom prst="rect">
              <a:avLst/>
            </a:prstGeom>
            <a:noFill/>
          </p:spPr>
          <p:txBody>
            <a:bodyPr wrap="none" rtlCol="0">
              <a:spAutoFit/>
            </a:bodyPr>
            <a:lstStyle/>
            <a:p>
              <a:pPr fontAlgn="base">
                <a:spcBef>
                  <a:spcPct val="0"/>
                </a:spcBef>
                <a:spcAft>
                  <a:spcPct val="0"/>
                </a:spcAft>
              </a:pPr>
              <a:r>
                <a:rPr lang="ja-JP" altLang="en-US" sz="2000" dirty="0" smtClean="0">
                  <a:solidFill>
                    <a:srgbClr val="000000"/>
                  </a:solidFill>
                </a:rPr>
                <a:t>④</a:t>
              </a:r>
              <a:endParaRPr lang="ja-JP" altLang="en-US" sz="2000" dirty="0">
                <a:solidFill>
                  <a:srgbClr val="000000"/>
                </a:solidFill>
              </a:endParaRPr>
            </a:p>
          </p:txBody>
        </p:sp>
      </p:grpSp>
      <p:grpSp>
        <p:nvGrpSpPr>
          <p:cNvPr id="108" name="グループ化 107"/>
          <p:cNvGrpSpPr/>
          <p:nvPr/>
        </p:nvGrpSpPr>
        <p:grpSpPr>
          <a:xfrm>
            <a:off x="4355976" y="188640"/>
            <a:ext cx="4968552" cy="6359294"/>
            <a:chOff x="4355976" y="22034"/>
            <a:chExt cx="4968552" cy="6359294"/>
          </a:xfrm>
        </p:grpSpPr>
        <p:sp>
          <p:nvSpPr>
            <p:cNvPr id="46" name="テキスト ボックス 45"/>
            <p:cNvSpPr txBox="1"/>
            <p:nvPr/>
          </p:nvSpPr>
          <p:spPr>
            <a:xfrm>
              <a:off x="4355976" y="22034"/>
              <a:ext cx="4968552" cy="400110"/>
            </a:xfrm>
            <a:prstGeom prst="rect">
              <a:avLst/>
            </a:prstGeom>
            <a:noFill/>
          </p:spPr>
          <p:txBody>
            <a:bodyPr wrap="square" rtlCol="0">
              <a:spAutoFit/>
            </a:bodyPr>
            <a:lstStyle/>
            <a:p>
              <a:pPr fontAlgn="base">
                <a:spcBef>
                  <a:spcPct val="0"/>
                </a:spcBef>
                <a:spcAft>
                  <a:spcPct val="0"/>
                </a:spcAft>
              </a:pPr>
              <a:r>
                <a:rPr lang="ja-JP" altLang="en-US" sz="2000" b="1" dirty="0">
                  <a:solidFill>
                    <a:srgbClr val="000000"/>
                  </a:solidFill>
                </a:rPr>
                <a:t>実効線量（</a:t>
              </a:r>
              <a:r>
                <a:rPr lang="en-US" altLang="ja-JP" sz="2000" b="1" dirty="0" err="1">
                  <a:solidFill>
                    <a:srgbClr val="000000"/>
                  </a:solidFill>
                </a:rPr>
                <a:t>Sv</a:t>
              </a:r>
              <a:r>
                <a:rPr lang="ja-JP" altLang="en-US" sz="2000" b="1" dirty="0" smtClean="0">
                  <a:solidFill>
                    <a:srgbClr val="000000"/>
                  </a:solidFill>
                </a:rPr>
                <a:t>）</a:t>
              </a:r>
              <a:endParaRPr lang="en-US" altLang="ja-JP" sz="2000" b="1" dirty="0">
                <a:solidFill>
                  <a:srgbClr val="000000"/>
                </a:solidFill>
              </a:endParaRPr>
            </a:p>
          </p:txBody>
        </p:sp>
        <p:sp>
          <p:nvSpPr>
            <p:cNvPr id="93" name="正方形/長方形 92"/>
            <p:cNvSpPr/>
            <p:nvPr/>
          </p:nvSpPr>
          <p:spPr>
            <a:xfrm>
              <a:off x="4427984" y="404664"/>
              <a:ext cx="4536504" cy="59766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000000"/>
                </a:solidFill>
              </a:endParaRPr>
            </a:p>
          </p:txBody>
        </p:sp>
      </p:grpSp>
      <p:grpSp>
        <p:nvGrpSpPr>
          <p:cNvPr id="130" name="グループ化 129"/>
          <p:cNvGrpSpPr/>
          <p:nvPr/>
        </p:nvGrpSpPr>
        <p:grpSpPr>
          <a:xfrm>
            <a:off x="4375026" y="696888"/>
            <a:ext cx="4533017" cy="2768560"/>
            <a:chOff x="4355976" y="3501008"/>
            <a:chExt cx="4533017" cy="2768560"/>
          </a:xfrm>
        </p:grpSpPr>
        <p:sp>
          <p:nvSpPr>
            <p:cNvPr id="89" name="Rectangle 81"/>
            <p:cNvSpPr>
              <a:spLocks noChangeArrowheads="1"/>
            </p:cNvSpPr>
            <p:nvPr/>
          </p:nvSpPr>
          <p:spPr bwMode="auto">
            <a:xfrm>
              <a:off x="4499992" y="3501008"/>
              <a:ext cx="4379881" cy="276856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fontAlgn="base">
                <a:spcBef>
                  <a:spcPct val="0"/>
                </a:spcBef>
                <a:spcAft>
                  <a:spcPct val="0"/>
                </a:spcAft>
              </a:pPr>
              <a:endParaRPr lang="ja-JP" altLang="en-US" sz="2400" dirty="0">
                <a:solidFill>
                  <a:srgbClr val="FFFFFF"/>
                </a:solidFill>
                <a:latin typeface="Times New Roman" pitchFamily="18" charset="0"/>
                <a:ea typeface="ＭＳ Ｐゴシック" pitchFamily="50" charset="-128"/>
              </a:endParaRPr>
            </a:p>
          </p:txBody>
        </p:sp>
        <p:sp>
          <p:nvSpPr>
            <p:cNvPr id="74" name="テキスト ボックス 73"/>
            <p:cNvSpPr txBox="1"/>
            <p:nvPr/>
          </p:nvSpPr>
          <p:spPr>
            <a:xfrm>
              <a:off x="5616129" y="4228505"/>
              <a:ext cx="3203848" cy="1600438"/>
            </a:xfrm>
            <a:prstGeom prst="rect">
              <a:avLst/>
            </a:prstGeom>
            <a:noFill/>
          </p:spPr>
          <p:txBody>
            <a:bodyPr wrap="square" rtlCol="0">
              <a:spAutoFit/>
            </a:bodyPr>
            <a:lstStyle/>
            <a:p>
              <a:pPr fontAlgn="base">
                <a:spcBef>
                  <a:spcPct val="0"/>
                </a:spcBef>
                <a:spcAft>
                  <a:spcPct val="0"/>
                </a:spcAft>
              </a:pPr>
              <a:r>
                <a:rPr lang="ja-JP" altLang="en-US" sz="1400" b="1" dirty="0">
                  <a:solidFill>
                    <a:srgbClr val="000000"/>
                  </a:solidFill>
                </a:rPr>
                <a:t>　脳　：</a:t>
              </a:r>
              <a:r>
                <a:rPr lang="en-US" altLang="ja-JP" sz="1400" b="1" dirty="0">
                  <a:solidFill>
                    <a:srgbClr val="000000"/>
                  </a:solidFill>
                </a:rPr>
                <a:t>2.0 Sv × 0.01 = 0.02 </a:t>
              </a:r>
              <a:r>
                <a:rPr lang="en-US" altLang="ja-JP" sz="1400" b="1" dirty="0" err="1">
                  <a:solidFill>
                    <a:srgbClr val="000000"/>
                  </a:solidFill>
                </a:rPr>
                <a:t>Sv</a:t>
              </a:r>
              <a:endParaRPr lang="en-US" altLang="ja-JP" sz="1400" b="1" dirty="0">
                <a:solidFill>
                  <a:srgbClr val="000000"/>
                </a:solidFill>
              </a:endParaRPr>
            </a:p>
            <a:p>
              <a:pPr fontAlgn="base">
                <a:spcBef>
                  <a:spcPct val="0"/>
                </a:spcBef>
                <a:spcAft>
                  <a:spcPct val="0"/>
                </a:spcAft>
              </a:pPr>
              <a:r>
                <a:rPr lang="ja-JP" altLang="en-US" sz="1400" b="1" dirty="0">
                  <a:solidFill>
                    <a:srgbClr val="000000"/>
                  </a:solidFill>
                </a:rPr>
                <a:t>甲状線：</a:t>
              </a:r>
              <a:r>
                <a:rPr lang="en-US" altLang="ja-JP" sz="1400" b="1" dirty="0">
                  <a:solidFill>
                    <a:srgbClr val="000000"/>
                  </a:solidFill>
                </a:rPr>
                <a:t>2.0 </a:t>
              </a:r>
              <a:r>
                <a:rPr lang="en-US" altLang="ja-JP" sz="1400" b="1" dirty="0" err="1">
                  <a:solidFill>
                    <a:srgbClr val="000000"/>
                  </a:solidFill>
                </a:rPr>
                <a:t>Sv</a:t>
              </a:r>
              <a:r>
                <a:rPr lang="en-US" altLang="ja-JP" sz="1400" b="1" dirty="0">
                  <a:solidFill>
                    <a:srgbClr val="000000"/>
                  </a:solidFill>
                </a:rPr>
                <a:t> × 0.04 = 0.08 </a:t>
              </a:r>
              <a:r>
                <a:rPr lang="en-US" altLang="ja-JP" sz="1400" b="1" dirty="0" err="1">
                  <a:solidFill>
                    <a:srgbClr val="000000"/>
                  </a:solidFill>
                </a:rPr>
                <a:t>Sv</a:t>
              </a:r>
              <a:endParaRPr lang="en-US" altLang="ja-JP" sz="1400" b="1" dirty="0">
                <a:solidFill>
                  <a:srgbClr val="000000"/>
                </a:solidFill>
              </a:endParaRPr>
            </a:p>
            <a:p>
              <a:pPr fontAlgn="base">
                <a:spcBef>
                  <a:spcPct val="0"/>
                </a:spcBef>
                <a:spcAft>
                  <a:spcPct val="0"/>
                </a:spcAft>
              </a:pPr>
              <a:r>
                <a:rPr lang="ja-JP" altLang="en-US" sz="1400" b="1" dirty="0">
                  <a:solidFill>
                    <a:srgbClr val="000000"/>
                  </a:solidFill>
                </a:rPr>
                <a:t>食道　：</a:t>
              </a:r>
              <a:r>
                <a:rPr lang="en-US" altLang="ja-JP" sz="1400" b="1" dirty="0">
                  <a:solidFill>
                    <a:srgbClr val="000000"/>
                  </a:solidFill>
                </a:rPr>
                <a:t>2.0 </a:t>
              </a:r>
              <a:r>
                <a:rPr lang="en-US" altLang="ja-JP" sz="1400" b="1" dirty="0" err="1">
                  <a:solidFill>
                    <a:srgbClr val="000000"/>
                  </a:solidFill>
                </a:rPr>
                <a:t>Sv</a:t>
              </a:r>
              <a:r>
                <a:rPr lang="en-US" altLang="ja-JP" sz="1400" b="1" dirty="0">
                  <a:solidFill>
                    <a:srgbClr val="000000"/>
                  </a:solidFill>
                </a:rPr>
                <a:t> × 0.04 = 0.08 </a:t>
              </a:r>
              <a:r>
                <a:rPr lang="en-US" altLang="ja-JP" sz="1400" b="1" dirty="0" err="1">
                  <a:solidFill>
                    <a:srgbClr val="000000"/>
                  </a:solidFill>
                </a:rPr>
                <a:t>Sv</a:t>
              </a:r>
              <a:endParaRPr lang="en-US" altLang="ja-JP" sz="1400" b="1" dirty="0">
                <a:solidFill>
                  <a:srgbClr val="000000"/>
                </a:solidFill>
              </a:endParaRPr>
            </a:p>
            <a:p>
              <a:pPr fontAlgn="base">
                <a:spcBef>
                  <a:spcPct val="0"/>
                </a:spcBef>
                <a:spcAft>
                  <a:spcPct val="0"/>
                </a:spcAft>
              </a:pPr>
              <a:endParaRPr lang="en-US" altLang="ja-JP" sz="1400" b="1" dirty="0">
                <a:solidFill>
                  <a:srgbClr val="000000"/>
                </a:solidFill>
              </a:endParaRPr>
            </a:p>
            <a:p>
              <a:pPr fontAlgn="base">
                <a:spcBef>
                  <a:spcPct val="0"/>
                </a:spcBef>
                <a:spcAft>
                  <a:spcPct val="0"/>
                </a:spcAft>
              </a:pPr>
              <a:endParaRPr lang="en-US" altLang="ja-JP" sz="1400" b="1" dirty="0">
                <a:solidFill>
                  <a:srgbClr val="000000"/>
                </a:solidFill>
              </a:endParaRPr>
            </a:p>
            <a:p>
              <a:pPr fontAlgn="base">
                <a:spcBef>
                  <a:spcPct val="0"/>
                </a:spcBef>
                <a:spcAft>
                  <a:spcPct val="0"/>
                </a:spcAft>
              </a:pPr>
              <a:endParaRPr lang="en-US" altLang="ja-JP" sz="1400" b="1" dirty="0">
                <a:solidFill>
                  <a:srgbClr val="000000"/>
                </a:solidFill>
              </a:endParaRPr>
            </a:p>
            <a:p>
              <a:pPr fontAlgn="base">
                <a:spcBef>
                  <a:spcPct val="0"/>
                </a:spcBef>
                <a:spcAft>
                  <a:spcPct val="0"/>
                </a:spcAft>
              </a:pPr>
              <a:endParaRPr lang="ja-JP" altLang="en-US" sz="1400" b="1" dirty="0">
                <a:solidFill>
                  <a:srgbClr val="000000"/>
                </a:solidFill>
              </a:endParaRPr>
            </a:p>
          </p:txBody>
        </p:sp>
        <p:sp>
          <p:nvSpPr>
            <p:cNvPr id="76" name="正方形/長方形 75"/>
            <p:cNvSpPr/>
            <p:nvPr/>
          </p:nvSpPr>
          <p:spPr>
            <a:xfrm>
              <a:off x="6732240" y="3925123"/>
              <a:ext cx="1569660" cy="369332"/>
            </a:xfrm>
            <a:prstGeom prst="rect">
              <a:avLst/>
            </a:prstGeom>
          </p:spPr>
          <p:txBody>
            <a:bodyPr wrap="none">
              <a:spAutoFit/>
            </a:bodyPr>
            <a:lstStyle/>
            <a:p>
              <a:pPr fontAlgn="base">
                <a:spcBef>
                  <a:spcPct val="0"/>
                </a:spcBef>
                <a:spcAft>
                  <a:spcPct val="0"/>
                </a:spcAft>
              </a:pPr>
              <a:r>
                <a:rPr lang="ja-JP" altLang="en-US" dirty="0">
                  <a:solidFill>
                    <a:srgbClr val="00B050"/>
                  </a:solidFill>
                </a:rPr>
                <a:t>組織加重係数</a:t>
              </a:r>
              <a:endParaRPr lang="en-US" altLang="ja-JP" dirty="0">
                <a:solidFill>
                  <a:srgbClr val="00B050"/>
                </a:solidFill>
              </a:endParaRPr>
            </a:p>
          </p:txBody>
        </p:sp>
        <p:sp>
          <p:nvSpPr>
            <p:cNvPr id="78" name="テキスト ボックス 77"/>
            <p:cNvSpPr txBox="1"/>
            <p:nvPr/>
          </p:nvSpPr>
          <p:spPr>
            <a:xfrm>
              <a:off x="8007020" y="5618691"/>
              <a:ext cx="881973" cy="584775"/>
            </a:xfrm>
            <a:prstGeom prst="rect">
              <a:avLst/>
            </a:prstGeom>
            <a:noFill/>
          </p:spPr>
          <p:txBody>
            <a:bodyPr wrap="none" rtlCol="0">
              <a:spAutoFit/>
            </a:bodyPr>
            <a:lstStyle/>
            <a:p>
              <a:pPr algn="ctr" fontAlgn="base">
                <a:spcBef>
                  <a:spcPct val="0"/>
                </a:spcBef>
                <a:spcAft>
                  <a:spcPct val="0"/>
                </a:spcAft>
              </a:pPr>
              <a:r>
                <a:rPr lang="ja-JP" altLang="en-US" sz="1600" dirty="0">
                  <a:solidFill>
                    <a:srgbClr val="000000"/>
                  </a:solidFill>
                </a:rPr>
                <a:t>合計</a:t>
              </a:r>
              <a:endParaRPr lang="en-US" altLang="ja-JP" sz="1600" dirty="0">
                <a:solidFill>
                  <a:srgbClr val="000000"/>
                </a:solidFill>
              </a:endParaRPr>
            </a:p>
            <a:p>
              <a:pPr algn="ctr" fontAlgn="base">
                <a:spcBef>
                  <a:spcPct val="0"/>
                </a:spcBef>
                <a:spcAft>
                  <a:spcPct val="0"/>
                </a:spcAft>
              </a:pPr>
              <a:r>
                <a:rPr lang="en-US" altLang="ja-JP" sz="1600" u="sng" dirty="0">
                  <a:solidFill>
                    <a:srgbClr val="000000"/>
                  </a:solidFill>
                </a:rPr>
                <a:t>0.18 </a:t>
              </a:r>
              <a:r>
                <a:rPr lang="en-US" altLang="ja-JP" sz="1600" u="sng" dirty="0" err="1">
                  <a:solidFill>
                    <a:srgbClr val="000000"/>
                  </a:solidFill>
                </a:rPr>
                <a:t>Sv</a:t>
              </a:r>
              <a:endParaRPr lang="ja-JP" altLang="en-US" sz="1600" u="sng" dirty="0">
                <a:solidFill>
                  <a:srgbClr val="000000"/>
                </a:solidFill>
              </a:endParaRPr>
            </a:p>
          </p:txBody>
        </p:sp>
        <p:cxnSp>
          <p:nvCxnSpPr>
            <p:cNvPr id="81" name="直線コネクタ 80"/>
            <p:cNvCxnSpPr/>
            <p:nvPr/>
          </p:nvCxnSpPr>
          <p:spPr>
            <a:xfrm>
              <a:off x="5674154" y="5622291"/>
              <a:ext cx="313184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82" name="角丸四角形 81"/>
            <p:cNvSpPr/>
            <p:nvPr/>
          </p:nvSpPr>
          <p:spPr>
            <a:xfrm>
              <a:off x="7275253" y="4254139"/>
              <a:ext cx="504056" cy="129614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83" name="テキスト ボックス 82"/>
            <p:cNvSpPr txBox="1"/>
            <p:nvPr/>
          </p:nvSpPr>
          <p:spPr>
            <a:xfrm>
              <a:off x="4355976" y="3505006"/>
              <a:ext cx="3816424" cy="400110"/>
            </a:xfrm>
            <a:prstGeom prst="rect">
              <a:avLst/>
            </a:prstGeom>
            <a:noFill/>
          </p:spPr>
          <p:txBody>
            <a:bodyPr wrap="square" rtlCol="0">
              <a:spAutoFit/>
            </a:bodyPr>
            <a:lstStyle/>
            <a:p>
              <a:pPr algn="ctr" fontAlgn="base">
                <a:spcBef>
                  <a:spcPct val="0"/>
                </a:spcBef>
                <a:spcAft>
                  <a:spcPct val="0"/>
                </a:spcAft>
              </a:pPr>
              <a:r>
                <a:rPr lang="ja-JP" altLang="en-US" sz="2000" u="sng" dirty="0">
                  <a:solidFill>
                    <a:srgbClr val="000000"/>
                  </a:solidFill>
                </a:rPr>
                <a:t>不均等被ばく（局所被ばく）</a:t>
              </a:r>
            </a:p>
          </p:txBody>
        </p:sp>
        <p:grpSp>
          <p:nvGrpSpPr>
            <p:cNvPr id="4" name="グループ化 130"/>
            <p:cNvGrpSpPr/>
            <p:nvPr/>
          </p:nvGrpSpPr>
          <p:grpSpPr>
            <a:xfrm>
              <a:off x="4644008" y="4077072"/>
              <a:ext cx="720080" cy="1944216"/>
              <a:chOff x="4644008" y="1052736"/>
              <a:chExt cx="720080" cy="1944216"/>
            </a:xfrm>
            <a:solidFill>
              <a:srgbClr val="FF0000"/>
            </a:solidFill>
          </p:grpSpPr>
          <p:sp>
            <p:nvSpPr>
              <p:cNvPr id="132" name="角丸四角形 131"/>
              <p:cNvSpPr/>
              <p:nvPr/>
            </p:nvSpPr>
            <p:spPr>
              <a:xfrm>
                <a:off x="4932040" y="1472909"/>
                <a:ext cx="144016" cy="14401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33" name="円/楕円 132"/>
              <p:cNvSpPr/>
              <p:nvPr/>
            </p:nvSpPr>
            <p:spPr>
              <a:xfrm>
                <a:off x="4788024" y="1052736"/>
                <a:ext cx="432048" cy="4320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34" name="角丸四角形 133"/>
              <p:cNvSpPr/>
              <p:nvPr/>
            </p:nvSpPr>
            <p:spPr>
              <a:xfrm>
                <a:off x="4788024" y="1556792"/>
                <a:ext cx="432048" cy="780213"/>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35" name="角丸四角形 134"/>
              <p:cNvSpPr/>
              <p:nvPr/>
            </p:nvSpPr>
            <p:spPr>
              <a:xfrm>
                <a:off x="4644008" y="1641433"/>
                <a:ext cx="144016" cy="576064"/>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36" name="角丸四角形 135"/>
              <p:cNvSpPr/>
              <p:nvPr/>
            </p:nvSpPr>
            <p:spPr>
              <a:xfrm>
                <a:off x="5220072" y="1641433"/>
                <a:ext cx="144016" cy="576064"/>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37" name="角丸四角形 136"/>
              <p:cNvSpPr/>
              <p:nvPr/>
            </p:nvSpPr>
            <p:spPr>
              <a:xfrm>
                <a:off x="4788024" y="2348880"/>
                <a:ext cx="180000" cy="648072"/>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38" name="角丸四角形 137"/>
              <p:cNvSpPr/>
              <p:nvPr/>
            </p:nvSpPr>
            <p:spPr>
              <a:xfrm>
                <a:off x="5039673" y="2348880"/>
                <a:ext cx="180000" cy="648072"/>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dirty="0">
                  <a:solidFill>
                    <a:srgbClr val="FFFFFF"/>
                  </a:solidFill>
                </a:endParaRPr>
              </a:p>
            </p:txBody>
          </p:sp>
        </p:grpSp>
      </p:grpSp>
      <p:grpSp>
        <p:nvGrpSpPr>
          <p:cNvPr id="117" name="グループ化 116"/>
          <p:cNvGrpSpPr/>
          <p:nvPr/>
        </p:nvGrpSpPr>
        <p:grpSpPr>
          <a:xfrm>
            <a:off x="3417644" y="4077072"/>
            <a:ext cx="1082348" cy="2056294"/>
            <a:chOff x="3417644" y="4077072"/>
            <a:chExt cx="1082348" cy="2056294"/>
          </a:xfrm>
        </p:grpSpPr>
        <p:sp>
          <p:nvSpPr>
            <p:cNvPr id="120" name="テキスト ボックス 119"/>
            <p:cNvSpPr txBox="1"/>
            <p:nvPr/>
          </p:nvSpPr>
          <p:spPr>
            <a:xfrm>
              <a:off x="3417644" y="5348833"/>
              <a:ext cx="1082348" cy="523220"/>
            </a:xfrm>
            <a:prstGeom prst="rect">
              <a:avLst/>
            </a:prstGeom>
            <a:noFill/>
          </p:spPr>
          <p:txBody>
            <a:bodyPr wrap="none" rtlCol="0">
              <a:spAutoFit/>
            </a:bodyPr>
            <a:lstStyle/>
            <a:p>
              <a:pPr fontAlgn="base">
                <a:spcBef>
                  <a:spcPct val="0"/>
                </a:spcBef>
                <a:spcAft>
                  <a:spcPct val="0"/>
                </a:spcAft>
              </a:pPr>
              <a:r>
                <a:rPr lang="ja-JP" altLang="en-US" sz="1400" dirty="0">
                  <a:solidFill>
                    <a:srgbClr val="000000"/>
                  </a:solidFill>
                </a:rPr>
                <a:t>全身</a:t>
              </a:r>
              <a:r>
                <a:rPr lang="ja-JP" altLang="en-US" sz="1400" dirty="0" smtClean="0">
                  <a:solidFill>
                    <a:srgbClr val="000000"/>
                  </a:solidFill>
                </a:rPr>
                <a:t>への</a:t>
              </a:r>
              <a:endParaRPr lang="en-US" altLang="ja-JP" sz="1400" dirty="0" smtClean="0">
                <a:solidFill>
                  <a:srgbClr val="000000"/>
                </a:solidFill>
              </a:endParaRPr>
            </a:p>
            <a:p>
              <a:pPr fontAlgn="base">
                <a:spcBef>
                  <a:spcPct val="0"/>
                </a:spcBef>
                <a:spcAft>
                  <a:spcPct val="0"/>
                </a:spcAft>
              </a:pPr>
              <a:r>
                <a:rPr lang="ja-JP" altLang="en-US" sz="1400" dirty="0" smtClean="0">
                  <a:solidFill>
                    <a:srgbClr val="000000"/>
                  </a:solidFill>
                </a:rPr>
                <a:t>均等被ばく</a:t>
              </a:r>
              <a:endParaRPr lang="ja-JP" altLang="en-US" sz="1400" dirty="0">
                <a:solidFill>
                  <a:srgbClr val="000000"/>
                </a:solidFill>
              </a:endParaRPr>
            </a:p>
          </p:txBody>
        </p:sp>
        <p:sp>
          <p:nvSpPr>
            <p:cNvPr id="121" name="テキスト ボックス 120"/>
            <p:cNvSpPr txBox="1"/>
            <p:nvPr/>
          </p:nvSpPr>
          <p:spPr>
            <a:xfrm>
              <a:off x="3489652" y="5733256"/>
              <a:ext cx="441146" cy="400110"/>
            </a:xfrm>
            <a:prstGeom prst="rect">
              <a:avLst/>
            </a:prstGeom>
            <a:noFill/>
          </p:spPr>
          <p:txBody>
            <a:bodyPr wrap="none" rtlCol="0">
              <a:spAutoFit/>
            </a:bodyPr>
            <a:lstStyle/>
            <a:p>
              <a:pPr fontAlgn="base">
                <a:spcBef>
                  <a:spcPct val="0"/>
                </a:spcBef>
                <a:spcAft>
                  <a:spcPct val="0"/>
                </a:spcAft>
              </a:pPr>
              <a:r>
                <a:rPr lang="ja-JP" altLang="en-US" sz="2000" dirty="0" smtClean="0">
                  <a:solidFill>
                    <a:srgbClr val="000000"/>
                  </a:solidFill>
                </a:rPr>
                <a:t>⑤</a:t>
              </a:r>
              <a:endParaRPr lang="ja-JP" altLang="en-US" sz="2000" dirty="0">
                <a:solidFill>
                  <a:srgbClr val="000000"/>
                </a:solidFill>
              </a:endParaRPr>
            </a:p>
          </p:txBody>
        </p:sp>
        <p:grpSp>
          <p:nvGrpSpPr>
            <p:cNvPr id="113" name="グループ化 112"/>
            <p:cNvGrpSpPr/>
            <p:nvPr/>
          </p:nvGrpSpPr>
          <p:grpSpPr>
            <a:xfrm>
              <a:off x="3563888" y="4077072"/>
              <a:ext cx="864096" cy="1224000"/>
              <a:chOff x="3563888" y="4124697"/>
              <a:chExt cx="864096" cy="1224000"/>
            </a:xfrm>
          </p:grpSpPr>
          <p:cxnSp>
            <p:nvCxnSpPr>
              <p:cNvPr id="114" name="直線矢印コネクタ 113"/>
              <p:cNvCxnSpPr/>
              <p:nvPr/>
            </p:nvCxnSpPr>
            <p:spPr>
              <a:xfrm>
                <a:off x="3563888" y="5339308"/>
                <a:ext cx="864096"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6" name="直線コネクタ 85"/>
              <p:cNvCxnSpPr/>
              <p:nvPr/>
            </p:nvCxnSpPr>
            <p:spPr>
              <a:xfrm>
                <a:off x="3563888" y="4124697"/>
                <a:ext cx="0" cy="1224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8777664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up)">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dissolv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dissolve">
                                      <p:cBhvr>
                                        <p:cTn id="17" dur="500"/>
                                        <p:tgtEl>
                                          <p:spTgt spid="8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wipe(left)">
                                      <p:cBhvr>
                                        <p:cTn id="22" dur="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dissolve">
                                      <p:cBhvr>
                                        <p:cTn id="27" dur="500"/>
                                        <p:tgtEl>
                                          <p:spTgt spid="10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30"/>
                                        </p:tgtEl>
                                        <p:attrNameLst>
                                          <p:attrName>style.visibility</p:attrName>
                                        </p:attrNameLst>
                                      </p:cBhvr>
                                      <p:to>
                                        <p:strVal val="visible"/>
                                      </p:to>
                                    </p:set>
                                    <p:animEffect transition="in" filter="dissolve">
                                      <p:cBhvr>
                                        <p:cTn id="32" dur="500"/>
                                        <p:tgtEl>
                                          <p:spTgt spid="1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wipe(left)">
                                      <p:cBhvr>
                                        <p:cTn id="37" dur="500"/>
                                        <p:tgtEl>
                                          <p:spTgt spid="11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31"/>
                                        </p:tgtEl>
                                        <p:attrNameLst>
                                          <p:attrName>style.visibility</p:attrName>
                                        </p:attrNameLst>
                                      </p:cBhvr>
                                      <p:to>
                                        <p:strVal val="visible"/>
                                      </p:to>
                                    </p:set>
                                    <p:animEffect transition="in" filter="dissolve">
                                      <p:cBhvr>
                                        <p:cTn id="42"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2771800" y="1124744"/>
            <a:ext cx="3744416" cy="830997"/>
          </a:xfrm>
          <a:prstGeom prst="rect">
            <a:avLst/>
          </a:prstGeom>
          <a:noFill/>
        </p:spPr>
        <p:txBody>
          <a:bodyPr wrap="square" rtlCol="0">
            <a:spAutoFit/>
          </a:bodyPr>
          <a:lstStyle/>
          <a:p>
            <a:r>
              <a:rPr lang="ja-JP" altLang="en-US" sz="4800" b="1" dirty="0" smtClean="0">
                <a:solidFill>
                  <a:srgbClr val="000000"/>
                </a:solidFill>
                <a:latin typeface="Comic Sans MS" panose="030F0702030302020204" pitchFamily="66" charset="0"/>
                <a:ea typeface="HG丸ｺﾞｼｯｸM-PRO" panose="020F0600000000000000" pitchFamily="50" charset="-128"/>
              </a:rPr>
              <a:t>ステップ </a:t>
            </a:r>
            <a:r>
              <a:rPr lang="en-US" altLang="ja-JP" sz="4800" b="1" dirty="0">
                <a:solidFill>
                  <a:srgbClr val="000000"/>
                </a:solidFill>
                <a:latin typeface="Comic Sans MS" panose="030F0702030302020204" pitchFamily="66" charset="0"/>
                <a:ea typeface="HG丸ｺﾞｼｯｸM-PRO" panose="020F0600000000000000" pitchFamily="50" charset="-128"/>
              </a:rPr>
              <a:t>3</a:t>
            </a:r>
            <a:endParaRPr lang="ja-JP" altLang="en-US" sz="4800" b="1" dirty="0">
              <a:solidFill>
                <a:srgbClr val="000000"/>
              </a:solidFill>
              <a:latin typeface="Comic Sans MS" panose="030F0702030302020204" pitchFamily="66" charset="0"/>
              <a:ea typeface="HG丸ｺﾞｼｯｸM-PRO" panose="020F0600000000000000" pitchFamily="50" charset="-128"/>
            </a:endParaRPr>
          </a:p>
        </p:txBody>
      </p:sp>
      <p:sp>
        <p:nvSpPr>
          <p:cNvPr id="3" name="テキスト ボックス 2"/>
          <p:cNvSpPr txBox="1"/>
          <p:nvPr/>
        </p:nvSpPr>
        <p:spPr>
          <a:xfrm>
            <a:off x="1475656" y="3068960"/>
            <a:ext cx="6139836" cy="830997"/>
          </a:xfrm>
          <a:prstGeom prst="rect">
            <a:avLst/>
          </a:prstGeom>
          <a:noFill/>
        </p:spPr>
        <p:txBody>
          <a:bodyPr wrap="square" rtlCol="0">
            <a:spAutoFit/>
          </a:bodyPr>
          <a:lstStyle/>
          <a:p>
            <a:r>
              <a:rPr lang="ja-JP" altLang="en-US" sz="4800" b="1" dirty="0" smtClean="0">
                <a:solidFill>
                  <a:srgbClr val="000000"/>
                </a:solidFill>
                <a:latin typeface="Comic Sans MS" panose="030F0702030302020204" pitchFamily="66" charset="0"/>
                <a:ea typeface="HG丸ｺﾞｼｯｸM-PRO" panose="020F0600000000000000" pitchFamily="50" charset="-128"/>
              </a:rPr>
              <a:t>放射線の人体影響</a:t>
            </a:r>
            <a:endParaRPr lang="ja-JP" altLang="en-US" sz="4800" b="1" dirty="0">
              <a:solidFill>
                <a:srgbClr val="000000"/>
              </a:solidFill>
              <a:latin typeface="Comic Sans MS" panose="030F0702030302020204" pitchFamily="66" charset="0"/>
              <a:ea typeface="HG丸ｺﾞｼｯｸM-PRO" panose="020F0600000000000000" pitchFamily="50" charset="-128"/>
            </a:endParaRPr>
          </a:p>
        </p:txBody>
      </p:sp>
    </p:spTree>
    <p:extLst>
      <p:ext uri="{BB962C8B-B14F-4D97-AF65-F5344CB8AC3E}">
        <p14:creationId xmlns:p14="http://schemas.microsoft.com/office/powerpoint/2010/main" val="7726089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719064" y="2276872"/>
            <a:ext cx="8424936" cy="1200329"/>
          </a:xfrm>
          <a:prstGeom prst="rect">
            <a:avLst/>
          </a:prstGeom>
          <a:noFill/>
        </p:spPr>
        <p:txBody>
          <a:bodyPr wrap="square" rtlCol="0">
            <a:spAutoFit/>
          </a:bodyPr>
          <a:lstStyle/>
          <a:p>
            <a:r>
              <a:rPr lang="ja-JP" altLang="en-US" sz="3600" b="1" dirty="0">
                <a:solidFill>
                  <a:srgbClr val="000000"/>
                </a:solidFill>
                <a:latin typeface="HG丸ｺﾞｼｯｸM-PRO" panose="020F0600000000000000" pitchFamily="50" charset="-128"/>
                <a:ea typeface="HG丸ｺﾞｼｯｸM-PRO" panose="020F0600000000000000" pitchFamily="50" charset="-128"/>
              </a:rPr>
              <a:t>放射線の人体への影響について教えてください。</a:t>
            </a:r>
          </a:p>
        </p:txBody>
      </p:sp>
    </p:spTree>
    <p:extLst>
      <p:ext uri="{BB962C8B-B14F-4D97-AF65-F5344CB8AC3E}">
        <p14:creationId xmlns:p14="http://schemas.microsoft.com/office/powerpoint/2010/main" val="298549094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8" name="Rectangle 2"/>
          <p:cNvSpPr>
            <a:spLocks noChangeArrowheads="1"/>
          </p:cNvSpPr>
          <p:nvPr/>
        </p:nvSpPr>
        <p:spPr bwMode="auto">
          <a:xfrm>
            <a:off x="24" y="-230832"/>
            <a:ext cx="184731" cy="461665"/>
          </a:xfrm>
          <a:prstGeom prst="rect">
            <a:avLst/>
          </a:prstGeom>
          <a:noFill/>
          <a:ln w="9525">
            <a:noFill/>
            <a:miter lim="800000"/>
            <a:headEnd/>
            <a:tailEnd/>
          </a:ln>
        </p:spPr>
        <p:txBody>
          <a:bodyPr wrap="none" anchor="ctr">
            <a:spAutoFit/>
          </a:bodyPr>
          <a:lstStyle/>
          <a:p>
            <a:pPr fontAlgn="base">
              <a:spcBef>
                <a:spcPct val="0"/>
              </a:spcBef>
              <a:spcAft>
                <a:spcPct val="0"/>
              </a:spcAft>
            </a:pPr>
            <a:endParaRPr lang="ja-JP" altLang="en-US" sz="2400">
              <a:solidFill>
                <a:srgbClr val="000000"/>
              </a:solidFill>
            </a:endParaRPr>
          </a:p>
        </p:txBody>
      </p:sp>
      <p:sp>
        <p:nvSpPr>
          <p:cNvPr id="1613832" name="正方形/長方形 12"/>
          <p:cNvSpPr>
            <a:spLocks noChangeArrowheads="1"/>
          </p:cNvSpPr>
          <p:nvPr/>
        </p:nvSpPr>
        <p:spPr bwMode="auto">
          <a:xfrm>
            <a:off x="108520" y="82038"/>
            <a:ext cx="9144000" cy="661400"/>
          </a:xfrm>
          <a:prstGeom prst="rect">
            <a:avLst/>
          </a:prstGeom>
          <a:noFill/>
          <a:ln w="9525">
            <a:noFill/>
            <a:miter lim="800000"/>
            <a:headEnd/>
            <a:tailEnd/>
          </a:ln>
        </p:spPr>
        <p:txBody>
          <a:bodyPr>
            <a:spAutoFit/>
          </a:bodyPr>
          <a:lstStyle/>
          <a:p>
            <a:pPr marL="742950" indent="-742950" algn="ctr" fontAlgn="base">
              <a:lnSpc>
                <a:spcPct val="150000"/>
              </a:lnSpc>
              <a:spcBef>
                <a:spcPct val="60000"/>
              </a:spcBef>
              <a:spcAft>
                <a:spcPct val="0"/>
              </a:spcAft>
            </a:pPr>
            <a:r>
              <a:rPr lang="ja-JP" altLang="en-US" sz="2800" b="1" dirty="0">
                <a:solidFill>
                  <a:srgbClr val="000000"/>
                </a:solidFill>
                <a:latin typeface="Comic Sans MS" pitchFamily="66" charset="0"/>
                <a:ea typeface="HG丸ｺﾞｼｯｸM-PRO" pitchFamily="50" charset="-128"/>
              </a:rPr>
              <a:t>全身に</a:t>
            </a:r>
            <a:r>
              <a:rPr lang="en-US" altLang="ja-JP" sz="2800" b="1" dirty="0">
                <a:solidFill>
                  <a:srgbClr val="000000"/>
                </a:solidFill>
                <a:latin typeface="Comic Sans MS" pitchFamily="66" charset="0"/>
                <a:ea typeface="HG丸ｺﾞｼｯｸM-PRO" pitchFamily="50" charset="-128"/>
              </a:rPr>
              <a:t>4 </a:t>
            </a:r>
            <a:r>
              <a:rPr lang="en-US" altLang="ja-JP" sz="2800" b="1" dirty="0" err="1">
                <a:solidFill>
                  <a:srgbClr val="000000"/>
                </a:solidFill>
                <a:latin typeface="Comic Sans MS" pitchFamily="66" charset="0"/>
                <a:ea typeface="HG丸ｺﾞｼｯｸM-PRO" pitchFamily="50" charset="-128"/>
              </a:rPr>
              <a:t>Gy</a:t>
            </a:r>
            <a:r>
              <a:rPr lang="ja-JP" altLang="en-US" sz="2800" b="1" dirty="0" err="1">
                <a:solidFill>
                  <a:srgbClr val="000000"/>
                </a:solidFill>
                <a:latin typeface="Comic Sans MS" pitchFamily="66" charset="0"/>
                <a:ea typeface="HG丸ｺﾞｼｯｸM-PRO" pitchFamily="50" charset="-128"/>
              </a:rPr>
              <a:t>が照</a:t>
            </a:r>
            <a:r>
              <a:rPr lang="ja-JP" altLang="en-US" sz="2800" b="1" dirty="0">
                <a:solidFill>
                  <a:srgbClr val="000000"/>
                </a:solidFill>
                <a:latin typeface="Comic Sans MS" pitchFamily="66" charset="0"/>
                <a:ea typeface="HG丸ｺﾞｼｯｸM-PRO" pitchFamily="50" charset="-128"/>
              </a:rPr>
              <a:t>射されるとどうなる？</a:t>
            </a:r>
            <a:endParaRPr lang="en-US" altLang="ja-JP" sz="2800" b="1" dirty="0">
              <a:solidFill>
                <a:srgbClr val="000000"/>
              </a:solidFill>
              <a:latin typeface="Comic Sans MS" pitchFamily="66" charset="0"/>
              <a:ea typeface="HG丸ｺﾞｼｯｸM-PRO" pitchFamily="50" charset="-128"/>
            </a:endParaRPr>
          </a:p>
        </p:txBody>
      </p:sp>
      <p:grpSp>
        <p:nvGrpSpPr>
          <p:cNvPr id="4" name="グループ化 3"/>
          <p:cNvGrpSpPr/>
          <p:nvPr/>
        </p:nvGrpSpPr>
        <p:grpSpPr>
          <a:xfrm>
            <a:off x="732677" y="980728"/>
            <a:ext cx="698814" cy="1950806"/>
            <a:chOff x="1424914" y="1700808"/>
            <a:chExt cx="751892" cy="2098978"/>
          </a:xfrm>
        </p:grpSpPr>
        <p:sp>
          <p:nvSpPr>
            <p:cNvPr id="14" name="角丸四角形 13"/>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5" name="角丸四角形 14"/>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6" name="角丸四角形 15"/>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7" name="角丸四角形 16"/>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 name="角丸四角形 2"/>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 name="円/楕円 1"/>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18" name="グループ化 17"/>
          <p:cNvGrpSpPr/>
          <p:nvPr/>
        </p:nvGrpSpPr>
        <p:grpSpPr>
          <a:xfrm>
            <a:off x="2390428" y="1622210"/>
            <a:ext cx="698814" cy="1950806"/>
            <a:chOff x="1424914" y="1700808"/>
            <a:chExt cx="751892" cy="2098978"/>
          </a:xfrm>
        </p:grpSpPr>
        <p:sp>
          <p:nvSpPr>
            <p:cNvPr id="19" name="角丸四角形 18"/>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0" name="角丸四角形 19"/>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1" name="角丸四角形 20"/>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2" name="角丸四角形 21"/>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3" name="角丸四角形 22"/>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4" name="円/楕円 23"/>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25" name="グループ化 24"/>
          <p:cNvGrpSpPr/>
          <p:nvPr/>
        </p:nvGrpSpPr>
        <p:grpSpPr>
          <a:xfrm>
            <a:off x="4229189" y="974138"/>
            <a:ext cx="698814" cy="1950806"/>
            <a:chOff x="1424914" y="1700808"/>
            <a:chExt cx="751892" cy="2098978"/>
          </a:xfrm>
        </p:grpSpPr>
        <p:sp>
          <p:nvSpPr>
            <p:cNvPr id="26" name="角丸四角形 25"/>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7" name="角丸四角形 26"/>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8" name="角丸四角形 27"/>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9" name="角丸四角形 28"/>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0" name="角丸四角形 29"/>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1" name="円/楕円 30"/>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39" name="グループ化 38"/>
          <p:cNvGrpSpPr/>
          <p:nvPr/>
        </p:nvGrpSpPr>
        <p:grpSpPr>
          <a:xfrm>
            <a:off x="5950785" y="1622210"/>
            <a:ext cx="698814" cy="1950806"/>
            <a:chOff x="1424914" y="1700808"/>
            <a:chExt cx="751892" cy="2098978"/>
          </a:xfrm>
        </p:grpSpPr>
        <p:sp>
          <p:nvSpPr>
            <p:cNvPr id="40" name="角丸四角形 39"/>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1" name="角丸四角形 40"/>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2" name="角丸四角形 41"/>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3" name="角丸四角形 42"/>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4" name="角丸四角形 43"/>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5" name="円/楕円 44"/>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46" name="グループ化 45"/>
          <p:cNvGrpSpPr/>
          <p:nvPr/>
        </p:nvGrpSpPr>
        <p:grpSpPr>
          <a:xfrm>
            <a:off x="7608536" y="980728"/>
            <a:ext cx="698814" cy="1950806"/>
            <a:chOff x="1424914" y="1700808"/>
            <a:chExt cx="751892" cy="2098978"/>
          </a:xfrm>
        </p:grpSpPr>
        <p:sp>
          <p:nvSpPr>
            <p:cNvPr id="47" name="角丸四角形 46"/>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8" name="角丸四角形 47"/>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0" name="角丸四角形 49"/>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1" name="角丸四角形 50"/>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2" name="角丸四角形 51"/>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3" name="円/楕円 52"/>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54" name="グループ化 53"/>
          <p:cNvGrpSpPr/>
          <p:nvPr/>
        </p:nvGrpSpPr>
        <p:grpSpPr>
          <a:xfrm>
            <a:off x="755576" y="3933056"/>
            <a:ext cx="698814" cy="1950806"/>
            <a:chOff x="1424914" y="1700808"/>
            <a:chExt cx="751892" cy="2098978"/>
          </a:xfrm>
        </p:grpSpPr>
        <p:sp>
          <p:nvSpPr>
            <p:cNvPr id="55" name="角丸四角形 54"/>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6" name="角丸四角形 55"/>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7" name="角丸四角形 56"/>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8" name="角丸四角形 57"/>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9" name="角丸四角形 58"/>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0" name="円/楕円 59"/>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61" name="グループ化 60"/>
          <p:cNvGrpSpPr/>
          <p:nvPr/>
        </p:nvGrpSpPr>
        <p:grpSpPr>
          <a:xfrm>
            <a:off x="2413327" y="4574538"/>
            <a:ext cx="698814" cy="1950806"/>
            <a:chOff x="1424914" y="1700808"/>
            <a:chExt cx="751892" cy="2098978"/>
          </a:xfrm>
        </p:grpSpPr>
        <p:sp>
          <p:nvSpPr>
            <p:cNvPr id="62" name="角丸四角形 61"/>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3" name="角丸四角形 62"/>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4" name="角丸四角形 63"/>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5" name="角丸四角形 64"/>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6" name="角丸四角形 65"/>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7" name="円/楕円 66"/>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68" name="グループ化 67"/>
          <p:cNvGrpSpPr/>
          <p:nvPr/>
        </p:nvGrpSpPr>
        <p:grpSpPr>
          <a:xfrm>
            <a:off x="4252088" y="3998474"/>
            <a:ext cx="698814" cy="1950806"/>
            <a:chOff x="1424914" y="1700808"/>
            <a:chExt cx="751892" cy="2098978"/>
          </a:xfrm>
        </p:grpSpPr>
        <p:sp>
          <p:nvSpPr>
            <p:cNvPr id="69" name="角丸四角形 68"/>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0" name="角丸四角形 69"/>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1" name="角丸四角形 70"/>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2" name="角丸四角形 71"/>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3" name="角丸四角形 72"/>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4" name="円/楕円 73"/>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75" name="グループ化 74"/>
          <p:cNvGrpSpPr/>
          <p:nvPr/>
        </p:nvGrpSpPr>
        <p:grpSpPr>
          <a:xfrm>
            <a:off x="5973684" y="4581128"/>
            <a:ext cx="698814" cy="1950806"/>
            <a:chOff x="1424914" y="1700808"/>
            <a:chExt cx="751892" cy="2098978"/>
          </a:xfrm>
        </p:grpSpPr>
        <p:sp>
          <p:nvSpPr>
            <p:cNvPr id="76" name="角丸四角形 75"/>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7" name="角丸四角形 76"/>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8" name="角丸四角形 77"/>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9" name="角丸四角形 78"/>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0" name="角丸四角形 79"/>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1" name="円/楕円 80"/>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82" name="グループ化 81"/>
          <p:cNvGrpSpPr/>
          <p:nvPr/>
        </p:nvGrpSpPr>
        <p:grpSpPr>
          <a:xfrm>
            <a:off x="7631435" y="3933056"/>
            <a:ext cx="698814" cy="1950806"/>
            <a:chOff x="1424914" y="1700808"/>
            <a:chExt cx="751892" cy="2098978"/>
          </a:xfrm>
        </p:grpSpPr>
        <p:sp>
          <p:nvSpPr>
            <p:cNvPr id="83" name="角丸四角形 82"/>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4" name="角丸四角形 83"/>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5" name="角丸四角形 84"/>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6" name="角丸四角形 85"/>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7" name="角丸四角形 86"/>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8" name="円/楕円 87"/>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103" name="グループ化 102"/>
          <p:cNvGrpSpPr/>
          <p:nvPr/>
        </p:nvGrpSpPr>
        <p:grpSpPr>
          <a:xfrm>
            <a:off x="1476682" y="541777"/>
            <a:ext cx="4472538" cy="5551519"/>
            <a:chOff x="144405" y="1024467"/>
            <a:chExt cx="1081262" cy="1342112"/>
          </a:xfrm>
        </p:grpSpPr>
        <p:sp>
          <p:nvSpPr>
            <p:cNvPr id="104" name="稲妻 103"/>
            <p:cNvSpPr/>
            <p:nvPr/>
          </p:nvSpPr>
          <p:spPr>
            <a:xfrm rot="20748227">
              <a:off x="144405" y="1024467"/>
              <a:ext cx="1081262" cy="1342112"/>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05" name="テキスト ボックス 104"/>
            <p:cNvSpPr txBox="1"/>
            <p:nvPr/>
          </p:nvSpPr>
          <p:spPr>
            <a:xfrm>
              <a:off x="244624" y="1281365"/>
              <a:ext cx="386112" cy="200898"/>
            </a:xfrm>
            <a:prstGeom prst="rect">
              <a:avLst/>
            </a:prstGeom>
            <a:noFill/>
          </p:spPr>
          <p:txBody>
            <a:bodyPr wrap="square" rtlCol="0">
              <a:spAutoFit/>
            </a:bodyPr>
            <a:lstStyle/>
            <a:p>
              <a:r>
                <a:rPr lang="en-US" altLang="ja-JP" sz="4800" dirty="0">
                  <a:solidFill>
                    <a:srgbClr val="000000"/>
                  </a:solidFill>
                  <a:latin typeface="Comic Sans MS" panose="030F0702030302020204" pitchFamily="66" charset="0"/>
                </a:rPr>
                <a:t>4 </a:t>
              </a:r>
              <a:r>
                <a:rPr lang="en-US" altLang="ja-JP" sz="4800" dirty="0" err="1">
                  <a:solidFill>
                    <a:srgbClr val="000000"/>
                  </a:solidFill>
                  <a:latin typeface="Comic Sans MS" panose="030F0702030302020204" pitchFamily="66" charset="0"/>
                </a:rPr>
                <a:t>Gy</a:t>
              </a:r>
              <a:endParaRPr lang="ja-JP" altLang="en-US" sz="4800" dirty="0">
                <a:solidFill>
                  <a:srgbClr val="000000"/>
                </a:solidFill>
                <a:latin typeface="Comic Sans MS" panose="030F0702030302020204" pitchFamily="66" charset="0"/>
              </a:endParaRPr>
            </a:p>
          </p:txBody>
        </p:sp>
      </p:grpSp>
      <p:grpSp>
        <p:nvGrpSpPr>
          <p:cNvPr id="175" name="グループ化 174"/>
          <p:cNvGrpSpPr/>
          <p:nvPr/>
        </p:nvGrpSpPr>
        <p:grpSpPr>
          <a:xfrm>
            <a:off x="179512" y="2345850"/>
            <a:ext cx="1965415" cy="579094"/>
            <a:chOff x="4920889" y="2049697"/>
            <a:chExt cx="2355403" cy="632431"/>
          </a:xfrm>
          <a:solidFill>
            <a:schemeClr val="bg2"/>
          </a:solidFill>
        </p:grpSpPr>
        <p:sp>
          <p:nvSpPr>
            <p:cNvPr id="176" name="角丸四角形 175"/>
            <p:cNvSpPr/>
            <p:nvPr/>
          </p:nvSpPr>
          <p:spPr>
            <a:xfrm rot="5400000">
              <a:off x="6505217" y="2095912"/>
              <a:ext cx="163416" cy="669353"/>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177" name="角丸四角形 176"/>
            <p:cNvSpPr/>
            <p:nvPr/>
          </p:nvSpPr>
          <p:spPr>
            <a:xfrm rot="5400000">
              <a:off x="5166330" y="2087187"/>
              <a:ext cx="200774" cy="669353"/>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178" name="角丸四角形 177"/>
            <p:cNvSpPr/>
            <p:nvPr/>
          </p:nvSpPr>
          <p:spPr>
            <a:xfrm rot="5400000">
              <a:off x="5707558" y="2038168"/>
              <a:ext cx="468473" cy="803097"/>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179" name="円/楕円 178"/>
            <p:cNvSpPr/>
            <p:nvPr/>
          </p:nvSpPr>
          <p:spPr>
            <a:xfrm>
              <a:off x="6228184" y="2049697"/>
              <a:ext cx="602323" cy="602323"/>
            </a:xfrm>
            <a:prstGeom prst="ellipse">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180" name="角丸四角形 179"/>
            <p:cNvSpPr/>
            <p:nvPr/>
          </p:nvSpPr>
          <p:spPr>
            <a:xfrm rot="5400000">
              <a:off x="6585614" y="1991450"/>
              <a:ext cx="189232" cy="1192124"/>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23" name="角丸四角形 222"/>
            <p:cNvSpPr/>
            <p:nvPr/>
          </p:nvSpPr>
          <p:spPr>
            <a:xfrm rot="5400000">
              <a:off x="5155179" y="2228436"/>
              <a:ext cx="200774" cy="669353"/>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grpSp>
      <p:grpSp>
        <p:nvGrpSpPr>
          <p:cNvPr id="232" name="グループ化 231"/>
          <p:cNvGrpSpPr/>
          <p:nvPr/>
        </p:nvGrpSpPr>
        <p:grpSpPr>
          <a:xfrm>
            <a:off x="3707904" y="2378356"/>
            <a:ext cx="1965415" cy="579094"/>
            <a:chOff x="4920889" y="2049697"/>
            <a:chExt cx="2355403" cy="632431"/>
          </a:xfrm>
          <a:solidFill>
            <a:schemeClr val="bg2"/>
          </a:solidFill>
        </p:grpSpPr>
        <p:sp>
          <p:nvSpPr>
            <p:cNvPr id="233" name="角丸四角形 232"/>
            <p:cNvSpPr/>
            <p:nvPr/>
          </p:nvSpPr>
          <p:spPr>
            <a:xfrm rot="5400000">
              <a:off x="6505217" y="2095912"/>
              <a:ext cx="163416" cy="669353"/>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34" name="角丸四角形 233"/>
            <p:cNvSpPr/>
            <p:nvPr/>
          </p:nvSpPr>
          <p:spPr>
            <a:xfrm rot="5400000">
              <a:off x="5166330" y="2087187"/>
              <a:ext cx="200774" cy="669353"/>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35" name="角丸四角形 234"/>
            <p:cNvSpPr/>
            <p:nvPr/>
          </p:nvSpPr>
          <p:spPr>
            <a:xfrm rot="5400000">
              <a:off x="5707558" y="2038168"/>
              <a:ext cx="468473" cy="803097"/>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36" name="円/楕円 235"/>
            <p:cNvSpPr/>
            <p:nvPr/>
          </p:nvSpPr>
          <p:spPr>
            <a:xfrm>
              <a:off x="6228184" y="2049697"/>
              <a:ext cx="602323" cy="602323"/>
            </a:xfrm>
            <a:prstGeom prst="ellipse">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37" name="角丸四角形 236"/>
            <p:cNvSpPr/>
            <p:nvPr/>
          </p:nvSpPr>
          <p:spPr>
            <a:xfrm rot="5400000">
              <a:off x="6585614" y="1991450"/>
              <a:ext cx="189232" cy="1192124"/>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38" name="角丸四角形 237"/>
            <p:cNvSpPr/>
            <p:nvPr/>
          </p:nvSpPr>
          <p:spPr>
            <a:xfrm rot="5400000">
              <a:off x="5155179" y="2228436"/>
              <a:ext cx="200774" cy="669353"/>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grpSp>
      <p:grpSp>
        <p:nvGrpSpPr>
          <p:cNvPr id="246" name="グループ化 245"/>
          <p:cNvGrpSpPr/>
          <p:nvPr/>
        </p:nvGrpSpPr>
        <p:grpSpPr>
          <a:xfrm>
            <a:off x="6876323" y="2417858"/>
            <a:ext cx="1965415" cy="579094"/>
            <a:chOff x="4920889" y="2049697"/>
            <a:chExt cx="2355403" cy="632431"/>
          </a:xfrm>
          <a:solidFill>
            <a:schemeClr val="bg2"/>
          </a:solidFill>
        </p:grpSpPr>
        <p:sp>
          <p:nvSpPr>
            <p:cNvPr id="247" name="角丸四角形 246"/>
            <p:cNvSpPr/>
            <p:nvPr/>
          </p:nvSpPr>
          <p:spPr>
            <a:xfrm rot="5400000">
              <a:off x="6505217" y="2095912"/>
              <a:ext cx="163416" cy="669353"/>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48" name="角丸四角形 247"/>
            <p:cNvSpPr/>
            <p:nvPr/>
          </p:nvSpPr>
          <p:spPr>
            <a:xfrm rot="5400000">
              <a:off x="5166330" y="2087187"/>
              <a:ext cx="200774" cy="669353"/>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49" name="角丸四角形 248"/>
            <p:cNvSpPr/>
            <p:nvPr/>
          </p:nvSpPr>
          <p:spPr>
            <a:xfrm rot="5400000">
              <a:off x="5707558" y="2038168"/>
              <a:ext cx="468473" cy="803097"/>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50" name="円/楕円 249"/>
            <p:cNvSpPr/>
            <p:nvPr/>
          </p:nvSpPr>
          <p:spPr>
            <a:xfrm>
              <a:off x="6228184" y="2049697"/>
              <a:ext cx="602323" cy="602323"/>
            </a:xfrm>
            <a:prstGeom prst="ellipse">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51" name="角丸四角形 250"/>
            <p:cNvSpPr/>
            <p:nvPr/>
          </p:nvSpPr>
          <p:spPr>
            <a:xfrm rot="5400000">
              <a:off x="6585614" y="1991450"/>
              <a:ext cx="189232" cy="1192124"/>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52" name="角丸四角形 251"/>
            <p:cNvSpPr/>
            <p:nvPr/>
          </p:nvSpPr>
          <p:spPr>
            <a:xfrm rot="5400000">
              <a:off x="5155179" y="2228436"/>
              <a:ext cx="200774" cy="669353"/>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grpSp>
      <p:grpSp>
        <p:nvGrpSpPr>
          <p:cNvPr id="260" name="グループ化 259"/>
          <p:cNvGrpSpPr/>
          <p:nvPr/>
        </p:nvGrpSpPr>
        <p:grpSpPr>
          <a:xfrm>
            <a:off x="1742422" y="5913744"/>
            <a:ext cx="1965415" cy="579094"/>
            <a:chOff x="4920889" y="2049697"/>
            <a:chExt cx="2355403" cy="632431"/>
          </a:xfrm>
          <a:solidFill>
            <a:schemeClr val="bg2"/>
          </a:solidFill>
        </p:grpSpPr>
        <p:sp>
          <p:nvSpPr>
            <p:cNvPr id="261" name="角丸四角形 260"/>
            <p:cNvSpPr/>
            <p:nvPr/>
          </p:nvSpPr>
          <p:spPr>
            <a:xfrm rot="5400000">
              <a:off x="6505217" y="2095912"/>
              <a:ext cx="163416" cy="669353"/>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62" name="角丸四角形 261"/>
            <p:cNvSpPr/>
            <p:nvPr/>
          </p:nvSpPr>
          <p:spPr>
            <a:xfrm rot="5400000">
              <a:off x="5166330" y="2087187"/>
              <a:ext cx="200774" cy="669353"/>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63" name="角丸四角形 262"/>
            <p:cNvSpPr/>
            <p:nvPr/>
          </p:nvSpPr>
          <p:spPr>
            <a:xfrm rot="5400000">
              <a:off x="5707558" y="2038168"/>
              <a:ext cx="468473" cy="803097"/>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64" name="円/楕円 263"/>
            <p:cNvSpPr/>
            <p:nvPr/>
          </p:nvSpPr>
          <p:spPr>
            <a:xfrm>
              <a:off x="6228184" y="2049697"/>
              <a:ext cx="602323" cy="602323"/>
            </a:xfrm>
            <a:prstGeom prst="ellipse">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65" name="角丸四角形 264"/>
            <p:cNvSpPr/>
            <p:nvPr/>
          </p:nvSpPr>
          <p:spPr>
            <a:xfrm rot="5400000">
              <a:off x="6585614" y="1991450"/>
              <a:ext cx="189232" cy="1192124"/>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66" name="角丸四角形 265"/>
            <p:cNvSpPr/>
            <p:nvPr/>
          </p:nvSpPr>
          <p:spPr>
            <a:xfrm rot="5400000">
              <a:off x="5155179" y="2228436"/>
              <a:ext cx="200774" cy="669353"/>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grpSp>
      <p:grpSp>
        <p:nvGrpSpPr>
          <p:cNvPr id="274" name="グループ化 273"/>
          <p:cNvGrpSpPr/>
          <p:nvPr/>
        </p:nvGrpSpPr>
        <p:grpSpPr>
          <a:xfrm>
            <a:off x="5465639" y="5916774"/>
            <a:ext cx="1965415" cy="579094"/>
            <a:chOff x="4920889" y="2049697"/>
            <a:chExt cx="2355403" cy="632431"/>
          </a:xfrm>
          <a:solidFill>
            <a:schemeClr val="bg2"/>
          </a:solidFill>
        </p:grpSpPr>
        <p:sp>
          <p:nvSpPr>
            <p:cNvPr id="275" name="角丸四角形 274"/>
            <p:cNvSpPr/>
            <p:nvPr/>
          </p:nvSpPr>
          <p:spPr>
            <a:xfrm rot="5400000">
              <a:off x="6505217" y="2095912"/>
              <a:ext cx="163416" cy="669353"/>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76" name="角丸四角形 275"/>
            <p:cNvSpPr/>
            <p:nvPr/>
          </p:nvSpPr>
          <p:spPr>
            <a:xfrm rot="5400000">
              <a:off x="5166330" y="2087187"/>
              <a:ext cx="200774" cy="669353"/>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77" name="角丸四角形 276"/>
            <p:cNvSpPr/>
            <p:nvPr/>
          </p:nvSpPr>
          <p:spPr>
            <a:xfrm rot="5400000">
              <a:off x="5707558" y="2038168"/>
              <a:ext cx="468473" cy="803097"/>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78" name="円/楕円 277"/>
            <p:cNvSpPr/>
            <p:nvPr/>
          </p:nvSpPr>
          <p:spPr>
            <a:xfrm>
              <a:off x="6228184" y="2049697"/>
              <a:ext cx="602323" cy="602323"/>
            </a:xfrm>
            <a:prstGeom prst="ellipse">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79" name="角丸四角形 278"/>
            <p:cNvSpPr/>
            <p:nvPr/>
          </p:nvSpPr>
          <p:spPr>
            <a:xfrm rot="5400000">
              <a:off x="6585614" y="1991450"/>
              <a:ext cx="189232" cy="1192124"/>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80" name="角丸四角形 279"/>
            <p:cNvSpPr/>
            <p:nvPr/>
          </p:nvSpPr>
          <p:spPr>
            <a:xfrm rot="5400000">
              <a:off x="5155179" y="2228436"/>
              <a:ext cx="200774" cy="669353"/>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grpSp>
      <p:sp>
        <p:nvSpPr>
          <p:cNvPr id="148" name="テキスト ボックス 147"/>
          <p:cNvSpPr txBox="1"/>
          <p:nvPr/>
        </p:nvSpPr>
        <p:spPr>
          <a:xfrm>
            <a:off x="2198308" y="2114853"/>
            <a:ext cx="4824536" cy="954107"/>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lgn="ctr">
              <a:defRPr/>
            </a:pPr>
            <a:r>
              <a:rPr kumimoji="0" lang="en-US" altLang="ja-JP" sz="2800" kern="0" dirty="0">
                <a:solidFill>
                  <a:prstClr val="black"/>
                </a:solidFill>
                <a:latin typeface="Comic Sans MS" panose="030F0702030302020204" pitchFamily="66" charset="0"/>
                <a:ea typeface="HG丸ｺﾞｼｯｸM-PRO" panose="020F0600000000000000" pitchFamily="50" charset="-128"/>
              </a:rPr>
              <a:t>60</a:t>
            </a:r>
            <a:r>
              <a:rPr kumimoji="0" lang="ja-JP" altLang="en-US" sz="2800" kern="0" dirty="0">
                <a:solidFill>
                  <a:prstClr val="black"/>
                </a:solidFill>
                <a:latin typeface="Comic Sans MS" panose="030F0702030302020204" pitchFamily="66" charset="0"/>
                <a:ea typeface="HG丸ｺﾞｼｯｸM-PRO" panose="020F0600000000000000" pitchFamily="50" charset="-128"/>
              </a:rPr>
              <a:t>日以内に</a:t>
            </a:r>
            <a:r>
              <a:rPr kumimoji="0" lang="en-US" altLang="ja-JP" sz="2800" kern="0" dirty="0">
                <a:solidFill>
                  <a:prstClr val="black"/>
                </a:solidFill>
                <a:latin typeface="Comic Sans MS" panose="030F0702030302020204" pitchFamily="66" charset="0"/>
                <a:ea typeface="HG丸ｺﾞｼｯｸM-PRO" panose="020F0600000000000000" pitchFamily="50" charset="-128"/>
              </a:rPr>
              <a:t>50%</a:t>
            </a:r>
            <a:r>
              <a:rPr kumimoji="0" lang="ja-JP" altLang="en-US" sz="2800" kern="0" dirty="0">
                <a:solidFill>
                  <a:prstClr val="black"/>
                </a:solidFill>
                <a:latin typeface="Comic Sans MS" panose="030F0702030302020204" pitchFamily="66" charset="0"/>
                <a:ea typeface="HG丸ｺﾞｼｯｸM-PRO" panose="020F0600000000000000" pitchFamily="50" charset="-128"/>
              </a:rPr>
              <a:t>の人が死ぬ</a:t>
            </a:r>
            <a:endParaRPr kumimoji="0" lang="en-US" altLang="ja-JP" sz="2800" kern="0" dirty="0">
              <a:solidFill>
                <a:prstClr val="black"/>
              </a:solidFill>
              <a:latin typeface="Comic Sans MS" panose="030F0702030302020204" pitchFamily="66" charset="0"/>
              <a:ea typeface="HG丸ｺﾞｼｯｸM-PRO" panose="020F0600000000000000" pitchFamily="50" charset="-128"/>
            </a:endParaRPr>
          </a:p>
          <a:p>
            <a:pPr algn="ctr">
              <a:defRPr/>
            </a:pPr>
            <a:r>
              <a:rPr kumimoji="0" lang="ja-JP" altLang="en-US" sz="2800" kern="0" dirty="0">
                <a:solidFill>
                  <a:prstClr val="black"/>
                </a:solidFill>
                <a:latin typeface="Comic Sans MS" panose="030F0702030302020204" pitchFamily="66" charset="0"/>
                <a:ea typeface="HG丸ｺﾞｼｯｸM-PRO" panose="020F0600000000000000" pitchFamily="50" charset="-128"/>
              </a:rPr>
              <a:t>（</a:t>
            </a:r>
            <a:r>
              <a:rPr kumimoji="0" lang="en-US" altLang="ja-JP" sz="2800" b="1" kern="0" dirty="0">
                <a:solidFill>
                  <a:srgbClr val="FF0000"/>
                </a:solidFill>
                <a:latin typeface="Comic Sans MS" panose="030F0702030302020204" pitchFamily="66" charset="0"/>
                <a:ea typeface="HG丸ｺﾞｼｯｸM-PRO" panose="020F0600000000000000" pitchFamily="50" charset="-128"/>
              </a:rPr>
              <a:t>LD</a:t>
            </a:r>
            <a:r>
              <a:rPr kumimoji="0" lang="en-US" altLang="ja-JP" sz="2800" b="1" kern="0" baseline="-25000" dirty="0">
                <a:solidFill>
                  <a:srgbClr val="FF0000"/>
                </a:solidFill>
                <a:latin typeface="Comic Sans MS" panose="030F0702030302020204" pitchFamily="66" charset="0"/>
                <a:ea typeface="HG丸ｺﾞｼｯｸM-PRO" panose="020F0600000000000000" pitchFamily="50" charset="-128"/>
              </a:rPr>
              <a:t>50(60)</a:t>
            </a:r>
            <a:r>
              <a:rPr kumimoji="0" lang="ja-JP" altLang="en-US" sz="2800" b="1" kern="0" dirty="0">
                <a:solidFill>
                  <a:srgbClr val="FF0000"/>
                </a:solidFill>
                <a:latin typeface="Comic Sans MS" panose="030F0702030302020204" pitchFamily="66" charset="0"/>
                <a:ea typeface="HG丸ｺﾞｼｯｸM-PRO" panose="020F0600000000000000" pitchFamily="50" charset="-128"/>
              </a:rPr>
              <a:t>：</a:t>
            </a:r>
            <a:r>
              <a:rPr kumimoji="0" lang="en-US" altLang="ja-JP" sz="2800" b="1" kern="0" dirty="0">
                <a:solidFill>
                  <a:srgbClr val="FF0000"/>
                </a:solidFill>
                <a:latin typeface="Comic Sans MS" panose="030F0702030302020204" pitchFamily="66" charset="0"/>
                <a:ea typeface="HG丸ｺﾞｼｯｸM-PRO" panose="020F0600000000000000" pitchFamily="50" charset="-128"/>
              </a:rPr>
              <a:t>4 </a:t>
            </a:r>
            <a:r>
              <a:rPr kumimoji="0" lang="en-US" altLang="ja-JP" sz="2800" b="1" kern="0" dirty="0" err="1">
                <a:solidFill>
                  <a:srgbClr val="FF0000"/>
                </a:solidFill>
                <a:latin typeface="Comic Sans MS" panose="030F0702030302020204" pitchFamily="66" charset="0"/>
                <a:ea typeface="HG丸ｺﾞｼｯｸM-PRO" panose="020F0600000000000000" pitchFamily="50" charset="-128"/>
              </a:rPr>
              <a:t>Gy</a:t>
            </a:r>
            <a:r>
              <a:rPr kumimoji="0" lang="ja-JP" altLang="en-US" sz="2800" kern="0" dirty="0">
                <a:solidFill>
                  <a:prstClr val="black"/>
                </a:solidFill>
                <a:latin typeface="Comic Sans MS" panose="030F0702030302020204" pitchFamily="66" charset="0"/>
                <a:ea typeface="HG丸ｺﾞｼｯｸM-PRO" panose="020F0600000000000000" pitchFamily="50" charset="-128"/>
              </a:rPr>
              <a:t>）</a:t>
            </a:r>
          </a:p>
        </p:txBody>
      </p:sp>
    </p:spTree>
    <p:custDataLst>
      <p:tags r:id="rId1"/>
    </p:custDataLst>
    <p:extLst>
      <p:ext uri="{BB962C8B-B14F-4D97-AF65-F5344CB8AC3E}">
        <p14:creationId xmlns:p14="http://schemas.microsoft.com/office/powerpoint/2010/main" val="3839131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strips(downRigh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xit" presetSubtype="9" fill="hold" nodeType="clickEffect">
                                  <p:stCondLst>
                                    <p:cond delay="0"/>
                                  </p:stCondLst>
                                  <p:childTnLst>
                                    <p:animEffect transition="out" filter="strips(upLeft)">
                                      <p:cBhvr>
                                        <p:cTn id="11" dur="500"/>
                                        <p:tgtEl>
                                          <p:spTgt spid="103"/>
                                        </p:tgtEl>
                                      </p:cBhvr>
                                    </p:animEffect>
                                    <p:set>
                                      <p:cBhvr>
                                        <p:cTn id="12" dur="1" fill="hold">
                                          <p:stCondLst>
                                            <p:cond delay="499"/>
                                          </p:stCondLst>
                                        </p:cTn>
                                        <p:tgtEl>
                                          <p:spTgt spid="103"/>
                                        </p:tgtEl>
                                        <p:attrNameLst>
                                          <p:attrName>style.visibility</p:attrName>
                                        </p:attrNameLst>
                                      </p:cBhvr>
                                      <p:to>
                                        <p:strVal val="hidden"/>
                                      </p:to>
                                    </p:set>
                                  </p:childTnLst>
                                </p:cTn>
                              </p:par>
                            </p:childTnLst>
                          </p:cTn>
                        </p:par>
                        <p:par>
                          <p:cTn id="13" fill="hold">
                            <p:stCondLst>
                              <p:cond delay="500"/>
                            </p:stCondLst>
                            <p:childTnLst>
                              <p:par>
                                <p:cTn id="14" presetID="9" presetClass="exit" presetSubtype="0" fill="hold" nodeType="afterEffect">
                                  <p:stCondLst>
                                    <p:cond delay="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500"/>
                                        <p:tgtEl>
                                          <p:spTgt spid="46"/>
                                        </p:tgtEl>
                                      </p:cBhvr>
                                    </p:animEffect>
                                    <p:set>
                                      <p:cBhvr>
                                        <p:cTn id="22" dur="1" fill="hold">
                                          <p:stCondLst>
                                            <p:cond delay="499"/>
                                          </p:stCondLst>
                                        </p:cTn>
                                        <p:tgtEl>
                                          <p:spTgt spid="46"/>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75"/>
                                        </p:tgtEl>
                                      </p:cBhvr>
                                    </p:animEffect>
                                    <p:set>
                                      <p:cBhvr>
                                        <p:cTn id="25" dur="1" fill="hold">
                                          <p:stCondLst>
                                            <p:cond delay="499"/>
                                          </p:stCondLst>
                                        </p:cTn>
                                        <p:tgtEl>
                                          <p:spTgt spid="75"/>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500"/>
                                        <p:tgtEl>
                                          <p:spTgt spid="61"/>
                                        </p:tgtEl>
                                      </p:cBhvr>
                                    </p:animEffect>
                                    <p:set>
                                      <p:cBhvr>
                                        <p:cTn id="28" dur="1" fill="hold">
                                          <p:stCondLst>
                                            <p:cond delay="499"/>
                                          </p:stCondLst>
                                        </p:cTn>
                                        <p:tgtEl>
                                          <p:spTgt spid="61"/>
                                        </p:tgtEl>
                                        <p:attrNameLst>
                                          <p:attrName>style.visibility</p:attrName>
                                        </p:attrNameLst>
                                      </p:cBhvr>
                                      <p:to>
                                        <p:strVal val="hidden"/>
                                      </p:to>
                                    </p:set>
                                  </p:childTnLst>
                                </p:cTn>
                              </p:par>
                            </p:childTnLst>
                          </p:cTn>
                        </p:par>
                        <p:par>
                          <p:cTn id="29" fill="hold">
                            <p:stCondLst>
                              <p:cond delay="1000"/>
                            </p:stCondLst>
                            <p:childTnLst>
                              <p:par>
                                <p:cTn id="30" presetID="9" presetClass="entr" presetSubtype="0" fill="hold" nodeType="afterEffect">
                                  <p:stCondLst>
                                    <p:cond delay="0"/>
                                  </p:stCondLst>
                                  <p:childTnLst>
                                    <p:set>
                                      <p:cBhvr>
                                        <p:cTn id="31" dur="1" fill="hold">
                                          <p:stCondLst>
                                            <p:cond delay="0"/>
                                          </p:stCondLst>
                                        </p:cTn>
                                        <p:tgtEl>
                                          <p:spTgt spid="175"/>
                                        </p:tgtEl>
                                        <p:attrNameLst>
                                          <p:attrName>style.visibility</p:attrName>
                                        </p:attrNameLst>
                                      </p:cBhvr>
                                      <p:to>
                                        <p:strVal val="visible"/>
                                      </p:to>
                                    </p:set>
                                    <p:animEffect transition="in" filter="dissolve">
                                      <p:cBhvr>
                                        <p:cTn id="32" dur="500"/>
                                        <p:tgtEl>
                                          <p:spTgt spid="175"/>
                                        </p:tgtEl>
                                      </p:cBhvr>
                                    </p:animEffect>
                                  </p:childTnLst>
                                </p:cTn>
                              </p:par>
                              <p:par>
                                <p:cTn id="33" presetID="9" presetClass="entr" presetSubtype="0" fill="hold" nodeType="withEffect">
                                  <p:stCondLst>
                                    <p:cond delay="0"/>
                                  </p:stCondLst>
                                  <p:childTnLst>
                                    <p:set>
                                      <p:cBhvr>
                                        <p:cTn id="34" dur="1" fill="hold">
                                          <p:stCondLst>
                                            <p:cond delay="0"/>
                                          </p:stCondLst>
                                        </p:cTn>
                                        <p:tgtEl>
                                          <p:spTgt spid="232"/>
                                        </p:tgtEl>
                                        <p:attrNameLst>
                                          <p:attrName>style.visibility</p:attrName>
                                        </p:attrNameLst>
                                      </p:cBhvr>
                                      <p:to>
                                        <p:strVal val="visible"/>
                                      </p:to>
                                    </p:set>
                                    <p:animEffect transition="in" filter="dissolve">
                                      <p:cBhvr>
                                        <p:cTn id="35" dur="500"/>
                                        <p:tgtEl>
                                          <p:spTgt spid="232"/>
                                        </p:tgtEl>
                                      </p:cBhvr>
                                    </p:animEffect>
                                  </p:childTnLst>
                                </p:cTn>
                              </p:par>
                              <p:par>
                                <p:cTn id="36" presetID="9" presetClass="entr" presetSubtype="0" fill="hold" nodeType="withEffect">
                                  <p:stCondLst>
                                    <p:cond delay="0"/>
                                  </p:stCondLst>
                                  <p:childTnLst>
                                    <p:set>
                                      <p:cBhvr>
                                        <p:cTn id="37" dur="1" fill="hold">
                                          <p:stCondLst>
                                            <p:cond delay="0"/>
                                          </p:stCondLst>
                                        </p:cTn>
                                        <p:tgtEl>
                                          <p:spTgt spid="246"/>
                                        </p:tgtEl>
                                        <p:attrNameLst>
                                          <p:attrName>style.visibility</p:attrName>
                                        </p:attrNameLst>
                                      </p:cBhvr>
                                      <p:to>
                                        <p:strVal val="visible"/>
                                      </p:to>
                                    </p:set>
                                    <p:animEffect transition="in" filter="dissolve">
                                      <p:cBhvr>
                                        <p:cTn id="38" dur="500"/>
                                        <p:tgtEl>
                                          <p:spTgt spid="246"/>
                                        </p:tgtEl>
                                      </p:cBhvr>
                                    </p:animEffect>
                                  </p:childTnLst>
                                </p:cTn>
                              </p:par>
                              <p:par>
                                <p:cTn id="39" presetID="9" presetClass="entr" presetSubtype="0" fill="hold" nodeType="withEffect">
                                  <p:stCondLst>
                                    <p:cond delay="0"/>
                                  </p:stCondLst>
                                  <p:childTnLst>
                                    <p:set>
                                      <p:cBhvr>
                                        <p:cTn id="40" dur="1" fill="hold">
                                          <p:stCondLst>
                                            <p:cond delay="0"/>
                                          </p:stCondLst>
                                        </p:cTn>
                                        <p:tgtEl>
                                          <p:spTgt spid="260"/>
                                        </p:tgtEl>
                                        <p:attrNameLst>
                                          <p:attrName>style.visibility</p:attrName>
                                        </p:attrNameLst>
                                      </p:cBhvr>
                                      <p:to>
                                        <p:strVal val="visible"/>
                                      </p:to>
                                    </p:set>
                                    <p:animEffect transition="in" filter="dissolve">
                                      <p:cBhvr>
                                        <p:cTn id="41" dur="500"/>
                                        <p:tgtEl>
                                          <p:spTgt spid="260"/>
                                        </p:tgtEl>
                                      </p:cBhvr>
                                    </p:animEffect>
                                  </p:childTnLst>
                                </p:cTn>
                              </p:par>
                              <p:par>
                                <p:cTn id="42" presetID="9" presetClass="entr" presetSubtype="0" fill="hold" nodeType="withEffect">
                                  <p:stCondLst>
                                    <p:cond delay="0"/>
                                  </p:stCondLst>
                                  <p:childTnLst>
                                    <p:set>
                                      <p:cBhvr>
                                        <p:cTn id="43" dur="1" fill="hold">
                                          <p:stCondLst>
                                            <p:cond delay="0"/>
                                          </p:stCondLst>
                                        </p:cTn>
                                        <p:tgtEl>
                                          <p:spTgt spid="274"/>
                                        </p:tgtEl>
                                        <p:attrNameLst>
                                          <p:attrName>style.visibility</p:attrName>
                                        </p:attrNameLst>
                                      </p:cBhvr>
                                      <p:to>
                                        <p:strVal val="visible"/>
                                      </p:to>
                                    </p:set>
                                    <p:animEffect transition="in" filter="dissolve">
                                      <p:cBhvr>
                                        <p:cTn id="44" dur="500"/>
                                        <p:tgtEl>
                                          <p:spTgt spid="274"/>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48"/>
                                        </p:tgtEl>
                                        <p:attrNameLst>
                                          <p:attrName>style.visibility</p:attrName>
                                        </p:attrNameLst>
                                      </p:cBhvr>
                                      <p:to>
                                        <p:strVal val="visible"/>
                                      </p:to>
                                    </p:set>
                                    <p:animEffect transition="in" filter="dissolve">
                                      <p:cBhvr>
                                        <p:cTn id="49"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8" name="Rectangle 2"/>
          <p:cNvSpPr>
            <a:spLocks noChangeArrowheads="1"/>
          </p:cNvSpPr>
          <p:nvPr/>
        </p:nvSpPr>
        <p:spPr bwMode="auto">
          <a:xfrm>
            <a:off x="24" y="-230832"/>
            <a:ext cx="184731" cy="461665"/>
          </a:xfrm>
          <a:prstGeom prst="rect">
            <a:avLst/>
          </a:prstGeom>
          <a:noFill/>
          <a:ln w="9525">
            <a:noFill/>
            <a:miter lim="800000"/>
            <a:headEnd/>
            <a:tailEnd/>
          </a:ln>
        </p:spPr>
        <p:txBody>
          <a:bodyPr wrap="none" anchor="ctr">
            <a:spAutoFit/>
          </a:bodyPr>
          <a:lstStyle/>
          <a:p>
            <a:pPr fontAlgn="base">
              <a:spcBef>
                <a:spcPct val="0"/>
              </a:spcBef>
              <a:spcAft>
                <a:spcPct val="0"/>
              </a:spcAft>
            </a:pPr>
            <a:endParaRPr lang="ja-JP" altLang="en-US" sz="2400">
              <a:solidFill>
                <a:srgbClr val="000000"/>
              </a:solidFill>
            </a:endParaRPr>
          </a:p>
        </p:txBody>
      </p:sp>
      <p:sp>
        <p:nvSpPr>
          <p:cNvPr id="1613832" name="正方形/長方形 12"/>
          <p:cNvSpPr>
            <a:spLocks noChangeArrowheads="1"/>
          </p:cNvSpPr>
          <p:nvPr/>
        </p:nvSpPr>
        <p:spPr bwMode="auto">
          <a:xfrm>
            <a:off x="108520" y="82038"/>
            <a:ext cx="9144000" cy="661400"/>
          </a:xfrm>
          <a:prstGeom prst="rect">
            <a:avLst/>
          </a:prstGeom>
          <a:noFill/>
          <a:ln w="9525">
            <a:noFill/>
            <a:miter lim="800000"/>
            <a:headEnd/>
            <a:tailEnd/>
          </a:ln>
        </p:spPr>
        <p:txBody>
          <a:bodyPr>
            <a:spAutoFit/>
          </a:bodyPr>
          <a:lstStyle/>
          <a:p>
            <a:pPr marL="742950" indent="-742950" algn="ctr" fontAlgn="base">
              <a:lnSpc>
                <a:spcPct val="150000"/>
              </a:lnSpc>
              <a:spcBef>
                <a:spcPct val="60000"/>
              </a:spcBef>
              <a:spcAft>
                <a:spcPct val="0"/>
              </a:spcAft>
            </a:pPr>
            <a:r>
              <a:rPr lang="ja-JP" altLang="en-US" sz="2800" b="1" dirty="0">
                <a:solidFill>
                  <a:srgbClr val="000000"/>
                </a:solidFill>
                <a:latin typeface="Comic Sans MS" pitchFamily="66" charset="0"/>
                <a:ea typeface="HG丸ｺﾞｼｯｸM-PRO" pitchFamily="50" charset="-128"/>
              </a:rPr>
              <a:t>全身に</a:t>
            </a:r>
            <a:r>
              <a:rPr lang="en-US" altLang="ja-JP" sz="2800" b="1" dirty="0">
                <a:solidFill>
                  <a:srgbClr val="000000"/>
                </a:solidFill>
                <a:latin typeface="Comic Sans MS" pitchFamily="66" charset="0"/>
                <a:ea typeface="HG丸ｺﾞｼｯｸM-PRO" pitchFamily="50" charset="-128"/>
              </a:rPr>
              <a:t>7 </a:t>
            </a:r>
            <a:r>
              <a:rPr lang="en-US" altLang="ja-JP" sz="2800" b="1" dirty="0" err="1">
                <a:solidFill>
                  <a:srgbClr val="000000"/>
                </a:solidFill>
                <a:latin typeface="Comic Sans MS" pitchFamily="66" charset="0"/>
                <a:ea typeface="HG丸ｺﾞｼｯｸM-PRO" pitchFamily="50" charset="-128"/>
              </a:rPr>
              <a:t>Gy</a:t>
            </a:r>
            <a:r>
              <a:rPr lang="ja-JP" altLang="en-US" sz="2800" b="1" dirty="0" err="1">
                <a:solidFill>
                  <a:srgbClr val="000000"/>
                </a:solidFill>
                <a:latin typeface="Comic Sans MS" pitchFamily="66" charset="0"/>
                <a:ea typeface="HG丸ｺﾞｼｯｸM-PRO" pitchFamily="50" charset="-128"/>
              </a:rPr>
              <a:t>が照</a:t>
            </a:r>
            <a:r>
              <a:rPr lang="ja-JP" altLang="en-US" sz="2800" b="1" dirty="0">
                <a:solidFill>
                  <a:srgbClr val="000000"/>
                </a:solidFill>
                <a:latin typeface="Comic Sans MS" pitchFamily="66" charset="0"/>
                <a:ea typeface="HG丸ｺﾞｼｯｸM-PRO" pitchFamily="50" charset="-128"/>
              </a:rPr>
              <a:t>射されるとどうなる？</a:t>
            </a:r>
            <a:endParaRPr lang="en-US" altLang="ja-JP" sz="2800" b="1" dirty="0">
              <a:solidFill>
                <a:srgbClr val="000000"/>
              </a:solidFill>
              <a:latin typeface="Comic Sans MS" pitchFamily="66" charset="0"/>
              <a:ea typeface="HG丸ｺﾞｼｯｸM-PRO" pitchFamily="50" charset="-128"/>
            </a:endParaRPr>
          </a:p>
        </p:txBody>
      </p:sp>
      <p:grpSp>
        <p:nvGrpSpPr>
          <p:cNvPr id="4" name="グループ化 3"/>
          <p:cNvGrpSpPr/>
          <p:nvPr/>
        </p:nvGrpSpPr>
        <p:grpSpPr>
          <a:xfrm>
            <a:off x="732677" y="980728"/>
            <a:ext cx="698814" cy="1950806"/>
            <a:chOff x="1424914" y="1700808"/>
            <a:chExt cx="751892" cy="2098978"/>
          </a:xfrm>
        </p:grpSpPr>
        <p:sp>
          <p:nvSpPr>
            <p:cNvPr id="14" name="角丸四角形 13"/>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5" name="角丸四角形 14"/>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6" name="角丸四角形 15"/>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7" name="角丸四角形 16"/>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 name="角丸四角形 2"/>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 name="円/楕円 1"/>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18" name="グループ化 17"/>
          <p:cNvGrpSpPr/>
          <p:nvPr/>
        </p:nvGrpSpPr>
        <p:grpSpPr>
          <a:xfrm>
            <a:off x="2390428" y="1622210"/>
            <a:ext cx="698814" cy="1950806"/>
            <a:chOff x="1424914" y="1700808"/>
            <a:chExt cx="751892" cy="2098978"/>
          </a:xfrm>
        </p:grpSpPr>
        <p:sp>
          <p:nvSpPr>
            <p:cNvPr id="19" name="角丸四角形 18"/>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0" name="角丸四角形 19"/>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1" name="角丸四角形 20"/>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2" name="角丸四角形 21"/>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3" name="角丸四角形 22"/>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4" name="円/楕円 23"/>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25" name="グループ化 24"/>
          <p:cNvGrpSpPr/>
          <p:nvPr/>
        </p:nvGrpSpPr>
        <p:grpSpPr>
          <a:xfrm>
            <a:off x="4229189" y="974138"/>
            <a:ext cx="698814" cy="1950806"/>
            <a:chOff x="1424914" y="1700808"/>
            <a:chExt cx="751892" cy="2098978"/>
          </a:xfrm>
        </p:grpSpPr>
        <p:sp>
          <p:nvSpPr>
            <p:cNvPr id="26" name="角丸四角形 25"/>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7" name="角丸四角形 26"/>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8" name="角丸四角形 27"/>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9" name="角丸四角形 28"/>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0" name="角丸四角形 29"/>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1" name="円/楕円 30"/>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39" name="グループ化 38"/>
          <p:cNvGrpSpPr/>
          <p:nvPr/>
        </p:nvGrpSpPr>
        <p:grpSpPr>
          <a:xfrm>
            <a:off x="5950785" y="1622210"/>
            <a:ext cx="698814" cy="1950806"/>
            <a:chOff x="1424914" y="1700808"/>
            <a:chExt cx="751892" cy="2098978"/>
          </a:xfrm>
        </p:grpSpPr>
        <p:sp>
          <p:nvSpPr>
            <p:cNvPr id="40" name="角丸四角形 39"/>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1" name="角丸四角形 40"/>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2" name="角丸四角形 41"/>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3" name="角丸四角形 42"/>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4" name="角丸四角形 43"/>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5" name="円/楕円 44"/>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46" name="グループ化 45"/>
          <p:cNvGrpSpPr/>
          <p:nvPr/>
        </p:nvGrpSpPr>
        <p:grpSpPr>
          <a:xfrm>
            <a:off x="7608536" y="980728"/>
            <a:ext cx="698814" cy="1950806"/>
            <a:chOff x="1424914" y="1700808"/>
            <a:chExt cx="751892" cy="2098978"/>
          </a:xfrm>
        </p:grpSpPr>
        <p:sp>
          <p:nvSpPr>
            <p:cNvPr id="47" name="角丸四角形 46"/>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8" name="角丸四角形 47"/>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0" name="角丸四角形 49"/>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1" name="角丸四角形 50"/>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2" name="角丸四角形 51"/>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3" name="円/楕円 52"/>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54" name="グループ化 53"/>
          <p:cNvGrpSpPr/>
          <p:nvPr/>
        </p:nvGrpSpPr>
        <p:grpSpPr>
          <a:xfrm>
            <a:off x="755576" y="3933056"/>
            <a:ext cx="698814" cy="1950806"/>
            <a:chOff x="1424914" y="1700808"/>
            <a:chExt cx="751892" cy="2098978"/>
          </a:xfrm>
        </p:grpSpPr>
        <p:sp>
          <p:nvSpPr>
            <p:cNvPr id="55" name="角丸四角形 54"/>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6" name="角丸四角形 55"/>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7" name="角丸四角形 56"/>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8" name="角丸四角形 57"/>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9" name="角丸四角形 58"/>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0" name="円/楕円 59"/>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61" name="グループ化 60"/>
          <p:cNvGrpSpPr/>
          <p:nvPr/>
        </p:nvGrpSpPr>
        <p:grpSpPr>
          <a:xfrm>
            <a:off x="2413327" y="4574538"/>
            <a:ext cx="698814" cy="1950806"/>
            <a:chOff x="1424914" y="1700808"/>
            <a:chExt cx="751892" cy="2098978"/>
          </a:xfrm>
        </p:grpSpPr>
        <p:sp>
          <p:nvSpPr>
            <p:cNvPr id="62" name="角丸四角形 61"/>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3" name="角丸四角形 62"/>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4" name="角丸四角形 63"/>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5" name="角丸四角形 64"/>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6" name="角丸四角形 65"/>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7" name="円/楕円 66"/>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68" name="グループ化 67"/>
          <p:cNvGrpSpPr/>
          <p:nvPr/>
        </p:nvGrpSpPr>
        <p:grpSpPr>
          <a:xfrm>
            <a:off x="4252088" y="3998474"/>
            <a:ext cx="698814" cy="1950806"/>
            <a:chOff x="1424914" y="1700808"/>
            <a:chExt cx="751892" cy="2098978"/>
          </a:xfrm>
        </p:grpSpPr>
        <p:sp>
          <p:nvSpPr>
            <p:cNvPr id="69" name="角丸四角形 68"/>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0" name="角丸四角形 69"/>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1" name="角丸四角形 70"/>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2" name="角丸四角形 71"/>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3" name="角丸四角形 72"/>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4" name="円/楕円 73"/>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75" name="グループ化 74"/>
          <p:cNvGrpSpPr/>
          <p:nvPr/>
        </p:nvGrpSpPr>
        <p:grpSpPr>
          <a:xfrm>
            <a:off x="5973684" y="4581128"/>
            <a:ext cx="698814" cy="1950806"/>
            <a:chOff x="1424914" y="1700808"/>
            <a:chExt cx="751892" cy="2098978"/>
          </a:xfrm>
        </p:grpSpPr>
        <p:sp>
          <p:nvSpPr>
            <p:cNvPr id="76" name="角丸四角形 75"/>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7" name="角丸四角形 76"/>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8" name="角丸四角形 77"/>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9" name="角丸四角形 78"/>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0" name="角丸四角形 79"/>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1" name="円/楕円 80"/>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82" name="グループ化 81"/>
          <p:cNvGrpSpPr/>
          <p:nvPr/>
        </p:nvGrpSpPr>
        <p:grpSpPr>
          <a:xfrm>
            <a:off x="7631435" y="3933056"/>
            <a:ext cx="698814" cy="1950806"/>
            <a:chOff x="1424914" y="1700808"/>
            <a:chExt cx="751892" cy="2098978"/>
          </a:xfrm>
        </p:grpSpPr>
        <p:sp>
          <p:nvSpPr>
            <p:cNvPr id="83" name="角丸四角形 82"/>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4" name="角丸四角形 83"/>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5" name="角丸四角形 84"/>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6" name="角丸四角形 85"/>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7" name="角丸四角形 86"/>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8" name="円/楕円 87"/>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103" name="グループ化 102"/>
          <p:cNvGrpSpPr/>
          <p:nvPr/>
        </p:nvGrpSpPr>
        <p:grpSpPr>
          <a:xfrm>
            <a:off x="1476682" y="541777"/>
            <a:ext cx="4472538" cy="5551519"/>
            <a:chOff x="144405" y="1024467"/>
            <a:chExt cx="1081262" cy="1342112"/>
          </a:xfrm>
        </p:grpSpPr>
        <p:sp>
          <p:nvSpPr>
            <p:cNvPr id="104" name="稲妻 103"/>
            <p:cNvSpPr/>
            <p:nvPr/>
          </p:nvSpPr>
          <p:spPr>
            <a:xfrm rot="20748227">
              <a:off x="144405" y="1024467"/>
              <a:ext cx="1081262" cy="1342112"/>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05" name="テキスト ボックス 104"/>
            <p:cNvSpPr txBox="1"/>
            <p:nvPr/>
          </p:nvSpPr>
          <p:spPr>
            <a:xfrm>
              <a:off x="244624" y="1281365"/>
              <a:ext cx="386112" cy="200898"/>
            </a:xfrm>
            <a:prstGeom prst="rect">
              <a:avLst/>
            </a:prstGeom>
            <a:noFill/>
          </p:spPr>
          <p:txBody>
            <a:bodyPr wrap="square" rtlCol="0">
              <a:spAutoFit/>
            </a:bodyPr>
            <a:lstStyle/>
            <a:p>
              <a:r>
                <a:rPr lang="en-US" altLang="ja-JP" sz="4800" dirty="0">
                  <a:solidFill>
                    <a:srgbClr val="000000"/>
                  </a:solidFill>
                  <a:latin typeface="Comic Sans MS" panose="030F0702030302020204" pitchFamily="66" charset="0"/>
                </a:rPr>
                <a:t>7 </a:t>
              </a:r>
              <a:r>
                <a:rPr lang="en-US" altLang="ja-JP" sz="4800" dirty="0" err="1">
                  <a:solidFill>
                    <a:srgbClr val="000000"/>
                  </a:solidFill>
                  <a:latin typeface="Comic Sans MS" panose="030F0702030302020204" pitchFamily="66" charset="0"/>
                </a:rPr>
                <a:t>Gy</a:t>
              </a:r>
              <a:endParaRPr lang="ja-JP" altLang="en-US" sz="4800" dirty="0">
                <a:solidFill>
                  <a:srgbClr val="000000"/>
                </a:solidFill>
                <a:latin typeface="Comic Sans MS" panose="030F0702030302020204" pitchFamily="66" charset="0"/>
              </a:endParaRPr>
            </a:p>
          </p:txBody>
        </p:sp>
      </p:grpSp>
      <p:grpSp>
        <p:nvGrpSpPr>
          <p:cNvPr id="175" name="グループ化 174"/>
          <p:cNvGrpSpPr/>
          <p:nvPr/>
        </p:nvGrpSpPr>
        <p:grpSpPr>
          <a:xfrm>
            <a:off x="179512" y="2345850"/>
            <a:ext cx="1965415" cy="579094"/>
            <a:chOff x="4920889" y="2049697"/>
            <a:chExt cx="2355403" cy="632431"/>
          </a:xfrm>
          <a:solidFill>
            <a:schemeClr val="bg2"/>
          </a:solidFill>
        </p:grpSpPr>
        <p:sp>
          <p:nvSpPr>
            <p:cNvPr id="176" name="角丸四角形 175"/>
            <p:cNvSpPr/>
            <p:nvPr/>
          </p:nvSpPr>
          <p:spPr>
            <a:xfrm rot="5400000">
              <a:off x="6505217" y="2095912"/>
              <a:ext cx="163416"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177" name="角丸四角形 176"/>
            <p:cNvSpPr/>
            <p:nvPr/>
          </p:nvSpPr>
          <p:spPr>
            <a:xfrm rot="5400000">
              <a:off x="5166330" y="2087187"/>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178" name="角丸四角形 177"/>
            <p:cNvSpPr/>
            <p:nvPr/>
          </p:nvSpPr>
          <p:spPr>
            <a:xfrm rot="5400000">
              <a:off x="5707558" y="2038168"/>
              <a:ext cx="468473" cy="803097"/>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179" name="円/楕円 178"/>
            <p:cNvSpPr/>
            <p:nvPr/>
          </p:nvSpPr>
          <p:spPr>
            <a:xfrm>
              <a:off x="6228184" y="2049697"/>
              <a:ext cx="602323" cy="602323"/>
            </a:xfrm>
            <a:prstGeom prst="ellipse">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180" name="角丸四角形 179"/>
            <p:cNvSpPr/>
            <p:nvPr/>
          </p:nvSpPr>
          <p:spPr>
            <a:xfrm rot="5400000">
              <a:off x="6585614" y="1991450"/>
              <a:ext cx="189232" cy="1192124"/>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23" name="角丸四角形 222"/>
            <p:cNvSpPr/>
            <p:nvPr/>
          </p:nvSpPr>
          <p:spPr>
            <a:xfrm rot="5400000">
              <a:off x="5155179" y="2228436"/>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grpSp>
      <p:grpSp>
        <p:nvGrpSpPr>
          <p:cNvPr id="224" name="グループ化 223"/>
          <p:cNvGrpSpPr/>
          <p:nvPr/>
        </p:nvGrpSpPr>
        <p:grpSpPr>
          <a:xfrm>
            <a:off x="1763688" y="3065930"/>
            <a:ext cx="1965415" cy="579094"/>
            <a:chOff x="4920889" y="2049697"/>
            <a:chExt cx="2355403" cy="632431"/>
          </a:xfrm>
          <a:solidFill>
            <a:schemeClr val="bg2"/>
          </a:solidFill>
        </p:grpSpPr>
        <p:sp>
          <p:nvSpPr>
            <p:cNvPr id="225" name="角丸四角形 224"/>
            <p:cNvSpPr/>
            <p:nvPr/>
          </p:nvSpPr>
          <p:spPr>
            <a:xfrm rot="5400000">
              <a:off x="6505217" y="2095912"/>
              <a:ext cx="163416"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27" name="角丸四角形 226"/>
            <p:cNvSpPr/>
            <p:nvPr/>
          </p:nvSpPr>
          <p:spPr>
            <a:xfrm rot="5400000">
              <a:off x="5166330" y="2087187"/>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28" name="角丸四角形 227"/>
            <p:cNvSpPr/>
            <p:nvPr/>
          </p:nvSpPr>
          <p:spPr>
            <a:xfrm rot="5400000">
              <a:off x="5707558" y="2038168"/>
              <a:ext cx="468473" cy="803097"/>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29" name="円/楕円 228"/>
            <p:cNvSpPr/>
            <p:nvPr/>
          </p:nvSpPr>
          <p:spPr>
            <a:xfrm>
              <a:off x="6228184" y="2049697"/>
              <a:ext cx="602323" cy="602323"/>
            </a:xfrm>
            <a:prstGeom prst="ellipse">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30" name="角丸四角形 229"/>
            <p:cNvSpPr/>
            <p:nvPr/>
          </p:nvSpPr>
          <p:spPr>
            <a:xfrm rot="5400000">
              <a:off x="6585614" y="1991450"/>
              <a:ext cx="189232" cy="1192124"/>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31" name="角丸四角形 230"/>
            <p:cNvSpPr/>
            <p:nvPr/>
          </p:nvSpPr>
          <p:spPr>
            <a:xfrm rot="5400000">
              <a:off x="5155179" y="2228436"/>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grpSp>
      <p:grpSp>
        <p:nvGrpSpPr>
          <p:cNvPr id="232" name="グループ化 231"/>
          <p:cNvGrpSpPr/>
          <p:nvPr/>
        </p:nvGrpSpPr>
        <p:grpSpPr>
          <a:xfrm>
            <a:off x="3707904" y="2378356"/>
            <a:ext cx="1965415" cy="579094"/>
            <a:chOff x="4920889" y="2049697"/>
            <a:chExt cx="2355403" cy="632431"/>
          </a:xfrm>
          <a:solidFill>
            <a:schemeClr val="bg2"/>
          </a:solidFill>
        </p:grpSpPr>
        <p:sp>
          <p:nvSpPr>
            <p:cNvPr id="233" name="角丸四角形 232"/>
            <p:cNvSpPr/>
            <p:nvPr/>
          </p:nvSpPr>
          <p:spPr>
            <a:xfrm rot="5400000">
              <a:off x="6505217" y="2095912"/>
              <a:ext cx="163416"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34" name="角丸四角形 233"/>
            <p:cNvSpPr/>
            <p:nvPr/>
          </p:nvSpPr>
          <p:spPr>
            <a:xfrm rot="5400000">
              <a:off x="5166330" y="2087187"/>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35" name="角丸四角形 234"/>
            <p:cNvSpPr/>
            <p:nvPr/>
          </p:nvSpPr>
          <p:spPr>
            <a:xfrm rot="5400000">
              <a:off x="5707558" y="2038168"/>
              <a:ext cx="468473" cy="803097"/>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36" name="円/楕円 235"/>
            <p:cNvSpPr/>
            <p:nvPr/>
          </p:nvSpPr>
          <p:spPr>
            <a:xfrm>
              <a:off x="6228184" y="2049697"/>
              <a:ext cx="602323" cy="602323"/>
            </a:xfrm>
            <a:prstGeom prst="ellipse">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37" name="角丸四角形 236"/>
            <p:cNvSpPr/>
            <p:nvPr/>
          </p:nvSpPr>
          <p:spPr>
            <a:xfrm rot="5400000">
              <a:off x="6585614" y="1991450"/>
              <a:ext cx="189232" cy="1192124"/>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38" name="角丸四角形 237"/>
            <p:cNvSpPr/>
            <p:nvPr/>
          </p:nvSpPr>
          <p:spPr>
            <a:xfrm rot="5400000">
              <a:off x="5155179" y="2228436"/>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grpSp>
      <p:grpSp>
        <p:nvGrpSpPr>
          <p:cNvPr id="239" name="グループ化 238"/>
          <p:cNvGrpSpPr/>
          <p:nvPr/>
        </p:nvGrpSpPr>
        <p:grpSpPr>
          <a:xfrm>
            <a:off x="5486905" y="3068960"/>
            <a:ext cx="1965415" cy="579094"/>
            <a:chOff x="4920889" y="2049697"/>
            <a:chExt cx="2355403" cy="632431"/>
          </a:xfrm>
          <a:solidFill>
            <a:schemeClr val="bg2"/>
          </a:solidFill>
        </p:grpSpPr>
        <p:sp>
          <p:nvSpPr>
            <p:cNvPr id="240" name="角丸四角形 239"/>
            <p:cNvSpPr/>
            <p:nvPr/>
          </p:nvSpPr>
          <p:spPr>
            <a:xfrm rot="5400000">
              <a:off x="6505217" y="2095912"/>
              <a:ext cx="163416"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41" name="角丸四角形 240"/>
            <p:cNvSpPr/>
            <p:nvPr/>
          </p:nvSpPr>
          <p:spPr>
            <a:xfrm rot="5400000">
              <a:off x="5166330" y="2087187"/>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42" name="角丸四角形 241"/>
            <p:cNvSpPr/>
            <p:nvPr/>
          </p:nvSpPr>
          <p:spPr>
            <a:xfrm rot="5400000">
              <a:off x="5707558" y="2038168"/>
              <a:ext cx="468473" cy="803097"/>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43" name="円/楕円 242"/>
            <p:cNvSpPr/>
            <p:nvPr/>
          </p:nvSpPr>
          <p:spPr>
            <a:xfrm>
              <a:off x="6228184" y="2049697"/>
              <a:ext cx="602323" cy="602323"/>
            </a:xfrm>
            <a:prstGeom prst="ellipse">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44" name="角丸四角形 243"/>
            <p:cNvSpPr/>
            <p:nvPr/>
          </p:nvSpPr>
          <p:spPr>
            <a:xfrm rot="5400000">
              <a:off x="6585614" y="1991450"/>
              <a:ext cx="189232" cy="1192124"/>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45" name="角丸四角形 244"/>
            <p:cNvSpPr/>
            <p:nvPr/>
          </p:nvSpPr>
          <p:spPr>
            <a:xfrm rot="5400000">
              <a:off x="5155179" y="2228436"/>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grpSp>
      <p:grpSp>
        <p:nvGrpSpPr>
          <p:cNvPr id="246" name="グループ化 245"/>
          <p:cNvGrpSpPr/>
          <p:nvPr/>
        </p:nvGrpSpPr>
        <p:grpSpPr>
          <a:xfrm>
            <a:off x="6876323" y="2417858"/>
            <a:ext cx="1965415" cy="579094"/>
            <a:chOff x="4920889" y="2049697"/>
            <a:chExt cx="2355403" cy="632431"/>
          </a:xfrm>
          <a:solidFill>
            <a:schemeClr val="bg2"/>
          </a:solidFill>
        </p:grpSpPr>
        <p:sp>
          <p:nvSpPr>
            <p:cNvPr id="247" name="角丸四角形 246"/>
            <p:cNvSpPr/>
            <p:nvPr/>
          </p:nvSpPr>
          <p:spPr>
            <a:xfrm rot="5400000">
              <a:off x="6505217" y="2095912"/>
              <a:ext cx="163416"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48" name="角丸四角形 247"/>
            <p:cNvSpPr/>
            <p:nvPr/>
          </p:nvSpPr>
          <p:spPr>
            <a:xfrm rot="5400000">
              <a:off x="5166330" y="2087187"/>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49" name="角丸四角形 248"/>
            <p:cNvSpPr/>
            <p:nvPr/>
          </p:nvSpPr>
          <p:spPr>
            <a:xfrm rot="5400000">
              <a:off x="5707558" y="2038168"/>
              <a:ext cx="468473" cy="803097"/>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50" name="円/楕円 249"/>
            <p:cNvSpPr/>
            <p:nvPr/>
          </p:nvSpPr>
          <p:spPr>
            <a:xfrm>
              <a:off x="6228184" y="2049697"/>
              <a:ext cx="602323" cy="602323"/>
            </a:xfrm>
            <a:prstGeom prst="ellipse">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51" name="角丸四角形 250"/>
            <p:cNvSpPr/>
            <p:nvPr/>
          </p:nvSpPr>
          <p:spPr>
            <a:xfrm rot="5400000">
              <a:off x="6585614" y="1991450"/>
              <a:ext cx="189232" cy="1192124"/>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52" name="角丸四角形 251"/>
            <p:cNvSpPr/>
            <p:nvPr/>
          </p:nvSpPr>
          <p:spPr>
            <a:xfrm rot="5400000">
              <a:off x="5155179" y="2228436"/>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grpSp>
      <p:grpSp>
        <p:nvGrpSpPr>
          <p:cNvPr id="253" name="グループ化 252"/>
          <p:cNvGrpSpPr/>
          <p:nvPr/>
        </p:nvGrpSpPr>
        <p:grpSpPr>
          <a:xfrm>
            <a:off x="158246" y="5193664"/>
            <a:ext cx="1965415" cy="579094"/>
            <a:chOff x="4920889" y="2049697"/>
            <a:chExt cx="2355403" cy="632431"/>
          </a:xfrm>
          <a:solidFill>
            <a:schemeClr val="bg2"/>
          </a:solidFill>
        </p:grpSpPr>
        <p:sp>
          <p:nvSpPr>
            <p:cNvPr id="254" name="角丸四角形 253"/>
            <p:cNvSpPr/>
            <p:nvPr/>
          </p:nvSpPr>
          <p:spPr>
            <a:xfrm rot="5400000">
              <a:off x="6505217" y="2095912"/>
              <a:ext cx="163416"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55" name="角丸四角形 254"/>
            <p:cNvSpPr/>
            <p:nvPr/>
          </p:nvSpPr>
          <p:spPr>
            <a:xfrm rot="5400000">
              <a:off x="5166330" y="2087187"/>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56" name="角丸四角形 255"/>
            <p:cNvSpPr/>
            <p:nvPr/>
          </p:nvSpPr>
          <p:spPr>
            <a:xfrm rot="5400000">
              <a:off x="5707558" y="2038168"/>
              <a:ext cx="468473" cy="803097"/>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57" name="円/楕円 256"/>
            <p:cNvSpPr/>
            <p:nvPr/>
          </p:nvSpPr>
          <p:spPr>
            <a:xfrm>
              <a:off x="6228184" y="2049697"/>
              <a:ext cx="602323" cy="602323"/>
            </a:xfrm>
            <a:prstGeom prst="ellipse">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58" name="角丸四角形 257"/>
            <p:cNvSpPr/>
            <p:nvPr/>
          </p:nvSpPr>
          <p:spPr>
            <a:xfrm rot="5400000">
              <a:off x="6585614" y="1991450"/>
              <a:ext cx="189232" cy="1192124"/>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59" name="角丸四角形 258"/>
            <p:cNvSpPr/>
            <p:nvPr/>
          </p:nvSpPr>
          <p:spPr>
            <a:xfrm rot="5400000">
              <a:off x="5155179" y="2228436"/>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grpSp>
      <p:grpSp>
        <p:nvGrpSpPr>
          <p:cNvPr id="260" name="グループ化 259"/>
          <p:cNvGrpSpPr/>
          <p:nvPr/>
        </p:nvGrpSpPr>
        <p:grpSpPr>
          <a:xfrm>
            <a:off x="1742422" y="5913744"/>
            <a:ext cx="1965415" cy="579094"/>
            <a:chOff x="4920889" y="2049697"/>
            <a:chExt cx="2355403" cy="632431"/>
          </a:xfrm>
          <a:solidFill>
            <a:schemeClr val="bg2"/>
          </a:solidFill>
        </p:grpSpPr>
        <p:sp>
          <p:nvSpPr>
            <p:cNvPr id="261" name="角丸四角形 260"/>
            <p:cNvSpPr/>
            <p:nvPr/>
          </p:nvSpPr>
          <p:spPr>
            <a:xfrm rot="5400000">
              <a:off x="6505217" y="2095912"/>
              <a:ext cx="163416"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62" name="角丸四角形 261"/>
            <p:cNvSpPr/>
            <p:nvPr/>
          </p:nvSpPr>
          <p:spPr>
            <a:xfrm rot="5400000">
              <a:off x="5166330" y="2087187"/>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63" name="角丸四角形 262"/>
            <p:cNvSpPr/>
            <p:nvPr/>
          </p:nvSpPr>
          <p:spPr>
            <a:xfrm rot="5400000">
              <a:off x="5707558" y="2038168"/>
              <a:ext cx="468473" cy="803097"/>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64" name="円/楕円 263"/>
            <p:cNvSpPr/>
            <p:nvPr/>
          </p:nvSpPr>
          <p:spPr>
            <a:xfrm>
              <a:off x="6228184" y="2049697"/>
              <a:ext cx="602323" cy="602323"/>
            </a:xfrm>
            <a:prstGeom prst="ellipse">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65" name="角丸四角形 264"/>
            <p:cNvSpPr/>
            <p:nvPr/>
          </p:nvSpPr>
          <p:spPr>
            <a:xfrm rot="5400000">
              <a:off x="6585614" y="1991450"/>
              <a:ext cx="189232" cy="1192124"/>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66" name="角丸四角形 265"/>
            <p:cNvSpPr/>
            <p:nvPr/>
          </p:nvSpPr>
          <p:spPr>
            <a:xfrm rot="5400000">
              <a:off x="5155179" y="2228436"/>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grpSp>
      <p:grpSp>
        <p:nvGrpSpPr>
          <p:cNvPr id="267" name="グループ化 266"/>
          <p:cNvGrpSpPr/>
          <p:nvPr/>
        </p:nvGrpSpPr>
        <p:grpSpPr>
          <a:xfrm>
            <a:off x="3686638" y="5226170"/>
            <a:ext cx="1965415" cy="579094"/>
            <a:chOff x="4920889" y="2049697"/>
            <a:chExt cx="2355403" cy="632431"/>
          </a:xfrm>
          <a:solidFill>
            <a:schemeClr val="bg2"/>
          </a:solidFill>
        </p:grpSpPr>
        <p:sp>
          <p:nvSpPr>
            <p:cNvPr id="268" name="角丸四角形 267"/>
            <p:cNvSpPr/>
            <p:nvPr/>
          </p:nvSpPr>
          <p:spPr>
            <a:xfrm rot="5400000">
              <a:off x="6505217" y="2095912"/>
              <a:ext cx="163416"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69" name="角丸四角形 268"/>
            <p:cNvSpPr/>
            <p:nvPr/>
          </p:nvSpPr>
          <p:spPr>
            <a:xfrm rot="5400000">
              <a:off x="5166330" y="2087187"/>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70" name="角丸四角形 269"/>
            <p:cNvSpPr/>
            <p:nvPr/>
          </p:nvSpPr>
          <p:spPr>
            <a:xfrm rot="5400000">
              <a:off x="5707558" y="2038168"/>
              <a:ext cx="468473" cy="803097"/>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71" name="円/楕円 270"/>
            <p:cNvSpPr/>
            <p:nvPr/>
          </p:nvSpPr>
          <p:spPr>
            <a:xfrm>
              <a:off x="6228184" y="2049697"/>
              <a:ext cx="602323" cy="602323"/>
            </a:xfrm>
            <a:prstGeom prst="ellipse">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72" name="角丸四角形 271"/>
            <p:cNvSpPr/>
            <p:nvPr/>
          </p:nvSpPr>
          <p:spPr>
            <a:xfrm rot="5400000">
              <a:off x="6585614" y="1991450"/>
              <a:ext cx="189232" cy="1192124"/>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73" name="角丸四角形 272"/>
            <p:cNvSpPr/>
            <p:nvPr/>
          </p:nvSpPr>
          <p:spPr>
            <a:xfrm rot="5400000">
              <a:off x="5155179" y="2228436"/>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grpSp>
      <p:grpSp>
        <p:nvGrpSpPr>
          <p:cNvPr id="274" name="グループ化 273"/>
          <p:cNvGrpSpPr/>
          <p:nvPr/>
        </p:nvGrpSpPr>
        <p:grpSpPr>
          <a:xfrm>
            <a:off x="5465639" y="5916774"/>
            <a:ext cx="1965415" cy="579094"/>
            <a:chOff x="4920889" y="2049697"/>
            <a:chExt cx="2355403" cy="632431"/>
          </a:xfrm>
          <a:solidFill>
            <a:schemeClr val="bg2"/>
          </a:solidFill>
        </p:grpSpPr>
        <p:sp>
          <p:nvSpPr>
            <p:cNvPr id="275" name="角丸四角形 274"/>
            <p:cNvSpPr/>
            <p:nvPr/>
          </p:nvSpPr>
          <p:spPr>
            <a:xfrm rot="5400000">
              <a:off x="6505217" y="2095912"/>
              <a:ext cx="163416"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76" name="角丸四角形 275"/>
            <p:cNvSpPr/>
            <p:nvPr/>
          </p:nvSpPr>
          <p:spPr>
            <a:xfrm rot="5400000">
              <a:off x="5166330" y="2087187"/>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77" name="角丸四角形 276"/>
            <p:cNvSpPr/>
            <p:nvPr/>
          </p:nvSpPr>
          <p:spPr>
            <a:xfrm rot="5400000">
              <a:off x="5707558" y="2038168"/>
              <a:ext cx="468473" cy="803097"/>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78" name="円/楕円 277"/>
            <p:cNvSpPr/>
            <p:nvPr/>
          </p:nvSpPr>
          <p:spPr>
            <a:xfrm>
              <a:off x="6228184" y="2049697"/>
              <a:ext cx="602323" cy="602323"/>
            </a:xfrm>
            <a:prstGeom prst="ellipse">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79" name="角丸四角形 278"/>
            <p:cNvSpPr/>
            <p:nvPr/>
          </p:nvSpPr>
          <p:spPr>
            <a:xfrm rot="5400000">
              <a:off x="6585614" y="1991450"/>
              <a:ext cx="189232" cy="1192124"/>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80" name="角丸四角形 279"/>
            <p:cNvSpPr/>
            <p:nvPr/>
          </p:nvSpPr>
          <p:spPr>
            <a:xfrm rot="5400000">
              <a:off x="5155179" y="2228436"/>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grpSp>
      <p:grpSp>
        <p:nvGrpSpPr>
          <p:cNvPr id="281" name="グループ化 280"/>
          <p:cNvGrpSpPr/>
          <p:nvPr/>
        </p:nvGrpSpPr>
        <p:grpSpPr>
          <a:xfrm>
            <a:off x="6855057" y="5265672"/>
            <a:ext cx="1965415" cy="579094"/>
            <a:chOff x="4920889" y="2049697"/>
            <a:chExt cx="2355403" cy="632431"/>
          </a:xfrm>
          <a:solidFill>
            <a:schemeClr val="bg2"/>
          </a:solidFill>
        </p:grpSpPr>
        <p:sp>
          <p:nvSpPr>
            <p:cNvPr id="282" name="角丸四角形 281"/>
            <p:cNvSpPr/>
            <p:nvPr/>
          </p:nvSpPr>
          <p:spPr>
            <a:xfrm rot="5400000">
              <a:off x="6505217" y="2095912"/>
              <a:ext cx="163416"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83" name="角丸四角形 282"/>
            <p:cNvSpPr/>
            <p:nvPr/>
          </p:nvSpPr>
          <p:spPr>
            <a:xfrm rot="5400000">
              <a:off x="5166330" y="2087187"/>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84" name="角丸四角形 283"/>
            <p:cNvSpPr/>
            <p:nvPr/>
          </p:nvSpPr>
          <p:spPr>
            <a:xfrm rot="5400000">
              <a:off x="5707558" y="2038168"/>
              <a:ext cx="468473" cy="803097"/>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85" name="円/楕円 284"/>
            <p:cNvSpPr/>
            <p:nvPr/>
          </p:nvSpPr>
          <p:spPr>
            <a:xfrm>
              <a:off x="6228184" y="2049697"/>
              <a:ext cx="602323" cy="602323"/>
            </a:xfrm>
            <a:prstGeom prst="ellipse">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86" name="角丸四角形 285"/>
            <p:cNvSpPr/>
            <p:nvPr/>
          </p:nvSpPr>
          <p:spPr>
            <a:xfrm rot="5400000">
              <a:off x="6585614" y="1991450"/>
              <a:ext cx="189232" cy="1192124"/>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sp>
          <p:nvSpPr>
            <p:cNvPr id="287" name="角丸四角形 286"/>
            <p:cNvSpPr/>
            <p:nvPr/>
          </p:nvSpPr>
          <p:spPr>
            <a:xfrm rot="5400000">
              <a:off x="5155179" y="2228436"/>
              <a:ext cx="200774" cy="669353"/>
            </a:xfrm>
            <a:prstGeom prst="roundRect">
              <a:avLst/>
            </a:prstGeom>
            <a:grpFill/>
            <a:ln w="25400" cap="flat" cmpd="sng" algn="ctr">
              <a:solidFill>
                <a:srgbClr val="000000"/>
              </a:solidFill>
              <a:prstDash val="solid"/>
            </a:ln>
            <a:effectLst/>
          </p:spPr>
          <p:txBody>
            <a:bodyPr rtlCol="0" anchor="ctr"/>
            <a:lstStyle/>
            <a:p>
              <a:pPr algn="ctr">
                <a:defRPr/>
              </a:pPr>
              <a:endParaRPr kumimoji="0" lang="ja-JP" altLang="en-US" kern="0">
                <a:solidFill>
                  <a:srgbClr val="FFFFFF"/>
                </a:solidFill>
              </a:endParaRPr>
            </a:p>
          </p:txBody>
        </p:sp>
      </p:grpSp>
      <p:sp>
        <p:nvSpPr>
          <p:cNvPr id="226" name="テキスト ボックス 225"/>
          <p:cNvSpPr txBox="1"/>
          <p:nvPr/>
        </p:nvSpPr>
        <p:spPr>
          <a:xfrm>
            <a:off x="2195736" y="2764085"/>
            <a:ext cx="4824536" cy="95410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lgn="ctr">
              <a:defRPr/>
            </a:pPr>
            <a:r>
              <a:rPr kumimoji="0" lang="en-US" altLang="ja-JP" sz="2800" kern="0" dirty="0">
                <a:solidFill>
                  <a:prstClr val="black"/>
                </a:solidFill>
                <a:latin typeface="Comic Sans MS" panose="030F0702030302020204" pitchFamily="66" charset="0"/>
                <a:ea typeface="HG丸ｺﾞｼｯｸM-PRO" pitchFamily="50" charset="-128"/>
              </a:rPr>
              <a:t>60</a:t>
            </a:r>
            <a:r>
              <a:rPr kumimoji="0" lang="ja-JP" altLang="en-US" sz="2800" kern="0" dirty="0">
                <a:solidFill>
                  <a:prstClr val="black"/>
                </a:solidFill>
                <a:latin typeface="Comic Sans MS" panose="030F0702030302020204" pitchFamily="66" charset="0"/>
                <a:ea typeface="HG丸ｺﾞｼｯｸM-PRO" pitchFamily="50" charset="-128"/>
              </a:rPr>
              <a:t>日以内に</a:t>
            </a:r>
            <a:r>
              <a:rPr kumimoji="0" lang="en-US" altLang="ja-JP" sz="2800" kern="0" dirty="0">
                <a:solidFill>
                  <a:prstClr val="black"/>
                </a:solidFill>
                <a:latin typeface="Comic Sans MS" panose="030F0702030302020204" pitchFamily="66" charset="0"/>
                <a:ea typeface="HG丸ｺﾞｼｯｸM-PRO" pitchFamily="50" charset="-128"/>
              </a:rPr>
              <a:t>100%</a:t>
            </a:r>
            <a:r>
              <a:rPr kumimoji="0" lang="ja-JP" altLang="en-US" sz="2800" kern="0" dirty="0">
                <a:solidFill>
                  <a:prstClr val="black"/>
                </a:solidFill>
                <a:latin typeface="Comic Sans MS" panose="030F0702030302020204" pitchFamily="66" charset="0"/>
                <a:ea typeface="HG丸ｺﾞｼｯｸM-PRO" pitchFamily="50" charset="-128"/>
              </a:rPr>
              <a:t>の人が死ぬ</a:t>
            </a:r>
            <a:endParaRPr kumimoji="0" lang="en-US" altLang="ja-JP" sz="2800" kern="0" dirty="0">
              <a:solidFill>
                <a:prstClr val="black"/>
              </a:solidFill>
              <a:latin typeface="Comic Sans MS" panose="030F0702030302020204" pitchFamily="66" charset="0"/>
              <a:ea typeface="HG丸ｺﾞｼｯｸM-PRO" pitchFamily="50" charset="-128"/>
            </a:endParaRPr>
          </a:p>
          <a:p>
            <a:pPr algn="ctr">
              <a:defRPr/>
            </a:pPr>
            <a:r>
              <a:rPr kumimoji="0" lang="ja-JP" altLang="en-US" sz="2800" kern="0" dirty="0">
                <a:solidFill>
                  <a:prstClr val="black"/>
                </a:solidFill>
                <a:latin typeface="Comic Sans MS" panose="030F0702030302020204" pitchFamily="66" charset="0"/>
                <a:ea typeface="HG丸ｺﾞｼｯｸM-PRO" pitchFamily="50" charset="-128"/>
              </a:rPr>
              <a:t>（</a:t>
            </a:r>
            <a:r>
              <a:rPr kumimoji="0" lang="en-US" altLang="ja-JP" sz="2800" b="1" kern="0" dirty="0">
                <a:solidFill>
                  <a:srgbClr val="FF0000"/>
                </a:solidFill>
                <a:latin typeface="Comic Sans MS" panose="030F0702030302020204" pitchFamily="66" charset="0"/>
                <a:ea typeface="HG丸ｺﾞｼｯｸM-PRO" pitchFamily="50" charset="-128"/>
              </a:rPr>
              <a:t>LD</a:t>
            </a:r>
            <a:r>
              <a:rPr kumimoji="0" lang="en-US" altLang="ja-JP" sz="2800" b="1" kern="0" baseline="-25000" dirty="0">
                <a:solidFill>
                  <a:srgbClr val="FF0000"/>
                </a:solidFill>
                <a:latin typeface="Comic Sans MS" panose="030F0702030302020204" pitchFamily="66" charset="0"/>
                <a:ea typeface="HG丸ｺﾞｼｯｸM-PRO" pitchFamily="50" charset="-128"/>
              </a:rPr>
              <a:t>100(60)</a:t>
            </a:r>
            <a:r>
              <a:rPr kumimoji="0" lang="ja-JP" altLang="en-US" sz="2800" b="1" kern="0" dirty="0">
                <a:solidFill>
                  <a:srgbClr val="FF0000"/>
                </a:solidFill>
                <a:latin typeface="Comic Sans MS" panose="030F0702030302020204" pitchFamily="66" charset="0"/>
                <a:ea typeface="HG丸ｺﾞｼｯｸM-PRO" pitchFamily="50" charset="-128"/>
              </a:rPr>
              <a:t>：</a:t>
            </a:r>
            <a:r>
              <a:rPr kumimoji="0" lang="en-US" altLang="ja-JP" sz="2800" b="1" kern="0" dirty="0">
                <a:solidFill>
                  <a:srgbClr val="FF0000"/>
                </a:solidFill>
                <a:latin typeface="Comic Sans MS" panose="030F0702030302020204" pitchFamily="66" charset="0"/>
                <a:ea typeface="HG丸ｺﾞｼｯｸM-PRO" pitchFamily="50" charset="-128"/>
              </a:rPr>
              <a:t>7 </a:t>
            </a:r>
            <a:r>
              <a:rPr kumimoji="0" lang="en-US" altLang="ja-JP" sz="2800" b="1" kern="0" dirty="0" err="1">
                <a:solidFill>
                  <a:srgbClr val="FF0000"/>
                </a:solidFill>
                <a:latin typeface="Comic Sans MS" panose="030F0702030302020204" pitchFamily="66" charset="0"/>
                <a:ea typeface="HG丸ｺﾞｼｯｸM-PRO" pitchFamily="50" charset="-128"/>
              </a:rPr>
              <a:t>Gy</a:t>
            </a:r>
            <a:r>
              <a:rPr kumimoji="0" lang="ja-JP" altLang="en-US" sz="2800" kern="0" dirty="0">
                <a:solidFill>
                  <a:prstClr val="black"/>
                </a:solidFill>
                <a:latin typeface="Comic Sans MS" panose="030F0702030302020204" pitchFamily="66" charset="0"/>
                <a:ea typeface="HG丸ｺﾞｼｯｸM-PRO" pitchFamily="50" charset="-128"/>
              </a:rPr>
              <a:t>）</a:t>
            </a:r>
          </a:p>
        </p:txBody>
      </p:sp>
      <p:sp>
        <p:nvSpPr>
          <p:cNvPr id="148" name="テキスト ボックス 147"/>
          <p:cNvSpPr txBox="1"/>
          <p:nvPr/>
        </p:nvSpPr>
        <p:spPr>
          <a:xfrm>
            <a:off x="657043" y="4212267"/>
            <a:ext cx="7776864" cy="1738938"/>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fontAlgn="base">
              <a:spcBef>
                <a:spcPct val="0"/>
              </a:spcBef>
              <a:spcAft>
                <a:spcPct val="0"/>
              </a:spcAft>
              <a:defRPr/>
            </a:pPr>
            <a:r>
              <a:rPr kumimoji="0" lang="ja-JP" altLang="en-US" sz="3600" b="1" kern="0" dirty="0">
                <a:solidFill>
                  <a:prstClr val="black"/>
                </a:solidFill>
                <a:latin typeface="Comic Sans MS" pitchFamily="66" charset="0"/>
                <a:ea typeface="HG丸ｺﾞｼｯｸM-PRO" pitchFamily="50" charset="-128"/>
              </a:rPr>
              <a:t>そのエネルギーを計算してみよう！</a:t>
            </a:r>
            <a:endParaRPr kumimoji="0" lang="en-US" altLang="ja-JP" sz="3600" b="1" kern="0" dirty="0">
              <a:solidFill>
                <a:prstClr val="black"/>
              </a:solidFill>
              <a:latin typeface="Comic Sans MS" pitchFamily="66" charset="0"/>
              <a:ea typeface="HG丸ｺﾞｼｯｸM-PRO" pitchFamily="50" charset="-128"/>
            </a:endParaRPr>
          </a:p>
          <a:p>
            <a:pPr fontAlgn="base">
              <a:spcBef>
                <a:spcPts val="1800"/>
              </a:spcBef>
              <a:spcAft>
                <a:spcPct val="0"/>
              </a:spcAft>
              <a:defRPr/>
            </a:pPr>
            <a:r>
              <a:rPr kumimoji="0" lang="ja-JP" altLang="en-US" sz="2800" b="1" kern="0" dirty="0">
                <a:solidFill>
                  <a:prstClr val="black"/>
                </a:solidFill>
                <a:latin typeface="Comic Sans MS" pitchFamily="66" charset="0"/>
                <a:ea typeface="HG丸ｺﾞｼｯｸM-PRO" pitchFamily="50" charset="-128"/>
              </a:rPr>
              <a:t>物質に吸収された放射線は最後は熱となるので、熱量として測定できる。</a:t>
            </a:r>
          </a:p>
        </p:txBody>
      </p:sp>
    </p:spTree>
    <p:custDataLst>
      <p:tags r:id="rId1"/>
    </p:custDataLst>
    <p:extLst>
      <p:ext uri="{BB962C8B-B14F-4D97-AF65-F5344CB8AC3E}">
        <p14:creationId xmlns:p14="http://schemas.microsoft.com/office/powerpoint/2010/main" val="2290060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strips(downRigh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xit" presetSubtype="9" fill="hold" nodeType="clickEffect">
                                  <p:stCondLst>
                                    <p:cond delay="0"/>
                                  </p:stCondLst>
                                  <p:childTnLst>
                                    <p:animEffect transition="out" filter="strips(upLeft)">
                                      <p:cBhvr>
                                        <p:cTn id="11" dur="500"/>
                                        <p:tgtEl>
                                          <p:spTgt spid="103"/>
                                        </p:tgtEl>
                                      </p:cBhvr>
                                    </p:animEffect>
                                    <p:set>
                                      <p:cBhvr>
                                        <p:cTn id="12" dur="1" fill="hold">
                                          <p:stCondLst>
                                            <p:cond delay="499"/>
                                          </p:stCondLst>
                                        </p:cTn>
                                        <p:tgtEl>
                                          <p:spTgt spid="103"/>
                                        </p:tgtEl>
                                        <p:attrNameLst>
                                          <p:attrName>style.visibility</p:attrName>
                                        </p:attrNameLst>
                                      </p:cBhvr>
                                      <p:to>
                                        <p:strVal val="hidden"/>
                                      </p:to>
                                    </p:set>
                                  </p:childTnLst>
                                </p:cTn>
                              </p:par>
                            </p:childTnLst>
                          </p:cTn>
                        </p:par>
                        <p:par>
                          <p:cTn id="13" fill="hold">
                            <p:stCondLst>
                              <p:cond delay="500"/>
                            </p:stCondLst>
                            <p:childTnLst>
                              <p:par>
                                <p:cTn id="14" presetID="9" presetClass="exit" presetSubtype="0" fill="hold" nodeType="afterEffect">
                                  <p:stCondLst>
                                    <p:cond delay="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39"/>
                                        </p:tgtEl>
                                      </p:cBhvr>
                                    </p:animEffect>
                                    <p:set>
                                      <p:cBhvr>
                                        <p:cTn id="25" dur="1" fill="hold">
                                          <p:stCondLst>
                                            <p:cond delay="499"/>
                                          </p:stCondLst>
                                        </p:cTn>
                                        <p:tgtEl>
                                          <p:spTgt spid="39"/>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500"/>
                                        <p:tgtEl>
                                          <p:spTgt spid="46"/>
                                        </p:tgtEl>
                                      </p:cBhvr>
                                    </p:animEffect>
                                    <p:set>
                                      <p:cBhvr>
                                        <p:cTn id="28" dur="1" fill="hold">
                                          <p:stCondLst>
                                            <p:cond delay="499"/>
                                          </p:stCondLst>
                                        </p:cTn>
                                        <p:tgtEl>
                                          <p:spTgt spid="46"/>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82"/>
                                        </p:tgtEl>
                                      </p:cBhvr>
                                    </p:animEffect>
                                    <p:set>
                                      <p:cBhvr>
                                        <p:cTn id="31" dur="1" fill="hold">
                                          <p:stCondLst>
                                            <p:cond delay="499"/>
                                          </p:stCondLst>
                                        </p:cTn>
                                        <p:tgtEl>
                                          <p:spTgt spid="82"/>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75"/>
                                        </p:tgtEl>
                                      </p:cBhvr>
                                    </p:animEffect>
                                    <p:set>
                                      <p:cBhvr>
                                        <p:cTn id="34" dur="1" fill="hold">
                                          <p:stCondLst>
                                            <p:cond delay="499"/>
                                          </p:stCondLst>
                                        </p:cTn>
                                        <p:tgtEl>
                                          <p:spTgt spid="75"/>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500"/>
                                        <p:tgtEl>
                                          <p:spTgt spid="68"/>
                                        </p:tgtEl>
                                      </p:cBhvr>
                                    </p:animEffect>
                                    <p:set>
                                      <p:cBhvr>
                                        <p:cTn id="37" dur="1" fill="hold">
                                          <p:stCondLst>
                                            <p:cond delay="499"/>
                                          </p:stCondLst>
                                        </p:cTn>
                                        <p:tgtEl>
                                          <p:spTgt spid="68"/>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500"/>
                                        <p:tgtEl>
                                          <p:spTgt spid="61"/>
                                        </p:tgtEl>
                                      </p:cBhvr>
                                    </p:animEffect>
                                    <p:set>
                                      <p:cBhvr>
                                        <p:cTn id="40" dur="1" fill="hold">
                                          <p:stCondLst>
                                            <p:cond delay="499"/>
                                          </p:stCondLst>
                                        </p:cTn>
                                        <p:tgtEl>
                                          <p:spTgt spid="61"/>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500"/>
                                        <p:tgtEl>
                                          <p:spTgt spid="54"/>
                                        </p:tgtEl>
                                      </p:cBhvr>
                                    </p:animEffect>
                                    <p:set>
                                      <p:cBhvr>
                                        <p:cTn id="43" dur="1" fill="hold">
                                          <p:stCondLst>
                                            <p:cond delay="499"/>
                                          </p:stCondLst>
                                        </p:cTn>
                                        <p:tgtEl>
                                          <p:spTgt spid="54"/>
                                        </p:tgtEl>
                                        <p:attrNameLst>
                                          <p:attrName>style.visibility</p:attrName>
                                        </p:attrNameLst>
                                      </p:cBhvr>
                                      <p:to>
                                        <p:strVal val="hidden"/>
                                      </p:to>
                                    </p:set>
                                  </p:childTnLst>
                                </p:cTn>
                              </p:par>
                            </p:childTnLst>
                          </p:cTn>
                        </p:par>
                        <p:par>
                          <p:cTn id="44" fill="hold">
                            <p:stCondLst>
                              <p:cond delay="1000"/>
                            </p:stCondLst>
                            <p:childTnLst>
                              <p:par>
                                <p:cTn id="45" presetID="9" presetClass="entr" presetSubtype="0" fill="hold" nodeType="afterEffect">
                                  <p:stCondLst>
                                    <p:cond delay="0"/>
                                  </p:stCondLst>
                                  <p:childTnLst>
                                    <p:set>
                                      <p:cBhvr>
                                        <p:cTn id="46" dur="1" fill="hold">
                                          <p:stCondLst>
                                            <p:cond delay="0"/>
                                          </p:stCondLst>
                                        </p:cTn>
                                        <p:tgtEl>
                                          <p:spTgt spid="175"/>
                                        </p:tgtEl>
                                        <p:attrNameLst>
                                          <p:attrName>style.visibility</p:attrName>
                                        </p:attrNameLst>
                                      </p:cBhvr>
                                      <p:to>
                                        <p:strVal val="visible"/>
                                      </p:to>
                                    </p:set>
                                    <p:animEffect transition="in" filter="dissolve">
                                      <p:cBhvr>
                                        <p:cTn id="47" dur="500"/>
                                        <p:tgtEl>
                                          <p:spTgt spid="175"/>
                                        </p:tgtEl>
                                      </p:cBhvr>
                                    </p:animEffect>
                                  </p:childTnLst>
                                </p:cTn>
                              </p:par>
                              <p:par>
                                <p:cTn id="48" presetID="9" presetClass="entr" presetSubtype="0" fill="hold" nodeType="withEffect">
                                  <p:stCondLst>
                                    <p:cond delay="0"/>
                                  </p:stCondLst>
                                  <p:childTnLst>
                                    <p:set>
                                      <p:cBhvr>
                                        <p:cTn id="49" dur="1" fill="hold">
                                          <p:stCondLst>
                                            <p:cond delay="0"/>
                                          </p:stCondLst>
                                        </p:cTn>
                                        <p:tgtEl>
                                          <p:spTgt spid="224"/>
                                        </p:tgtEl>
                                        <p:attrNameLst>
                                          <p:attrName>style.visibility</p:attrName>
                                        </p:attrNameLst>
                                      </p:cBhvr>
                                      <p:to>
                                        <p:strVal val="visible"/>
                                      </p:to>
                                    </p:set>
                                    <p:animEffect transition="in" filter="dissolve">
                                      <p:cBhvr>
                                        <p:cTn id="50" dur="500"/>
                                        <p:tgtEl>
                                          <p:spTgt spid="224"/>
                                        </p:tgtEl>
                                      </p:cBhvr>
                                    </p:animEffect>
                                  </p:childTnLst>
                                </p:cTn>
                              </p:par>
                              <p:par>
                                <p:cTn id="51" presetID="9" presetClass="entr" presetSubtype="0" fill="hold" nodeType="withEffect">
                                  <p:stCondLst>
                                    <p:cond delay="0"/>
                                  </p:stCondLst>
                                  <p:childTnLst>
                                    <p:set>
                                      <p:cBhvr>
                                        <p:cTn id="52" dur="1" fill="hold">
                                          <p:stCondLst>
                                            <p:cond delay="0"/>
                                          </p:stCondLst>
                                        </p:cTn>
                                        <p:tgtEl>
                                          <p:spTgt spid="232"/>
                                        </p:tgtEl>
                                        <p:attrNameLst>
                                          <p:attrName>style.visibility</p:attrName>
                                        </p:attrNameLst>
                                      </p:cBhvr>
                                      <p:to>
                                        <p:strVal val="visible"/>
                                      </p:to>
                                    </p:set>
                                    <p:animEffect transition="in" filter="dissolve">
                                      <p:cBhvr>
                                        <p:cTn id="53" dur="500"/>
                                        <p:tgtEl>
                                          <p:spTgt spid="232"/>
                                        </p:tgtEl>
                                      </p:cBhvr>
                                    </p:animEffect>
                                  </p:childTnLst>
                                </p:cTn>
                              </p:par>
                              <p:par>
                                <p:cTn id="54" presetID="9" presetClass="entr" presetSubtype="0" fill="hold" nodeType="withEffect">
                                  <p:stCondLst>
                                    <p:cond delay="0"/>
                                  </p:stCondLst>
                                  <p:childTnLst>
                                    <p:set>
                                      <p:cBhvr>
                                        <p:cTn id="55" dur="1" fill="hold">
                                          <p:stCondLst>
                                            <p:cond delay="0"/>
                                          </p:stCondLst>
                                        </p:cTn>
                                        <p:tgtEl>
                                          <p:spTgt spid="239"/>
                                        </p:tgtEl>
                                        <p:attrNameLst>
                                          <p:attrName>style.visibility</p:attrName>
                                        </p:attrNameLst>
                                      </p:cBhvr>
                                      <p:to>
                                        <p:strVal val="visible"/>
                                      </p:to>
                                    </p:set>
                                    <p:animEffect transition="in" filter="dissolve">
                                      <p:cBhvr>
                                        <p:cTn id="56" dur="500"/>
                                        <p:tgtEl>
                                          <p:spTgt spid="239"/>
                                        </p:tgtEl>
                                      </p:cBhvr>
                                    </p:animEffect>
                                  </p:childTnLst>
                                </p:cTn>
                              </p:par>
                              <p:par>
                                <p:cTn id="57" presetID="9" presetClass="entr" presetSubtype="0" fill="hold" nodeType="withEffect">
                                  <p:stCondLst>
                                    <p:cond delay="0"/>
                                  </p:stCondLst>
                                  <p:childTnLst>
                                    <p:set>
                                      <p:cBhvr>
                                        <p:cTn id="58" dur="1" fill="hold">
                                          <p:stCondLst>
                                            <p:cond delay="0"/>
                                          </p:stCondLst>
                                        </p:cTn>
                                        <p:tgtEl>
                                          <p:spTgt spid="246"/>
                                        </p:tgtEl>
                                        <p:attrNameLst>
                                          <p:attrName>style.visibility</p:attrName>
                                        </p:attrNameLst>
                                      </p:cBhvr>
                                      <p:to>
                                        <p:strVal val="visible"/>
                                      </p:to>
                                    </p:set>
                                    <p:animEffect transition="in" filter="dissolve">
                                      <p:cBhvr>
                                        <p:cTn id="59" dur="500"/>
                                        <p:tgtEl>
                                          <p:spTgt spid="246"/>
                                        </p:tgtEl>
                                      </p:cBhvr>
                                    </p:animEffect>
                                  </p:childTnLst>
                                </p:cTn>
                              </p:par>
                              <p:par>
                                <p:cTn id="60" presetID="9" presetClass="entr" presetSubtype="0" fill="hold" nodeType="withEffect">
                                  <p:stCondLst>
                                    <p:cond delay="0"/>
                                  </p:stCondLst>
                                  <p:childTnLst>
                                    <p:set>
                                      <p:cBhvr>
                                        <p:cTn id="61" dur="1" fill="hold">
                                          <p:stCondLst>
                                            <p:cond delay="0"/>
                                          </p:stCondLst>
                                        </p:cTn>
                                        <p:tgtEl>
                                          <p:spTgt spid="253"/>
                                        </p:tgtEl>
                                        <p:attrNameLst>
                                          <p:attrName>style.visibility</p:attrName>
                                        </p:attrNameLst>
                                      </p:cBhvr>
                                      <p:to>
                                        <p:strVal val="visible"/>
                                      </p:to>
                                    </p:set>
                                    <p:animEffect transition="in" filter="dissolve">
                                      <p:cBhvr>
                                        <p:cTn id="62" dur="500"/>
                                        <p:tgtEl>
                                          <p:spTgt spid="253"/>
                                        </p:tgtEl>
                                      </p:cBhvr>
                                    </p:animEffect>
                                  </p:childTnLst>
                                </p:cTn>
                              </p:par>
                              <p:par>
                                <p:cTn id="63" presetID="9" presetClass="entr" presetSubtype="0" fill="hold" nodeType="withEffect">
                                  <p:stCondLst>
                                    <p:cond delay="0"/>
                                  </p:stCondLst>
                                  <p:childTnLst>
                                    <p:set>
                                      <p:cBhvr>
                                        <p:cTn id="64" dur="1" fill="hold">
                                          <p:stCondLst>
                                            <p:cond delay="0"/>
                                          </p:stCondLst>
                                        </p:cTn>
                                        <p:tgtEl>
                                          <p:spTgt spid="260"/>
                                        </p:tgtEl>
                                        <p:attrNameLst>
                                          <p:attrName>style.visibility</p:attrName>
                                        </p:attrNameLst>
                                      </p:cBhvr>
                                      <p:to>
                                        <p:strVal val="visible"/>
                                      </p:to>
                                    </p:set>
                                    <p:animEffect transition="in" filter="dissolve">
                                      <p:cBhvr>
                                        <p:cTn id="65" dur="500"/>
                                        <p:tgtEl>
                                          <p:spTgt spid="260"/>
                                        </p:tgtEl>
                                      </p:cBhvr>
                                    </p:animEffect>
                                  </p:childTnLst>
                                </p:cTn>
                              </p:par>
                              <p:par>
                                <p:cTn id="66" presetID="9" presetClass="entr" presetSubtype="0" fill="hold" nodeType="withEffect">
                                  <p:stCondLst>
                                    <p:cond delay="0"/>
                                  </p:stCondLst>
                                  <p:childTnLst>
                                    <p:set>
                                      <p:cBhvr>
                                        <p:cTn id="67" dur="1" fill="hold">
                                          <p:stCondLst>
                                            <p:cond delay="0"/>
                                          </p:stCondLst>
                                        </p:cTn>
                                        <p:tgtEl>
                                          <p:spTgt spid="267"/>
                                        </p:tgtEl>
                                        <p:attrNameLst>
                                          <p:attrName>style.visibility</p:attrName>
                                        </p:attrNameLst>
                                      </p:cBhvr>
                                      <p:to>
                                        <p:strVal val="visible"/>
                                      </p:to>
                                    </p:set>
                                    <p:animEffect transition="in" filter="dissolve">
                                      <p:cBhvr>
                                        <p:cTn id="68" dur="500"/>
                                        <p:tgtEl>
                                          <p:spTgt spid="267"/>
                                        </p:tgtEl>
                                      </p:cBhvr>
                                    </p:animEffect>
                                  </p:childTnLst>
                                </p:cTn>
                              </p:par>
                              <p:par>
                                <p:cTn id="69" presetID="9" presetClass="entr" presetSubtype="0" fill="hold" nodeType="withEffect">
                                  <p:stCondLst>
                                    <p:cond delay="0"/>
                                  </p:stCondLst>
                                  <p:childTnLst>
                                    <p:set>
                                      <p:cBhvr>
                                        <p:cTn id="70" dur="1" fill="hold">
                                          <p:stCondLst>
                                            <p:cond delay="0"/>
                                          </p:stCondLst>
                                        </p:cTn>
                                        <p:tgtEl>
                                          <p:spTgt spid="274"/>
                                        </p:tgtEl>
                                        <p:attrNameLst>
                                          <p:attrName>style.visibility</p:attrName>
                                        </p:attrNameLst>
                                      </p:cBhvr>
                                      <p:to>
                                        <p:strVal val="visible"/>
                                      </p:to>
                                    </p:set>
                                    <p:animEffect transition="in" filter="dissolve">
                                      <p:cBhvr>
                                        <p:cTn id="71" dur="500"/>
                                        <p:tgtEl>
                                          <p:spTgt spid="274"/>
                                        </p:tgtEl>
                                      </p:cBhvr>
                                    </p:animEffect>
                                  </p:childTnLst>
                                </p:cTn>
                              </p:par>
                              <p:par>
                                <p:cTn id="72" presetID="9" presetClass="entr" presetSubtype="0" fill="hold" nodeType="withEffect">
                                  <p:stCondLst>
                                    <p:cond delay="0"/>
                                  </p:stCondLst>
                                  <p:childTnLst>
                                    <p:set>
                                      <p:cBhvr>
                                        <p:cTn id="73" dur="1" fill="hold">
                                          <p:stCondLst>
                                            <p:cond delay="0"/>
                                          </p:stCondLst>
                                        </p:cTn>
                                        <p:tgtEl>
                                          <p:spTgt spid="281"/>
                                        </p:tgtEl>
                                        <p:attrNameLst>
                                          <p:attrName>style.visibility</p:attrName>
                                        </p:attrNameLst>
                                      </p:cBhvr>
                                      <p:to>
                                        <p:strVal val="visible"/>
                                      </p:to>
                                    </p:set>
                                    <p:animEffect transition="in" filter="dissolve">
                                      <p:cBhvr>
                                        <p:cTn id="74" dur="500"/>
                                        <p:tgtEl>
                                          <p:spTgt spid="281"/>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226"/>
                                        </p:tgtEl>
                                        <p:attrNameLst>
                                          <p:attrName>style.visibility</p:attrName>
                                        </p:attrNameLst>
                                      </p:cBhvr>
                                      <p:to>
                                        <p:strVal val="visible"/>
                                      </p:to>
                                    </p:set>
                                    <p:animEffect transition="in" filter="dissolve">
                                      <p:cBhvr>
                                        <p:cTn id="79" dur="500"/>
                                        <p:tgtEl>
                                          <p:spTgt spid="226"/>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48"/>
                                        </p:tgtEl>
                                        <p:attrNameLst>
                                          <p:attrName>style.visibility</p:attrName>
                                        </p:attrNameLst>
                                      </p:cBhvr>
                                      <p:to>
                                        <p:strVal val="visible"/>
                                      </p:to>
                                    </p:set>
                                    <p:animEffect transition="in" filter="dissolve">
                                      <p:cBhvr>
                                        <p:cTn id="84"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animBg="1"/>
      <p:bldP spid="14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1"/>
          <p:cNvSpPr>
            <a:spLocks noChangeArrowheads="1"/>
          </p:cNvSpPr>
          <p:nvPr/>
        </p:nvSpPr>
        <p:spPr bwMode="auto">
          <a:xfrm>
            <a:off x="827584" y="1412776"/>
            <a:ext cx="7416824" cy="4824536"/>
          </a:xfrm>
          <a:prstGeom prst="rect">
            <a:avLst/>
          </a:prstGeom>
          <a:noFill/>
          <a:ln w="19050">
            <a:solidFill>
              <a:srgbClr val="FF3300"/>
            </a:solidFill>
            <a:miter lim="800000"/>
            <a:headEnd/>
            <a:tailEnd/>
          </a:ln>
        </p:spPr>
        <p:txBody>
          <a:bodyPr wrap="none" anchor="ctr"/>
          <a:lstStyle/>
          <a:p>
            <a:pPr fontAlgn="base">
              <a:spcBef>
                <a:spcPct val="0"/>
              </a:spcBef>
              <a:spcAft>
                <a:spcPct val="0"/>
              </a:spcAft>
            </a:pPr>
            <a:endParaRPr lang="ja-JP" altLang="en-US" sz="2400">
              <a:solidFill>
                <a:srgbClr val="FFFFFF"/>
              </a:solidFill>
            </a:endParaRPr>
          </a:p>
        </p:txBody>
      </p:sp>
      <p:sp>
        <p:nvSpPr>
          <p:cNvPr id="813058" name="Rectangle 2"/>
          <p:cNvSpPr>
            <a:spLocks noGrp="1" noChangeArrowheads="1"/>
          </p:cNvSpPr>
          <p:nvPr>
            <p:ph type="title"/>
          </p:nvPr>
        </p:nvSpPr>
        <p:spPr>
          <a:xfrm>
            <a:off x="395541" y="116632"/>
            <a:ext cx="8358247" cy="1000108"/>
          </a:xfrm>
        </p:spPr>
        <p:txBody>
          <a:bodyPr/>
          <a:lstStyle/>
          <a:p>
            <a:pPr algn="l"/>
            <a:r>
              <a:rPr lang="en-US" altLang="ja-JP" sz="2800" b="1" dirty="0">
                <a:solidFill>
                  <a:schemeClr val="tx1"/>
                </a:solidFill>
                <a:latin typeface="Comic Sans MS" pitchFamily="66" charset="0"/>
                <a:ea typeface="HG丸ｺﾞｼｯｸM-PRO" pitchFamily="50" charset="-128"/>
              </a:rPr>
              <a:t>10 </a:t>
            </a:r>
            <a:r>
              <a:rPr lang="en-US" altLang="ja-JP" sz="2800" b="1" dirty="0" err="1">
                <a:solidFill>
                  <a:schemeClr val="tx1"/>
                </a:solidFill>
                <a:latin typeface="Comic Sans MS" pitchFamily="66" charset="0"/>
                <a:ea typeface="HG丸ｺﾞｼｯｸM-PRO" pitchFamily="50" charset="-128"/>
              </a:rPr>
              <a:t>Gy</a:t>
            </a:r>
            <a:r>
              <a:rPr lang="ja-JP" altLang="ja-JP" sz="2800" b="1" dirty="0">
                <a:solidFill>
                  <a:schemeClr val="tx1"/>
                </a:solidFill>
                <a:latin typeface="Comic Sans MS" pitchFamily="66" charset="0"/>
                <a:ea typeface="HG丸ｺﾞｼｯｸM-PRO" pitchFamily="50" charset="-128"/>
              </a:rPr>
              <a:t>の線量を吸収した質量</a:t>
            </a:r>
            <a:r>
              <a:rPr lang="en-US" altLang="ja-JP" sz="2800" b="1" dirty="0">
                <a:solidFill>
                  <a:schemeClr val="tx1"/>
                </a:solidFill>
                <a:latin typeface="Comic Sans MS" pitchFamily="66" charset="0"/>
                <a:ea typeface="HG丸ｺﾞｼｯｸM-PRO" pitchFamily="50" charset="-128"/>
              </a:rPr>
              <a:t>1 kg</a:t>
            </a:r>
            <a:r>
              <a:rPr lang="ja-JP" altLang="ja-JP" sz="2800" b="1" dirty="0">
                <a:solidFill>
                  <a:schemeClr val="tx1"/>
                </a:solidFill>
                <a:latin typeface="Comic Sans MS" pitchFamily="66" charset="0"/>
                <a:ea typeface="HG丸ｺﾞｼｯｸM-PRO" pitchFamily="50" charset="-128"/>
              </a:rPr>
              <a:t>の水</a:t>
            </a:r>
            <a:r>
              <a:rPr lang="ja-JP" altLang="en-US" sz="2800" b="1" dirty="0">
                <a:solidFill>
                  <a:schemeClr val="tx1"/>
                </a:solidFill>
                <a:latin typeface="Comic Sans MS" pitchFamily="66" charset="0"/>
                <a:ea typeface="HG丸ｺﾞｼｯｸM-PRO" pitchFamily="50" charset="-128"/>
              </a:rPr>
              <a:t>（≒生体）</a:t>
            </a:r>
            <a:r>
              <a:rPr lang="ja-JP" altLang="ja-JP" sz="2800" b="1" dirty="0">
                <a:solidFill>
                  <a:schemeClr val="tx1"/>
                </a:solidFill>
                <a:latin typeface="Comic Sans MS" pitchFamily="66" charset="0"/>
                <a:ea typeface="HG丸ｺﾞｼｯｸM-PRO" pitchFamily="50" charset="-128"/>
              </a:rPr>
              <a:t>の温度上昇（℃）は</a:t>
            </a:r>
            <a:r>
              <a:rPr lang="ja-JP" altLang="en-US" sz="2800" b="1" dirty="0">
                <a:solidFill>
                  <a:schemeClr val="tx1"/>
                </a:solidFill>
                <a:latin typeface="Comic Sans MS" pitchFamily="66" charset="0"/>
                <a:ea typeface="HG丸ｺﾞｼｯｸM-PRO" pitchFamily="50" charset="-128"/>
              </a:rPr>
              <a:t>？</a:t>
            </a:r>
          </a:p>
        </p:txBody>
      </p:sp>
      <p:sp>
        <p:nvSpPr>
          <p:cNvPr id="5" name="Rectangle 2"/>
          <p:cNvSpPr txBox="1">
            <a:spLocks noChangeArrowheads="1"/>
          </p:cNvSpPr>
          <p:nvPr/>
        </p:nvSpPr>
        <p:spPr bwMode="auto">
          <a:xfrm>
            <a:off x="1205408" y="1484784"/>
            <a:ext cx="8839200" cy="3600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30000"/>
              </a:spcBef>
              <a:spcAft>
                <a:spcPct val="0"/>
              </a:spcAft>
              <a:buFontTx/>
              <a:buChar char="•"/>
              <a:defRPr/>
            </a:pPr>
            <a:r>
              <a:rPr lang="en-US" altLang="ja-JP" sz="2400" dirty="0">
                <a:solidFill>
                  <a:srgbClr val="000000"/>
                </a:solidFill>
                <a:latin typeface="Comic Sans MS" pitchFamily="66" charset="0"/>
                <a:ea typeface="HG丸ｺﾞｼｯｸM-PRO" pitchFamily="50" charset="-128"/>
              </a:rPr>
              <a:t>10 </a:t>
            </a:r>
            <a:r>
              <a:rPr lang="en-US" altLang="ja-JP" sz="2400" dirty="0" err="1">
                <a:solidFill>
                  <a:srgbClr val="000000"/>
                </a:solidFill>
                <a:latin typeface="Comic Sans MS" pitchFamily="66" charset="0"/>
                <a:ea typeface="HG丸ｺﾞｼｯｸM-PRO" pitchFamily="50" charset="-128"/>
              </a:rPr>
              <a:t>Gy</a:t>
            </a:r>
            <a:r>
              <a:rPr lang="ja-JP" altLang="ja-JP" sz="2400" dirty="0">
                <a:solidFill>
                  <a:srgbClr val="000000"/>
                </a:solidFill>
                <a:latin typeface="Comic Sans MS" pitchFamily="66" charset="0"/>
                <a:ea typeface="HG丸ｺﾞｼｯｸM-PRO" pitchFamily="50" charset="-128"/>
              </a:rPr>
              <a:t>＝</a:t>
            </a:r>
            <a:r>
              <a:rPr lang="en-US" altLang="ja-JP" sz="2400" dirty="0">
                <a:solidFill>
                  <a:srgbClr val="000000"/>
                </a:solidFill>
                <a:latin typeface="Comic Sans MS" pitchFamily="66" charset="0"/>
                <a:ea typeface="HG丸ｺﾞｼｯｸM-PRO" pitchFamily="50" charset="-128"/>
              </a:rPr>
              <a:t>10 J/kg</a:t>
            </a:r>
          </a:p>
          <a:p>
            <a:pPr marL="342900" indent="-342900" fontAlgn="base">
              <a:spcBef>
                <a:spcPct val="30000"/>
              </a:spcBef>
              <a:spcAft>
                <a:spcPct val="0"/>
              </a:spcAft>
              <a:buFontTx/>
              <a:buChar char="•"/>
              <a:defRPr/>
            </a:pPr>
            <a:r>
              <a:rPr lang="en-US" altLang="ja-JP" sz="2400" dirty="0">
                <a:solidFill>
                  <a:srgbClr val="000000"/>
                </a:solidFill>
                <a:latin typeface="Comic Sans MS" pitchFamily="66" charset="0"/>
                <a:ea typeface="HG丸ｺﾞｼｯｸM-PRO" pitchFamily="50" charset="-128"/>
              </a:rPr>
              <a:t>1 cal</a:t>
            </a:r>
            <a:r>
              <a:rPr lang="ja-JP" altLang="ja-JP" sz="2400" dirty="0">
                <a:solidFill>
                  <a:srgbClr val="000000"/>
                </a:solidFill>
                <a:latin typeface="Comic Sans MS" pitchFamily="66" charset="0"/>
                <a:ea typeface="HG丸ｺﾞｼｯｸM-PRO" pitchFamily="50" charset="-128"/>
              </a:rPr>
              <a:t>＝</a:t>
            </a:r>
            <a:r>
              <a:rPr lang="en-US" altLang="ja-JP" sz="2400" dirty="0">
                <a:solidFill>
                  <a:srgbClr val="000000"/>
                </a:solidFill>
                <a:latin typeface="Comic Sans MS" pitchFamily="66" charset="0"/>
                <a:ea typeface="HG丸ｺﾞｼｯｸM-PRO" pitchFamily="50" charset="-128"/>
              </a:rPr>
              <a:t>4.2 J</a:t>
            </a:r>
          </a:p>
          <a:p>
            <a:pPr fontAlgn="base">
              <a:spcBef>
                <a:spcPct val="0"/>
              </a:spcBef>
              <a:spcAft>
                <a:spcPct val="0"/>
              </a:spcAft>
            </a:pPr>
            <a:r>
              <a:rPr lang="ja-JP" altLang="en-US" sz="2400" dirty="0">
                <a:solidFill>
                  <a:srgbClr val="000000"/>
                </a:solidFill>
                <a:latin typeface="Comic Sans MS" pitchFamily="66" charset="0"/>
                <a:ea typeface="HG丸ｺﾞｼｯｸM-PRO" pitchFamily="50" charset="-128"/>
              </a:rPr>
              <a:t>　　</a:t>
            </a:r>
            <a:r>
              <a:rPr lang="en-US" altLang="ja-JP" sz="2400" dirty="0">
                <a:solidFill>
                  <a:srgbClr val="000000"/>
                </a:solidFill>
                <a:latin typeface="Comic Sans MS" pitchFamily="66" charset="0"/>
                <a:ea typeface="HG丸ｺﾞｼｯｸM-PRO" pitchFamily="50" charset="-128"/>
              </a:rPr>
              <a:t>1 cal ---------- 4.2 J</a:t>
            </a:r>
            <a:endParaRPr lang="ja-JP" altLang="ja-JP" sz="2400" dirty="0">
              <a:solidFill>
                <a:srgbClr val="000000"/>
              </a:solidFill>
              <a:latin typeface="Comic Sans MS" pitchFamily="66" charset="0"/>
              <a:ea typeface="HG丸ｺﾞｼｯｸM-PRO" pitchFamily="50" charset="-128"/>
            </a:endParaRPr>
          </a:p>
          <a:p>
            <a:pPr fontAlgn="base">
              <a:spcBef>
                <a:spcPct val="0"/>
              </a:spcBef>
              <a:spcAft>
                <a:spcPct val="0"/>
              </a:spcAft>
            </a:pPr>
            <a:r>
              <a:rPr lang="en-US" altLang="ja-JP" sz="2400" dirty="0">
                <a:solidFill>
                  <a:srgbClr val="000000"/>
                </a:solidFill>
                <a:latin typeface="Comic Sans MS" pitchFamily="66" charset="0"/>
                <a:ea typeface="HG丸ｺﾞｼｯｸM-PRO" pitchFamily="50" charset="-128"/>
              </a:rPr>
              <a:t>       X cal ---------- 10 J</a:t>
            </a:r>
          </a:p>
          <a:p>
            <a:pPr fontAlgn="base">
              <a:spcBef>
                <a:spcPct val="0"/>
              </a:spcBef>
              <a:spcAft>
                <a:spcPct val="0"/>
              </a:spcAft>
            </a:pPr>
            <a:r>
              <a:rPr lang="ja-JP" altLang="en-US" sz="2400" dirty="0">
                <a:solidFill>
                  <a:srgbClr val="000000"/>
                </a:solidFill>
                <a:latin typeface="Comic Sans MS" pitchFamily="66" charset="0"/>
                <a:ea typeface="HG丸ｺﾞｼｯｸM-PRO" pitchFamily="50" charset="-128"/>
              </a:rPr>
              <a:t>　　　 </a:t>
            </a:r>
            <a:r>
              <a:rPr lang="ja-JP" altLang="ja-JP" sz="2400" dirty="0">
                <a:solidFill>
                  <a:srgbClr val="000000"/>
                </a:solidFill>
                <a:latin typeface="Comic Sans MS" pitchFamily="66" charset="0"/>
                <a:ea typeface="HG丸ｺﾞｼｯｸM-PRO" pitchFamily="50" charset="-128"/>
              </a:rPr>
              <a:t>→　</a:t>
            </a:r>
            <a:r>
              <a:rPr lang="en-US" altLang="ja-JP" sz="2400" dirty="0">
                <a:solidFill>
                  <a:srgbClr val="000000"/>
                </a:solidFill>
                <a:latin typeface="Comic Sans MS" pitchFamily="66" charset="0"/>
                <a:ea typeface="HG丸ｺﾞｼｯｸM-PRO" pitchFamily="50" charset="-128"/>
              </a:rPr>
              <a:t>4.2X = 1</a:t>
            </a:r>
            <a:r>
              <a:rPr lang="ja-JP" altLang="ja-JP" sz="2400" dirty="0">
                <a:solidFill>
                  <a:srgbClr val="000000"/>
                </a:solidFill>
                <a:latin typeface="Comic Sans MS" pitchFamily="66" charset="0"/>
                <a:ea typeface="HG丸ｺﾞｼｯｸM-PRO" pitchFamily="50" charset="-128"/>
              </a:rPr>
              <a:t> × </a:t>
            </a:r>
            <a:r>
              <a:rPr lang="en-US" altLang="ja-JP" sz="2400" dirty="0">
                <a:solidFill>
                  <a:srgbClr val="000000"/>
                </a:solidFill>
                <a:latin typeface="Comic Sans MS" pitchFamily="66" charset="0"/>
                <a:ea typeface="HG丸ｺﾞｼｯｸM-PRO" pitchFamily="50" charset="-128"/>
              </a:rPr>
              <a:t>10</a:t>
            </a:r>
            <a:endParaRPr lang="ja-JP" altLang="ja-JP" sz="2400" dirty="0">
              <a:solidFill>
                <a:srgbClr val="000000"/>
              </a:solidFill>
              <a:latin typeface="Comic Sans MS" pitchFamily="66" charset="0"/>
              <a:ea typeface="HG丸ｺﾞｼｯｸM-PRO" pitchFamily="50" charset="-128"/>
            </a:endParaRPr>
          </a:p>
          <a:p>
            <a:pPr fontAlgn="base">
              <a:spcBef>
                <a:spcPct val="0"/>
              </a:spcBef>
              <a:spcAft>
                <a:spcPct val="0"/>
              </a:spcAft>
            </a:pPr>
            <a:r>
              <a:rPr lang="ja-JP" altLang="en-US" sz="2400" dirty="0">
                <a:solidFill>
                  <a:srgbClr val="000000"/>
                </a:solidFill>
                <a:latin typeface="Comic Sans MS" pitchFamily="66" charset="0"/>
                <a:ea typeface="HG丸ｺﾞｼｯｸM-PRO" pitchFamily="50" charset="-128"/>
              </a:rPr>
              <a:t>　　　 </a:t>
            </a:r>
            <a:r>
              <a:rPr lang="ja-JP" altLang="ja-JP" sz="2400" dirty="0">
                <a:solidFill>
                  <a:srgbClr val="000000"/>
                </a:solidFill>
                <a:latin typeface="Comic Sans MS" pitchFamily="66" charset="0"/>
                <a:ea typeface="HG丸ｺﾞｼｯｸM-PRO" pitchFamily="50" charset="-128"/>
              </a:rPr>
              <a:t>→　</a:t>
            </a:r>
            <a:r>
              <a:rPr lang="en-US" altLang="ja-JP" sz="2400" dirty="0">
                <a:solidFill>
                  <a:srgbClr val="000000"/>
                </a:solidFill>
                <a:latin typeface="Comic Sans MS" pitchFamily="66" charset="0"/>
                <a:ea typeface="HG丸ｺﾞｼｯｸM-PRO" pitchFamily="50" charset="-128"/>
              </a:rPr>
              <a:t>X = 10/4.2</a:t>
            </a:r>
          </a:p>
          <a:p>
            <a:pPr fontAlgn="base">
              <a:spcBef>
                <a:spcPct val="0"/>
              </a:spcBef>
              <a:spcAft>
                <a:spcPct val="0"/>
              </a:spcAft>
            </a:pPr>
            <a:r>
              <a:rPr lang="ja-JP" altLang="en-US" sz="2400" dirty="0">
                <a:solidFill>
                  <a:srgbClr val="000000"/>
                </a:solidFill>
                <a:latin typeface="Comic Sans MS" pitchFamily="66" charset="0"/>
                <a:ea typeface="HG丸ｺﾞｼｯｸM-PRO" pitchFamily="50" charset="-128"/>
              </a:rPr>
              <a:t>　　　　　　 </a:t>
            </a:r>
            <a:r>
              <a:rPr lang="ja-JP" altLang="ja-JP" sz="2400" dirty="0">
                <a:solidFill>
                  <a:srgbClr val="000000"/>
                </a:solidFill>
                <a:latin typeface="Comic Sans MS" pitchFamily="66" charset="0"/>
                <a:ea typeface="HG丸ｺﾞｼｯｸM-PRO" pitchFamily="50" charset="-128"/>
              </a:rPr>
              <a:t>≒</a:t>
            </a:r>
            <a:r>
              <a:rPr lang="en-US" altLang="ja-JP" sz="2400" dirty="0">
                <a:solidFill>
                  <a:srgbClr val="000000"/>
                </a:solidFill>
                <a:latin typeface="Comic Sans MS" pitchFamily="66" charset="0"/>
                <a:ea typeface="HG丸ｺﾞｼｯｸM-PRO" pitchFamily="50" charset="-128"/>
              </a:rPr>
              <a:t>2.4</a:t>
            </a:r>
            <a:r>
              <a:rPr lang="ja-JP" altLang="en-US" sz="2400" dirty="0">
                <a:solidFill>
                  <a:srgbClr val="000000"/>
                </a:solidFill>
                <a:latin typeface="Comic Sans MS" pitchFamily="66" charset="0"/>
                <a:ea typeface="HG丸ｺﾞｼｯｸM-PRO" pitchFamily="50" charset="-128"/>
              </a:rPr>
              <a:t>（</a:t>
            </a:r>
            <a:r>
              <a:rPr lang="en-US" altLang="ja-JP" sz="2400" dirty="0">
                <a:solidFill>
                  <a:srgbClr val="000000"/>
                </a:solidFill>
                <a:latin typeface="Comic Sans MS" pitchFamily="66" charset="0"/>
                <a:ea typeface="HG丸ｺﾞｼｯｸM-PRO" pitchFamily="50" charset="-128"/>
              </a:rPr>
              <a:t>2.38095-----</a:t>
            </a:r>
            <a:r>
              <a:rPr lang="ja-JP" altLang="en-US" sz="2400" dirty="0">
                <a:solidFill>
                  <a:srgbClr val="000000"/>
                </a:solidFill>
                <a:latin typeface="Comic Sans MS" pitchFamily="66" charset="0"/>
                <a:ea typeface="HG丸ｺﾞｼｯｸM-PRO" pitchFamily="50" charset="-128"/>
              </a:rPr>
              <a:t>）</a:t>
            </a:r>
            <a:r>
              <a:rPr lang="en-US" altLang="ja-JP" sz="2400" dirty="0" err="1">
                <a:solidFill>
                  <a:srgbClr val="000000"/>
                </a:solidFill>
                <a:latin typeface="Comic Sans MS" pitchFamily="66" charset="0"/>
                <a:ea typeface="HG丸ｺﾞｼｯｸM-PRO" pitchFamily="50" charset="-128"/>
              </a:rPr>
              <a:t>cal</a:t>
            </a:r>
            <a:endParaRPr lang="en-US" altLang="ja-JP" sz="2400" dirty="0">
              <a:solidFill>
                <a:srgbClr val="000000"/>
              </a:solidFill>
              <a:latin typeface="Comic Sans MS" pitchFamily="66" charset="0"/>
              <a:ea typeface="HG丸ｺﾞｼｯｸM-PRO" pitchFamily="50" charset="-128"/>
            </a:endParaRPr>
          </a:p>
          <a:p>
            <a:pPr fontAlgn="base">
              <a:spcBef>
                <a:spcPct val="0"/>
              </a:spcBef>
              <a:spcAft>
                <a:spcPct val="0"/>
              </a:spcAft>
            </a:pPr>
            <a:endParaRPr lang="en-US" altLang="ja-JP" sz="2400" dirty="0">
              <a:solidFill>
                <a:srgbClr val="000000"/>
              </a:solidFill>
              <a:latin typeface="Comic Sans MS" pitchFamily="66" charset="0"/>
              <a:ea typeface="HG丸ｺﾞｼｯｸM-PRO" pitchFamily="50" charset="-128"/>
            </a:endParaRPr>
          </a:p>
          <a:p>
            <a:pPr marL="342900" indent="-342900" fontAlgn="base">
              <a:spcBef>
                <a:spcPct val="30000"/>
              </a:spcBef>
              <a:spcAft>
                <a:spcPct val="0"/>
              </a:spcAft>
              <a:buFontTx/>
              <a:buChar char="•"/>
              <a:defRPr/>
            </a:pPr>
            <a:r>
              <a:rPr lang="ja-JP" altLang="ja-JP" sz="2400" dirty="0">
                <a:solidFill>
                  <a:srgbClr val="000000"/>
                </a:solidFill>
                <a:latin typeface="Comic Sans MS" pitchFamily="66" charset="0"/>
                <a:ea typeface="HG丸ｺﾞｼｯｸM-PRO" pitchFamily="50" charset="-128"/>
              </a:rPr>
              <a:t>水</a:t>
            </a:r>
            <a:r>
              <a:rPr lang="en-US" altLang="ja-JP" sz="2400" dirty="0">
                <a:solidFill>
                  <a:srgbClr val="000000"/>
                </a:solidFill>
                <a:latin typeface="Comic Sans MS" pitchFamily="66" charset="0"/>
                <a:ea typeface="HG丸ｺﾞｼｯｸM-PRO" pitchFamily="50" charset="-128"/>
              </a:rPr>
              <a:t>1 kg</a:t>
            </a:r>
            <a:r>
              <a:rPr lang="ja-JP" altLang="ja-JP" sz="2400" dirty="0">
                <a:solidFill>
                  <a:srgbClr val="000000"/>
                </a:solidFill>
                <a:latin typeface="Comic Sans MS" pitchFamily="66" charset="0"/>
                <a:ea typeface="HG丸ｺﾞｼｯｸM-PRO" pitchFamily="50" charset="-128"/>
              </a:rPr>
              <a:t>の温度を</a:t>
            </a:r>
            <a:r>
              <a:rPr lang="en-US" altLang="ja-JP" sz="2400" dirty="0">
                <a:solidFill>
                  <a:srgbClr val="000000"/>
                </a:solidFill>
                <a:latin typeface="Comic Sans MS" pitchFamily="66" charset="0"/>
                <a:ea typeface="HG丸ｺﾞｼｯｸM-PRO" pitchFamily="50" charset="-128"/>
              </a:rPr>
              <a:t>1</a:t>
            </a:r>
            <a:r>
              <a:rPr lang="ja-JP" altLang="ja-JP" sz="2400" dirty="0">
                <a:solidFill>
                  <a:srgbClr val="000000"/>
                </a:solidFill>
                <a:latin typeface="Comic Sans MS" pitchFamily="66" charset="0"/>
                <a:ea typeface="HG丸ｺﾞｼｯｸM-PRO" pitchFamily="50" charset="-128"/>
              </a:rPr>
              <a:t>℃上昇させるには</a:t>
            </a:r>
            <a:r>
              <a:rPr lang="en-US" altLang="ja-JP" sz="2400" dirty="0">
                <a:solidFill>
                  <a:srgbClr val="000000"/>
                </a:solidFill>
                <a:latin typeface="Comic Sans MS" pitchFamily="66" charset="0"/>
                <a:ea typeface="HG丸ｺﾞｼｯｸM-PRO" pitchFamily="50" charset="-128"/>
              </a:rPr>
              <a:t>1000 cal</a:t>
            </a:r>
            <a:r>
              <a:rPr lang="ja-JP" altLang="ja-JP" sz="2400" dirty="0">
                <a:solidFill>
                  <a:srgbClr val="000000"/>
                </a:solidFill>
                <a:latin typeface="Comic Sans MS" pitchFamily="66" charset="0"/>
                <a:ea typeface="HG丸ｺﾞｼｯｸM-PRO" pitchFamily="50" charset="-128"/>
              </a:rPr>
              <a:t>必要</a:t>
            </a:r>
          </a:p>
          <a:p>
            <a:pPr fontAlgn="base">
              <a:spcBef>
                <a:spcPct val="0"/>
              </a:spcBef>
              <a:spcAft>
                <a:spcPct val="0"/>
              </a:spcAft>
            </a:pPr>
            <a:r>
              <a:rPr lang="en-US" altLang="ja-JP" sz="2400" dirty="0">
                <a:solidFill>
                  <a:srgbClr val="000000"/>
                </a:solidFill>
                <a:latin typeface="Comic Sans MS" pitchFamily="66" charset="0"/>
                <a:ea typeface="HG丸ｺﾞｼｯｸM-PRO" pitchFamily="50" charset="-128"/>
              </a:rPr>
              <a:t>     1000 cal ---------- 1 </a:t>
            </a:r>
            <a:r>
              <a:rPr lang="ja-JP" altLang="ja-JP" sz="2400" dirty="0">
                <a:solidFill>
                  <a:srgbClr val="000000"/>
                </a:solidFill>
                <a:latin typeface="Comic Sans MS" pitchFamily="66" charset="0"/>
                <a:ea typeface="HG丸ｺﾞｼｯｸM-PRO" pitchFamily="50" charset="-128"/>
              </a:rPr>
              <a:t>℃</a:t>
            </a:r>
          </a:p>
          <a:p>
            <a:pPr fontAlgn="base">
              <a:spcBef>
                <a:spcPct val="0"/>
              </a:spcBef>
              <a:spcAft>
                <a:spcPct val="0"/>
              </a:spcAft>
            </a:pPr>
            <a:r>
              <a:rPr lang="en-US" altLang="ja-JP" sz="2400" dirty="0">
                <a:solidFill>
                  <a:srgbClr val="000000"/>
                </a:solidFill>
                <a:latin typeface="Comic Sans MS" pitchFamily="66" charset="0"/>
                <a:ea typeface="HG丸ｺﾞｼｯｸM-PRO" pitchFamily="50" charset="-128"/>
              </a:rPr>
              <a:t>     2.4</a:t>
            </a:r>
            <a:r>
              <a:rPr lang="en-US" altLang="ja-JP" sz="2400" baseline="30000" dirty="0">
                <a:solidFill>
                  <a:srgbClr val="000000"/>
                </a:solidFill>
                <a:latin typeface="Comic Sans MS" pitchFamily="66" charset="0"/>
                <a:ea typeface="HG丸ｺﾞｼｯｸM-PRO" pitchFamily="50" charset="-128"/>
              </a:rPr>
              <a:t> </a:t>
            </a:r>
            <a:r>
              <a:rPr lang="en-US" altLang="ja-JP" sz="2400" dirty="0">
                <a:solidFill>
                  <a:srgbClr val="000000"/>
                </a:solidFill>
                <a:latin typeface="Comic Sans MS" pitchFamily="66" charset="0"/>
                <a:ea typeface="HG丸ｺﾞｼｯｸM-PRO" pitchFamily="50" charset="-128"/>
              </a:rPr>
              <a:t>cal ---------- Y </a:t>
            </a:r>
            <a:r>
              <a:rPr lang="ja-JP" altLang="ja-JP" sz="2400" dirty="0">
                <a:solidFill>
                  <a:srgbClr val="000000"/>
                </a:solidFill>
                <a:latin typeface="Comic Sans MS" pitchFamily="66" charset="0"/>
                <a:ea typeface="HG丸ｺﾞｼｯｸM-PRO" pitchFamily="50" charset="-128"/>
              </a:rPr>
              <a:t>℃</a:t>
            </a:r>
          </a:p>
          <a:p>
            <a:pPr fontAlgn="base">
              <a:spcBef>
                <a:spcPct val="0"/>
              </a:spcBef>
              <a:spcAft>
                <a:spcPct val="0"/>
              </a:spcAft>
            </a:pPr>
            <a:r>
              <a:rPr lang="en-US" altLang="ja-JP" sz="2400" dirty="0">
                <a:solidFill>
                  <a:srgbClr val="000000"/>
                </a:solidFill>
                <a:latin typeface="Comic Sans MS" pitchFamily="66" charset="0"/>
                <a:ea typeface="HG丸ｺﾞｼｯｸM-PRO" pitchFamily="50" charset="-128"/>
              </a:rPr>
              <a:t>                 </a:t>
            </a:r>
            <a:r>
              <a:rPr lang="ja-JP" altLang="ja-JP" sz="2400" dirty="0">
                <a:solidFill>
                  <a:srgbClr val="000000"/>
                </a:solidFill>
                <a:latin typeface="Comic Sans MS" pitchFamily="66" charset="0"/>
                <a:ea typeface="HG丸ｺﾞｼｯｸM-PRO" pitchFamily="50" charset="-128"/>
              </a:rPr>
              <a:t>→　</a:t>
            </a:r>
            <a:r>
              <a:rPr lang="en-US" altLang="ja-JP" sz="2400" dirty="0">
                <a:solidFill>
                  <a:srgbClr val="000000"/>
                </a:solidFill>
                <a:latin typeface="Comic Sans MS" pitchFamily="66" charset="0"/>
                <a:ea typeface="HG丸ｺﾞｼｯｸM-PRO" pitchFamily="50" charset="-128"/>
              </a:rPr>
              <a:t>Y = 2.4</a:t>
            </a:r>
            <a:r>
              <a:rPr lang="ja-JP" altLang="ja-JP" sz="2400" dirty="0">
                <a:solidFill>
                  <a:srgbClr val="000000"/>
                </a:solidFill>
                <a:latin typeface="Comic Sans MS" pitchFamily="66" charset="0"/>
                <a:ea typeface="HG丸ｺﾞｼｯｸM-PRO" pitchFamily="50" charset="-128"/>
              </a:rPr>
              <a:t>×</a:t>
            </a:r>
            <a:r>
              <a:rPr lang="en-US" altLang="ja-JP" sz="2400" dirty="0">
                <a:solidFill>
                  <a:srgbClr val="000000"/>
                </a:solidFill>
                <a:latin typeface="Comic Sans MS" pitchFamily="66" charset="0"/>
                <a:ea typeface="HG丸ｺﾞｼｯｸM-PRO" pitchFamily="50" charset="-128"/>
              </a:rPr>
              <a:t>10</a:t>
            </a:r>
            <a:r>
              <a:rPr lang="en-US" altLang="ja-JP" sz="2400" baseline="30000" dirty="0">
                <a:solidFill>
                  <a:srgbClr val="000000"/>
                </a:solidFill>
                <a:latin typeface="Comic Sans MS" pitchFamily="66" charset="0"/>
                <a:ea typeface="HG丸ｺﾞｼｯｸM-PRO" pitchFamily="50" charset="-128"/>
              </a:rPr>
              <a:t>-3</a:t>
            </a:r>
            <a:r>
              <a:rPr lang="ja-JP" altLang="ja-JP" sz="2400" dirty="0">
                <a:solidFill>
                  <a:srgbClr val="000000"/>
                </a:solidFill>
                <a:latin typeface="Comic Sans MS" pitchFamily="66" charset="0"/>
                <a:ea typeface="HG丸ｺﾞｼｯｸM-PRO" pitchFamily="50" charset="-128"/>
              </a:rPr>
              <a:t>℃</a:t>
            </a:r>
            <a:r>
              <a:rPr lang="ja-JP" altLang="en-US" sz="2400" dirty="0">
                <a:solidFill>
                  <a:srgbClr val="000000"/>
                </a:solidFill>
                <a:latin typeface="Comic Sans MS" pitchFamily="66" charset="0"/>
                <a:ea typeface="HG丸ｺﾞｼｯｸM-PRO" pitchFamily="50" charset="-128"/>
              </a:rPr>
              <a:t>（</a:t>
            </a:r>
            <a:r>
              <a:rPr lang="en-US" altLang="ja-JP" sz="2400" dirty="0">
                <a:solidFill>
                  <a:srgbClr val="000000"/>
                </a:solidFill>
                <a:latin typeface="Comic Sans MS" pitchFamily="66" charset="0"/>
                <a:ea typeface="HG丸ｺﾞｼｯｸM-PRO" pitchFamily="50" charset="-128"/>
              </a:rPr>
              <a:t>0.0024  </a:t>
            </a:r>
            <a:r>
              <a:rPr lang="ja-JP" altLang="ja-JP" sz="2400" dirty="0">
                <a:solidFill>
                  <a:srgbClr val="000000"/>
                </a:solidFill>
                <a:latin typeface="Comic Sans MS" pitchFamily="66" charset="0"/>
                <a:ea typeface="HG丸ｺﾞｼｯｸM-PRO" pitchFamily="50" charset="-128"/>
              </a:rPr>
              <a:t>℃ </a:t>
            </a:r>
            <a:r>
              <a:rPr lang="ja-JP" altLang="en-US" sz="2400" dirty="0">
                <a:solidFill>
                  <a:srgbClr val="000000"/>
                </a:solidFill>
                <a:latin typeface="Comic Sans MS" pitchFamily="66" charset="0"/>
                <a:ea typeface="HG丸ｺﾞｼｯｸM-PRO" pitchFamily="50" charset="-128"/>
              </a:rPr>
              <a:t>）</a:t>
            </a:r>
            <a:endParaRPr lang="en-US" altLang="ja-JP" sz="2400" kern="0" dirty="0">
              <a:solidFill>
                <a:srgbClr val="000000"/>
              </a:solidFill>
              <a:latin typeface="Comic Sans MS" pitchFamily="66" charset="0"/>
              <a:ea typeface="HG丸ｺﾞｼｯｸM-PRO" pitchFamily="50" charset="-128"/>
            </a:endParaRPr>
          </a:p>
        </p:txBody>
      </p:sp>
    </p:spTree>
    <p:custDataLst>
      <p:tags r:id="rId1"/>
    </p:custDataLst>
    <p:extLst>
      <p:ext uri="{BB962C8B-B14F-4D97-AF65-F5344CB8AC3E}">
        <p14:creationId xmlns:p14="http://schemas.microsoft.com/office/powerpoint/2010/main" val="1999580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5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2" dur="5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9" dur="5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36" dur="5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43" dur="5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strVal val="#ppt_w*0.70"/>
                                          </p:val>
                                        </p:tav>
                                        <p:tav tm="100000">
                                          <p:val>
                                            <p:strVal val="#ppt_w"/>
                                          </p:val>
                                        </p:tav>
                                      </p:tavLst>
                                    </p:anim>
                                    <p:anim calcmode="lin" valueType="num">
                                      <p:cBhvr>
                                        <p:cTn id="50" dur="5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5">
                                            <p:txEl>
                                              <p:pRg st="8" end="8"/>
                                            </p:txEl>
                                          </p:spTgt>
                                        </p:tgtEl>
                                        <p:attrNameLst>
                                          <p:attrName>style.visibility</p:attrName>
                                        </p:attrNameLst>
                                      </p:cBhvr>
                                      <p:to>
                                        <p:strVal val="visible"/>
                                      </p:to>
                                    </p:set>
                                    <p:anim calcmode="lin" valueType="num">
                                      <p:cBhvr>
                                        <p:cTn id="56" dur="500" fill="hold"/>
                                        <p:tgtEl>
                                          <p:spTgt spid="5">
                                            <p:txEl>
                                              <p:pRg st="8" end="8"/>
                                            </p:txEl>
                                          </p:spTgt>
                                        </p:tgtEl>
                                        <p:attrNameLst>
                                          <p:attrName>ppt_w</p:attrName>
                                        </p:attrNameLst>
                                      </p:cBhvr>
                                      <p:tavLst>
                                        <p:tav tm="0">
                                          <p:val>
                                            <p:strVal val="#ppt_w*0.70"/>
                                          </p:val>
                                        </p:tav>
                                        <p:tav tm="100000">
                                          <p:val>
                                            <p:strVal val="#ppt_w"/>
                                          </p:val>
                                        </p:tav>
                                      </p:tavLst>
                                    </p:anim>
                                    <p:anim calcmode="lin" valueType="num">
                                      <p:cBhvr>
                                        <p:cTn id="57" dur="5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58" dur="500"/>
                                        <p:tgtEl>
                                          <p:spTgt spid="5">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5">
                                            <p:txEl>
                                              <p:pRg st="9" end="9"/>
                                            </p:txEl>
                                          </p:spTgt>
                                        </p:tgtEl>
                                        <p:attrNameLst>
                                          <p:attrName>style.visibility</p:attrName>
                                        </p:attrNameLst>
                                      </p:cBhvr>
                                      <p:to>
                                        <p:strVal val="visible"/>
                                      </p:to>
                                    </p:set>
                                    <p:anim calcmode="lin" valueType="num">
                                      <p:cBhvr>
                                        <p:cTn id="63" dur="500" fill="hold"/>
                                        <p:tgtEl>
                                          <p:spTgt spid="5">
                                            <p:txEl>
                                              <p:pRg st="9" end="9"/>
                                            </p:txEl>
                                          </p:spTgt>
                                        </p:tgtEl>
                                        <p:attrNameLst>
                                          <p:attrName>ppt_w</p:attrName>
                                        </p:attrNameLst>
                                      </p:cBhvr>
                                      <p:tavLst>
                                        <p:tav tm="0">
                                          <p:val>
                                            <p:strVal val="#ppt_w*0.70"/>
                                          </p:val>
                                        </p:tav>
                                        <p:tav tm="100000">
                                          <p:val>
                                            <p:strVal val="#ppt_w"/>
                                          </p:val>
                                        </p:tav>
                                      </p:tavLst>
                                    </p:anim>
                                    <p:anim calcmode="lin" valueType="num">
                                      <p:cBhvr>
                                        <p:cTn id="64" dur="5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65" dur="500"/>
                                        <p:tgtEl>
                                          <p:spTgt spid="5">
                                            <p:txEl>
                                              <p:pRg st="9" end="9"/>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5">
                                            <p:txEl>
                                              <p:pRg st="10" end="10"/>
                                            </p:txEl>
                                          </p:spTgt>
                                        </p:tgtEl>
                                        <p:attrNameLst>
                                          <p:attrName>style.visibility</p:attrName>
                                        </p:attrNameLst>
                                      </p:cBhvr>
                                      <p:to>
                                        <p:strVal val="visible"/>
                                      </p:to>
                                    </p:set>
                                    <p:anim calcmode="lin" valueType="num">
                                      <p:cBhvr>
                                        <p:cTn id="70" dur="500" fill="hold"/>
                                        <p:tgtEl>
                                          <p:spTgt spid="5">
                                            <p:txEl>
                                              <p:pRg st="10" end="10"/>
                                            </p:txEl>
                                          </p:spTgt>
                                        </p:tgtEl>
                                        <p:attrNameLst>
                                          <p:attrName>ppt_w</p:attrName>
                                        </p:attrNameLst>
                                      </p:cBhvr>
                                      <p:tavLst>
                                        <p:tav tm="0">
                                          <p:val>
                                            <p:strVal val="#ppt_w*0.70"/>
                                          </p:val>
                                        </p:tav>
                                        <p:tav tm="100000">
                                          <p:val>
                                            <p:strVal val="#ppt_w"/>
                                          </p:val>
                                        </p:tav>
                                      </p:tavLst>
                                    </p:anim>
                                    <p:anim calcmode="lin" valueType="num">
                                      <p:cBhvr>
                                        <p:cTn id="71" dur="5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72" dur="500"/>
                                        <p:tgtEl>
                                          <p:spTgt spid="5">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nodeType="clickEffect">
                                  <p:stCondLst>
                                    <p:cond delay="0"/>
                                  </p:stCondLst>
                                  <p:childTnLst>
                                    <p:set>
                                      <p:cBhvr>
                                        <p:cTn id="76" dur="1" fill="hold">
                                          <p:stCondLst>
                                            <p:cond delay="0"/>
                                          </p:stCondLst>
                                        </p:cTn>
                                        <p:tgtEl>
                                          <p:spTgt spid="5">
                                            <p:txEl>
                                              <p:pRg st="11" end="11"/>
                                            </p:txEl>
                                          </p:spTgt>
                                        </p:tgtEl>
                                        <p:attrNameLst>
                                          <p:attrName>style.visibility</p:attrName>
                                        </p:attrNameLst>
                                      </p:cBhvr>
                                      <p:to>
                                        <p:strVal val="visible"/>
                                      </p:to>
                                    </p:set>
                                    <p:anim calcmode="lin" valueType="num">
                                      <p:cBhvr>
                                        <p:cTn id="77" dur="500" fill="hold"/>
                                        <p:tgtEl>
                                          <p:spTgt spid="5">
                                            <p:txEl>
                                              <p:pRg st="11" end="11"/>
                                            </p:txEl>
                                          </p:spTgt>
                                        </p:tgtEl>
                                        <p:attrNameLst>
                                          <p:attrName>ppt_w</p:attrName>
                                        </p:attrNameLst>
                                      </p:cBhvr>
                                      <p:tavLst>
                                        <p:tav tm="0">
                                          <p:val>
                                            <p:strVal val="#ppt_w*0.70"/>
                                          </p:val>
                                        </p:tav>
                                        <p:tav tm="100000">
                                          <p:val>
                                            <p:strVal val="#ppt_w"/>
                                          </p:val>
                                        </p:tav>
                                      </p:tavLst>
                                    </p:anim>
                                    <p:anim calcmode="lin" valueType="num">
                                      <p:cBhvr>
                                        <p:cTn id="78" dur="500" fill="hold"/>
                                        <p:tgtEl>
                                          <p:spTgt spid="5">
                                            <p:txEl>
                                              <p:pRg st="11" end="11"/>
                                            </p:txEl>
                                          </p:spTgt>
                                        </p:tgtEl>
                                        <p:attrNameLst>
                                          <p:attrName>ppt_h</p:attrName>
                                        </p:attrNameLst>
                                      </p:cBhvr>
                                      <p:tavLst>
                                        <p:tav tm="0">
                                          <p:val>
                                            <p:strVal val="#ppt_h"/>
                                          </p:val>
                                        </p:tav>
                                        <p:tav tm="100000">
                                          <p:val>
                                            <p:strVal val="#ppt_h"/>
                                          </p:val>
                                        </p:tav>
                                      </p:tavLst>
                                    </p:anim>
                                    <p:animEffect transition="in" filter="fade">
                                      <p:cBhvr>
                                        <p:cTn id="79"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タイトル 1"/>
          <p:cNvSpPr>
            <a:spLocks noGrp="1"/>
          </p:cNvSpPr>
          <p:nvPr>
            <p:ph type="title"/>
          </p:nvPr>
        </p:nvSpPr>
        <p:spPr>
          <a:xfrm>
            <a:off x="499265" y="352639"/>
            <a:ext cx="7848872" cy="720080"/>
          </a:xfrm>
        </p:spPr>
        <p:txBody>
          <a:bodyPr/>
          <a:lstStyle/>
          <a:p>
            <a:r>
              <a:rPr lang="ja-JP" altLang="en-US" sz="3200" b="1" dirty="0">
                <a:solidFill>
                  <a:schemeClr val="tx1"/>
                </a:solidFill>
                <a:latin typeface="Comic Sans MS" pitchFamily="66" charset="0"/>
                <a:ea typeface="HG丸ｺﾞｼｯｸM-PRO" pitchFamily="50" charset="-128"/>
              </a:rPr>
              <a:t>標的はどこに？</a:t>
            </a:r>
            <a:endParaRPr kumimoji="1" lang="ja-JP" altLang="en-US" sz="3200" b="1" dirty="0">
              <a:solidFill>
                <a:schemeClr val="tx1"/>
              </a:solidFill>
              <a:latin typeface="Comic Sans MS" pitchFamily="66" charset="0"/>
              <a:ea typeface="HG丸ｺﾞｼｯｸM-PRO" pitchFamily="50" charset="-128"/>
            </a:endParaRPr>
          </a:p>
        </p:txBody>
      </p:sp>
      <p:grpSp>
        <p:nvGrpSpPr>
          <p:cNvPr id="401" name="グループ化 400"/>
          <p:cNvGrpSpPr/>
          <p:nvPr/>
        </p:nvGrpSpPr>
        <p:grpSpPr>
          <a:xfrm>
            <a:off x="287016" y="2191217"/>
            <a:ext cx="8856984" cy="2920390"/>
            <a:chOff x="179512" y="3109031"/>
            <a:chExt cx="8856984" cy="2920390"/>
          </a:xfrm>
        </p:grpSpPr>
        <p:cxnSp>
          <p:nvCxnSpPr>
            <p:cNvPr id="402" name="直線矢印コネクタ 401"/>
            <p:cNvCxnSpPr/>
            <p:nvPr/>
          </p:nvCxnSpPr>
          <p:spPr>
            <a:xfrm rot="5400000">
              <a:off x="360326" y="5120394"/>
              <a:ext cx="1656184" cy="1588"/>
            </a:xfrm>
            <a:prstGeom prst="straightConnector1">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cxnSp>
        <p:grpSp>
          <p:nvGrpSpPr>
            <p:cNvPr id="403" name="グループ化 115"/>
            <p:cNvGrpSpPr/>
            <p:nvPr/>
          </p:nvGrpSpPr>
          <p:grpSpPr>
            <a:xfrm>
              <a:off x="1186830" y="3645024"/>
              <a:ext cx="2305050" cy="504850"/>
              <a:chOff x="1186830" y="3645024"/>
              <a:chExt cx="2305050" cy="504850"/>
            </a:xfrm>
          </p:grpSpPr>
          <p:cxnSp>
            <p:nvCxnSpPr>
              <p:cNvPr id="535" name="直線コネクタ 534"/>
              <p:cNvCxnSpPr/>
              <p:nvPr/>
            </p:nvCxnSpPr>
            <p:spPr>
              <a:xfrm>
                <a:off x="1187624" y="3645024"/>
                <a:ext cx="2304256"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536" name="直線矢印コネクタ 535"/>
              <p:cNvCxnSpPr/>
              <p:nvPr/>
            </p:nvCxnSpPr>
            <p:spPr>
              <a:xfrm rot="5400000">
                <a:off x="935596" y="3897052"/>
                <a:ext cx="504056" cy="1588"/>
              </a:xfrm>
              <a:prstGeom prst="straightConnector1">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cxnSp>
        </p:grpSp>
        <p:grpSp>
          <p:nvGrpSpPr>
            <p:cNvPr id="404" name="グループ化 123"/>
            <p:cNvGrpSpPr/>
            <p:nvPr/>
          </p:nvGrpSpPr>
          <p:grpSpPr>
            <a:xfrm>
              <a:off x="5436096" y="3645024"/>
              <a:ext cx="792088" cy="360040"/>
              <a:chOff x="2987824" y="3645024"/>
              <a:chExt cx="2376264" cy="360040"/>
            </a:xfrm>
          </p:grpSpPr>
          <p:cxnSp>
            <p:nvCxnSpPr>
              <p:cNvPr id="533" name="直線コネクタ 532"/>
              <p:cNvCxnSpPr/>
              <p:nvPr/>
            </p:nvCxnSpPr>
            <p:spPr>
              <a:xfrm>
                <a:off x="2987824" y="3645024"/>
                <a:ext cx="2376264"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534" name="直線矢印コネクタ 533"/>
              <p:cNvCxnSpPr/>
              <p:nvPr/>
            </p:nvCxnSpPr>
            <p:spPr>
              <a:xfrm rot="5400000">
                <a:off x="5183274" y="3824250"/>
                <a:ext cx="360040" cy="1588"/>
              </a:xfrm>
              <a:prstGeom prst="straightConnector1">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cxnSp>
        </p:grpSp>
        <p:sp>
          <p:nvSpPr>
            <p:cNvPr id="405" name="正方形/長方形 404"/>
            <p:cNvSpPr/>
            <p:nvPr/>
          </p:nvSpPr>
          <p:spPr>
            <a:xfrm>
              <a:off x="2627785" y="4653136"/>
              <a:ext cx="2016224" cy="576064"/>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FFFFFF"/>
                  </a:solidFill>
                  <a:latin typeface="Comic Sans MS" panose="030F0702030302020204" pitchFamily="66" charset="0"/>
                </a:rPr>
                <a:t>修復に失敗</a:t>
              </a:r>
              <a:endParaRPr lang="ja-JP" altLang="en-US" dirty="0">
                <a:solidFill>
                  <a:srgbClr val="FFFFFF"/>
                </a:solidFill>
                <a:latin typeface="Comic Sans MS" panose="030F0702030302020204" pitchFamily="66" charset="0"/>
              </a:endParaRPr>
            </a:p>
          </p:txBody>
        </p:sp>
        <p:cxnSp>
          <p:nvCxnSpPr>
            <p:cNvPr id="406" name="直線矢印コネクタ 405"/>
            <p:cNvCxnSpPr>
              <a:stCxn id="405" idx="2"/>
            </p:cNvCxnSpPr>
            <p:nvPr/>
          </p:nvCxnSpPr>
          <p:spPr>
            <a:xfrm rot="5400000">
              <a:off x="3347864" y="5517232"/>
              <a:ext cx="576064" cy="1588"/>
            </a:xfrm>
            <a:prstGeom prst="straightConnector1">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cxnSp>
        <p:sp>
          <p:nvSpPr>
            <p:cNvPr id="407" name="正方形/長方形 406"/>
            <p:cNvSpPr/>
            <p:nvPr/>
          </p:nvSpPr>
          <p:spPr>
            <a:xfrm>
              <a:off x="5940153" y="5013176"/>
              <a:ext cx="2016224" cy="576064"/>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000000"/>
                  </a:solidFill>
                  <a:latin typeface="Comic Sans MS" panose="030F0702030302020204" pitchFamily="66" charset="0"/>
                </a:rPr>
                <a:t>突然変異</a:t>
              </a:r>
              <a:endParaRPr lang="ja-JP" altLang="en-US" dirty="0">
                <a:solidFill>
                  <a:srgbClr val="000000"/>
                </a:solidFill>
                <a:latin typeface="Comic Sans MS" panose="030F0702030302020204" pitchFamily="66" charset="0"/>
              </a:endParaRPr>
            </a:p>
          </p:txBody>
        </p:sp>
        <p:cxnSp>
          <p:nvCxnSpPr>
            <p:cNvPr id="408" name="直線矢印コネクタ 407"/>
            <p:cNvCxnSpPr>
              <a:endCxn id="407" idx="0"/>
            </p:cNvCxnSpPr>
            <p:nvPr/>
          </p:nvCxnSpPr>
          <p:spPr>
            <a:xfrm rot="5400000">
              <a:off x="6588226" y="4653136"/>
              <a:ext cx="720078" cy="2"/>
            </a:xfrm>
            <a:prstGeom prst="straightConnector1">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409" name="直線矢印コネクタ 408"/>
            <p:cNvCxnSpPr>
              <a:stCxn id="407" idx="2"/>
            </p:cNvCxnSpPr>
            <p:nvPr/>
          </p:nvCxnSpPr>
          <p:spPr>
            <a:xfrm rot="5400000">
              <a:off x="6804689" y="5732815"/>
              <a:ext cx="287150" cy="1588"/>
            </a:xfrm>
            <a:prstGeom prst="straightConnector1">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cxnSp>
        <p:sp>
          <p:nvSpPr>
            <p:cNvPr id="410" name="Text Box 16"/>
            <p:cNvSpPr txBox="1">
              <a:spLocks noChangeArrowheads="1"/>
            </p:cNvSpPr>
            <p:nvPr/>
          </p:nvSpPr>
          <p:spPr bwMode="auto">
            <a:xfrm>
              <a:off x="2267744" y="3172906"/>
              <a:ext cx="1210588" cy="400110"/>
            </a:xfrm>
            <a:prstGeom prst="rect">
              <a:avLst/>
            </a:prstGeom>
            <a:noFill/>
            <a:ln w="9525">
              <a:noFill/>
              <a:miter lim="800000"/>
              <a:headEnd/>
              <a:tailEnd/>
            </a:ln>
          </p:spPr>
          <p:txBody>
            <a:bodyPr wrap="none">
              <a:spAutoFit/>
            </a:bodyPr>
            <a:lstStyle/>
            <a:p>
              <a:r>
                <a:rPr lang="ja-JP" altLang="en-US" sz="2000" dirty="0" smtClean="0">
                  <a:solidFill>
                    <a:srgbClr val="FFFF00"/>
                  </a:solidFill>
                  <a:latin typeface="Comic Sans MS" panose="030F0702030302020204" pitchFamily="66" charset="0"/>
                  <a:ea typeface="HG丸ｺﾞｼｯｸM-PRO"/>
                  <a:cs typeface="Osaka"/>
                </a:rPr>
                <a:t>ほぼ全部</a:t>
              </a:r>
            </a:p>
          </p:txBody>
        </p:sp>
        <p:sp>
          <p:nvSpPr>
            <p:cNvPr id="411" name="Text Box 16"/>
            <p:cNvSpPr txBox="1">
              <a:spLocks noChangeArrowheads="1"/>
            </p:cNvSpPr>
            <p:nvPr/>
          </p:nvSpPr>
          <p:spPr bwMode="auto">
            <a:xfrm>
              <a:off x="5508105" y="3140968"/>
              <a:ext cx="954107" cy="400110"/>
            </a:xfrm>
            <a:prstGeom prst="rect">
              <a:avLst/>
            </a:prstGeom>
            <a:noFill/>
            <a:ln w="9525">
              <a:noFill/>
              <a:miter lim="800000"/>
              <a:headEnd/>
              <a:tailEnd/>
            </a:ln>
          </p:spPr>
          <p:txBody>
            <a:bodyPr wrap="none">
              <a:spAutoFit/>
            </a:bodyPr>
            <a:lstStyle/>
            <a:p>
              <a:r>
                <a:rPr lang="ja-JP" altLang="en-US" sz="2000" dirty="0" smtClean="0">
                  <a:solidFill>
                    <a:srgbClr val="FFFF00"/>
                  </a:solidFill>
                  <a:latin typeface="Comic Sans MS" panose="030F0702030302020204" pitchFamily="66" charset="0"/>
                  <a:ea typeface="HG丸ｺﾞｼｯｸM-PRO"/>
                  <a:cs typeface="Osaka"/>
                </a:rPr>
                <a:t>わずか</a:t>
              </a:r>
            </a:p>
          </p:txBody>
        </p:sp>
        <p:sp>
          <p:nvSpPr>
            <p:cNvPr id="412" name="Text Box 16"/>
            <p:cNvSpPr txBox="1">
              <a:spLocks noChangeArrowheads="1"/>
            </p:cNvSpPr>
            <p:nvPr/>
          </p:nvSpPr>
          <p:spPr bwMode="auto">
            <a:xfrm>
              <a:off x="7024916" y="4613066"/>
              <a:ext cx="1723549" cy="400110"/>
            </a:xfrm>
            <a:prstGeom prst="rect">
              <a:avLst/>
            </a:prstGeom>
            <a:noFill/>
            <a:ln w="9525">
              <a:noFill/>
              <a:miter lim="800000"/>
              <a:headEnd/>
              <a:tailEnd/>
            </a:ln>
          </p:spPr>
          <p:txBody>
            <a:bodyPr wrap="none">
              <a:spAutoFit/>
            </a:bodyPr>
            <a:lstStyle/>
            <a:p>
              <a:r>
                <a:rPr lang="ja-JP" altLang="en-US" sz="2000" dirty="0" smtClean="0">
                  <a:solidFill>
                    <a:srgbClr val="FFFF00"/>
                  </a:solidFill>
                  <a:latin typeface="Comic Sans MS" panose="030F0702030302020204" pitchFamily="66" charset="0"/>
                  <a:ea typeface="HG丸ｺﾞｼｯｸM-PRO"/>
                  <a:cs typeface="Osaka"/>
                </a:rPr>
                <a:t>極めてわずか</a:t>
              </a:r>
            </a:p>
          </p:txBody>
        </p:sp>
        <p:sp>
          <p:nvSpPr>
            <p:cNvPr id="413" name="正方形/長方形 412"/>
            <p:cNvSpPr/>
            <p:nvPr/>
          </p:nvSpPr>
          <p:spPr>
            <a:xfrm>
              <a:off x="3491881" y="3140968"/>
              <a:ext cx="201622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000000"/>
                  </a:solidFill>
                  <a:latin typeface="Comic Sans MS" panose="030F0702030302020204" pitchFamily="66" charset="0"/>
                </a:rPr>
                <a:t>修復</a:t>
              </a:r>
              <a:endParaRPr lang="ja-JP" altLang="en-US" dirty="0">
                <a:solidFill>
                  <a:srgbClr val="000000"/>
                </a:solidFill>
                <a:latin typeface="Comic Sans MS" panose="030F0702030302020204" pitchFamily="66" charset="0"/>
              </a:endParaRPr>
            </a:p>
          </p:txBody>
        </p:sp>
        <p:sp>
          <p:nvSpPr>
            <p:cNvPr id="414" name="正方形/長方形 413"/>
            <p:cNvSpPr/>
            <p:nvPr/>
          </p:nvSpPr>
          <p:spPr>
            <a:xfrm>
              <a:off x="5076056" y="4005064"/>
              <a:ext cx="2016224" cy="576064"/>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FFFFFF"/>
                  </a:solidFill>
                  <a:latin typeface="Comic Sans MS" panose="030F0702030302020204" pitchFamily="66" charset="0"/>
                </a:rPr>
                <a:t>誤った修復</a:t>
              </a:r>
              <a:endParaRPr lang="ja-JP" altLang="en-US" dirty="0">
                <a:solidFill>
                  <a:srgbClr val="FFFFFF"/>
                </a:solidFill>
                <a:latin typeface="Comic Sans MS" panose="030F0702030302020204" pitchFamily="66" charset="0"/>
              </a:endParaRPr>
            </a:p>
          </p:txBody>
        </p:sp>
        <p:grpSp>
          <p:nvGrpSpPr>
            <p:cNvPr id="415" name="グループ化 125"/>
            <p:cNvGrpSpPr/>
            <p:nvPr/>
          </p:nvGrpSpPr>
          <p:grpSpPr>
            <a:xfrm>
              <a:off x="3635102" y="4293096"/>
              <a:ext cx="1440954" cy="360832"/>
              <a:chOff x="3635102" y="4293096"/>
              <a:chExt cx="1440954" cy="360832"/>
            </a:xfrm>
          </p:grpSpPr>
          <p:cxnSp>
            <p:nvCxnSpPr>
              <p:cNvPr id="531" name="直線コネクタ 530"/>
              <p:cNvCxnSpPr/>
              <p:nvPr/>
            </p:nvCxnSpPr>
            <p:spPr>
              <a:xfrm>
                <a:off x="3635896" y="4293096"/>
                <a:ext cx="144016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532" name="直線矢印コネクタ 531"/>
              <p:cNvCxnSpPr/>
              <p:nvPr/>
            </p:nvCxnSpPr>
            <p:spPr>
              <a:xfrm rot="5400000">
                <a:off x="3455877" y="4473115"/>
                <a:ext cx="360038" cy="1588"/>
              </a:xfrm>
              <a:prstGeom prst="straightConnector1">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cxnSp>
        </p:grpSp>
        <p:sp>
          <p:nvSpPr>
            <p:cNvPr id="416" name="Rectangle 81"/>
            <p:cNvSpPr>
              <a:spLocks noChangeArrowheads="1"/>
            </p:cNvSpPr>
            <p:nvPr/>
          </p:nvSpPr>
          <p:spPr bwMode="auto">
            <a:xfrm>
              <a:off x="179512" y="3109031"/>
              <a:ext cx="8640960" cy="2880320"/>
            </a:xfrm>
            <a:prstGeom prst="rect">
              <a:avLst/>
            </a:prstGeom>
            <a:solidFill>
              <a:schemeClr val="bg1"/>
            </a:solidFill>
            <a:ln w="38100">
              <a:solidFill>
                <a:srgbClr val="FF0000"/>
              </a:solidFill>
              <a:miter lim="800000"/>
              <a:headEnd/>
              <a:tailEnd/>
            </a:ln>
          </p:spPr>
          <p:txBody>
            <a:bodyPr wrap="none" anchor="ctr"/>
            <a:lstStyle/>
            <a:p>
              <a:endParaRPr lang="ja-JP" altLang="en-US" dirty="0">
                <a:solidFill>
                  <a:srgbClr val="FFFFFF"/>
                </a:solidFill>
                <a:latin typeface="Comic Sans MS" panose="030F0702030302020204" pitchFamily="66" charset="0"/>
              </a:endParaRPr>
            </a:p>
          </p:txBody>
        </p:sp>
        <p:grpSp>
          <p:nvGrpSpPr>
            <p:cNvPr id="417" name="グループ化 416"/>
            <p:cNvGrpSpPr/>
            <p:nvPr/>
          </p:nvGrpSpPr>
          <p:grpSpPr>
            <a:xfrm>
              <a:off x="467546" y="3645025"/>
              <a:ext cx="1512167" cy="2384396"/>
              <a:chOff x="7308306" y="1365414"/>
              <a:chExt cx="1512167" cy="2384396"/>
            </a:xfrm>
          </p:grpSpPr>
          <p:grpSp>
            <p:nvGrpSpPr>
              <p:cNvPr id="477" name="グループ化 29"/>
              <p:cNvGrpSpPr/>
              <p:nvPr/>
            </p:nvGrpSpPr>
            <p:grpSpPr>
              <a:xfrm>
                <a:off x="7308306" y="1365414"/>
                <a:ext cx="1512167" cy="2016224"/>
                <a:chOff x="3015153" y="1844824"/>
                <a:chExt cx="3141023" cy="4680520"/>
              </a:xfrm>
            </p:grpSpPr>
            <p:sp>
              <p:nvSpPr>
                <p:cNvPr id="479" name="フリーフォーム 478"/>
                <p:cNvSpPr/>
                <p:nvPr/>
              </p:nvSpPr>
              <p:spPr>
                <a:xfrm>
                  <a:off x="3015153" y="1844824"/>
                  <a:ext cx="3141023" cy="4680520"/>
                </a:xfrm>
                <a:custGeom>
                  <a:avLst/>
                  <a:gdLst>
                    <a:gd name="connsiteX0" fmla="*/ 1090551 w 3141023"/>
                    <a:gd name="connsiteY0" fmla="*/ 579911 h 4706587"/>
                    <a:gd name="connsiteX1" fmla="*/ 1126177 w 3141023"/>
                    <a:gd name="connsiteY1" fmla="*/ 247402 h 4706587"/>
                    <a:gd name="connsiteX2" fmla="*/ 1363683 w 3141023"/>
                    <a:gd name="connsiteY2" fmla="*/ 57397 h 4706587"/>
                    <a:gd name="connsiteX3" fmla="*/ 1672442 w 3141023"/>
                    <a:gd name="connsiteY3" fmla="*/ 9896 h 4706587"/>
                    <a:gd name="connsiteX4" fmla="*/ 2004951 w 3141023"/>
                    <a:gd name="connsiteY4" fmla="*/ 116774 h 4706587"/>
                    <a:gd name="connsiteX5" fmla="*/ 2099953 w 3141023"/>
                    <a:gd name="connsiteY5" fmla="*/ 401781 h 4706587"/>
                    <a:gd name="connsiteX6" fmla="*/ 2099953 w 3141023"/>
                    <a:gd name="connsiteY6" fmla="*/ 615537 h 4706587"/>
                    <a:gd name="connsiteX7" fmla="*/ 2135579 w 3141023"/>
                    <a:gd name="connsiteY7" fmla="*/ 568036 h 4706587"/>
                    <a:gd name="connsiteX8" fmla="*/ 2183080 w 3141023"/>
                    <a:gd name="connsiteY8" fmla="*/ 651163 h 4706587"/>
                    <a:gd name="connsiteX9" fmla="*/ 2183080 w 3141023"/>
                    <a:gd name="connsiteY9" fmla="*/ 722415 h 4706587"/>
                    <a:gd name="connsiteX10" fmla="*/ 2135579 w 3141023"/>
                    <a:gd name="connsiteY10" fmla="*/ 817418 h 4706587"/>
                    <a:gd name="connsiteX11" fmla="*/ 2111829 w 3141023"/>
                    <a:gd name="connsiteY11" fmla="*/ 876794 h 4706587"/>
                    <a:gd name="connsiteX12" fmla="*/ 2040577 w 3141023"/>
                    <a:gd name="connsiteY12" fmla="*/ 888670 h 4706587"/>
                    <a:gd name="connsiteX13" fmla="*/ 2004951 w 3141023"/>
                    <a:gd name="connsiteY13" fmla="*/ 995548 h 4706587"/>
                    <a:gd name="connsiteX14" fmla="*/ 1945574 w 3141023"/>
                    <a:gd name="connsiteY14" fmla="*/ 1078675 h 4706587"/>
                    <a:gd name="connsiteX15" fmla="*/ 1933699 w 3141023"/>
                    <a:gd name="connsiteY15" fmla="*/ 1173677 h 4706587"/>
                    <a:gd name="connsiteX16" fmla="*/ 1945574 w 3141023"/>
                    <a:gd name="connsiteY16" fmla="*/ 1256805 h 4706587"/>
                    <a:gd name="connsiteX17" fmla="*/ 1969325 w 3141023"/>
                    <a:gd name="connsiteY17" fmla="*/ 1316181 h 4706587"/>
                    <a:gd name="connsiteX18" fmla="*/ 2052452 w 3141023"/>
                    <a:gd name="connsiteY18" fmla="*/ 1351807 h 4706587"/>
                    <a:gd name="connsiteX19" fmla="*/ 2194956 w 3141023"/>
                    <a:gd name="connsiteY19" fmla="*/ 1446810 h 4706587"/>
                    <a:gd name="connsiteX20" fmla="*/ 2301834 w 3141023"/>
                    <a:gd name="connsiteY20" fmla="*/ 1506187 h 4706587"/>
                    <a:gd name="connsiteX21" fmla="*/ 2479964 w 3141023"/>
                    <a:gd name="connsiteY21" fmla="*/ 1529937 h 4706587"/>
                    <a:gd name="connsiteX22" fmla="*/ 2610592 w 3141023"/>
                    <a:gd name="connsiteY22" fmla="*/ 1601189 h 4706587"/>
                    <a:gd name="connsiteX23" fmla="*/ 2753096 w 3141023"/>
                    <a:gd name="connsiteY23" fmla="*/ 1767444 h 4706587"/>
                    <a:gd name="connsiteX24" fmla="*/ 2764971 w 3141023"/>
                    <a:gd name="connsiteY24" fmla="*/ 1814945 h 4706587"/>
                    <a:gd name="connsiteX25" fmla="*/ 2812473 w 3141023"/>
                    <a:gd name="connsiteY25" fmla="*/ 1981199 h 4706587"/>
                    <a:gd name="connsiteX26" fmla="*/ 2836223 w 3141023"/>
                    <a:gd name="connsiteY26" fmla="*/ 2183080 h 4706587"/>
                    <a:gd name="connsiteX27" fmla="*/ 2824348 w 3141023"/>
                    <a:gd name="connsiteY27" fmla="*/ 2278083 h 4706587"/>
                    <a:gd name="connsiteX28" fmla="*/ 2800597 w 3141023"/>
                    <a:gd name="connsiteY28" fmla="*/ 2325584 h 4706587"/>
                    <a:gd name="connsiteX29" fmla="*/ 2848099 w 3141023"/>
                    <a:gd name="connsiteY29" fmla="*/ 2444337 h 4706587"/>
                    <a:gd name="connsiteX30" fmla="*/ 2871849 w 3141023"/>
                    <a:gd name="connsiteY30" fmla="*/ 2776846 h 4706587"/>
                    <a:gd name="connsiteX31" fmla="*/ 2800597 w 3141023"/>
                    <a:gd name="connsiteY31" fmla="*/ 3216233 h 4706587"/>
                    <a:gd name="connsiteX32" fmla="*/ 2824348 w 3141023"/>
                    <a:gd name="connsiteY32" fmla="*/ 3311236 h 4706587"/>
                    <a:gd name="connsiteX33" fmla="*/ 2871849 w 3141023"/>
                    <a:gd name="connsiteY33" fmla="*/ 3441864 h 4706587"/>
                    <a:gd name="connsiteX34" fmla="*/ 2907475 w 3141023"/>
                    <a:gd name="connsiteY34" fmla="*/ 3608119 h 4706587"/>
                    <a:gd name="connsiteX35" fmla="*/ 2871849 w 3141023"/>
                    <a:gd name="connsiteY35" fmla="*/ 3774374 h 4706587"/>
                    <a:gd name="connsiteX36" fmla="*/ 2848099 w 3141023"/>
                    <a:gd name="connsiteY36" fmla="*/ 3976254 h 4706587"/>
                    <a:gd name="connsiteX37" fmla="*/ 2848099 w 3141023"/>
                    <a:gd name="connsiteY37" fmla="*/ 4047506 h 4706587"/>
                    <a:gd name="connsiteX38" fmla="*/ 2848099 w 3141023"/>
                    <a:gd name="connsiteY38" fmla="*/ 4106883 h 4706587"/>
                    <a:gd name="connsiteX39" fmla="*/ 2954977 w 3141023"/>
                    <a:gd name="connsiteY39" fmla="*/ 4261262 h 4706587"/>
                    <a:gd name="connsiteX40" fmla="*/ 3014353 w 3141023"/>
                    <a:gd name="connsiteY40" fmla="*/ 4427516 h 4706587"/>
                    <a:gd name="connsiteX41" fmla="*/ 3073730 w 3141023"/>
                    <a:gd name="connsiteY41" fmla="*/ 4593771 h 4706587"/>
                    <a:gd name="connsiteX42" fmla="*/ 2610592 w 3141023"/>
                    <a:gd name="connsiteY42" fmla="*/ 4558145 h 4706587"/>
                    <a:gd name="connsiteX43" fmla="*/ 2610592 w 3141023"/>
                    <a:gd name="connsiteY43" fmla="*/ 4130633 h 4706587"/>
                    <a:gd name="connsiteX44" fmla="*/ 2515590 w 3141023"/>
                    <a:gd name="connsiteY44" fmla="*/ 3821875 h 4706587"/>
                    <a:gd name="connsiteX45" fmla="*/ 2491839 w 3141023"/>
                    <a:gd name="connsiteY45" fmla="*/ 3382488 h 4706587"/>
                    <a:gd name="connsiteX46" fmla="*/ 2527465 w 3141023"/>
                    <a:gd name="connsiteY46" fmla="*/ 3121231 h 4706587"/>
                    <a:gd name="connsiteX47" fmla="*/ 2432462 w 3141023"/>
                    <a:gd name="connsiteY47" fmla="*/ 2658093 h 4706587"/>
                    <a:gd name="connsiteX48" fmla="*/ 2420587 w 3141023"/>
                    <a:gd name="connsiteY48" fmla="*/ 2919350 h 4706587"/>
                    <a:gd name="connsiteX49" fmla="*/ 2337460 w 3141023"/>
                    <a:gd name="connsiteY49" fmla="*/ 3370612 h 4706587"/>
                    <a:gd name="connsiteX50" fmla="*/ 2301834 w 3141023"/>
                    <a:gd name="connsiteY50" fmla="*/ 3524992 h 4706587"/>
                    <a:gd name="connsiteX51" fmla="*/ 2349335 w 3141023"/>
                    <a:gd name="connsiteY51" fmla="*/ 3857501 h 4706587"/>
                    <a:gd name="connsiteX52" fmla="*/ 2408712 w 3141023"/>
                    <a:gd name="connsiteY52" fmla="*/ 4344389 h 4706587"/>
                    <a:gd name="connsiteX53" fmla="*/ 2361210 w 3141023"/>
                    <a:gd name="connsiteY53" fmla="*/ 4665023 h 4706587"/>
                    <a:gd name="connsiteX54" fmla="*/ 2135579 w 3141023"/>
                    <a:gd name="connsiteY54" fmla="*/ 4593771 h 4706587"/>
                    <a:gd name="connsiteX55" fmla="*/ 781792 w 3141023"/>
                    <a:gd name="connsiteY55" fmla="*/ 4581896 h 4706587"/>
                    <a:gd name="connsiteX56" fmla="*/ 781792 w 3141023"/>
                    <a:gd name="connsiteY56" fmla="*/ 4570020 h 4706587"/>
                    <a:gd name="connsiteX57" fmla="*/ 746166 w 3141023"/>
                    <a:gd name="connsiteY57" fmla="*/ 4356264 h 4706587"/>
                    <a:gd name="connsiteX58" fmla="*/ 758042 w 3141023"/>
                    <a:gd name="connsiteY58" fmla="*/ 4213761 h 4706587"/>
                    <a:gd name="connsiteX59" fmla="*/ 817418 w 3141023"/>
                    <a:gd name="connsiteY59" fmla="*/ 3714997 h 4706587"/>
                    <a:gd name="connsiteX60" fmla="*/ 876795 w 3141023"/>
                    <a:gd name="connsiteY60" fmla="*/ 3536867 h 4706587"/>
                    <a:gd name="connsiteX61" fmla="*/ 853044 w 3141023"/>
                    <a:gd name="connsiteY61" fmla="*/ 3311236 h 4706587"/>
                    <a:gd name="connsiteX62" fmla="*/ 793667 w 3141023"/>
                    <a:gd name="connsiteY62" fmla="*/ 3049979 h 4706587"/>
                    <a:gd name="connsiteX63" fmla="*/ 746166 w 3141023"/>
                    <a:gd name="connsiteY63" fmla="*/ 2788722 h 4706587"/>
                    <a:gd name="connsiteX64" fmla="*/ 722416 w 3141023"/>
                    <a:gd name="connsiteY64" fmla="*/ 2658093 h 4706587"/>
                    <a:gd name="connsiteX65" fmla="*/ 674914 w 3141023"/>
                    <a:gd name="connsiteY65" fmla="*/ 3382488 h 4706587"/>
                    <a:gd name="connsiteX66" fmla="*/ 674914 w 3141023"/>
                    <a:gd name="connsiteY66" fmla="*/ 3536867 h 4706587"/>
                    <a:gd name="connsiteX67" fmla="*/ 639288 w 3141023"/>
                    <a:gd name="connsiteY67" fmla="*/ 3714997 h 4706587"/>
                    <a:gd name="connsiteX68" fmla="*/ 627413 w 3141023"/>
                    <a:gd name="connsiteY68" fmla="*/ 3940628 h 4706587"/>
                    <a:gd name="connsiteX69" fmla="*/ 556161 w 3141023"/>
                    <a:gd name="connsiteY69" fmla="*/ 4166259 h 4706587"/>
                    <a:gd name="connsiteX70" fmla="*/ 556161 w 3141023"/>
                    <a:gd name="connsiteY70" fmla="*/ 4332514 h 4706587"/>
                    <a:gd name="connsiteX71" fmla="*/ 532410 w 3141023"/>
                    <a:gd name="connsiteY71" fmla="*/ 4617522 h 4706587"/>
                    <a:gd name="connsiteX72" fmla="*/ 57397 w 3141023"/>
                    <a:gd name="connsiteY72" fmla="*/ 4605646 h 4706587"/>
                    <a:gd name="connsiteX73" fmla="*/ 188026 w 3141023"/>
                    <a:gd name="connsiteY73" fmla="*/ 4249387 h 4706587"/>
                    <a:gd name="connsiteX74" fmla="*/ 283029 w 3141023"/>
                    <a:gd name="connsiteY74" fmla="*/ 4083132 h 4706587"/>
                    <a:gd name="connsiteX75" fmla="*/ 306779 w 3141023"/>
                    <a:gd name="connsiteY75" fmla="*/ 3726872 h 4706587"/>
                    <a:gd name="connsiteX76" fmla="*/ 283029 w 3141023"/>
                    <a:gd name="connsiteY76" fmla="*/ 3465615 h 4706587"/>
                    <a:gd name="connsiteX77" fmla="*/ 283029 w 3141023"/>
                    <a:gd name="connsiteY77" fmla="*/ 3287485 h 4706587"/>
                    <a:gd name="connsiteX78" fmla="*/ 354280 w 3141023"/>
                    <a:gd name="connsiteY78" fmla="*/ 3121231 h 4706587"/>
                    <a:gd name="connsiteX79" fmla="*/ 330530 w 3141023"/>
                    <a:gd name="connsiteY79" fmla="*/ 2776846 h 4706587"/>
                    <a:gd name="connsiteX80" fmla="*/ 318654 w 3141023"/>
                    <a:gd name="connsiteY80" fmla="*/ 2539340 h 4706587"/>
                    <a:gd name="connsiteX81" fmla="*/ 378031 w 3141023"/>
                    <a:gd name="connsiteY81" fmla="*/ 2278083 h 4706587"/>
                    <a:gd name="connsiteX82" fmla="*/ 354280 w 3141023"/>
                    <a:gd name="connsiteY82" fmla="*/ 1969324 h 4706587"/>
                    <a:gd name="connsiteX83" fmla="*/ 449283 w 3141023"/>
                    <a:gd name="connsiteY83" fmla="*/ 1696192 h 4706587"/>
                    <a:gd name="connsiteX84" fmla="*/ 568036 w 3141023"/>
                    <a:gd name="connsiteY84" fmla="*/ 1565563 h 4706587"/>
                    <a:gd name="connsiteX85" fmla="*/ 769917 w 3141023"/>
                    <a:gd name="connsiteY85" fmla="*/ 1470561 h 4706587"/>
                    <a:gd name="connsiteX86" fmla="*/ 900545 w 3141023"/>
                    <a:gd name="connsiteY86" fmla="*/ 1482436 h 4706587"/>
                    <a:gd name="connsiteX87" fmla="*/ 1268680 w 3141023"/>
                    <a:gd name="connsiteY87" fmla="*/ 1256805 h 4706587"/>
                    <a:gd name="connsiteX88" fmla="*/ 1185553 w 3141023"/>
                    <a:gd name="connsiteY88" fmla="*/ 888670 h 4706587"/>
                    <a:gd name="connsiteX89" fmla="*/ 1161803 w 3141023"/>
                    <a:gd name="connsiteY89" fmla="*/ 888670 h 4706587"/>
                    <a:gd name="connsiteX90" fmla="*/ 1090551 w 3141023"/>
                    <a:gd name="connsiteY90" fmla="*/ 876794 h 4706587"/>
                    <a:gd name="connsiteX91" fmla="*/ 1031174 w 3141023"/>
                    <a:gd name="connsiteY91" fmla="*/ 734290 h 4706587"/>
                    <a:gd name="connsiteX92" fmla="*/ 1031174 w 3141023"/>
                    <a:gd name="connsiteY92" fmla="*/ 615537 h 4706587"/>
                    <a:gd name="connsiteX93" fmla="*/ 1090551 w 3141023"/>
                    <a:gd name="connsiteY93" fmla="*/ 579911 h 4706587"/>
                    <a:gd name="connsiteX0" fmla="*/ 1090551 w 3141023"/>
                    <a:gd name="connsiteY0" fmla="*/ 579911 h 4706587"/>
                    <a:gd name="connsiteX1" fmla="*/ 1126177 w 3141023"/>
                    <a:gd name="connsiteY1" fmla="*/ 247402 h 4706587"/>
                    <a:gd name="connsiteX2" fmla="*/ 1363683 w 3141023"/>
                    <a:gd name="connsiteY2" fmla="*/ 57397 h 4706587"/>
                    <a:gd name="connsiteX3" fmla="*/ 1672442 w 3141023"/>
                    <a:gd name="connsiteY3" fmla="*/ 9896 h 4706587"/>
                    <a:gd name="connsiteX4" fmla="*/ 2004951 w 3141023"/>
                    <a:gd name="connsiteY4" fmla="*/ 116774 h 4706587"/>
                    <a:gd name="connsiteX5" fmla="*/ 2099953 w 3141023"/>
                    <a:gd name="connsiteY5" fmla="*/ 401781 h 4706587"/>
                    <a:gd name="connsiteX6" fmla="*/ 2099953 w 3141023"/>
                    <a:gd name="connsiteY6" fmla="*/ 615537 h 4706587"/>
                    <a:gd name="connsiteX7" fmla="*/ 2135579 w 3141023"/>
                    <a:gd name="connsiteY7" fmla="*/ 568036 h 4706587"/>
                    <a:gd name="connsiteX8" fmla="*/ 2183080 w 3141023"/>
                    <a:gd name="connsiteY8" fmla="*/ 651163 h 4706587"/>
                    <a:gd name="connsiteX9" fmla="*/ 2183080 w 3141023"/>
                    <a:gd name="connsiteY9" fmla="*/ 722415 h 4706587"/>
                    <a:gd name="connsiteX10" fmla="*/ 2135579 w 3141023"/>
                    <a:gd name="connsiteY10" fmla="*/ 817418 h 4706587"/>
                    <a:gd name="connsiteX11" fmla="*/ 2111829 w 3141023"/>
                    <a:gd name="connsiteY11" fmla="*/ 876794 h 4706587"/>
                    <a:gd name="connsiteX12" fmla="*/ 2040577 w 3141023"/>
                    <a:gd name="connsiteY12" fmla="*/ 888670 h 4706587"/>
                    <a:gd name="connsiteX13" fmla="*/ 2004951 w 3141023"/>
                    <a:gd name="connsiteY13" fmla="*/ 995548 h 4706587"/>
                    <a:gd name="connsiteX14" fmla="*/ 1945574 w 3141023"/>
                    <a:gd name="connsiteY14" fmla="*/ 1078675 h 4706587"/>
                    <a:gd name="connsiteX15" fmla="*/ 1933699 w 3141023"/>
                    <a:gd name="connsiteY15" fmla="*/ 1173677 h 4706587"/>
                    <a:gd name="connsiteX16" fmla="*/ 1945574 w 3141023"/>
                    <a:gd name="connsiteY16" fmla="*/ 1256805 h 4706587"/>
                    <a:gd name="connsiteX17" fmla="*/ 1969325 w 3141023"/>
                    <a:gd name="connsiteY17" fmla="*/ 1316181 h 4706587"/>
                    <a:gd name="connsiteX18" fmla="*/ 2052452 w 3141023"/>
                    <a:gd name="connsiteY18" fmla="*/ 1351807 h 4706587"/>
                    <a:gd name="connsiteX19" fmla="*/ 2194956 w 3141023"/>
                    <a:gd name="connsiteY19" fmla="*/ 1446810 h 4706587"/>
                    <a:gd name="connsiteX20" fmla="*/ 2301834 w 3141023"/>
                    <a:gd name="connsiteY20" fmla="*/ 1506187 h 4706587"/>
                    <a:gd name="connsiteX21" fmla="*/ 2479964 w 3141023"/>
                    <a:gd name="connsiteY21" fmla="*/ 1529937 h 4706587"/>
                    <a:gd name="connsiteX22" fmla="*/ 2610592 w 3141023"/>
                    <a:gd name="connsiteY22" fmla="*/ 1601189 h 4706587"/>
                    <a:gd name="connsiteX23" fmla="*/ 2753096 w 3141023"/>
                    <a:gd name="connsiteY23" fmla="*/ 1767444 h 4706587"/>
                    <a:gd name="connsiteX24" fmla="*/ 2764971 w 3141023"/>
                    <a:gd name="connsiteY24" fmla="*/ 1814945 h 4706587"/>
                    <a:gd name="connsiteX25" fmla="*/ 2812473 w 3141023"/>
                    <a:gd name="connsiteY25" fmla="*/ 1981199 h 4706587"/>
                    <a:gd name="connsiteX26" fmla="*/ 2836223 w 3141023"/>
                    <a:gd name="connsiteY26" fmla="*/ 2183080 h 4706587"/>
                    <a:gd name="connsiteX27" fmla="*/ 2824348 w 3141023"/>
                    <a:gd name="connsiteY27" fmla="*/ 2278083 h 4706587"/>
                    <a:gd name="connsiteX28" fmla="*/ 2800597 w 3141023"/>
                    <a:gd name="connsiteY28" fmla="*/ 2325584 h 4706587"/>
                    <a:gd name="connsiteX29" fmla="*/ 2848099 w 3141023"/>
                    <a:gd name="connsiteY29" fmla="*/ 2444337 h 4706587"/>
                    <a:gd name="connsiteX30" fmla="*/ 2871849 w 3141023"/>
                    <a:gd name="connsiteY30" fmla="*/ 2776846 h 4706587"/>
                    <a:gd name="connsiteX31" fmla="*/ 2800597 w 3141023"/>
                    <a:gd name="connsiteY31" fmla="*/ 3216233 h 4706587"/>
                    <a:gd name="connsiteX32" fmla="*/ 2824348 w 3141023"/>
                    <a:gd name="connsiteY32" fmla="*/ 3311236 h 4706587"/>
                    <a:gd name="connsiteX33" fmla="*/ 2871849 w 3141023"/>
                    <a:gd name="connsiteY33" fmla="*/ 3441864 h 4706587"/>
                    <a:gd name="connsiteX34" fmla="*/ 2907475 w 3141023"/>
                    <a:gd name="connsiteY34" fmla="*/ 3608119 h 4706587"/>
                    <a:gd name="connsiteX35" fmla="*/ 2871849 w 3141023"/>
                    <a:gd name="connsiteY35" fmla="*/ 3774374 h 4706587"/>
                    <a:gd name="connsiteX36" fmla="*/ 2848099 w 3141023"/>
                    <a:gd name="connsiteY36" fmla="*/ 3976254 h 4706587"/>
                    <a:gd name="connsiteX37" fmla="*/ 2848099 w 3141023"/>
                    <a:gd name="connsiteY37" fmla="*/ 4047506 h 4706587"/>
                    <a:gd name="connsiteX38" fmla="*/ 2848099 w 3141023"/>
                    <a:gd name="connsiteY38" fmla="*/ 4106883 h 4706587"/>
                    <a:gd name="connsiteX39" fmla="*/ 2954977 w 3141023"/>
                    <a:gd name="connsiteY39" fmla="*/ 4261262 h 4706587"/>
                    <a:gd name="connsiteX40" fmla="*/ 3014353 w 3141023"/>
                    <a:gd name="connsiteY40" fmla="*/ 4427516 h 4706587"/>
                    <a:gd name="connsiteX41" fmla="*/ 3073730 w 3141023"/>
                    <a:gd name="connsiteY41" fmla="*/ 4593771 h 4706587"/>
                    <a:gd name="connsiteX42" fmla="*/ 2610592 w 3141023"/>
                    <a:gd name="connsiteY42" fmla="*/ 4558145 h 4706587"/>
                    <a:gd name="connsiteX43" fmla="*/ 2610592 w 3141023"/>
                    <a:gd name="connsiteY43" fmla="*/ 4130633 h 4706587"/>
                    <a:gd name="connsiteX44" fmla="*/ 2515590 w 3141023"/>
                    <a:gd name="connsiteY44" fmla="*/ 3821875 h 4706587"/>
                    <a:gd name="connsiteX45" fmla="*/ 2491839 w 3141023"/>
                    <a:gd name="connsiteY45" fmla="*/ 3382488 h 4706587"/>
                    <a:gd name="connsiteX46" fmla="*/ 2527465 w 3141023"/>
                    <a:gd name="connsiteY46" fmla="*/ 3121231 h 4706587"/>
                    <a:gd name="connsiteX47" fmla="*/ 2432462 w 3141023"/>
                    <a:gd name="connsiteY47" fmla="*/ 2658093 h 4706587"/>
                    <a:gd name="connsiteX48" fmla="*/ 2420587 w 3141023"/>
                    <a:gd name="connsiteY48" fmla="*/ 2919350 h 4706587"/>
                    <a:gd name="connsiteX49" fmla="*/ 2337460 w 3141023"/>
                    <a:gd name="connsiteY49" fmla="*/ 3370612 h 4706587"/>
                    <a:gd name="connsiteX50" fmla="*/ 2301834 w 3141023"/>
                    <a:gd name="connsiteY50" fmla="*/ 3524992 h 4706587"/>
                    <a:gd name="connsiteX51" fmla="*/ 2349335 w 3141023"/>
                    <a:gd name="connsiteY51" fmla="*/ 3857501 h 4706587"/>
                    <a:gd name="connsiteX52" fmla="*/ 2408712 w 3141023"/>
                    <a:gd name="connsiteY52" fmla="*/ 4344389 h 4706587"/>
                    <a:gd name="connsiteX53" fmla="*/ 2361210 w 3141023"/>
                    <a:gd name="connsiteY53" fmla="*/ 4665023 h 4706587"/>
                    <a:gd name="connsiteX54" fmla="*/ 2135579 w 3141023"/>
                    <a:gd name="connsiteY54" fmla="*/ 4593771 h 4706587"/>
                    <a:gd name="connsiteX55" fmla="*/ 781792 w 3141023"/>
                    <a:gd name="connsiteY55" fmla="*/ 4581896 h 4706587"/>
                    <a:gd name="connsiteX56" fmla="*/ 908775 w 3141023"/>
                    <a:gd name="connsiteY56" fmla="*/ 4608512 h 4706587"/>
                    <a:gd name="connsiteX57" fmla="*/ 746166 w 3141023"/>
                    <a:gd name="connsiteY57" fmla="*/ 4356264 h 4706587"/>
                    <a:gd name="connsiteX58" fmla="*/ 758042 w 3141023"/>
                    <a:gd name="connsiteY58" fmla="*/ 4213761 h 4706587"/>
                    <a:gd name="connsiteX59" fmla="*/ 817418 w 3141023"/>
                    <a:gd name="connsiteY59" fmla="*/ 3714997 h 4706587"/>
                    <a:gd name="connsiteX60" fmla="*/ 876795 w 3141023"/>
                    <a:gd name="connsiteY60" fmla="*/ 3536867 h 4706587"/>
                    <a:gd name="connsiteX61" fmla="*/ 853044 w 3141023"/>
                    <a:gd name="connsiteY61" fmla="*/ 3311236 h 4706587"/>
                    <a:gd name="connsiteX62" fmla="*/ 793667 w 3141023"/>
                    <a:gd name="connsiteY62" fmla="*/ 3049979 h 4706587"/>
                    <a:gd name="connsiteX63" fmla="*/ 746166 w 3141023"/>
                    <a:gd name="connsiteY63" fmla="*/ 2788722 h 4706587"/>
                    <a:gd name="connsiteX64" fmla="*/ 722416 w 3141023"/>
                    <a:gd name="connsiteY64" fmla="*/ 2658093 h 4706587"/>
                    <a:gd name="connsiteX65" fmla="*/ 674914 w 3141023"/>
                    <a:gd name="connsiteY65" fmla="*/ 3382488 h 4706587"/>
                    <a:gd name="connsiteX66" fmla="*/ 674914 w 3141023"/>
                    <a:gd name="connsiteY66" fmla="*/ 3536867 h 4706587"/>
                    <a:gd name="connsiteX67" fmla="*/ 639288 w 3141023"/>
                    <a:gd name="connsiteY67" fmla="*/ 3714997 h 4706587"/>
                    <a:gd name="connsiteX68" fmla="*/ 627413 w 3141023"/>
                    <a:gd name="connsiteY68" fmla="*/ 3940628 h 4706587"/>
                    <a:gd name="connsiteX69" fmla="*/ 556161 w 3141023"/>
                    <a:gd name="connsiteY69" fmla="*/ 4166259 h 4706587"/>
                    <a:gd name="connsiteX70" fmla="*/ 556161 w 3141023"/>
                    <a:gd name="connsiteY70" fmla="*/ 4332514 h 4706587"/>
                    <a:gd name="connsiteX71" fmla="*/ 532410 w 3141023"/>
                    <a:gd name="connsiteY71" fmla="*/ 4617522 h 4706587"/>
                    <a:gd name="connsiteX72" fmla="*/ 57397 w 3141023"/>
                    <a:gd name="connsiteY72" fmla="*/ 4605646 h 4706587"/>
                    <a:gd name="connsiteX73" fmla="*/ 188026 w 3141023"/>
                    <a:gd name="connsiteY73" fmla="*/ 4249387 h 4706587"/>
                    <a:gd name="connsiteX74" fmla="*/ 283029 w 3141023"/>
                    <a:gd name="connsiteY74" fmla="*/ 4083132 h 4706587"/>
                    <a:gd name="connsiteX75" fmla="*/ 306779 w 3141023"/>
                    <a:gd name="connsiteY75" fmla="*/ 3726872 h 4706587"/>
                    <a:gd name="connsiteX76" fmla="*/ 283029 w 3141023"/>
                    <a:gd name="connsiteY76" fmla="*/ 3465615 h 4706587"/>
                    <a:gd name="connsiteX77" fmla="*/ 283029 w 3141023"/>
                    <a:gd name="connsiteY77" fmla="*/ 3287485 h 4706587"/>
                    <a:gd name="connsiteX78" fmla="*/ 354280 w 3141023"/>
                    <a:gd name="connsiteY78" fmla="*/ 3121231 h 4706587"/>
                    <a:gd name="connsiteX79" fmla="*/ 330530 w 3141023"/>
                    <a:gd name="connsiteY79" fmla="*/ 2776846 h 4706587"/>
                    <a:gd name="connsiteX80" fmla="*/ 318654 w 3141023"/>
                    <a:gd name="connsiteY80" fmla="*/ 2539340 h 4706587"/>
                    <a:gd name="connsiteX81" fmla="*/ 378031 w 3141023"/>
                    <a:gd name="connsiteY81" fmla="*/ 2278083 h 4706587"/>
                    <a:gd name="connsiteX82" fmla="*/ 354280 w 3141023"/>
                    <a:gd name="connsiteY82" fmla="*/ 1969324 h 4706587"/>
                    <a:gd name="connsiteX83" fmla="*/ 449283 w 3141023"/>
                    <a:gd name="connsiteY83" fmla="*/ 1696192 h 4706587"/>
                    <a:gd name="connsiteX84" fmla="*/ 568036 w 3141023"/>
                    <a:gd name="connsiteY84" fmla="*/ 1565563 h 4706587"/>
                    <a:gd name="connsiteX85" fmla="*/ 769917 w 3141023"/>
                    <a:gd name="connsiteY85" fmla="*/ 1470561 h 4706587"/>
                    <a:gd name="connsiteX86" fmla="*/ 900545 w 3141023"/>
                    <a:gd name="connsiteY86" fmla="*/ 1482436 h 4706587"/>
                    <a:gd name="connsiteX87" fmla="*/ 1268680 w 3141023"/>
                    <a:gd name="connsiteY87" fmla="*/ 1256805 h 4706587"/>
                    <a:gd name="connsiteX88" fmla="*/ 1185553 w 3141023"/>
                    <a:gd name="connsiteY88" fmla="*/ 888670 h 4706587"/>
                    <a:gd name="connsiteX89" fmla="*/ 1161803 w 3141023"/>
                    <a:gd name="connsiteY89" fmla="*/ 888670 h 4706587"/>
                    <a:gd name="connsiteX90" fmla="*/ 1090551 w 3141023"/>
                    <a:gd name="connsiteY90" fmla="*/ 876794 h 4706587"/>
                    <a:gd name="connsiteX91" fmla="*/ 1031174 w 3141023"/>
                    <a:gd name="connsiteY91" fmla="*/ 734290 h 4706587"/>
                    <a:gd name="connsiteX92" fmla="*/ 1031174 w 3141023"/>
                    <a:gd name="connsiteY92" fmla="*/ 615537 h 4706587"/>
                    <a:gd name="connsiteX93" fmla="*/ 1090551 w 3141023"/>
                    <a:gd name="connsiteY93" fmla="*/ 579911 h 4706587"/>
                    <a:gd name="connsiteX0" fmla="*/ 1090551 w 3141023"/>
                    <a:gd name="connsiteY0" fmla="*/ 579911 h 4706587"/>
                    <a:gd name="connsiteX1" fmla="*/ 1126177 w 3141023"/>
                    <a:gd name="connsiteY1" fmla="*/ 247402 h 4706587"/>
                    <a:gd name="connsiteX2" fmla="*/ 1363683 w 3141023"/>
                    <a:gd name="connsiteY2" fmla="*/ 57397 h 4706587"/>
                    <a:gd name="connsiteX3" fmla="*/ 1672442 w 3141023"/>
                    <a:gd name="connsiteY3" fmla="*/ 9896 h 4706587"/>
                    <a:gd name="connsiteX4" fmla="*/ 2004951 w 3141023"/>
                    <a:gd name="connsiteY4" fmla="*/ 116774 h 4706587"/>
                    <a:gd name="connsiteX5" fmla="*/ 2099953 w 3141023"/>
                    <a:gd name="connsiteY5" fmla="*/ 401781 h 4706587"/>
                    <a:gd name="connsiteX6" fmla="*/ 2099953 w 3141023"/>
                    <a:gd name="connsiteY6" fmla="*/ 615537 h 4706587"/>
                    <a:gd name="connsiteX7" fmla="*/ 2135579 w 3141023"/>
                    <a:gd name="connsiteY7" fmla="*/ 568036 h 4706587"/>
                    <a:gd name="connsiteX8" fmla="*/ 2183080 w 3141023"/>
                    <a:gd name="connsiteY8" fmla="*/ 651163 h 4706587"/>
                    <a:gd name="connsiteX9" fmla="*/ 2183080 w 3141023"/>
                    <a:gd name="connsiteY9" fmla="*/ 722415 h 4706587"/>
                    <a:gd name="connsiteX10" fmla="*/ 2135579 w 3141023"/>
                    <a:gd name="connsiteY10" fmla="*/ 817418 h 4706587"/>
                    <a:gd name="connsiteX11" fmla="*/ 2111829 w 3141023"/>
                    <a:gd name="connsiteY11" fmla="*/ 876794 h 4706587"/>
                    <a:gd name="connsiteX12" fmla="*/ 2040577 w 3141023"/>
                    <a:gd name="connsiteY12" fmla="*/ 888670 h 4706587"/>
                    <a:gd name="connsiteX13" fmla="*/ 2004951 w 3141023"/>
                    <a:gd name="connsiteY13" fmla="*/ 995548 h 4706587"/>
                    <a:gd name="connsiteX14" fmla="*/ 1945574 w 3141023"/>
                    <a:gd name="connsiteY14" fmla="*/ 1078675 h 4706587"/>
                    <a:gd name="connsiteX15" fmla="*/ 1933699 w 3141023"/>
                    <a:gd name="connsiteY15" fmla="*/ 1173677 h 4706587"/>
                    <a:gd name="connsiteX16" fmla="*/ 1945574 w 3141023"/>
                    <a:gd name="connsiteY16" fmla="*/ 1256805 h 4706587"/>
                    <a:gd name="connsiteX17" fmla="*/ 1969325 w 3141023"/>
                    <a:gd name="connsiteY17" fmla="*/ 1316181 h 4706587"/>
                    <a:gd name="connsiteX18" fmla="*/ 2052452 w 3141023"/>
                    <a:gd name="connsiteY18" fmla="*/ 1351807 h 4706587"/>
                    <a:gd name="connsiteX19" fmla="*/ 2194956 w 3141023"/>
                    <a:gd name="connsiteY19" fmla="*/ 1446810 h 4706587"/>
                    <a:gd name="connsiteX20" fmla="*/ 2301834 w 3141023"/>
                    <a:gd name="connsiteY20" fmla="*/ 1506187 h 4706587"/>
                    <a:gd name="connsiteX21" fmla="*/ 2479964 w 3141023"/>
                    <a:gd name="connsiteY21" fmla="*/ 1529937 h 4706587"/>
                    <a:gd name="connsiteX22" fmla="*/ 2610592 w 3141023"/>
                    <a:gd name="connsiteY22" fmla="*/ 1601189 h 4706587"/>
                    <a:gd name="connsiteX23" fmla="*/ 2753096 w 3141023"/>
                    <a:gd name="connsiteY23" fmla="*/ 1767444 h 4706587"/>
                    <a:gd name="connsiteX24" fmla="*/ 2764971 w 3141023"/>
                    <a:gd name="connsiteY24" fmla="*/ 1814945 h 4706587"/>
                    <a:gd name="connsiteX25" fmla="*/ 2812473 w 3141023"/>
                    <a:gd name="connsiteY25" fmla="*/ 1981199 h 4706587"/>
                    <a:gd name="connsiteX26" fmla="*/ 2836223 w 3141023"/>
                    <a:gd name="connsiteY26" fmla="*/ 2183080 h 4706587"/>
                    <a:gd name="connsiteX27" fmla="*/ 2824348 w 3141023"/>
                    <a:gd name="connsiteY27" fmla="*/ 2278083 h 4706587"/>
                    <a:gd name="connsiteX28" fmla="*/ 2800597 w 3141023"/>
                    <a:gd name="connsiteY28" fmla="*/ 2325584 h 4706587"/>
                    <a:gd name="connsiteX29" fmla="*/ 2848099 w 3141023"/>
                    <a:gd name="connsiteY29" fmla="*/ 2444337 h 4706587"/>
                    <a:gd name="connsiteX30" fmla="*/ 2871849 w 3141023"/>
                    <a:gd name="connsiteY30" fmla="*/ 2776846 h 4706587"/>
                    <a:gd name="connsiteX31" fmla="*/ 2800597 w 3141023"/>
                    <a:gd name="connsiteY31" fmla="*/ 3216233 h 4706587"/>
                    <a:gd name="connsiteX32" fmla="*/ 2824348 w 3141023"/>
                    <a:gd name="connsiteY32" fmla="*/ 3311236 h 4706587"/>
                    <a:gd name="connsiteX33" fmla="*/ 2871849 w 3141023"/>
                    <a:gd name="connsiteY33" fmla="*/ 3441864 h 4706587"/>
                    <a:gd name="connsiteX34" fmla="*/ 2907475 w 3141023"/>
                    <a:gd name="connsiteY34" fmla="*/ 3608119 h 4706587"/>
                    <a:gd name="connsiteX35" fmla="*/ 2871849 w 3141023"/>
                    <a:gd name="connsiteY35" fmla="*/ 3774374 h 4706587"/>
                    <a:gd name="connsiteX36" fmla="*/ 2848099 w 3141023"/>
                    <a:gd name="connsiteY36" fmla="*/ 3976254 h 4706587"/>
                    <a:gd name="connsiteX37" fmla="*/ 2848099 w 3141023"/>
                    <a:gd name="connsiteY37" fmla="*/ 4047506 h 4706587"/>
                    <a:gd name="connsiteX38" fmla="*/ 2848099 w 3141023"/>
                    <a:gd name="connsiteY38" fmla="*/ 4106883 h 4706587"/>
                    <a:gd name="connsiteX39" fmla="*/ 2954977 w 3141023"/>
                    <a:gd name="connsiteY39" fmla="*/ 4261262 h 4706587"/>
                    <a:gd name="connsiteX40" fmla="*/ 3014353 w 3141023"/>
                    <a:gd name="connsiteY40" fmla="*/ 4427516 h 4706587"/>
                    <a:gd name="connsiteX41" fmla="*/ 3073730 w 3141023"/>
                    <a:gd name="connsiteY41" fmla="*/ 4593771 h 4706587"/>
                    <a:gd name="connsiteX42" fmla="*/ 2610592 w 3141023"/>
                    <a:gd name="connsiteY42" fmla="*/ 4558145 h 4706587"/>
                    <a:gd name="connsiteX43" fmla="*/ 2610592 w 3141023"/>
                    <a:gd name="connsiteY43" fmla="*/ 4130633 h 4706587"/>
                    <a:gd name="connsiteX44" fmla="*/ 2515590 w 3141023"/>
                    <a:gd name="connsiteY44" fmla="*/ 3821875 h 4706587"/>
                    <a:gd name="connsiteX45" fmla="*/ 2491839 w 3141023"/>
                    <a:gd name="connsiteY45" fmla="*/ 3382488 h 4706587"/>
                    <a:gd name="connsiteX46" fmla="*/ 2527465 w 3141023"/>
                    <a:gd name="connsiteY46" fmla="*/ 3121231 h 4706587"/>
                    <a:gd name="connsiteX47" fmla="*/ 2432462 w 3141023"/>
                    <a:gd name="connsiteY47" fmla="*/ 2658093 h 4706587"/>
                    <a:gd name="connsiteX48" fmla="*/ 2420587 w 3141023"/>
                    <a:gd name="connsiteY48" fmla="*/ 2919350 h 4706587"/>
                    <a:gd name="connsiteX49" fmla="*/ 2337460 w 3141023"/>
                    <a:gd name="connsiteY49" fmla="*/ 3370612 h 4706587"/>
                    <a:gd name="connsiteX50" fmla="*/ 2301834 w 3141023"/>
                    <a:gd name="connsiteY50" fmla="*/ 3524992 h 4706587"/>
                    <a:gd name="connsiteX51" fmla="*/ 2349335 w 3141023"/>
                    <a:gd name="connsiteY51" fmla="*/ 3857501 h 4706587"/>
                    <a:gd name="connsiteX52" fmla="*/ 2408712 w 3141023"/>
                    <a:gd name="connsiteY52" fmla="*/ 4344389 h 4706587"/>
                    <a:gd name="connsiteX53" fmla="*/ 2361210 w 3141023"/>
                    <a:gd name="connsiteY53" fmla="*/ 4665023 h 4706587"/>
                    <a:gd name="connsiteX54" fmla="*/ 2135579 w 3141023"/>
                    <a:gd name="connsiteY54" fmla="*/ 4593771 h 4706587"/>
                    <a:gd name="connsiteX55" fmla="*/ 908775 w 3141023"/>
                    <a:gd name="connsiteY55" fmla="*/ 4608512 h 4706587"/>
                    <a:gd name="connsiteX56" fmla="*/ 908775 w 3141023"/>
                    <a:gd name="connsiteY56" fmla="*/ 4608512 h 4706587"/>
                    <a:gd name="connsiteX57" fmla="*/ 746166 w 3141023"/>
                    <a:gd name="connsiteY57" fmla="*/ 4356264 h 4706587"/>
                    <a:gd name="connsiteX58" fmla="*/ 758042 w 3141023"/>
                    <a:gd name="connsiteY58" fmla="*/ 4213761 h 4706587"/>
                    <a:gd name="connsiteX59" fmla="*/ 817418 w 3141023"/>
                    <a:gd name="connsiteY59" fmla="*/ 3714997 h 4706587"/>
                    <a:gd name="connsiteX60" fmla="*/ 876795 w 3141023"/>
                    <a:gd name="connsiteY60" fmla="*/ 3536867 h 4706587"/>
                    <a:gd name="connsiteX61" fmla="*/ 853044 w 3141023"/>
                    <a:gd name="connsiteY61" fmla="*/ 3311236 h 4706587"/>
                    <a:gd name="connsiteX62" fmla="*/ 793667 w 3141023"/>
                    <a:gd name="connsiteY62" fmla="*/ 3049979 h 4706587"/>
                    <a:gd name="connsiteX63" fmla="*/ 746166 w 3141023"/>
                    <a:gd name="connsiteY63" fmla="*/ 2788722 h 4706587"/>
                    <a:gd name="connsiteX64" fmla="*/ 722416 w 3141023"/>
                    <a:gd name="connsiteY64" fmla="*/ 2658093 h 4706587"/>
                    <a:gd name="connsiteX65" fmla="*/ 674914 w 3141023"/>
                    <a:gd name="connsiteY65" fmla="*/ 3382488 h 4706587"/>
                    <a:gd name="connsiteX66" fmla="*/ 674914 w 3141023"/>
                    <a:gd name="connsiteY66" fmla="*/ 3536867 h 4706587"/>
                    <a:gd name="connsiteX67" fmla="*/ 639288 w 3141023"/>
                    <a:gd name="connsiteY67" fmla="*/ 3714997 h 4706587"/>
                    <a:gd name="connsiteX68" fmla="*/ 627413 w 3141023"/>
                    <a:gd name="connsiteY68" fmla="*/ 3940628 h 4706587"/>
                    <a:gd name="connsiteX69" fmla="*/ 556161 w 3141023"/>
                    <a:gd name="connsiteY69" fmla="*/ 4166259 h 4706587"/>
                    <a:gd name="connsiteX70" fmla="*/ 556161 w 3141023"/>
                    <a:gd name="connsiteY70" fmla="*/ 4332514 h 4706587"/>
                    <a:gd name="connsiteX71" fmla="*/ 532410 w 3141023"/>
                    <a:gd name="connsiteY71" fmla="*/ 4617522 h 4706587"/>
                    <a:gd name="connsiteX72" fmla="*/ 57397 w 3141023"/>
                    <a:gd name="connsiteY72" fmla="*/ 4605646 h 4706587"/>
                    <a:gd name="connsiteX73" fmla="*/ 188026 w 3141023"/>
                    <a:gd name="connsiteY73" fmla="*/ 4249387 h 4706587"/>
                    <a:gd name="connsiteX74" fmla="*/ 283029 w 3141023"/>
                    <a:gd name="connsiteY74" fmla="*/ 4083132 h 4706587"/>
                    <a:gd name="connsiteX75" fmla="*/ 306779 w 3141023"/>
                    <a:gd name="connsiteY75" fmla="*/ 3726872 h 4706587"/>
                    <a:gd name="connsiteX76" fmla="*/ 283029 w 3141023"/>
                    <a:gd name="connsiteY76" fmla="*/ 3465615 h 4706587"/>
                    <a:gd name="connsiteX77" fmla="*/ 283029 w 3141023"/>
                    <a:gd name="connsiteY77" fmla="*/ 3287485 h 4706587"/>
                    <a:gd name="connsiteX78" fmla="*/ 354280 w 3141023"/>
                    <a:gd name="connsiteY78" fmla="*/ 3121231 h 4706587"/>
                    <a:gd name="connsiteX79" fmla="*/ 330530 w 3141023"/>
                    <a:gd name="connsiteY79" fmla="*/ 2776846 h 4706587"/>
                    <a:gd name="connsiteX80" fmla="*/ 318654 w 3141023"/>
                    <a:gd name="connsiteY80" fmla="*/ 2539340 h 4706587"/>
                    <a:gd name="connsiteX81" fmla="*/ 378031 w 3141023"/>
                    <a:gd name="connsiteY81" fmla="*/ 2278083 h 4706587"/>
                    <a:gd name="connsiteX82" fmla="*/ 354280 w 3141023"/>
                    <a:gd name="connsiteY82" fmla="*/ 1969324 h 4706587"/>
                    <a:gd name="connsiteX83" fmla="*/ 449283 w 3141023"/>
                    <a:gd name="connsiteY83" fmla="*/ 1696192 h 4706587"/>
                    <a:gd name="connsiteX84" fmla="*/ 568036 w 3141023"/>
                    <a:gd name="connsiteY84" fmla="*/ 1565563 h 4706587"/>
                    <a:gd name="connsiteX85" fmla="*/ 769917 w 3141023"/>
                    <a:gd name="connsiteY85" fmla="*/ 1470561 h 4706587"/>
                    <a:gd name="connsiteX86" fmla="*/ 900545 w 3141023"/>
                    <a:gd name="connsiteY86" fmla="*/ 1482436 h 4706587"/>
                    <a:gd name="connsiteX87" fmla="*/ 1268680 w 3141023"/>
                    <a:gd name="connsiteY87" fmla="*/ 1256805 h 4706587"/>
                    <a:gd name="connsiteX88" fmla="*/ 1185553 w 3141023"/>
                    <a:gd name="connsiteY88" fmla="*/ 888670 h 4706587"/>
                    <a:gd name="connsiteX89" fmla="*/ 1161803 w 3141023"/>
                    <a:gd name="connsiteY89" fmla="*/ 888670 h 4706587"/>
                    <a:gd name="connsiteX90" fmla="*/ 1090551 w 3141023"/>
                    <a:gd name="connsiteY90" fmla="*/ 876794 h 4706587"/>
                    <a:gd name="connsiteX91" fmla="*/ 1031174 w 3141023"/>
                    <a:gd name="connsiteY91" fmla="*/ 734290 h 4706587"/>
                    <a:gd name="connsiteX92" fmla="*/ 1031174 w 3141023"/>
                    <a:gd name="connsiteY92" fmla="*/ 615537 h 4706587"/>
                    <a:gd name="connsiteX93" fmla="*/ 1090551 w 3141023"/>
                    <a:gd name="connsiteY93" fmla="*/ 579911 h 4706587"/>
                    <a:gd name="connsiteX0" fmla="*/ 1090551 w 3141023"/>
                    <a:gd name="connsiteY0" fmla="*/ 579911 h 4706587"/>
                    <a:gd name="connsiteX1" fmla="*/ 1126177 w 3141023"/>
                    <a:gd name="connsiteY1" fmla="*/ 247402 h 4706587"/>
                    <a:gd name="connsiteX2" fmla="*/ 1363683 w 3141023"/>
                    <a:gd name="connsiteY2" fmla="*/ 57397 h 4706587"/>
                    <a:gd name="connsiteX3" fmla="*/ 1672442 w 3141023"/>
                    <a:gd name="connsiteY3" fmla="*/ 9896 h 4706587"/>
                    <a:gd name="connsiteX4" fmla="*/ 2004951 w 3141023"/>
                    <a:gd name="connsiteY4" fmla="*/ 116774 h 4706587"/>
                    <a:gd name="connsiteX5" fmla="*/ 2099953 w 3141023"/>
                    <a:gd name="connsiteY5" fmla="*/ 401781 h 4706587"/>
                    <a:gd name="connsiteX6" fmla="*/ 2099953 w 3141023"/>
                    <a:gd name="connsiteY6" fmla="*/ 615537 h 4706587"/>
                    <a:gd name="connsiteX7" fmla="*/ 2135579 w 3141023"/>
                    <a:gd name="connsiteY7" fmla="*/ 568036 h 4706587"/>
                    <a:gd name="connsiteX8" fmla="*/ 2183080 w 3141023"/>
                    <a:gd name="connsiteY8" fmla="*/ 651163 h 4706587"/>
                    <a:gd name="connsiteX9" fmla="*/ 2183080 w 3141023"/>
                    <a:gd name="connsiteY9" fmla="*/ 722415 h 4706587"/>
                    <a:gd name="connsiteX10" fmla="*/ 2135579 w 3141023"/>
                    <a:gd name="connsiteY10" fmla="*/ 817418 h 4706587"/>
                    <a:gd name="connsiteX11" fmla="*/ 2111829 w 3141023"/>
                    <a:gd name="connsiteY11" fmla="*/ 876794 h 4706587"/>
                    <a:gd name="connsiteX12" fmla="*/ 2040577 w 3141023"/>
                    <a:gd name="connsiteY12" fmla="*/ 888670 h 4706587"/>
                    <a:gd name="connsiteX13" fmla="*/ 2004951 w 3141023"/>
                    <a:gd name="connsiteY13" fmla="*/ 995548 h 4706587"/>
                    <a:gd name="connsiteX14" fmla="*/ 1945574 w 3141023"/>
                    <a:gd name="connsiteY14" fmla="*/ 1078675 h 4706587"/>
                    <a:gd name="connsiteX15" fmla="*/ 1933699 w 3141023"/>
                    <a:gd name="connsiteY15" fmla="*/ 1173677 h 4706587"/>
                    <a:gd name="connsiteX16" fmla="*/ 1945574 w 3141023"/>
                    <a:gd name="connsiteY16" fmla="*/ 1256805 h 4706587"/>
                    <a:gd name="connsiteX17" fmla="*/ 1969325 w 3141023"/>
                    <a:gd name="connsiteY17" fmla="*/ 1316181 h 4706587"/>
                    <a:gd name="connsiteX18" fmla="*/ 2052452 w 3141023"/>
                    <a:gd name="connsiteY18" fmla="*/ 1351807 h 4706587"/>
                    <a:gd name="connsiteX19" fmla="*/ 2194956 w 3141023"/>
                    <a:gd name="connsiteY19" fmla="*/ 1446810 h 4706587"/>
                    <a:gd name="connsiteX20" fmla="*/ 2301834 w 3141023"/>
                    <a:gd name="connsiteY20" fmla="*/ 1506187 h 4706587"/>
                    <a:gd name="connsiteX21" fmla="*/ 2479964 w 3141023"/>
                    <a:gd name="connsiteY21" fmla="*/ 1529937 h 4706587"/>
                    <a:gd name="connsiteX22" fmla="*/ 2610592 w 3141023"/>
                    <a:gd name="connsiteY22" fmla="*/ 1601189 h 4706587"/>
                    <a:gd name="connsiteX23" fmla="*/ 2753096 w 3141023"/>
                    <a:gd name="connsiteY23" fmla="*/ 1767444 h 4706587"/>
                    <a:gd name="connsiteX24" fmla="*/ 2764971 w 3141023"/>
                    <a:gd name="connsiteY24" fmla="*/ 1814945 h 4706587"/>
                    <a:gd name="connsiteX25" fmla="*/ 2812473 w 3141023"/>
                    <a:gd name="connsiteY25" fmla="*/ 1981199 h 4706587"/>
                    <a:gd name="connsiteX26" fmla="*/ 2836223 w 3141023"/>
                    <a:gd name="connsiteY26" fmla="*/ 2183080 h 4706587"/>
                    <a:gd name="connsiteX27" fmla="*/ 2824348 w 3141023"/>
                    <a:gd name="connsiteY27" fmla="*/ 2278083 h 4706587"/>
                    <a:gd name="connsiteX28" fmla="*/ 2800597 w 3141023"/>
                    <a:gd name="connsiteY28" fmla="*/ 2325584 h 4706587"/>
                    <a:gd name="connsiteX29" fmla="*/ 2848099 w 3141023"/>
                    <a:gd name="connsiteY29" fmla="*/ 2444337 h 4706587"/>
                    <a:gd name="connsiteX30" fmla="*/ 2871849 w 3141023"/>
                    <a:gd name="connsiteY30" fmla="*/ 2776846 h 4706587"/>
                    <a:gd name="connsiteX31" fmla="*/ 2800597 w 3141023"/>
                    <a:gd name="connsiteY31" fmla="*/ 3216233 h 4706587"/>
                    <a:gd name="connsiteX32" fmla="*/ 2824348 w 3141023"/>
                    <a:gd name="connsiteY32" fmla="*/ 3311236 h 4706587"/>
                    <a:gd name="connsiteX33" fmla="*/ 2871849 w 3141023"/>
                    <a:gd name="connsiteY33" fmla="*/ 3441864 h 4706587"/>
                    <a:gd name="connsiteX34" fmla="*/ 2907475 w 3141023"/>
                    <a:gd name="connsiteY34" fmla="*/ 3608119 h 4706587"/>
                    <a:gd name="connsiteX35" fmla="*/ 2871849 w 3141023"/>
                    <a:gd name="connsiteY35" fmla="*/ 3774374 h 4706587"/>
                    <a:gd name="connsiteX36" fmla="*/ 2848099 w 3141023"/>
                    <a:gd name="connsiteY36" fmla="*/ 3976254 h 4706587"/>
                    <a:gd name="connsiteX37" fmla="*/ 2848099 w 3141023"/>
                    <a:gd name="connsiteY37" fmla="*/ 4047506 h 4706587"/>
                    <a:gd name="connsiteX38" fmla="*/ 2848099 w 3141023"/>
                    <a:gd name="connsiteY38" fmla="*/ 4106883 h 4706587"/>
                    <a:gd name="connsiteX39" fmla="*/ 2954977 w 3141023"/>
                    <a:gd name="connsiteY39" fmla="*/ 4261262 h 4706587"/>
                    <a:gd name="connsiteX40" fmla="*/ 3014353 w 3141023"/>
                    <a:gd name="connsiteY40" fmla="*/ 4427516 h 4706587"/>
                    <a:gd name="connsiteX41" fmla="*/ 3073730 w 3141023"/>
                    <a:gd name="connsiteY41" fmla="*/ 4593771 h 4706587"/>
                    <a:gd name="connsiteX42" fmla="*/ 2610592 w 3141023"/>
                    <a:gd name="connsiteY42" fmla="*/ 4558145 h 4706587"/>
                    <a:gd name="connsiteX43" fmla="*/ 2610592 w 3141023"/>
                    <a:gd name="connsiteY43" fmla="*/ 4130633 h 4706587"/>
                    <a:gd name="connsiteX44" fmla="*/ 2515590 w 3141023"/>
                    <a:gd name="connsiteY44" fmla="*/ 3821875 h 4706587"/>
                    <a:gd name="connsiteX45" fmla="*/ 2491839 w 3141023"/>
                    <a:gd name="connsiteY45" fmla="*/ 3382488 h 4706587"/>
                    <a:gd name="connsiteX46" fmla="*/ 2527465 w 3141023"/>
                    <a:gd name="connsiteY46" fmla="*/ 3121231 h 4706587"/>
                    <a:gd name="connsiteX47" fmla="*/ 2432462 w 3141023"/>
                    <a:gd name="connsiteY47" fmla="*/ 2658093 h 4706587"/>
                    <a:gd name="connsiteX48" fmla="*/ 2420587 w 3141023"/>
                    <a:gd name="connsiteY48" fmla="*/ 2919350 h 4706587"/>
                    <a:gd name="connsiteX49" fmla="*/ 2337460 w 3141023"/>
                    <a:gd name="connsiteY49" fmla="*/ 3370612 h 4706587"/>
                    <a:gd name="connsiteX50" fmla="*/ 2301834 w 3141023"/>
                    <a:gd name="connsiteY50" fmla="*/ 3524992 h 4706587"/>
                    <a:gd name="connsiteX51" fmla="*/ 2349335 w 3141023"/>
                    <a:gd name="connsiteY51" fmla="*/ 3857501 h 4706587"/>
                    <a:gd name="connsiteX52" fmla="*/ 2408712 w 3141023"/>
                    <a:gd name="connsiteY52" fmla="*/ 4344389 h 4706587"/>
                    <a:gd name="connsiteX53" fmla="*/ 2361210 w 3141023"/>
                    <a:gd name="connsiteY53" fmla="*/ 4665023 h 4706587"/>
                    <a:gd name="connsiteX54" fmla="*/ 2135579 w 3141023"/>
                    <a:gd name="connsiteY54" fmla="*/ 4593771 h 4706587"/>
                    <a:gd name="connsiteX55" fmla="*/ 908775 w 3141023"/>
                    <a:gd name="connsiteY55" fmla="*/ 4608512 h 4706587"/>
                    <a:gd name="connsiteX56" fmla="*/ 836767 w 3141023"/>
                    <a:gd name="connsiteY56" fmla="*/ 4680520 h 4706587"/>
                    <a:gd name="connsiteX57" fmla="*/ 746166 w 3141023"/>
                    <a:gd name="connsiteY57" fmla="*/ 4356264 h 4706587"/>
                    <a:gd name="connsiteX58" fmla="*/ 758042 w 3141023"/>
                    <a:gd name="connsiteY58" fmla="*/ 4213761 h 4706587"/>
                    <a:gd name="connsiteX59" fmla="*/ 817418 w 3141023"/>
                    <a:gd name="connsiteY59" fmla="*/ 3714997 h 4706587"/>
                    <a:gd name="connsiteX60" fmla="*/ 876795 w 3141023"/>
                    <a:gd name="connsiteY60" fmla="*/ 3536867 h 4706587"/>
                    <a:gd name="connsiteX61" fmla="*/ 853044 w 3141023"/>
                    <a:gd name="connsiteY61" fmla="*/ 3311236 h 4706587"/>
                    <a:gd name="connsiteX62" fmla="*/ 793667 w 3141023"/>
                    <a:gd name="connsiteY62" fmla="*/ 3049979 h 4706587"/>
                    <a:gd name="connsiteX63" fmla="*/ 746166 w 3141023"/>
                    <a:gd name="connsiteY63" fmla="*/ 2788722 h 4706587"/>
                    <a:gd name="connsiteX64" fmla="*/ 722416 w 3141023"/>
                    <a:gd name="connsiteY64" fmla="*/ 2658093 h 4706587"/>
                    <a:gd name="connsiteX65" fmla="*/ 674914 w 3141023"/>
                    <a:gd name="connsiteY65" fmla="*/ 3382488 h 4706587"/>
                    <a:gd name="connsiteX66" fmla="*/ 674914 w 3141023"/>
                    <a:gd name="connsiteY66" fmla="*/ 3536867 h 4706587"/>
                    <a:gd name="connsiteX67" fmla="*/ 639288 w 3141023"/>
                    <a:gd name="connsiteY67" fmla="*/ 3714997 h 4706587"/>
                    <a:gd name="connsiteX68" fmla="*/ 627413 w 3141023"/>
                    <a:gd name="connsiteY68" fmla="*/ 3940628 h 4706587"/>
                    <a:gd name="connsiteX69" fmla="*/ 556161 w 3141023"/>
                    <a:gd name="connsiteY69" fmla="*/ 4166259 h 4706587"/>
                    <a:gd name="connsiteX70" fmla="*/ 556161 w 3141023"/>
                    <a:gd name="connsiteY70" fmla="*/ 4332514 h 4706587"/>
                    <a:gd name="connsiteX71" fmla="*/ 532410 w 3141023"/>
                    <a:gd name="connsiteY71" fmla="*/ 4617522 h 4706587"/>
                    <a:gd name="connsiteX72" fmla="*/ 57397 w 3141023"/>
                    <a:gd name="connsiteY72" fmla="*/ 4605646 h 4706587"/>
                    <a:gd name="connsiteX73" fmla="*/ 188026 w 3141023"/>
                    <a:gd name="connsiteY73" fmla="*/ 4249387 h 4706587"/>
                    <a:gd name="connsiteX74" fmla="*/ 283029 w 3141023"/>
                    <a:gd name="connsiteY74" fmla="*/ 4083132 h 4706587"/>
                    <a:gd name="connsiteX75" fmla="*/ 306779 w 3141023"/>
                    <a:gd name="connsiteY75" fmla="*/ 3726872 h 4706587"/>
                    <a:gd name="connsiteX76" fmla="*/ 283029 w 3141023"/>
                    <a:gd name="connsiteY76" fmla="*/ 3465615 h 4706587"/>
                    <a:gd name="connsiteX77" fmla="*/ 283029 w 3141023"/>
                    <a:gd name="connsiteY77" fmla="*/ 3287485 h 4706587"/>
                    <a:gd name="connsiteX78" fmla="*/ 354280 w 3141023"/>
                    <a:gd name="connsiteY78" fmla="*/ 3121231 h 4706587"/>
                    <a:gd name="connsiteX79" fmla="*/ 330530 w 3141023"/>
                    <a:gd name="connsiteY79" fmla="*/ 2776846 h 4706587"/>
                    <a:gd name="connsiteX80" fmla="*/ 318654 w 3141023"/>
                    <a:gd name="connsiteY80" fmla="*/ 2539340 h 4706587"/>
                    <a:gd name="connsiteX81" fmla="*/ 378031 w 3141023"/>
                    <a:gd name="connsiteY81" fmla="*/ 2278083 h 4706587"/>
                    <a:gd name="connsiteX82" fmla="*/ 354280 w 3141023"/>
                    <a:gd name="connsiteY82" fmla="*/ 1969324 h 4706587"/>
                    <a:gd name="connsiteX83" fmla="*/ 449283 w 3141023"/>
                    <a:gd name="connsiteY83" fmla="*/ 1696192 h 4706587"/>
                    <a:gd name="connsiteX84" fmla="*/ 568036 w 3141023"/>
                    <a:gd name="connsiteY84" fmla="*/ 1565563 h 4706587"/>
                    <a:gd name="connsiteX85" fmla="*/ 769917 w 3141023"/>
                    <a:gd name="connsiteY85" fmla="*/ 1470561 h 4706587"/>
                    <a:gd name="connsiteX86" fmla="*/ 900545 w 3141023"/>
                    <a:gd name="connsiteY86" fmla="*/ 1482436 h 4706587"/>
                    <a:gd name="connsiteX87" fmla="*/ 1268680 w 3141023"/>
                    <a:gd name="connsiteY87" fmla="*/ 1256805 h 4706587"/>
                    <a:gd name="connsiteX88" fmla="*/ 1185553 w 3141023"/>
                    <a:gd name="connsiteY88" fmla="*/ 888670 h 4706587"/>
                    <a:gd name="connsiteX89" fmla="*/ 1161803 w 3141023"/>
                    <a:gd name="connsiteY89" fmla="*/ 888670 h 4706587"/>
                    <a:gd name="connsiteX90" fmla="*/ 1090551 w 3141023"/>
                    <a:gd name="connsiteY90" fmla="*/ 876794 h 4706587"/>
                    <a:gd name="connsiteX91" fmla="*/ 1031174 w 3141023"/>
                    <a:gd name="connsiteY91" fmla="*/ 734290 h 4706587"/>
                    <a:gd name="connsiteX92" fmla="*/ 1031174 w 3141023"/>
                    <a:gd name="connsiteY92" fmla="*/ 615537 h 4706587"/>
                    <a:gd name="connsiteX93" fmla="*/ 1090551 w 3141023"/>
                    <a:gd name="connsiteY93" fmla="*/ 579911 h 4706587"/>
                    <a:gd name="connsiteX0" fmla="*/ 1090551 w 3141023"/>
                    <a:gd name="connsiteY0" fmla="*/ 579911 h 4680520"/>
                    <a:gd name="connsiteX1" fmla="*/ 1126177 w 3141023"/>
                    <a:gd name="connsiteY1" fmla="*/ 247402 h 4680520"/>
                    <a:gd name="connsiteX2" fmla="*/ 1363683 w 3141023"/>
                    <a:gd name="connsiteY2" fmla="*/ 57397 h 4680520"/>
                    <a:gd name="connsiteX3" fmla="*/ 1672442 w 3141023"/>
                    <a:gd name="connsiteY3" fmla="*/ 9896 h 4680520"/>
                    <a:gd name="connsiteX4" fmla="*/ 2004951 w 3141023"/>
                    <a:gd name="connsiteY4" fmla="*/ 116774 h 4680520"/>
                    <a:gd name="connsiteX5" fmla="*/ 2099953 w 3141023"/>
                    <a:gd name="connsiteY5" fmla="*/ 401781 h 4680520"/>
                    <a:gd name="connsiteX6" fmla="*/ 2099953 w 3141023"/>
                    <a:gd name="connsiteY6" fmla="*/ 615537 h 4680520"/>
                    <a:gd name="connsiteX7" fmla="*/ 2135579 w 3141023"/>
                    <a:gd name="connsiteY7" fmla="*/ 568036 h 4680520"/>
                    <a:gd name="connsiteX8" fmla="*/ 2183080 w 3141023"/>
                    <a:gd name="connsiteY8" fmla="*/ 651163 h 4680520"/>
                    <a:gd name="connsiteX9" fmla="*/ 2183080 w 3141023"/>
                    <a:gd name="connsiteY9" fmla="*/ 722415 h 4680520"/>
                    <a:gd name="connsiteX10" fmla="*/ 2135579 w 3141023"/>
                    <a:gd name="connsiteY10" fmla="*/ 817418 h 4680520"/>
                    <a:gd name="connsiteX11" fmla="*/ 2111829 w 3141023"/>
                    <a:gd name="connsiteY11" fmla="*/ 876794 h 4680520"/>
                    <a:gd name="connsiteX12" fmla="*/ 2040577 w 3141023"/>
                    <a:gd name="connsiteY12" fmla="*/ 888670 h 4680520"/>
                    <a:gd name="connsiteX13" fmla="*/ 2004951 w 3141023"/>
                    <a:gd name="connsiteY13" fmla="*/ 995548 h 4680520"/>
                    <a:gd name="connsiteX14" fmla="*/ 1945574 w 3141023"/>
                    <a:gd name="connsiteY14" fmla="*/ 1078675 h 4680520"/>
                    <a:gd name="connsiteX15" fmla="*/ 1933699 w 3141023"/>
                    <a:gd name="connsiteY15" fmla="*/ 1173677 h 4680520"/>
                    <a:gd name="connsiteX16" fmla="*/ 1945574 w 3141023"/>
                    <a:gd name="connsiteY16" fmla="*/ 1256805 h 4680520"/>
                    <a:gd name="connsiteX17" fmla="*/ 1969325 w 3141023"/>
                    <a:gd name="connsiteY17" fmla="*/ 1316181 h 4680520"/>
                    <a:gd name="connsiteX18" fmla="*/ 2052452 w 3141023"/>
                    <a:gd name="connsiteY18" fmla="*/ 1351807 h 4680520"/>
                    <a:gd name="connsiteX19" fmla="*/ 2194956 w 3141023"/>
                    <a:gd name="connsiteY19" fmla="*/ 1446810 h 4680520"/>
                    <a:gd name="connsiteX20" fmla="*/ 2301834 w 3141023"/>
                    <a:gd name="connsiteY20" fmla="*/ 1506187 h 4680520"/>
                    <a:gd name="connsiteX21" fmla="*/ 2479964 w 3141023"/>
                    <a:gd name="connsiteY21" fmla="*/ 1529937 h 4680520"/>
                    <a:gd name="connsiteX22" fmla="*/ 2610592 w 3141023"/>
                    <a:gd name="connsiteY22" fmla="*/ 1601189 h 4680520"/>
                    <a:gd name="connsiteX23" fmla="*/ 2753096 w 3141023"/>
                    <a:gd name="connsiteY23" fmla="*/ 1767444 h 4680520"/>
                    <a:gd name="connsiteX24" fmla="*/ 2764971 w 3141023"/>
                    <a:gd name="connsiteY24" fmla="*/ 1814945 h 4680520"/>
                    <a:gd name="connsiteX25" fmla="*/ 2812473 w 3141023"/>
                    <a:gd name="connsiteY25" fmla="*/ 1981199 h 4680520"/>
                    <a:gd name="connsiteX26" fmla="*/ 2836223 w 3141023"/>
                    <a:gd name="connsiteY26" fmla="*/ 2183080 h 4680520"/>
                    <a:gd name="connsiteX27" fmla="*/ 2824348 w 3141023"/>
                    <a:gd name="connsiteY27" fmla="*/ 2278083 h 4680520"/>
                    <a:gd name="connsiteX28" fmla="*/ 2800597 w 3141023"/>
                    <a:gd name="connsiteY28" fmla="*/ 2325584 h 4680520"/>
                    <a:gd name="connsiteX29" fmla="*/ 2848099 w 3141023"/>
                    <a:gd name="connsiteY29" fmla="*/ 2444337 h 4680520"/>
                    <a:gd name="connsiteX30" fmla="*/ 2871849 w 3141023"/>
                    <a:gd name="connsiteY30" fmla="*/ 2776846 h 4680520"/>
                    <a:gd name="connsiteX31" fmla="*/ 2800597 w 3141023"/>
                    <a:gd name="connsiteY31" fmla="*/ 3216233 h 4680520"/>
                    <a:gd name="connsiteX32" fmla="*/ 2824348 w 3141023"/>
                    <a:gd name="connsiteY32" fmla="*/ 3311236 h 4680520"/>
                    <a:gd name="connsiteX33" fmla="*/ 2871849 w 3141023"/>
                    <a:gd name="connsiteY33" fmla="*/ 3441864 h 4680520"/>
                    <a:gd name="connsiteX34" fmla="*/ 2907475 w 3141023"/>
                    <a:gd name="connsiteY34" fmla="*/ 3608119 h 4680520"/>
                    <a:gd name="connsiteX35" fmla="*/ 2871849 w 3141023"/>
                    <a:gd name="connsiteY35" fmla="*/ 3774374 h 4680520"/>
                    <a:gd name="connsiteX36" fmla="*/ 2848099 w 3141023"/>
                    <a:gd name="connsiteY36" fmla="*/ 3976254 h 4680520"/>
                    <a:gd name="connsiteX37" fmla="*/ 2848099 w 3141023"/>
                    <a:gd name="connsiteY37" fmla="*/ 4047506 h 4680520"/>
                    <a:gd name="connsiteX38" fmla="*/ 2848099 w 3141023"/>
                    <a:gd name="connsiteY38" fmla="*/ 4106883 h 4680520"/>
                    <a:gd name="connsiteX39" fmla="*/ 2954977 w 3141023"/>
                    <a:gd name="connsiteY39" fmla="*/ 4261262 h 4680520"/>
                    <a:gd name="connsiteX40" fmla="*/ 3014353 w 3141023"/>
                    <a:gd name="connsiteY40" fmla="*/ 4427516 h 4680520"/>
                    <a:gd name="connsiteX41" fmla="*/ 3073730 w 3141023"/>
                    <a:gd name="connsiteY41" fmla="*/ 4593771 h 4680520"/>
                    <a:gd name="connsiteX42" fmla="*/ 2610592 w 3141023"/>
                    <a:gd name="connsiteY42" fmla="*/ 4558145 h 4680520"/>
                    <a:gd name="connsiteX43" fmla="*/ 2610592 w 3141023"/>
                    <a:gd name="connsiteY43" fmla="*/ 4130633 h 4680520"/>
                    <a:gd name="connsiteX44" fmla="*/ 2515590 w 3141023"/>
                    <a:gd name="connsiteY44" fmla="*/ 3821875 h 4680520"/>
                    <a:gd name="connsiteX45" fmla="*/ 2491839 w 3141023"/>
                    <a:gd name="connsiteY45" fmla="*/ 3382488 h 4680520"/>
                    <a:gd name="connsiteX46" fmla="*/ 2527465 w 3141023"/>
                    <a:gd name="connsiteY46" fmla="*/ 3121231 h 4680520"/>
                    <a:gd name="connsiteX47" fmla="*/ 2432462 w 3141023"/>
                    <a:gd name="connsiteY47" fmla="*/ 2658093 h 4680520"/>
                    <a:gd name="connsiteX48" fmla="*/ 2420587 w 3141023"/>
                    <a:gd name="connsiteY48" fmla="*/ 2919350 h 4680520"/>
                    <a:gd name="connsiteX49" fmla="*/ 2337460 w 3141023"/>
                    <a:gd name="connsiteY49" fmla="*/ 3370612 h 4680520"/>
                    <a:gd name="connsiteX50" fmla="*/ 2301834 w 3141023"/>
                    <a:gd name="connsiteY50" fmla="*/ 3524992 h 4680520"/>
                    <a:gd name="connsiteX51" fmla="*/ 2349335 w 3141023"/>
                    <a:gd name="connsiteY51" fmla="*/ 3857501 h 4680520"/>
                    <a:gd name="connsiteX52" fmla="*/ 2408712 w 3141023"/>
                    <a:gd name="connsiteY52" fmla="*/ 4344389 h 4680520"/>
                    <a:gd name="connsiteX53" fmla="*/ 2348935 w 3141023"/>
                    <a:gd name="connsiteY53" fmla="*/ 4608512 h 4680520"/>
                    <a:gd name="connsiteX54" fmla="*/ 2135579 w 3141023"/>
                    <a:gd name="connsiteY54" fmla="*/ 4593771 h 4680520"/>
                    <a:gd name="connsiteX55" fmla="*/ 908775 w 3141023"/>
                    <a:gd name="connsiteY55" fmla="*/ 4608512 h 4680520"/>
                    <a:gd name="connsiteX56" fmla="*/ 836767 w 3141023"/>
                    <a:gd name="connsiteY56" fmla="*/ 4680520 h 4680520"/>
                    <a:gd name="connsiteX57" fmla="*/ 746166 w 3141023"/>
                    <a:gd name="connsiteY57" fmla="*/ 4356264 h 4680520"/>
                    <a:gd name="connsiteX58" fmla="*/ 758042 w 3141023"/>
                    <a:gd name="connsiteY58" fmla="*/ 4213761 h 4680520"/>
                    <a:gd name="connsiteX59" fmla="*/ 817418 w 3141023"/>
                    <a:gd name="connsiteY59" fmla="*/ 3714997 h 4680520"/>
                    <a:gd name="connsiteX60" fmla="*/ 876795 w 3141023"/>
                    <a:gd name="connsiteY60" fmla="*/ 3536867 h 4680520"/>
                    <a:gd name="connsiteX61" fmla="*/ 853044 w 3141023"/>
                    <a:gd name="connsiteY61" fmla="*/ 3311236 h 4680520"/>
                    <a:gd name="connsiteX62" fmla="*/ 793667 w 3141023"/>
                    <a:gd name="connsiteY62" fmla="*/ 3049979 h 4680520"/>
                    <a:gd name="connsiteX63" fmla="*/ 746166 w 3141023"/>
                    <a:gd name="connsiteY63" fmla="*/ 2788722 h 4680520"/>
                    <a:gd name="connsiteX64" fmla="*/ 722416 w 3141023"/>
                    <a:gd name="connsiteY64" fmla="*/ 2658093 h 4680520"/>
                    <a:gd name="connsiteX65" fmla="*/ 674914 w 3141023"/>
                    <a:gd name="connsiteY65" fmla="*/ 3382488 h 4680520"/>
                    <a:gd name="connsiteX66" fmla="*/ 674914 w 3141023"/>
                    <a:gd name="connsiteY66" fmla="*/ 3536867 h 4680520"/>
                    <a:gd name="connsiteX67" fmla="*/ 639288 w 3141023"/>
                    <a:gd name="connsiteY67" fmla="*/ 3714997 h 4680520"/>
                    <a:gd name="connsiteX68" fmla="*/ 627413 w 3141023"/>
                    <a:gd name="connsiteY68" fmla="*/ 3940628 h 4680520"/>
                    <a:gd name="connsiteX69" fmla="*/ 556161 w 3141023"/>
                    <a:gd name="connsiteY69" fmla="*/ 4166259 h 4680520"/>
                    <a:gd name="connsiteX70" fmla="*/ 556161 w 3141023"/>
                    <a:gd name="connsiteY70" fmla="*/ 4332514 h 4680520"/>
                    <a:gd name="connsiteX71" fmla="*/ 532410 w 3141023"/>
                    <a:gd name="connsiteY71" fmla="*/ 4617522 h 4680520"/>
                    <a:gd name="connsiteX72" fmla="*/ 57397 w 3141023"/>
                    <a:gd name="connsiteY72" fmla="*/ 4605646 h 4680520"/>
                    <a:gd name="connsiteX73" fmla="*/ 188026 w 3141023"/>
                    <a:gd name="connsiteY73" fmla="*/ 4249387 h 4680520"/>
                    <a:gd name="connsiteX74" fmla="*/ 283029 w 3141023"/>
                    <a:gd name="connsiteY74" fmla="*/ 4083132 h 4680520"/>
                    <a:gd name="connsiteX75" fmla="*/ 306779 w 3141023"/>
                    <a:gd name="connsiteY75" fmla="*/ 3726872 h 4680520"/>
                    <a:gd name="connsiteX76" fmla="*/ 283029 w 3141023"/>
                    <a:gd name="connsiteY76" fmla="*/ 3465615 h 4680520"/>
                    <a:gd name="connsiteX77" fmla="*/ 283029 w 3141023"/>
                    <a:gd name="connsiteY77" fmla="*/ 3287485 h 4680520"/>
                    <a:gd name="connsiteX78" fmla="*/ 354280 w 3141023"/>
                    <a:gd name="connsiteY78" fmla="*/ 3121231 h 4680520"/>
                    <a:gd name="connsiteX79" fmla="*/ 330530 w 3141023"/>
                    <a:gd name="connsiteY79" fmla="*/ 2776846 h 4680520"/>
                    <a:gd name="connsiteX80" fmla="*/ 318654 w 3141023"/>
                    <a:gd name="connsiteY80" fmla="*/ 2539340 h 4680520"/>
                    <a:gd name="connsiteX81" fmla="*/ 378031 w 3141023"/>
                    <a:gd name="connsiteY81" fmla="*/ 2278083 h 4680520"/>
                    <a:gd name="connsiteX82" fmla="*/ 354280 w 3141023"/>
                    <a:gd name="connsiteY82" fmla="*/ 1969324 h 4680520"/>
                    <a:gd name="connsiteX83" fmla="*/ 449283 w 3141023"/>
                    <a:gd name="connsiteY83" fmla="*/ 1696192 h 4680520"/>
                    <a:gd name="connsiteX84" fmla="*/ 568036 w 3141023"/>
                    <a:gd name="connsiteY84" fmla="*/ 1565563 h 4680520"/>
                    <a:gd name="connsiteX85" fmla="*/ 769917 w 3141023"/>
                    <a:gd name="connsiteY85" fmla="*/ 1470561 h 4680520"/>
                    <a:gd name="connsiteX86" fmla="*/ 900545 w 3141023"/>
                    <a:gd name="connsiteY86" fmla="*/ 1482436 h 4680520"/>
                    <a:gd name="connsiteX87" fmla="*/ 1268680 w 3141023"/>
                    <a:gd name="connsiteY87" fmla="*/ 1256805 h 4680520"/>
                    <a:gd name="connsiteX88" fmla="*/ 1185553 w 3141023"/>
                    <a:gd name="connsiteY88" fmla="*/ 888670 h 4680520"/>
                    <a:gd name="connsiteX89" fmla="*/ 1161803 w 3141023"/>
                    <a:gd name="connsiteY89" fmla="*/ 888670 h 4680520"/>
                    <a:gd name="connsiteX90" fmla="*/ 1090551 w 3141023"/>
                    <a:gd name="connsiteY90" fmla="*/ 876794 h 4680520"/>
                    <a:gd name="connsiteX91" fmla="*/ 1031174 w 3141023"/>
                    <a:gd name="connsiteY91" fmla="*/ 734290 h 4680520"/>
                    <a:gd name="connsiteX92" fmla="*/ 1031174 w 3141023"/>
                    <a:gd name="connsiteY92" fmla="*/ 615537 h 4680520"/>
                    <a:gd name="connsiteX93" fmla="*/ 1090551 w 3141023"/>
                    <a:gd name="connsiteY93" fmla="*/ 579911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141023" h="4680520">
                      <a:moveTo>
                        <a:pt x="1090551" y="579911"/>
                      </a:moveTo>
                      <a:cubicBezTo>
                        <a:pt x="1106385" y="518555"/>
                        <a:pt x="1080655" y="334488"/>
                        <a:pt x="1126177" y="247402"/>
                      </a:cubicBezTo>
                      <a:cubicBezTo>
                        <a:pt x="1171699" y="160316"/>
                        <a:pt x="1272639" y="96981"/>
                        <a:pt x="1363683" y="57397"/>
                      </a:cubicBezTo>
                      <a:cubicBezTo>
                        <a:pt x="1454727" y="17813"/>
                        <a:pt x="1565564" y="0"/>
                        <a:pt x="1672442" y="9896"/>
                      </a:cubicBezTo>
                      <a:cubicBezTo>
                        <a:pt x="1779320" y="19792"/>
                        <a:pt x="1933699" y="51460"/>
                        <a:pt x="2004951" y="116774"/>
                      </a:cubicBezTo>
                      <a:cubicBezTo>
                        <a:pt x="2076203" y="182088"/>
                        <a:pt x="2084119" y="318654"/>
                        <a:pt x="2099953" y="401781"/>
                      </a:cubicBezTo>
                      <a:cubicBezTo>
                        <a:pt x="2115787" y="484908"/>
                        <a:pt x="2094015" y="587828"/>
                        <a:pt x="2099953" y="615537"/>
                      </a:cubicBezTo>
                      <a:cubicBezTo>
                        <a:pt x="2105891" y="643246"/>
                        <a:pt x="2121725" y="562098"/>
                        <a:pt x="2135579" y="568036"/>
                      </a:cubicBezTo>
                      <a:cubicBezTo>
                        <a:pt x="2149434" y="573974"/>
                        <a:pt x="2175163" y="625433"/>
                        <a:pt x="2183080" y="651163"/>
                      </a:cubicBezTo>
                      <a:cubicBezTo>
                        <a:pt x="2190997" y="676893"/>
                        <a:pt x="2190997" y="694706"/>
                        <a:pt x="2183080" y="722415"/>
                      </a:cubicBezTo>
                      <a:cubicBezTo>
                        <a:pt x="2175163" y="750124"/>
                        <a:pt x="2147454" y="791688"/>
                        <a:pt x="2135579" y="817418"/>
                      </a:cubicBezTo>
                      <a:cubicBezTo>
                        <a:pt x="2123704" y="843148"/>
                        <a:pt x="2127663" y="864919"/>
                        <a:pt x="2111829" y="876794"/>
                      </a:cubicBezTo>
                      <a:cubicBezTo>
                        <a:pt x="2095995" y="888669"/>
                        <a:pt x="2058390" y="868878"/>
                        <a:pt x="2040577" y="888670"/>
                      </a:cubicBezTo>
                      <a:cubicBezTo>
                        <a:pt x="2022764" y="908462"/>
                        <a:pt x="2020785" y="963881"/>
                        <a:pt x="2004951" y="995548"/>
                      </a:cubicBezTo>
                      <a:cubicBezTo>
                        <a:pt x="1989117" y="1027216"/>
                        <a:pt x="1957449" y="1048987"/>
                        <a:pt x="1945574" y="1078675"/>
                      </a:cubicBezTo>
                      <a:cubicBezTo>
                        <a:pt x="1933699" y="1108363"/>
                        <a:pt x="1933699" y="1143989"/>
                        <a:pt x="1933699" y="1173677"/>
                      </a:cubicBezTo>
                      <a:cubicBezTo>
                        <a:pt x="1933699" y="1203365"/>
                        <a:pt x="1939636" y="1233054"/>
                        <a:pt x="1945574" y="1256805"/>
                      </a:cubicBezTo>
                      <a:cubicBezTo>
                        <a:pt x="1951512" y="1280556"/>
                        <a:pt x="1951512" y="1300347"/>
                        <a:pt x="1969325" y="1316181"/>
                      </a:cubicBezTo>
                      <a:cubicBezTo>
                        <a:pt x="1987138" y="1332015"/>
                        <a:pt x="2014847" y="1330036"/>
                        <a:pt x="2052452" y="1351807"/>
                      </a:cubicBezTo>
                      <a:cubicBezTo>
                        <a:pt x="2090057" y="1373578"/>
                        <a:pt x="2153392" y="1421080"/>
                        <a:pt x="2194956" y="1446810"/>
                      </a:cubicBezTo>
                      <a:cubicBezTo>
                        <a:pt x="2236520" y="1472540"/>
                        <a:pt x="2254333" y="1492333"/>
                        <a:pt x="2301834" y="1506187"/>
                      </a:cubicBezTo>
                      <a:cubicBezTo>
                        <a:pt x="2349335" y="1520042"/>
                        <a:pt x="2428504" y="1514103"/>
                        <a:pt x="2479964" y="1529937"/>
                      </a:cubicBezTo>
                      <a:cubicBezTo>
                        <a:pt x="2531424" y="1545771"/>
                        <a:pt x="2565070" y="1561604"/>
                        <a:pt x="2610592" y="1601189"/>
                      </a:cubicBezTo>
                      <a:cubicBezTo>
                        <a:pt x="2656114" y="1640774"/>
                        <a:pt x="2727366" y="1731818"/>
                        <a:pt x="2753096" y="1767444"/>
                      </a:cubicBezTo>
                      <a:cubicBezTo>
                        <a:pt x="2778826" y="1803070"/>
                        <a:pt x="2755075" y="1779319"/>
                        <a:pt x="2764971" y="1814945"/>
                      </a:cubicBezTo>
                      <a:cubicBezTo>
                        <a:pt x="2774867" y="1850571"/>
                        <a:pt x="2800598" y="1919843"/>
                        <a:pt x="2812473" y="1981199"/>
                      </a:cubicBezTo>
                      <a:cubicBezTo>
                        <a:pt x="2824348" y="2042555"/>
                        <a:pt x="2834244" y="2133599"/>
                        <a:pt x="2836223" y="2183080"/>
                      </a:cubicBezTo>
                      <a:cubicBezTo>
                        <a:pt x="2838202" y="2232561"/>
                        <a:pt x="2830286" y="2254332"/>
                        <a:pt x="2824348" y="2278083"/>
                      </a:cubicBezTo>
                      <a:cubicBezTo>
                        <a:pt x="2818410" y="2301834"/>
                        <a:pt x="2796639" y="2297875"/>
                        <a:pt x="2800597" y="2325584"/>
                      </a:cubicBezTo>
                      <a:cubicBezTo>
                        <a:pt x="2804555" y="2353293"/>
                        <a:pt x="2836224" y="2369127"/>
                        <a:pt x="2848099" y="2444337"/>
                      </a:cubicBezTo>
                      <a:cubicBezTo>
                        <a:pt x="2859974" y="2519547"/>
                        <a:pt x="2879766" y="2648197"/>
                        <a:pt x="2871849" y="2776846"/>
                      </a:cubicBezTo>
                      <a:cubicBezTo>
                        <a:pt x="2863932" y="2905495"/>
                        <a:pt x="2808514" y="3127168"/>
                        <a:pt x="2800597" y="3216233"/>
                      </a:cubicBezTo>
                      <a:cubicBezTo>
                        <a:pt x="2792680" y="3305298"/>
                        <a:pt x="2812473" y="3273631"/>
                        <a:pt x="2824348" y="3311236"/>
                      </a:cubicBezTo>
                      <a:cubicBezTo>
                        <a:pt x="2836223" y="3348841"/>
                        <a:pt x="2857994" y="3392383"/>
                        <a:pt x="2871849" y="3441864"/>
                      </a:cubicBezTo>
                      <a:cubicBezTo>
                        <a:pt x="2885704" y="3491345"/>
                        <a:pt x="2907475" y="3552701"/>
                        <a:pt x="2907475" y="3608119"/>
                      </a:cubicBezTo>
                      <a:cubicBezTo>
                        <a:pt x="2907475" y="3663537"/>
                        <a:pt x="2881745" y="3713018"/>
                        <a:pt x="2871849" y="3774374"/>
                      </a:cubicBezTo>
                      <a:cubicBezTo>
                        <a:pt x="2861953" y="3835730"/>
                        <a:pt x="2852057" y="3930732"/>
                        <a:pt x="2848099" y="3976254"/>
                      </a:cubicBezTo>
                      <a:cubicBezTo>
                        <a:pt x="2844141" y="4021776"/>
                        <a:pt x="2848099" y="4047506"/>
                        <a:pt x="2848099" y="4047506"/>
                      </a:cubicBezTo>
                      <a:cubicBezTo>
                        <a:pt x="2848099" y="4069277"/>
                        <a:pt x="2830286" y="4071257"/>
                        <a:pt x="2848099" y="4106883"/>
                      </a:cubicBezTo>
                      <a:cubicBezTo>
                        <a:pt x="2865912" y="4142509"/>
                        <a:pt x="2927268" y="4207823"/>
                        <a:pt x="2954977" y="4261262"/>
                      </a:cubicBezTo>
                      <a:cubicBezTo>
                        <a:pt x="2982686" y="4314701"/>
                        <a:pt x="3014353" y="4427516"/>
                        <a:pt x="3014353" y="4427516"/>
                      </a:cubicBezTo>
                      <a:cubicBezTo>
                        <a:pt x="3034145" y="4482934"/>
                        <a:pt x="3141023" y="4572000"/>
                        <a:pt x="3073730" y="4593771"/>
                      </a:cubicBezTo>
                      <a:cubicBezTo>
                        <a:pt x="3006437" y="4615542"/>
                        <a:pt x="2687782" y="4635335"/>
                        <a:pt x="2610592" y="4558145"/>
                      </a:cubicBezTo>
                      <a:cubicBezTo>
                        <a:pt x="2533402" y="4480955"/>
                        <a:pt x="2626426" y="4253345"/>
                        <a:pt x="2610592" y="4130633"/>
                      </a:cubicBezTo>
                      <a:cubicBezTo>
                        <a:pt x="2594758" y="4007921"/>
                        <a:pt x="2535382" y="3946566"/>
                        <a:pt x="2515590" y="3821875"/>
                      </a:cubicBezTo>
                      <a:cubicBezTo>
                        <a:pt x="2495798" y="3697184"/>
                        <a:pt x="2489860" y="3499262"/>
                        <a:pt x="2491839" y="3382488"/>
                      </a:cubicBezTo>
                      <a:cubicBezTo>
                        <a:pt x="2493818" y="3265714"/>
                        <a:pt x="2537361" y="3241963"/>
                        <a:pt x="2527465" y="3121231"/>
                      </a:cubicBezTo>
                      <a:cubicBezTo>
                        <a:pt x="2517569" y="3000499"/>
                        <a:pt x="2450275" y="2691740"/>
                        <a:pt x="2432462" y="2658093"/>
                      </a:cubicBezTo>
                      <a:cubicBezTo>
                        <a:pt x="2414649" y="2624446"/>
                        <a:pt x="2436421" y="2800597"/>
                        <a:pt x="2420587" y="2919350"/>
                      </a:cubicBezTo>
                      <a:cubicBezTo>
                        <a:pt x="2404753" y="3038103"/>
                        <a:pt x="2357252" y="3269672"/>
                        <a:pt x="2337460" y="3370612"/>
                      </a:cubicBezTo>
                      <a:cubicBezTo>
                        <a:pt x="2317668" y="3471552"/>
                        <a:pt x="2299855" y="3443844"/>
                        <a:pt x="2301834" y="3524992"/>
                      </a:cubicBezTo>
                      <a:cubicBezTo>
                        <a:pt x="2303813" y="3606140"/>
                        <a:pt x="2331522" y="3720935"/>
                        <a:pt x="2349335" y="3857501"/>
                      </a:cubicBezTo>
                      <a:cubicBezTo>
                        <a:pt x="2367148" y="3994067"/>
                        <a:pt x="2408779" y="4219221"/>
                        <a:pt x="2408712" y="4344389"/>
                      </a:cubicBezTo>
                      <a:cubicBezTo>
                        <a:pt x="2408645" y="4469557"/>
                        <a:pt x="2394457" y="4566948"/>
                        <a:pt x="2348935" y="4608512"/>
                      </a:cubicBezTo>
                      <a:cubicBezTo>
                        <a:pt x="2303413" y="4650076"/>
                        <a:pt x="2375606" y="4593771"/>
                        <a:pt x="2135579" y="4593771"/>
                      </a:cubicBezTo>
                      <a:cubicBezTo>
                        <a:pt x="1895552" y="4593771"/>
                        <a:pt x="1113242" y="4606055"/>
                        <a:pt x="908775" y="4608512"/>
                      </a:cubicBezTo>
                      <a:lnTo>
                        <a:pt x="836767" y="4680520"/>
                      </a:lnTo>
                      <a:cubicBezTo>
                        <a:pt x="809666" y="4638479"/>
                        <a:pt x="759287" y="4434057"/>
                        <a:pt x="746166" y="4356264"/>
                      </a:cubicBezTo>
                      <a:cubicBezTo>
                        <a:pt x="733045" y="4278471"/>
                        <a:pt x="746167" y="4320639"/>
                        <a:pt x="758042" y="4213761"/>
                      </a:cubicBezTo>
                      <a:cubicBezTo>
                        <a:pt x="769917" y="4106883"/>
                        <a:pt x="797626" y="3827813"/>
                        <a:pt x="817418" y="3714997"/>
                      </a:cubicBezTo>
                      <a:cubicBezTo>
                        <a:pt x="837210" y="3602181"/>
                        <a:pt x="870857" y="3604160"/>
                        <a:pt x="876795" y="3536867"/>
                      </a:cubicBezTo>
                      <a:cubicBezTo>
                        <a:pt x="882733" y="3469574"/>
                        <a:pt x="866899" y="3392384"/>
                        <a:pt x="853044" y="3311236"/>
                      </a:cubicBezTo>
                      <a:cubicBezTo>
                        <a:pt x="839189" y="3230088"/>
                        <a:pt x="811480" y="3137065"/>
                        <a:pt x="793667" y="3049979"/>
                      </a:cubicBezTo>
                      <a:cubicBezTo>
                        <a:pt x="775854" y="2962893"/>
                        <a:pt x="746166" y="2788722"/>
                        <a:pt x="746166" y="2788722"/>
                      </a:cubicBezTo>
                      <a:cubicBezTo>
                        <a:pt x="734291" y="2723408"/>
                        <a:pt x="734291" y="2559132"/>
                        <a:pt x="722416" y="2658093"/>
                      </a:cubicBezTo>
                      <a:cubicBezTo>
                        <a:pt x="710541" y="2757054"/>
                        <a:pt x="682831" y="3236026"/>
                        <a:pt x="674914" y="3382488"/>
                      </a:cubicBezTo>
                      <a:cubicBezTo>
                        <a:pt x="666997" y="3528950"/>
                        <a:pt x="680852" y="3481449"/>
                        <a:pt x="674914" y="3536867"/>
                      </a:cubicBezTo>
                      <a:cubicBezTo>
                        <a:pt x="668976" y="3592285"/>
                        <a:pt x="647205" y="3647704"/>
                        <a:pt x="639288" y="3714997"/>
                      </a:cubicBezTo>
                      <a:cubicBezTo>
                        <a:pt x="631371" y="3782290"/>
                        <a:pt x="641268" y="3865418"/>
                        <a:pt x="627413" y="3940628"/>
                      </a:cubicBezTo>
                      <a:cubicBezTo>
                        <a:pt x="613559" y="4015838"/>
                        <a:pt x="568036" y="4100945"/>
                        <a:pt x="556161" y="4166259"/>
                      </a:cubicBezTo>
                      <a:cubicBezTo>
                        <a:pt x="544286" y="4231573"/>
                        <a:pt x="560119" y="4257304"/>
                        <a:pt x="556161" y="4332514"/>
                      </a:cubicBezTo>
                      <a:cubicBezTo>
                        <a:pt x="552203" y="4407724"/>
                        <a:pt x="615537" y="4572000"/>
                        <a:pt x="532410" y="4617522"/>
                      </a:cubicBezTo>
                      <a:cubicBezTo>
                        <a:pt x="449283" y="4663044"/>
                        <a:pt x="114794" y="4667002"/>
                        <a:pt x="57397" y="4605646"/>
                      </a:cubicBezTo>
                      <a:cubicBezTo>
                        <a:pt x="0" y="4544290"/>
                        <a:pt x="150421" y="4336473"/>
                        <a:pt x="188026" y="4249387"/>
                      </a:cubicBezTo>
                      <a:cubicBezTo>
                        <a:pt x="225631" y="4162301"/>
                        <a:pt x="263237" y="4170218"/>
                        <a:pt x="283029" y="4083132"/>
                      </a:cubicBezTo>
                      <a:cubicBezTo>
                        <a:pt x="302821" y="3996046"/>
                        <a:pt x="306779" y="3829791"/>
                        <a:pt x="306779" y="3726872"/>
                      </a:cubicBezTo>
                      <a:cubicBezTo>
                        <a:pt x="306779" y="3623953"/>
                        <a:pt x="286987" y="3538846"/>
                        <a:pt x="283029" y="3465615"/>
                      </a:cubicBezTo>
                      <a:cubicBezTo>
                        <a:pt x="279071" y="3392384"/>
                        <a:pt x="271154" y="3344882"/>
                        <a:pt x="283029" y="3287485"/>
                      </a:cubicBezTo>
                      <a:cubicBezTo>
                        <a:pt x="294904" y="3230088"/>
                        <a:pt x="346363" y="3206338"/>
                        <a:pt x="354280" y="3121231"/>
                      </a:cubicBezTo>
                      <a:cubicBezTo>
                        <a:pt x="362197" y="3036125"/>
                        <a:pt x="336468" y="2873828"/>
                        <a:pt x="330530" y="2776846"/>
                      </a:cubicBezTo>
                      <a:cubicBezTo>
                        <a:pt x="324592" y="2679864"/>
                        <a:pt x="310737" y="2622467"/>
                        <a:pt x="318654" y="2539340"/>
                      </a:cubicBezTo>
                      <a:cubicBezTo>
                        <a:pt x="326571" y="2456213"/>
                        <a:pt x="372093" y="2373086"/>
                        <a:pt x="378031" y="2278083"/>
                      </a:cubicBezTo>
                      <a:cubicBezTo>
                        <a:pt x="383969" y="2183080"/>
                        <a:pt x="342405" y="2066306"/>
                        <a:pt x="354280" y="1969324"/>
                      </a:cubicBezTo>
                      <a:cubicBezTo>
                        <a:pt x="366155" y="1872342"/>
                        <a:pt x="413657" y="1763486"/>
                        <a:pt x="449283" y="1696192"/>
                      </a:cubicBezTo>
                      <a:cubicBezTo>
                        <a:pt x="484909" y="1628898"/>
                        <a:pt x="514597" y="1603168"/>
                        <a:pt x="568036" y="1565563"/>
                      </a:cubicBezTo>
                      <a:cubicBezTo>
                        <a:pt x="621475" y="1527958"/>
                        <a:pt x="714499" y="1484416"/>
                        <a:pt x="769917" y="1470561"/>
                      </a:cubicBezTo>
                      <a:cubicBezTo>
                        <a:pt x="825335" y="1456707"/>
                        <a:pt x="817418" y="1518062"/>
                        <a:pt x="900545" y="1482436"/>
                      </a:cubicBezTo>
                      <a:cubicBezTo>
                        <a:pt x="983672" y="1446810"/>
                        <a:pt x="1221179" y="1355766"/>
                        <a:pt x="1268680" y="1256805"/>
                      </a:cubicBezTo>
                      <a:cubicBezTo>
                        <a:pt x="1316181" y="1157844"/>
                        <a:pt x="1203366" y="950026"/>
                        <a:pt x="1185553" y="888670"/>
                      </a:cubicBezTo>
                      <a:cubicBezTo>
                        <a:pt x="1167740" y="827314"/>
                        <a:pt x="1177637" y="890649"/>
                        <a:pt x="1161803" y="888670"/>
                      </a:cubicBezTo>
                      <a:cubicBezTo>
                        <a:pt x="1145969" y="886691"/>
                        <a:pt x="1112322" y="902524"/>
                        <a:pt x="1090551" y="876794"/>
                      </a:cubicBezTo>
                      <a:cubicBezTo>
                        <a:pt x="1068780" y="851064"/>
                        <a:pt x="1041070" y="777833"/>
                        <a:pt x="1031174" y="734290"/>
                      </a:cubicBezTo>
                      <a:cubicBezTo>
                        <a:pt x="1021278" y="690747"/>
                        <a:pt x="1027216" y="643246"/>
                        <a:pt x="1031174" y="615537"/>
                      </a:cubicBezTo>
                      <a:cubicBezTo>
                        <a:pt x="1035132" y="587828"/>
                        <a:pt x="1074717" y="641267"/>
                        <a:pt x="1090551" y="579911"/>
                      </a:cubicBezTo>
                      <a:close/>
                    </a:path>
                  </a:pathLst>
                </a:cu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grpSp>
              <p:nvGrpSpPr>
                <p:cNvPr id="480" name="グループ化 36"/>
                <p:cNvGrpSpPr/>
                <p:nvPr/>
              </p:nvGrpSpPr>
              <p:grpSpPr>
                <a:xfrm>
                  <a:off x="4455313" y="2708934"/>
                  <a:ext cx="288032" cy="2854311"/>
                  <a:chOff x="1835696" y="2924944"/>
                  <a:chExt cx="273132" cy="2638278"/>
                </a:xfrm>
              </p:grpSpPr>
              <p:sp>
                <p:nvSpPr>
                  <p:cNvPr id="507" name="フリーフォーム 506"/>
                  <p:cNvSpPr/>
                  <p:nvPr/>
                </p:nvSpPr>
                <p:spPr>
                  <a:xfrm>
                    <a:off x="1835696" y="2924944"/>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08" name="フリーフォーム 507"/>
                  <p:cNvSpPr/>
                  <p:nvPr/>
                </p:nvSpPr>
                <p:spPr>
                  <a:xfrm>
                    <a:off x="1835696" y="3022970"/>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09" name="フリーフォーム 508"/>
                  <p:cNvSpPr/>
                  <p:nvPr/>
                </p:nvSpPr>
                <p:spPr>
                  <a:xfrm>
                    <a:off x="1835696" y="3140968"/>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10" name="フリーフォーム 509"/>
                  <p:cNvSpPr/>
                  <p:nvPr/>
                </p:nvSpPr>
                <p:spPr>
                  <a:xfrm>
                    <a:off x="1835696" y="3238994"/>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11" name="フリーフォーム 510"/>
                  <p:cNvSpPr/>
                  <p:nvPr/>
                </p:nvSpPr>
                <p:spPr>
                  <a:xfrm>
                    <a:off x="1835696" y="3356992"/>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12" name="フリーフォーム 511"/>
                  <p:cNvSpPr/>
                  <p:nvPr/>
                </p:nvSpPr>
                <p:spPr>
                  <a:xfrm>
                    <a:off x="1835696" y="3455018"/>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13" name="フリーフォーム 512"/>
                  <p:cNvSpPr/>
                  <p:nvPr/>
                </p:nvSpPr>
                <p:spPr>
                  <a:xfrm>
                    <a:off x="1835696" y="3573016"/>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14" name="フリーフォーム 513"/>
                  <p:cNvSpPr/>
                  <p:nvPr/>
                </p:nvSpPr>
                <p:spPr>
                  <a:xfrm>
                    <a:off x="1835696" y="3671042"/>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15" name="フリーフォーム 514"/>
                  <p:cNvSpPr/>
                  <p:nvPr/>
                </p:nvSpPr>
                <p:spPr>
                  <a:xfrm>
                    <a:off x="1835696" y="3789040"/>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16" name="フリーフォーム 515"/>
                  <p:cNvSpPr/>
                  <p:nvPr/>
                </p:nvSpPr>
                <p:spPr>
                  <a:xfrm>
                    <a:off x="1835696" y="3861048"/>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17" name="フリーフォーム 516"/>
                  <p:cNvSpPr/>
                  <p:nvPr/>
                </p:nvSpPr>
                <p:spPr>
                  <a:xfrm>
                    <a:off x="1835696" y="3959074"/>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18" name="フリーフォーム 517"/>
                  <p:cNvSpPr/>
                  <p:nvPr/>
                </p:nvSpPr>
                <p:spPr>
                  <a:xfrm>
                    <a:off x="1835696" y="4077072"/>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19" name="フリーフォーム 20"/>
                  <p:cNvSpPr/>
                  <p:nvPr/>
                </p:nvSpPr>
                <p:spPr>
                  <a:xfrm>
                    <a:off x="1835696" y="4175098"/>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20" name="フリーフォーム 519"/>
                  <p:cNvSpPr/>
                  <p:nvPr/>
                </p:nvSpPr>
                <p:spPr>
                  <a:xfrm>
                    <a:off x="1835696" y="4293096"/>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21" name="フリーフォーム 520"/>
                  <p:cNvSpPr/>
                  <p:nvPr/>
                </p:nvSpPr>
                <p:spPr>
                  <a:xfrm>
                    <a:off x="1835696" y="4391122"/>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22" name="フリーフォーム 521"/>
                  <p:cNvSpPr/>
                  <p:nvPr/>
                </p:nvSpPr>
                <p:spPr>
                  <a:xfrm>
                    <a:off x="1835696" y="4509120"/>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23" name="フリーフォーム 522"/>
                  <p:cNvSpPr/>
                  <p:nvPr/>
                </p:nvSpPr>
                <p:spPr>
                  <a:xfrm>
                    <a:off x="1835696" y="4607146"/>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24" name="フリーフォーム 523"/>
                  <p:cNvSpPr/>
                  <p:nvPr/>
                </p:nvSpPr>
                <p:spPr>
                  <a:xfrm>
                    <a:off x="1835696" y="4725144"/>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25" name="フリーフォーム 524"/>
                  <p:cNvSpPr/>
                  <p:nvPr/>
                </p:nvSpPr>
                <p:spPr>
                  <a:xfrm>
                    <a:off x="1835696" y="4823170"/>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26" name="フリーフォーム 525"/>
                  <p:cNvSpPr/>
                  <p:nvPr/>
                </p:nvSpPr>
                <p:spPr>
                  <a:xfrm>
                    <a:off x="1835696" y="4941168"/>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27" name="フリーフォーム 526"/>
                  <p:cNvSpPr/>
                  <p:nvPr/>
                </p:nvSpPr>
                <p:spPr>
                  <a:xfrm>
                    <a:off x="1835696" y="5039194"/>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28" name="フリーフォーム 527"/>
                  <p:cNvSpPr/>
                  <p:nvPr/>
                </p:nvSpPr>
                <p:spPr>
                  <a:xfrm>
                    <a:off x="1835696" y="5157192"/>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29" name="フリーフォーム 528"/>
                  <p:cNvSpPr/>
                  <p:nvPr/>
                </p:nvSpPr>
                <p:spPr>
                  <a:xfrm>
                    <a:off x="1835696" y="5255218"/>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530" name="フリーフォーム 529"/>
                  <p:cNvSpPr/>
                  <p:nvPr/>
                </p:nvSpPr>
                <p:spPr>
                  <a:xfrm>
                    <a:off x="1835696" y="5373216"/>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grpSp>
            <p:sp>
              <p:nvSpPr>
                <p:cNvPr id="481" name="フリーフォーム 480"/>
                <p:cNvSpPr/>
                <p:nvPr/>
              </p:nvSpPr>
              <p:spPr>
                <a:xfrm>
                  <a:off x="3951257" y="5301208"/>
                  <a:ext cx="1330036" cy="1068779"/>
                </a:xfrm>
                <a:custGeom>
                  <a:avLst/>
                  <a:gdLst>
                    <a:gd name="connsiteX0" fmla="*/ 724395 w 1330036"/>
                    <a:gd name="connsiteY0" fmla="*/ 261257 h 1068779"/>
                    <a:gd name="connsiteX1" fmla="*/ 843148 w 1330036"/>
                    <a:gd name="connsiteY1" fmla="*/ 225631 h 1068779"/>
                    <a:gd name="connsiteX2" fmla="*/ 843148 w 1330036"/>
                    <a:gd name="connsiteY2" fmla="*/ 225631 h 1068779"/>
                    <a:gd name="connsiteX3" fmla="*/ 997527 w 1330036"/>
                    <a:gd name="connsiteY3" fmla="*/ 71252 h 1068779"/>
                    <a:gd name="connsiteX4" fmla="*/ 1211283 w 1330036"/>
                    <a:gd name="connsiteY4" fmla="*/ 142504 h 1068779"/>
                    <a:gd name="connsiteX5" fmla="*/ 1330036 w 1330036"/>
                    <a:gd name="connsiteY5" fmla="*/ 308759 h 1068779"/>
                    <a:gd name="connsiteX6" fmla="*/ 1330036 w 1330036"/>
                    <a:gd name="connsiteY6" fmla="*/ 308759 h 1068779"/>
                    <a:gd name="connsiteX7" fmla="*/ 1270660 w 1330036"/>
                    <a:gd name="connsiteY7" fmla="*/ 486889 h 1068779"/>
                    <a:gd name="connsiteX8" fmla="*/ 1175657 w 1330036"/>
                    <a:gd name="connsiteY8" fmla="*/ 593766 h 1068779"/>
                    <a:gd name="connsiteX9" fmla="*/ 1116280 w 1330036"/>
                    <a:gd name="connsiteY9" fmla="*/ 760021 h 1068779"/>
                    <a:gd name="connsiteX10" fmla="*/ 1128156 w 1330036"/>
                    <a:gd name="connsiteY10" fmla="*/ 760021 h 1068779"/>
                    <a:gd name="connsiteX11" fmla="*/ 1033153 w 1330036"/>
                    <a:gd name="connsiteY11" fmla="*/ 914400 h 1068779"/>
                    <a:gd name="connsiteX12" fmla="*/ 985652 w 1330036"/>
                    <a:gd name="connsiteY12" fmla="*/ 1009403 h 1068779"/>
                    <a:gd name="connsiteX13" fmla="*/ 961901 w 1330036"/>
                    <a:gd name="connsiteY13" fmla="*/ 1068779 h 1068779"/>
                    <a:gd name="connsiteX14" fmla="*/ 961901 w 1330036"/>
                    <a:gd name="connsiteY14" fmla="*/ 1068779 h 1068779"/>
                    <a:gd name="connsiteX15" fmla="*/ 831273 w 1330036"/>
                    <a:gd name="connsiteY15" fmla="*/ 1009403 h 1068779"/>
                    <a:gd name="connsiteX16" fmla="*/ 760021 w 1330036"/>
                    <a:gd name="connsiteY16" fmla="*/ 902525 h 1068779"/>
                    <a:gd name="connsiteX17" fmla="*/ 629392 w 1330036"/>
                    <a:gd name="connsiteY17" fmla="*/ 866899 h 1068779"/>
                    <a:gd name="connsiteX18" fmla="*/ 546265 w 1330036"/>
                    <a:gd name="connsiteY18" fmla="*/ 961902 h 1068779"/>
                    <a:gd name="connsiteX19" fmla="*/ 486888 w 1330036"/>
                    <a:gd name="connsiteY19" fmla="*/ 1033153 h 1068779"/>
                    <a:gd name="connsiteX20" fmla="*/ 403761 w 1330036"/>
                    <a:gd name="connsiteY20" fmla="*/ 1068779 h 1068779"/>
                    <a:gd name="connsiteX21" fmla="*/ 356260 w 1330036"/>
                    <a:gd name="connsiteY21" fmla="*/ 1033153 h 1068779"/>
                    <a:gd name="connsiteX22" fmla="*/ 308758 w 1330036"/>
                    <a:gd name="connsiteY22" fmla="*/ 985652 h 1068779"/>
                    <a:gd name="connsiteX23" fmla="*/ 213756 w 1330036"/>
                    <a:gd name="connsiteY23" fmla="*/ 855024 h 1068779"/>
                    <a:gd name="connsiteX24" fmla="*/ 178130 w 1330036"/>
                    <a:gd name="connsiteY24" fmla="*/ 700644 h 1068779"/>
                    <a:gd name="connsiteX25" fmla="*/ 130628 w 1330036"/>
                    <a:gd name="connsiteY25" fmla="*/ 593766 h 1068779"/>
                    <a:gd name="connsiteX26" fmla="*/ 83127 w 1330036"/>
                    <a:gd name="connsiteY26" fmla="*/ 510639 h 1068779"/>
                    <a:gd name="connsiteX27" fmla="*/ 23751 w 1330036"/>
                    <a:gd name="connsiteY27" fmla="*/ 403761 h 1068779"/>
                    <a:gd name="connsiteX28" fmla="*/ 0 w 1330036"/>
                    <a:gd name="connsiteY28" fmla="*/ 320634 h 1068779"/>
                    <a:gd name="connsiteX29" fmla="*/ 11875 w 1330036"/>
                    <a:gd name="connsiteY29" fmla="*/ 178130 h 1068779"/>
                    <a:gd name="connsiteX30" fmla="*/ 71252 w 1330036"/>
                    <a:gd name="connsiteY30" fmla="*/ 71252 h 1068779"/>
                    <a:gd name="connsiteX31" fmla="*/ 190005 w 1330036"/>
                    <a:gd name="connsiteY31" fmla="*/ 0 h 1068779"/>
                    <a:gd name="connsiteX32" fmla="*/ 380010 w 1330036"/>
                    <a:gd name="connsiteY32" fmla="*/ 83127 h 1068779"/>
                    <a:gd name="connsiteX33" fmla="*/ 486888 w 1330036"/>
                    <a:gd name="connsiteY33" fmla="*/ 166255 h 1068779"/>
                    <a:gd name="connsiteX34" fmla="*/ 534389 w 1330036"/>
                    <a:gd name="connsiteY34" fmla="*/ 249382 h 1068779"/>
                    <a:gd name="connsiteX35" fmla="*/ 629392 w 1330036"/>
                    <a:gd name="connsiteY35" fmla="*/ 296883 h 1068779"/>
                    <a:gd name="connsiteX36" fmla="*/ 724395 w 1330036"/>
                    <a:gd name="connsiteY36" fmla="*/ 261257 h 106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30036" h="1068779">
                      <a:moveTo>
                        <a:pt x="724395" y="261257"/>
                      </a:moveTo>
                      <a:lnTo>
                        <a:pt x="843148" y="225631"/>
                      </a:lnTo>
                      <a:lnTo>
                        <a:pt x="843148" y="225631"/>
                      </a:lnTo>
                      <a:lnTo>
                        <a:pt x="997527" y="71252"/>
                      </a:lnTo>
                      <a:lnTo>
                        <a:pt x="1211283" y="142504"/>
                      </a:lnTo>
                      <a:lnTo>
                        <a:pt x="1330036" y="308759"/>
                      </a:lnTo>
                      <a:lnTo>
                        <a:pt x="1330036" y="308759"/>
                      </a:lnTo>
                      <a:lnTo>
                        <a:pt x="1270660" y="486889"/>
                      </a:lnTo>
                      <a:lnTo>
                        <a:pt x="1175657" y="593766"/>
                      </a:lnTo>
                      <a:lnTo>
                        <a:pt x="1116280" y="760021"/>
                      </a:lnTo>
                      <a:lnTo>
                        <a:pt x="1128156" y="760021"/>
                      </a:lnTo>
                      <a:lnTo>
                        <a:pt x="1033153" y="914400"/>
                      </a:lnTo>
                      <a:lnTo>
                        <a:pt x="985652" y="1009403"/>
                      </a:lnTo>
                      <a:lnTo>
                        <a:pt x="961901" y="1068779"/>
                      </a:lnTo>
                      <a:lnTo>
                        <a:pt x="961901" y="1068779"/>
                      </a:lnTo>
                      <a:lnTo>
                        <a:pt x="831273" y="1009403"/>
                      </a:lnTo>
                      <a:lnTo>
                        <a:pt x="760021" y="902525"/>
                      </a:lnTo>
                      <a:lnTo>
                        <a:pt x="629392" y="866899"/>
                      </a:lnTo>
                      <a:lnTo>
                        <a:pt x="546265" y="961902"/>
                      </a:lnTo>
                      <a:lnTo>
                        <a:pt x="486888" y="1033153"/>
                      </a:lnTo>
                      <a:lnTo>
                        <a:pt x="403761" y="1068779"/>
                      </a:lnTo>
                      <a:lnTo>
                        <a:pt x="356260" y="1033153"/>
                      </a:lnTo>
                      <a:lnTo>
                        <a:pt x="308758" y="985652"/>
                      </a:lnTo>
                      <a:lnTo>
                        <a:pt x="213756" y="855024"/>
                      </a:lnTo>
                      <a:lnTo>
                        <a:pt x="178130" y="700644"/>
                      </a:lnTo>
                      <a:lnTo>
                        <a:pt x="130628" y="593766"/>
                      </a:lnTo>
                      <a:lnTo>
                        <a:pt x="83127" y="510639"/>
                      </a:lnTo>
                      <a:lnTo>
                        <a:pt x="23751" y="403761"/>
                      </a:lnTo>
                      <a:lnTo>
                        <a:pt x="0" y="320634"/>
                      </a:lnTo>
                      <a:lnTo>
                        <a:pt x="11875" y="178130"/>
                      </a:lnTo>
                      <a:lnTo>
                        <a:pt x="71252" y="71252"/>
                      </a:lnTo>
                      <a:lnTo>
                        <a:pt x="190005" y="0"/>
                      </a:lnTo>
                      <a:lnTo>
                        <a:pt x="380010" y="83127"/>
                      </a:lnTo>
                      <a:lnTo>
                        <a:pt x="486888" y="166255"/>
                      </a:lnTo>
                      <a:lnTo>
                        <a:pt x="534389" y="249382"/>
                      </a:lnTo>
                      <a:lnTo>
                        <a:pt x="629392" y="296883"/>
                      </a:lnTo>
                      <a:lnTo>
                        <a:pt x="724395" y="2612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82" name="フリーフォーム 481"/>
                <p:cNvSpPr/>
                <p:nvPr/>
              </p:nvSpPr>
              <p:spPr>
                <a:xfrm>
                  <a:off x="4959369" y="6049575"/>
                  <a:ext cx="296884" cy="403761"/>
                </a:xfrm>
                <a:custGeom>
                  <a:avLst/>
                  <a:gdLst>
                    <a:gd name="connsiteX0" fmla="*/ 47502 w 296884"/>
                    <a:gd name="connsiteY0" fmla="*/ 190005 h 403761"/>
                    <a:gd name="connsiteX1" fmla="*/ 0 w 296884"/>
                    <a:gd name="connsiteY1" fmla="*/ 142504 h 403761"/>
                    <a:gd name="connsiteX2" fmla="*/ 11876 w 296884"/>
                    <a:gd name="connsiteY2" fmla="*/ 35626 h 403761"/>
                    <a:gd name="connsiteX3" fmla="*/ 59377 w 296884"/>
                    <a:gd name="connsiteY3" fmla="*/ 0 h 403761"/>
                    <a:gd name="connsiteX4" fmla="*/ 59377 w 296884"/>
                    <a:gd name="connsiteY4" fmla="*/ 0 h 403761"/>
                    <a:gd name="connsiteX5" fmla="*/ 142504 w 296884"/>
                    <a:gd name="connsiteY5" fmla="*/ 71252 h 403761"/>
                    <a:gd name="connsiteX6" fmla="*/ 178130 w 296884"/>
                    <a:gd name="connsiteY6" fmla="*/ 47501 h 403761"/>
                    <a:gd name="connsiteX7" fmla="*/ 178130 w 296884"/>
                    <a:gd name="connsiteY7" fmla="*/ 47501 h 403761"/>
                    <a:gd name="connsiteX8" fmla="*/ 285008 w 296884"/>
                    <a:gd name="connsiteY8" fmla="*/ 166255 h 403761"/>
                    <a:gd name="connsiteX9" fmla="*/ 296884 w 296884"/>
                    <a:gd name="connsiteY9" fmla="*/ 225631 h 403761"/>
                    <a:gd name="connsiteX10" fmla="*/ 249382 w 296884"/>
                    <a:gd name="connsiteY10" fmla="*/ 273133 h 403761"/>
                    <a:gd name="connsiteX11" fmla="*/ 249382 w 296884"/>
                    <a:gd name="connsiteY11" fmla="*/ 296883 h 403761"/>
                    <a:gd name="connsiteX12" fmla="*/ 213756 w 296884"/>
                    <a:gd name="connsiteY12" fmla="*/ 391886 h 403761"/>
                    <a:gd name="connsiteX13" fmla="*/ 95003 w 296884"/>
                    <a:gd name="connsiteY13" fmla="*/ 403761 h 403761"/>
                    <a:gd name="connsiteX14" fmla="*/ 106878 w 296884"/>
                    <a:gd name="connsiteY14" fmla="*/ 332509 h 403761"/>
                    <a:gd name="connsiteX15" fmla="*/ 106878 w 296884"/>
                    <a:gd name="connsiteY15" fmla="*/ 332509 h 403761"/>
                    <a:gd name="connsiteX16" fmla="*/ 47502 w 296884"/>
                    <a:gd name="connsiteY16" fmla="*/ 190005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84" h="403761">
                      <a:moveTo>
                        <a:pt x="47502" y="190005"/>
                      </a:moveTo>
                      <a:lnTo>
                        <a:pt x="0" y="142504"/>
                      </a:lnTo>
                      <a:lnTo>
                        <a:pt x="11876" y="35626"/>
                      </a:lnTo>
                      <a:lnTo>
                        <a:pt x="59377" y="0"/>
                      </a:lnTo>
                      <a:lnTo>
                        <a:pt x="59377" y="0"/>
                      </a:lnTo>
                      <a:lnTo>
                        <a:pt x="142504" y="71252"/>
                      </a:lnTo>
                      <a:lnTo>
                        <a:pt x="178130" y="47501"/>
                      </a:lnTo>
                      <a:lnTo>
                        <a:pt x="178130" y="47501"/>
                      </a:lnTo>
                      <a:lnTo>
                        <a:pt x="285008" y="166255"/>
                      </a:lnTo>
                      <a:lnTo>
                        <a:pt x="296884" y="225631"/>
                      </a:lnTo>
                      <a:lnTo>
                        <a:pt x="249382" y="273133"/>
                      </a:lnTo>
                      <a:lnTo>
                        <a:pt x="249382" y="296883"/>
                      </a:lnTo>
                      <a:lnTo>
                        <a:pt x="213756" y="391886"/>
                      </a:lnTo>
                      <a:lnTo>
                        <a:pt x="95003" y="403761"/>
                      </a:lnTo>
                      <a:lnTo>
                        <a:pt x="106878" y="332509"/>
                      </a:lnTo>
                      <a:lnTo>
                        <a:pt x="106878" y="332509"/>
                      </a:lnTo>
                      <a:lnTo>
                        <a:pt x="47502" y="190005"/>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83" name="フリーフォーム 482"/>
                <p:cNvSpPr/>
                <p:nvPr/>
              </p:nvSpPr>
              <p:spPr>
                <a:xfrm flipH="1">
                  <a:off x="3942405" y="6021288"/>
                  <a:ext cx="296884" cy="403761"/>
                </a:xfrm>
                <a:custGeom>
                  <a:avLst/>
                  <a:gdLst>
                    <a:gd name="connsiteX0" fmla="*/ 47502 w 296884"/>
                    <a:gd name="connsiteY0" fmla="*/ 190005 h 403761"/>
                    <a:gd name="connsiteX1" fmla="*/ 0 w 296884"/>
                    <a:gd name="connsiteY1" fmla="*/ 142504 h 403761"/>
                    <a:gd name="connsiteX2" fmla="*/ 11876 w 296884"/>
                    <a:gd name="connsiteY2" fmla="*/ 35626 h 403761"/>
                    <a:gd name="connsiteX3" fmla="*/ 59377 w 296884"/>
                    <a:gd name="connsiteY3" fmla="*/ 0 h 403761"/>
                    <a:gd name="connsiteX4" fmla="*/ 59377 w 296884"/>
                    <a:gd name="connsiteY4" fmla="*/ 0 h 403761"/>
                    <a:gd name="connsiteX5" fmla="*/ 142504 w 296884"/>
                    <a:gd name="connsiteY5" fmla="*/ 71252 h 403761"/>
                    <a:gd name="connsiteX6" fmla="*/ 178130 w 296884"/>
                    <a:gd name="connsiteY6" fmla="*/ 47501 h 403761"/>
                    <a:gd name="connsiteX7" fmla="*/ 178130 w 296884"/>
                    <a:gd name="connsiteY7" fmla="*/ 47501 h 403761"/>
                    <a:gd name="connsiteX8" fmla="*/ 285008 w 296884"/>
                    <a:gd name="connsiteY8" fmla="*/ 166255 h 403761"/>
                    <a:gd name="connsiteX9" fmla="*/ 296884 w 296884"/>
                    <a:gd name="connsiteY9" fmla="*/ 225631 h 403761"/>
                    <a:gd name="connsiteX10" fmla="*/ 249382 w 296884"/>
                    <a:gd name="connsiteY10" fmla="*/ 273133 h 403761"/>
                    <a:gd name="connsiteX11" fmla="*/ 249382 w 296884"/>
                    <a:gd name="connsiteY11" fmla="*/ 296883 h 403761"/>
                    <a:gd name="connsiteX12" fmla="*/ 213756 w 296884"/>
                    <a:gd name="connsiteY12" fmla="*/ 391886 h 403761"/>
                    <a:gd name="connsiteX13" fmla="*/ 95003 w 296884"/>
                    <a:gd name="connsiteY13" fmla="*/ 403761 h 403761"/>
                    <a:gd name="connsiteX14" fmla="*/ 106878 w 296884"/>
                    <a:gd name="connsiteY14" fmla="*/ 332509 h 403761"/>
                    <a:gd name="connsiteX15" fmla="*/ 106878 w 296884"/>
                    <a:gd name="connsiteY15" fmla="*/ 332509 h 403761"/>
                    <a:gd name="connsiteX16" fmla="*/ 47502 w 296884"/>
                    <a:gd name="connsiteY16" fmla="*/ 190005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84" h="403761">
                      <a:moveTo>
                        <a:pt x="47502" y="190005"/>
                      </a:moveTo>
                      <a:lnTo>
                        <a:pt x="0" y="142504"/>
                      </a:lnTo>
                      <a:lnTo>
                        <a:pt x="11876" y="35626"/>
                      </a:lnTo>
                      <a:lnTo>
                        <a:pt x="59377" y="0"/>
                      </a:lnTo>
                      <a:lnTo>
                        <a:pt x="59377" y="0"/>
                      </a:lnTo>
                      <a:lnTo>
                        <a:pt x="142504" y="71252"/>
                      </a:lnTo>
                      <a:lnTo>
                        <a:pt x="178130" y="47501"/>
                      </a:lnTo>
                      <a:lnTo>
                        <a:pt x="178130" y="47501"/>
                      </a:lnTo>
                      <a:lnTo>
                        <a:pt x="285008" y="166255"/>
                      </a:lnTo>
                      <a:lnTo>
                        <a:pt x="296884" y="225631"/>
                      </a:lnTo>
                      <a:lnTo>
                        <a:pt x="249382" y="273133"/>
                      </a:lnTo>
                      <a:lnTo>
                        <a:pt x="249382" y="296883"/>
                      </a:lnTo>
                      <a:lnTo>
                        <a:pt x="213756" y="391886"/>
                      </a:lnTo>
                      <a:lnTo>
                        <a:pt x="95003" y="403761"/>
                      </a:lnTo>
                      <a:lnTo>
                        <a:pt x="106878" y="332509"/>
                      </a:lnTo>
                      <a:lnTo>
                        <a:pt x="106878" y="332509"/>
                      </a:lnTo>
                      <a:lnTo>
                        <a:pt x="47502" y="190005"/>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84" name="フリーフォーム 483"/>
                <p:cNvSpPr/>
                <p:nvPr/>
              </p:nvSpPr>
              <p:spPr>
                <a:xfrm>
                  <a:off x="3951257" y="4509120"/>
                  <a:ext cx="736270" cy="512618"/>
                </a:xfrm>
                <a:custGeom>
                  <a:avLst/>
                  <a:gdLst>
                    <a:gd name="connsiteX0" fmla="*/ 0 w 736270"/>
                    <a:gd name="connsiteY0" fmla="*/ 488867 h 512618"/>
                    <a:gd name="connsiteX1" fmla="*/ 23751 w 736270"/>
                    <a:gd name="connsiteY1" fmla="*/ 298862 h 512618"/>
                    <a:gd name="connsiteX2" fmla="*/ 35626 w 736270"/>
                    <a:gd name="connsiteY2" fmla="*/ 227610 h 512618"/>
                    <a:gd name="connsiteX3" fmla="*/ 11876 w 736270"/>
                    <a:gd name="connsiteY3" fmla="*/ 120732 h 512618"/>
                    <a:gd name="connsiteX4" fmla="*/ 95003 w 736270"/>
                    <a:gd name="connsiteY4" fmla="*/ 37605 h 512618"/>
                    <a:gd name="connsiteX5" fmla="*/ 166255 w 736270"/>
                    <a:gd name="connsiteY5" fmla="*/ 13854 h 512618"/>
                    <a:gd name="connsiteX6" fmla="*/ 261257 w 736270"/>
                    <a:gd name="connsiteY6" fmla="*/ 25730 h 512618"/>
                    <a:gd name="connsiteX7" fmla="*/ 368135 w 736270"/>
                    <a:gd name="connsiteY7" fmla="*/ 37605 h 512618"/>
                    <a:gd name="connsiteX8" fmla="*/ 403761 w 736270"/>
                    <a:gd name="connsiteY8" fmla="*/ 37605 h 512618"/>
                    <a:gd name="connsiteX9" fmla="*/ 581891 w 736270"/>
                    <a:gd name="connsiteY9" fmla="*/ 13854 h 512618"/>
                    <a:gd name="connsiteX10" fmla="*/ 676894 w 736270"/>
                    <a:gd name="connsiteY10" fmla="*/ 1979 h 512618"/>
                    <a:gd name="connsiteX11" fmla="*/ 736270 w 736270"/>
                    <a:gd name="connsiteY11" fmla="*/ 1979 h 512618"/>
                    <a:gd name="connsiteX12" fmla="*/ 736270 w 736270"/>
                    <a:gd name="connsiteY12" fmla="*/ 1979 h 512618"/>
                    <a:gd name="connsiteX13" fmla="*/ 712520 w 736270"/>
                    <a:gd name="connsiteY13" fmla="*/ 49480 h 512618"/>
                    <a:gd name="connsiteX14" fmla="*/ 653143 w 736270"/>
                    <a:gd name="connsiteY14" fmla="*/ 108857 h 512618"/>
                    <a:gd name="connsiteX15" fmla="*/ 593767 w 736270"/>
                    <a:gd name="connsiteY15" fmla="*/ 144483 h 512618"/>
                    <a:gd name="connsiteX16" fmla="*/ 546265 w 736270"/>
                    <a:gd name="connsiteY16" fmla="*/ 227610 h 512618"/>
                    <a:gd name="connsiteX17" fmla="*/ 439387 w 736270"/>
                    <a:gd name="connsiteY17" fmla="*/ 322613 h 512618"/>
                    <a:gd name="connsiteX18" fmla="*/ 356260 w 736270"/>
                    <a:gd name="connsiteY18" fmla="*/ 334488 h 512618"/>
                    <a:gd name="connsiteX19" fmla="*/ 249382 w 736270"/>
                    <a:gd name="connsiteY19" fmla="*/ 346363 h 512618"/>
                    <a:gd name="connsiteX20" fmla="*/ 106878 w 736270"/>
                    <a:gd name="connsiteY20" fmla="*/ 370114 h 512618"/>
                    <a:gd name="connsiteX21" fmla="*/ 23751 w 736270"/>
                    <a:gd name="connsiteY21" fmla="*/ 441366 h 512618"/>
                    <a:gd name="connsiteX22" fmla="*/ 0 w 736270"/>
                    <a:gd name="connsiteY22" fmla="*/ 488867 h 5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6270" h="512618">
                      <a:moveTo>
                        <a:pt x="0" y="488867"/>
                      </a:moveTo>
                      <a:cubicBezTo>
                        <a:pt x="0" y="465116"/>
                        <a:pt x="17813" y="342405"/>
                        <a:pt x="23751" y="298862"/>
                      </a:cubicBezTo>
                      <a:cubicBezTo>
                        <a:pt x="29689" y="255319"/>
                        <a:pt x="37605" y="257298"/>
                        <a:pt x="35626" y="227610"/>
                      </a:cubicBezTo>
                      <a:cubicBezTo>
                        <a:pt x="33647" y="197922"/>
                        <a:pt x="1980" y="152400"/>
                        <a:pt x="11876" y="120732"/>
                      </a:cubicBezTo>
                      <a:cubicBezTo>
                        <a:pt x="21772" y="89065"/>
                        <a:pt x="69273" y="55418"/>
                        <a:pt x="95003" y="37605"/>
                      </a:cubicBezTo>
                      <a:cubicBezTo>
                        <a:pt x="120733" y="19792"/>
                        <a:pt x="138546" y="15833"/>
                        <a:pt x="166255" y="13854"/>
                      </a:cubicBezTo>
                      <a:cubicBezTo>
                        <a:pt x="193964" y="11875"/>
                        <a:pt x="261257" y="25730"/>
                        <a:pt x="261257" y="25730"/>
                      </a:cubicBezTo>
                      <a:lnTo>
                        <a:pt x="368135" y="37605"/>
                      </a:lnTo>
                      <a:cubicBezTo>
                        <a:pt x="391886" y="39584"/>
                        <a:pt x="368135" y="41563"/>
                        <a:pt x="403761" y="37605"/>
                      </a:cubicBezTo>
                      <a:cubicBezTo>
                        <a:pt x="439387" y="33647"/>
                        <a:pt x="581891" y="13854"/>
                        <a:pt x="581891" y="13854"/>
                      </a:cubicBezTo>
                      <a:cubicBezTo>
                        <a:pt x="627413" y="7916"/>
                        <a:pt x="651164" y="3958"/>
                        <a:pt x="676894" y="1979"/>
                      </a:cubicBezTo>
                      <a:cubicBezTo>
                        <a:pt x="702624" y="0"/>
                        <a:pt x="736270" y="1979"/>
                        <a:pt x="736270" y="1979"/>
                      </a:cubicBezTo>
                      <a:lnTo>
                        <a:pt x="736270" y="1979"/>
                      </a:lnTo>
                      <a:cubicBezTo>
                        <a:pt x="732312" y="9896"/>
                        <a:pt x="726375" y="31667"/>
                        <a:pt x="712520" y="49480"/>
                      </a:cubicBezTo>
                      <a:cubicBezTo>
                        <a:pt x="698666" y="67293"/>
                        <a:pt x="672935" y="93023"/>
                        <a:pt x="653143" y="108857"/>
                      </a:cubicBezTo>
                      <a:cubicBezTo>
                        <a:pt x="633351" y="124691"/>
                        <a:pt x="611580" y="124691"/>
                        <a:pt x="593767" y="144483"/>
                      </a:cubicBezTo>
                      <a:cubicBezTo>
                        <a:pt x="575954" y="164275"/>
                        <a:pt x="571995" y="197922"/>
                        <a:pt x="546265" y="227610"/>
                      </a:cubicBezTo>
                      <a:cubicBezTo>
                        <a:pt x="520535" y="257298"/>
                        <a:pt x="471054" y="304800"/>
                        <a:pt x="439387" y="322613"/>
                      </a:cubicBezTo>
                      <a:cubicBezTo>
                        <a:pt x="407720" y="340426"/>
                        <a:pt x="387928" y="330530"/>
                        <a:pt x="356260" y="334488"/>
                      </a:cubicBezTo>
                      <a:cubicBezTo>
                        <a:pt x="324593" y="338446"/>
                        <a:pt x="290946" y="340425"/>
                        <a:pt x="249382" y="346363"/>
                      </a:cubicBezTo>
                      <a:cubicBezTo>
                        <a:pt x="207818" y="352301"/>
                        <a:pt x="144483" y="354280"/>
                        <a:pt x="106878" y="370114"/>
                      </a:cubicBezTo>
                      <a:cubicBezTo>
                        <a:pt x="69273" y="385948"/>
                        <a:pt x="39585" y="423553"/>
                        <a:pt x="23751" y="441366"/>
                      </a:cubicBezTo>
                      <a:cubicBezTo>
                        <a:pt x="7917" y="459179"/>
                        <a:pt x="0" y="512618"/>
                        <a:pt x="0" y="488867"/>
                      </a:cubicBezTo>
                      <a:close/>
                    </a:path>
                  </a:pathLst>
                </a:cu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85" name="フリーフォーム 484"/>
                <p:cNvSpPr/>
                <p:nvPr/>
              </p:nvSpPr>
              <p:spPr>
                <a:xfrm>
                  <a:off x="4383305" y="2924944"/>
                  <a:ext cx="380009" cy="380010"/>
                </a:xfrm>
                <a:custGeom>
                  <a:avLst/>
                  <a:gdLst>
                    <a:gd name="connsiteX0" fmla="*/ 215734 w 380009"/>
                    <a:gd name="connsiteY0" fmla="*/ 288966 h 380010"/>
                    <a:gd name="connsiteX1" fmla="*/ 168233 w 380009"/>
                    <a:gd name="connsiteY1" fmla="*/ 372093 h 380010"/>
                    <a:gd name="connsiteX2" fmla="*/ 85106 w 380009"/>
                    <a:gd name="connsiteY2" fmla="*/ 336467 h 380010"/>
                    <a:gd name="connsiteX3" fmla="*/ 49480 w 380009"/>
                    <a:gd name="connsiteY3" fmla="*/ 229589 h 380010"/>
                    <a:gd name="connsiteX4" fmla="*/ 13854 w 380009"/>
                    <a:gd name="connsiteY4" fmla="*/ 87086 h 380010"/>
                    <a:gd name="connsiteX5" fmla="*/ 13854 w 380009"/>
                    <a:gd name="connsiteY5" fmla="*/ 3958 h 380010"/>
                    <a:gd name="connsiteX6" fmla="*/ 96981 w 380009"/>
                    <a:gd name="connsiteY6" fmla="*/ 63335 h 380010"/>
                    <a:gd name="connsiteX7" fmla="*/ 144482 w 380009"/>
                    <a:gd name="connsiteY7" fmla="*/ 158337 h 380010"/>
                    <a:gd name="connsiteX8" fmla="*/ 191983 w 380009"/>
                    <a:gd name="connsiteY8" fmla="*/ 217714 h 380010"/>
                    <a:gd name="connsiteX9" fmla="*/ 251360 w 380009"/>
                    <a:gd name="connsiteY9" fmla="*/ 193963 h 380010"/>
                    <a:gd name="connsiteX10" fmla="*/ 286986 w 380009"/>
                    <a:gd name="connsiteY10" fmla="*/ 134587 h 380010"/>
                    <a:gd name="connsiteX11" fmla="*/ 310737 w 380009"/>
                    <a:gd name="connsiteY11" fmla="*/ 87086 h 380010"/>
                    <a:gd name="connsiteX12" fmla="*/ 370113 w 380009"/>
                    <a:gd name="connsiteY12" fmla="*/ 39584 h 380010"/>
                    <a:gd name="connsiteX13" fmla="*/ 370113 w 380009"/>
                    <a:gd name="connsiteY13" fmla="*/ 193963 h 380010"/>
                    <a:gd name="connsiteX14" fmla="*/ 346363 w 380009"/>
                    <a:gd name="connsiteY14" fmla="*/ 312717 h 380010"/>
                    <a:gd name="connsiteX15" fmla="*/ 275111 w 380009"/>
                    <a:gd name="connsiteY15" fmla="*/ 372093 h 380010"/>
                    <a:gd name="connsiteX16" fmla="*/ 215734 w 380009"/>
                    <a:gd name="connsiteY16" fmla="*/ 288966 h 3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009" h="380010">
                      <a:moveTo>
                        <a:pt x="215734" y="288966"/>
                      </a:moveTo>
                      <a:cubicBezTo>
                        <a:pt x="197921" y="288966"/>
                        <a:pt x="190004" y="364176"/>
                        <a:pt x="168233" y="372093"/>
                      </a:cubicBezTo>
                      <a:cubicBezTo>
                        <a:pt x="146462" y="380010"/>
                        <a:pt x="104898" y="360218"/>
                        <a:pt x="85106" y="336467"/>
                      </a:cubicBezTo>
                      <a:cubicBezTo>
                        <a:pt x="65314" y="312716"/>
                        <a:pt x="61355" y="271153"/>
                        <a:pt x="49480" y="229589"/>
                      </a:cubicBezTo>
                      <a:cubicBezTo>
                        <a:pt x="37605" y="188026"/>
                        <a:pt x="19792" y="124691"/>
                        <a:pt x="13854" y="87086"/>
                      </a:cubicBezTo>
                      <a:cubicBezTo>
                        <a:pt x="7916" y="49481"/>
                        <a:pt x="0" y="7916"/>
                        <a:pt x="13854" y="3958"/>
                      </a:cubicBezTo>
                      <a:cubicBezTo>
                        <a:pt x="27708" y="0"/>
                        <a:pt x="75210" y="37605"/>
                        <a:pt x="96981" y="63335"/>
                      </a:cubicBezTo>
                      <a:cubicBezTo>
                        <a:pt x="118752" y="89065"/>
                        <a:pt x="128648" y="132607"/>
                        <a:pt x="144482" y="158337"/>
                      </a:cubicBezTo>
                      <a:cubicBezTo>
                        <a:pt x="160316" y="184067"/>
                        <a:pt x="174170" y="211776"/>
                        <a:pt x="191983" y="217714"/>
                      </a:cubicBezTo>
                      <a:cubicBezTo>
                        <a:pt x="209796" y="223652"/>
                        <a:pt x="235526" y="207817"/>
                        <a:pt x="251360" y="193963"/>
                      </a:cubicBezTo>
                      <a:cubicBezTo>
                        <a:pt x="267194" y="180109"/>
                        <a:pt x="277090" y="152400"/>
                        <a:pt x="286986" y="134587"/>
                      </a:cubicBezTo>
                      <a:cubicBezTo>
                        <a:pt x="296882" y="116774"/>
                        <a:pt x="296883" y="102920"/>
                        <a:pt x="310737" y="87086"/>
                      </a:cubicBezTo>
                      <a:cubicBezTo>
                        <a:pt x="324591" y="71252"/>
                        <a:pt x="360217" y="21771"/>
                        <a:pt x="370113" y="39584"/>
                      </a:cubicBezTo>
                      <a:cubicBezTo>
                        <a:pt x="380009" y="57397"/>
                        <a:pt x="374071" y="148441"/>
                        <a:pt x="370113" y="193963"/>
                      </a:cubicBezTo>
                      <a:cubicBezTo>
                        <a:pt x="366155" y="239485"/>
                        <a:pt x="362197" y="283029"/>
                        <a:pt x="346363" y="312717"/>
                      </a:cubicBezTo>
                      <a:cubicBezTo>
                        <a:pt x="330529" y="342405"/>
                        <a:pt x="296882" y="372093"/>
                        <a:pt x="275111" y="372093"/>
                      </a:cubicBezTo>
                      <a:cubicBezTo>
                        <a:pt x="253340" y="372093"/>
                        <a:pt x="233547" y="288966"/>
                        <a:pt x="215734" y="288966"/>
                      </a:cubicBez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00"/>
                    </a:solidFill>
                    <a:latin typeface="Comic Sans MS" panose="030F0702030302020204" pitchFamily="66" charset="0"/>
                  </a:endParaRPr>
                </a:p>
              </p:txBody>
            </p:sp>
            <p:sp>
              <p:nvSpPr>
                <p:cNvPr id="486" name="フリーフォーム 485"/>
                <p:cNvSpPr/>
                <p:nvPr/>
              </p:nvSpPr>
              <p:spPr>
                <a:xfrm>
                  <a:off x="4959369" y="4653136"/>
                  <a:ext cx="294903" cy="508660"/>
                </a:xfrm>
                <a:custGeom>
                  <a:avLst/>
                  <a:gdLst>
                    <a:gd name="connsiteX0" fmla="*/ 134586 w 294903"/>
                    <a:gd name="connsiteY0" fmla="*/ 9896 h 508660"/>
                    <a:gd name="connsiteX1" fmla="*/ 217713 w 294903"/>
                    <a:gd name="connsiteY1" fmla="*/ 33647 h 508660"/>
                    <a:gd name="connsiteX2" fmla="*/ 288965 w 294903"/>
                    <a:gd name="connsiteY2" fmla="*/ 176151 h 508660"/>
                    <a:gd name="connsiteX3" fmla="*/ 253339 w 294903"/>
                    <a:gd name="connsiteY3" fmla="*/ 461159 h 508660"/>
                    <a:gd name="connsiteX4" fmla="*/ 39584 w 294903"/>
                    <a:gd name="connsiteY4" fmla="*/ 461159 h 508660"/>
                    <a:gd name="connsiteX5" fmla="*/ 15833 w 294903"/>
                    <a:gd name="connsiteY5" fmla="*/ 389907 h 508660"/>
                    <a:gd name="connsiteX6" fmla="*/ 87085 w 294903"/>
                    <a:gd name="connsiteY6" fmla="*/ 342406 h 508660"/>
                    <a:gd name="connsiteX7" fmla="*/ 134586 w 294903"/>
                    <a:gd name="connsiteY7" fmla="*/ 283029 h 508660"/>
                    <a:gd name="connsiteX8" fmla="*/ 87085 w 294903"/>
                    <a:gd name="connsiteY8" fmla="*/ 211777 h 508660"/>
                    <a:gd name="connsiteX9" fmla="*/ 27708 w 294903"/>
                    <a:gd name="connsiteY9" fmla="*/ 93024 h 508660"/>
                    <a:gd name="connsiteX10" fmla="*/ 134586 w 294903"/>
                    <a:gd name="connsiteY10" fmla="*/ 9896 h 5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903" h="508660">
                      <a:moveTo>
                        <a:pt x="134586" y="9896"/>
                      </a:moveTo>
                      <a:cubicBezTo>
                        <a:pt x="166254" y="0"/>
                        <a:pt x="191983" y="5938"/>
                        <a:pt x="217713" y="33647"/>
                      </a:cubicBezTo>
                      <a:cubicBezTo>
                        <a:pt x="243443" y="61356"/>
                        <a:pt x="283027" y="104899"/>
                        <a:pt x="288965" y="176151"/>
                      </a:cubicBezTo>
                      <a:cubicBezTo>
                        <a:pt x="294903" y="247403"/>
                        <a:pt x="294903" y="413658"/>
                        <a:pt x="253339" y="461159"/>
                      </a:cubicBezTo>
                      <a:cubicBezTo>
                        <a:pt x="211775" y="508660"/>
                        <a:pt x="79168" y="473034"/>
                        <a:pt x="39584" y="461159"/>
                      </a:cubicBezTo>
                      <a:cubicBezTo>
                        <a:pt x="0" y="449284"/>
                        <a:pt x="7916" y="409699"/>
                        <a:pt x="15833" y="389907"/>
                      </a:cubicBezTo>
                      <a:cubicBezTo>
                        <a:pt x="23750" y="370115"/>
                        <a:pt x="67293" y="360219"/>
                        <a:pt x="87085" y="342406"/>
                      </a:cubicBezTo>
                      <a:cubicBezTo>
                        <a:pt x="106877" y="324593"/>
                        <a:pt x="134586" y="304800"/>
                        <a:pt x="134586" y="283029"/>
                      </a:cubicBezTo>
                      <a:cubicBezTo>
                        <a:pt x="134586" y="261258"/>
                        <a:pt x="104898" y="243444"/>
                        <a:pt x="87085" y="211777"/>
                      </a:cubicBezTo>
                      <a:cubicBezTo>
                        <a:pt x="69272" y="180110"/>
                        <a:pt x="27708" y="124691"/>
                        <a:pt x="27708" y="93024"/>
                      </a:cubicBezTo>
                      <a:cubicBezTo>
                        <a:pt x="27708" y="61357"/>
                        <a:pt x="102919" y="19792"/>
                        <a:pt x="134586" y="9896"/>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87" name="フリーフォーム 486"/>
                <p:cNvSpPr/>
                <p:nvPr/>
              </p:nvSpPr>
              <p:spPr>
                <a:xfrm>
                  <a:off x="3663225" y="3356992"/>
                  <a:ext cx="583869" cy="653143"/>
                </a:xfrm>
                <a:custGeom>
                  <a:avLst/>
                  <a:gdLst>
                    <a:gd name="connsiteX0" fmla="*/ 562098 w 583869"/>
                    <a:gd name="connsiteY0" fmla="*/ 19792 h 653143"/>
                    <a:gd name="connsiteX1" fmla="*/ 336467 w 583869"/>
                    <a:gd name="connsiteY1" fmla="*/ 19792 h 653143"/>
                    <a:gd name="connsiteX2" fmla="*/ 134587 w 583869"/>
                    <a:gd name="connsiteY2" fmla="*/ 79168 h 653143"/>
                    <a:gd name="connsiteX3" fmla="*/ 3958 w 583869"/>
                    <a:gd name="connsiteY3" fmla="*/ 138545 h 653143"/>
                    <a:gd name="connsiteX4" fmla="*/ 110836 w 583869"/>
                    <a:gd name="connsiteY4" fmla="*/ 197921 h 653143"/>
                    <a:gd name="connsiteX5" fmla="*/ 146462 w 583869"/>
                    <a:gd name="connsiteY5" fmla="*/ 352301 h 653143"/>
                    <a:gd name="connsiteX6" fmla="*/ 122711 w 583869"/>
                    <a:gd name="connsiteY6" fmla="*/ 423553 h 653143"/>
                    <a:gd name="connsiteX7" fmla="*/ 193963 w 583869"/>
                    <a:gd name="connsiteY7" fmla="*/ 577932 h 653143"/>
                    <a:gd name="connsiteX8" fmla="*/ 241465 w 583869"/>
                    <a:gd name="connsiteY8" fmla="*/ 613558 h 653143"/>
                    <a:gd name="connsiteX9" fmla="*/ 336467 w 583869"/>
                    <a:gd name="connsiteY9" fmla="*/ 340425 h 653143"/>
                    <a:gd name="connsiteX10" fmla="*/ 467096 w 583869"/>
                    <a:gd name="connsiteY10" fmla="*/ 138545 h 653143"/>
                    <a:gd name="connsiteX11" fmla="*/ 562098 w 583869"/>
                    <a:gd name="connsiteY11" fmla="*/ 19792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869" h="653143">
                      <a:moveTo>
                        <a:pt x="562098" y="19792"/>
                      </a:moveTo>
                      <a:cubicBezTo>
                        <a:pt x="540327" y="0"/>
                        <a:pt x="407719" y="9896"/>
                        <a:pt x="336467" y="19792"/>
                      </a:cubicBezTo>
                      <a:cubicBezTo>
                        <a:pt x="265215" y="29688"/>
                        <a:pt x="190005" y="59376"/>
                        <a:pt x="134587" y="79168"/>
                      </a:cubicBezTo>
                      <a:cubicBezTo>
                        <a:pt x="79169" y="98960"/>
                        <a:pt x="7916" y="118753"/>
                        <a:pt x="3958" y="138545"/>
                      </a:cubicBezTo>
                      <a:cubicBezTo>
                        <a:pt x="0" y="158337"/>
                        <a:pt x="87085" y="162295"/>
                        <a:pt x="110836" y="197921"/>
                      </a:cubicBezTo>
                      <a:cubicBezTo>
                        <a:pt x="134587" y="233547"/>
                        <a:pt x="144483" y="314696"/>
                        <a:pt x="146462" y="352301"/>
                      </a:cubicBezTo>
                      <a:cubicBezTo>
                        <a:pt x="148441" y="389906"/>
                        <a:pt x="114794" y="385948"/>
                        <a:pt x="122711" y="423553"/>
                      </a:cubicBezTo>
                      <a:cubicBezTo>
                        <a:pt x="130628" y="461158"/>
                        <a:pt x="174171" y="546265"/>
                        <a:pt x="193963" y="577932"/>
                      </a:cubicBezTo>
                      <a:cubicBezTo>
                        <a:pt x="213755" y="609599"/>
                        <a:pt x="217714" y="653143"/>
                        <a:pt x="241465" y="613558"/>
                      </a:cubicBezTo>
                      <a:cubicBezTo>
                        <a:pt x="265216" y="573974"/>
                        <a:pt x="298862" y="419594"/>
                        <a:pt x="336467" y="340425"/>
                      </a:cubicBezTo>
                      <a:cubicBezTo>
                        <a:pt x="374072" y="261256"/>
                        <a:pt x="431470" y="188026"/>
                        <a:pt x="467096" y="138545"/>
                      </a:cubicBezTo>
                      <a:cubicBezTo>
                        <a:pt x="502722" y="89065"/>
                        <a:pt x="583869" y="39584"/>
                        <a:pt x="562098" y="19792"/>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00"/>
                    </a:solidFill>
                    <a:latin typeface="Comic Sans MS" panose="030F0702030302020204" pitchFamily="66" charset="0"/>
                  </a:endParaRPr>
                </a:p>
              </p:txBody>
            </p:sp>
            <p:sp>
              <p:nvSpPr>
                <p:cNvPr id="488" name="フリーフォーム 487"/>
                <p:cNvSpPr/>
                <p:nvPr/>
              </p:nvSpPr>
              <p:spPr>
                <a:xfrm>
                  <a:off x="3807241" y="3356992"/>
                  <a:ext cx="589808" cy="1326078"/>
                </a:xfrm>
                <a:custGeom>
                  <a:avLst/>
                  <a:gdLst>
                    <a:gd name="connsiteX0" fmla="*/ 583870 w 589808"/>
                    <a:gd name="connsiteY0" fmla="*/ 263236 h 1326078"/>
                    <a:gd name="connsiteX1" fmla="*/ 583870 w 589808"/>
                    <a:gd name="connsiteY1" fmla="*/ 96981 h 1326078"/>
                    <a:gd name="connsiteX2" fmla="*/ 548244 w 589808"/>
                    <a:gd name="connsiteY2" fmla="*/ 25730 h 1326078"/>
                    <a:gd name="connsiteX3" fmla="*/ 488867 w 589808"/>
                    <a:gd name="connsiteY3" fmla="*/ 1979 h 1326078"/>
                    <a:gd name="connsiteX4" fmla="*/ 358239 w 589808"/>
                    <a:gd name="connsiteY4" fmla="*/ 37605 h 1326078"/>
                    <a:gd name="connsiteX5" fmla="*/ 275111 w 589808"/>
                    <a:gd name="connsiteY5" fmla="*/ 120732 h 1326078"/>
                    <a:gd name="connsiteX6" fmla="*/ 132608 w 589808"/>
                    <a:gd name="connsiteY6" fmla="*/ 286987 h 1326078"/>
                    <a:gd name="connsiteX7" fmla="*/ 49480 w 589808"/>
                    <a:gd name="connsiteY7" fmla="*/ 536369 h 1326078"/>
                    <a:gd name="connsiteX8" fmla="*/ 1979 w 589808"/>
                    <a:gd name="connsiteY8" fmla="*/ 868878 h 1326078"/>
                    <a:gd name="connsiteX9" fmla="*/ 37605 w 589808"/>
                    <a:gd name="connsiteY9" fmla="*/ 1189511 h 1326078"/>
                    <a:gd name="connsiteX10" fmla="*/ 37605 w 589808"/>
                    <a:gd name="connsiteY10" fmla="*/ 1308265 h 1326078"/>
                    <a:gd name="connsiteX11" fmla="*/ 73231 w 589808"/>
                    <a:gd name="connsiteY11" fmla="*/ 1296389 h 1326078"/>
                    <a:gd name="connsiteX12" fmla="*/ 203859 w 589808"/>
                    <a:gd name="connsiteY12" fmla="*/ 1177636 h 1326078"/>
                    <a:gd name="connsiteX13" fmla="*/ 310737 w 589808"/>
                    <a:gd name="connsiteY13" fmla="*/ 1130135 h 1326078"/>
                    <a:gd name="connsiteX14" fmla="*/ 441366 w 589808"/>
                    <a:gd name="connsiteY14" fmla="*/ 1118259 h 1326078"/>
                    <a:gd name="connsiteX15" fmla="*/ 548244 w 589808"/>
                    <a:gd name="connsiteY15" fmla="*/ 1094509 h 1326078"/>
                    <a:gd name="connsiteX16" fmla="*/ 560119 w 589808"/>
                    <a:gd name="connsiteY16" fmla="*/ 1058883 h 1326078"/>
                    <a:gd name="connsiteX17" fmla="*/ 524493 w 589808"/>
                    <a:gd name="connsiteY17" fmla="*/ 857002 h 1326078"/>
                    <a:gd name="connsiteX18" fmla="*/ 536369 w 589808"/>
                    <a:gd name="connsiteY18" fmla="*/ 666997 h 1326078"/>
                    <a:gd name="connsiteX19" fmla="*/ 548244 w 589808"/>
                    <a:gd name="connsiteY19" fmla="*/ 512618 h 1326078"/>
                    <a:gd name="connsiteX20" fmla="*/ 560119 w 589808"/>
                    <a:gd name="connsiteY20" fmla="*/ 358239 h 1326078"/>
                    <a:gd name="connsiteX21" fmla="*/ 583870 w 589808"/>
                    <a:gd name="connsiteY21" fmla="*/ 263236 h 13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9808" h="1326078">
                      <a:moveTo>
                        <a:pt x="583870" y="263236"/>
                      </a:moveTo>
                      <a:cubicBezTo>
                        <a:pt x="587828" y="219693"/>
                        <a:pt x="589808" y="136565"/>
                        <a:pt x="583870" y="96981"/>
                      </a:cubicBezTo>
                      <a:cubicBezTo>
                        <a:pt x="577932" y="57397"/>
                        <a:pt x="564078" y="41564"/>
                        <a:pt x="548244" y="25730"/>
                      </a:cubicBezTo>
                      <a:cubicBezTo>
                        <a:pt x="532410" y="9896"/>
                        <a:pt x="520535" y="0"/>
                        <a:pt x="488867" y="1979"/>
                      </a:cubicBezTo>
                      <a:cubicBezTo>
                        <a:pt x="457200" y="3958"/>
                        <a:pt x="393865" y="17813"/>
                        <a:pt x="358239" y="37605"/>
                      </a:cubicBezTo>
                      <a:cubicBezTo>
                        <a:pt x="322613" y="57397"/>
                        <a:pt x="312716" y="79168"/>
                        <a:pt x="275111" y="120732"/>
                      </a:cubicBezTo>
                      <a:cubicBezTo>
                        <a:pt x="237506" y="162296"/>
                        <a:pt x="170213" y="217714"/>
                        <a:pt x="132608" y="286987"/>
                      </a:cubicBezTo>
                      <a:cubicBezTo>
                        <a:pt x="95003" y="356260"/>
                        <a:pt x="71252" y="439387"/>
                        <a:pt x="49480" y="536369"/>
                      </a:cubicBezTo>
                      <a:cubicBezTo>
                        <a:pt x="27709" y="633351"/>
                        <a:pt x="3958" y="760021"/>
                        <a:pt x="1979" y="868878"/>
                      </a:cubicBezTo>
                      <a:cubicBezTo>
                        <a:pt x="0" y="977735"/>
                        <a:pt x="31667" y="1116280"/>
                        <a:pt x="37605" y="1189511"/>
                      </a:cubicBezTo>
                      <a:cubicBezTo>
                        <a:pt x="43543" y="1262742"/>
                        <a:pt x="31667" y="1290452"/>
                        <a:pt x="37605" y="1308265"/>
                      </a:cubicBezTo>
                      <a:cubicBezTo>
                        <a:pt x="43543" y="1326078"/>
                        <a:pt x="45522" y="1318161"/>
                        <a:pt x="73231" y="1296389"/>
                      </a:cubicBezTo>
                      <a:cubicBezTo>
                        <a:pt x="100940" y="1274618"/>
                        <a:pt x="164275" y="1205345"/>
                        <a:pt x="203859" y="1177636"/>
                      </a:cubicBezTo>
                      <a:cubicBezTo>
                        <a:pt x="243443" y="1149927"/>
                        <a:pt x="271153" y="1140031"/>
                        <a:pt x="310737" y="1130135"/>
                      </a:cubicBezTo>
                      <a:cubicBezTo>
                        <a:pt x="350321" y="1120239"/>
                        <a:pt x="401781" y="1124197"/>
                        <a:pt x="441366" y="1118259"/>
                      </a:cubicBezTo>
                      <a:cubicBezTo>
                        <a:pt x="480951" y="1112321"/>
                        <a:pt x="528452" y="1104405"/>
                        <a:pt x="548244" y="1094509"/>
                      </a:cubicBezTo>
                      <a:cubicBezTo>
                        <a:pt x="568036" y="1084613"/>
                        <a:pt x="564077" y="1098467"/>
                        <a:pt x="560119" y="1058883"/>
                      </a:cubicBezTo>
                      <a:cubicBezTo>
                        <a:pt x="556161" y="1019299"/>
                        <a:pt x="528451" y="922316"/>
                        <a:pt x="524493" y="857002"/>
                      </a:cubicBezTo>
                      <a:cubicBezTo>
                        <a:pt x="520535" y="791688"/>
                        <a:pt x="532411" y="724394"/>
                        <a:pt x="536369" y="666997"/>
                      </a:cubicBezTo>
                      <a:cubicBezTo>
                        <a:pt x="540327" y="609600"/>
                        <a:pt x="548244" y="512618"/>
                        <a:pt x="548244" y="512618"/>
                      </a:cubicBezTo>
                      <a:cubicBezTo>
                        <a:pt x="552202" y="461158"/>
                        <a:pt x="554181" y="397824"/>
                        <a:pt x="560119" y="358239"/>
                      </a:cubicBezTo>
                      <a:cubicBezTo>
                        <a:pt x="566057" y="318654"/>
                        <a:pt x="579912" y="306779"/>
                        <a:pt x="583870" y="263236"/>
                      </a:cubicBezTo>
                      <a:close/>
                    </a:path>
                  </a:pathLst>
                </a:cu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89" name="フリーフォーム 488"/>
                <p:cNvSpPr/>
                <p:nvPr/>
              </p:nvSpPr>
              <p:spPr>
                <a:xfrm flipH="1">
                  <a:off x="4959369" y="3356992"/>
                  <a:ext cx="583869" cy="653143"/>
                </a:xfrm>
                <a:custGeom>
                  <a:avLst/>
                  <a:gdLst>
                    <a:gd name="connsiteX0" fmla="*/ 562098 w 583869"/>
                    <a:gd name="connsiteY0" fmla="*/ 19792 h 653143"/>
                    <a:gd name="connsiteX1" fmla="*/ 336467 w 583869"/>
                    <a:gd name="connsiteY1" fmla="*/ 19792 h 653143"/>
                    <a:gd name="connsiteX2" fmla="*/ 134587 w 583869"/>
                    <a:gd name="connsiteY2" fmla="*/ 79168 h 653143"/>
                    <a:gd name="connsiteX3" fmla="*/ 3958 w 583869"/>
                    <a:gd name="connsiteY3" fmla="*/ 138545 h 653143"/>
                    <a:gd name="connsiteX4" fmla="*/ 110836 w 583869"/>
                    <a:gd name="connsiteY4" fmla="*/ 197921 h 653143"/>
                    <a:gd name="connsiteX5" fmla="*/ 146462 w 583869"/>
                    <a:gd name="connsiteY5" fmla="*/ 352301 h 653143"/>
                    <a:gd name="connsiteX6" fmla="*/ 122711 w 583869"/>
                    <a:gd name="connsiteY6" fmla="*/ 423553 h 653143"/>
                    <a:gd name="connsiteX7" fmla="*/ 193963 w 583869"/>
                    <a:gd name="connsiteY7" fmla="*/ 577932 h 653143"/>
                    <a:gd name="connsiteX8" fmla="*/ 241465 w 583869"/>
                    <a:gd name="connsiteY8" fmla="*/ 613558 h 653143"/>
                    <a:gd name="connsiteX9" fmla="*/ 336467 w 583869"/>
                    <a:gd name="connsiteY9" fmla="*/ 340425 h 653143"/>
                    <a:gd name="connsiteX10" fmla="*/ 467096 w 583869"/>
                    <a:gd name="connsiteY10" fmla="*/ 138545 h 653143"/>
                    <a:gd name="connsiteX11" fmla="*/ 562098 w 583869"/>
                    <a:gd name="connsiteY11" fmla="*/ 19792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869" h="653143">
                      <a:moveTo>
                        <a:pt x="562098" y="19792"/>
                      </a:moveTo>
                      <a:cubicBezTo>
                        <a:pt x="540327" y="0"/>
                        <a:pt x="407719" y="9896"/>
                        <a:pt x="336467" y="19792"/>
                      </a:cubicBezTo>
                      <a:cubicBezTo>
                        <a:pt x="265215" y="29688"/>
                        <a:pt x="190005" y="59376"/>
                        <a:pt x="134587" y="79168"/>
                      </a:cubicBezTo>
                      <a:cubicBezTo>
                        <a:pt x="79169" y="98960"/>
                        <a:pt x="7916" y="118753"/>
                        <a:pt x="3958" y="138545"/>
                      </a:cubicBezTo>
                      <a:cubicBezTo>
                        <a:pt x="0" y="158337"/>
                        <a:pt x="87085" y="162295"/>
                        <a:pt x="110836" y="197921"/>
                      </a:cubicBezTo>
                      <a:cubicBezTo>
                        <a:pt x="134587" y="233547"/>
                        <a:pt x="144483" y="314696"/>
                        <a:pt x="146462" y="352301"/>
                      </a:cubicBezTo>
                      <a:cubicBezTo>
                        <a:pt x="148441" y="389906"/>
                        <a:pt x="114794" y="385948"/>
                        <a:pt x="122711" y="423553"/>
                      </a:cubicBezTo>
                      <a:cubicBezTo>
                        <a:pt x="130628" y="461158"/>
                        <a:pt x="174171" y="546265"/>
                        <a:pt x="193963" y="577932"/>
                      </a:cubicBezTo>
                      <a:cubicBezTo>
                        <a:pt x="213755" y="609599"/>
                        <a:pt x="217714" y="653143"/>
                        <a:pt x="241465" y="613558"/>
                      </a:cubicBezTo>
                      <a:cubicBezTo>
                        <a:pt x="265216" y="573974"/>
                        <a:pt x="298862" y="419594"/>
                        <a:pt x="336467" y="340425"/>
                      </a:cubicBezTo>
                      <a:cubicBezTo>
                        <a:pt x="374072" y="261256"/>
                        <a:pt x="431470" y="188026"/>
                        <a:pt x="467096" y="138545"/>
                      </a:cubicBezTo>
                      <a:cubicBezTo>
                        <a:pt x="502722" y="89065"/>
                        <a:pt x="583869" y="39584"/>
                        <a:pt x="562098" y="19792"/>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00"/>
                    </a:solidFill>
                    <a:latin typeface="Comic Sans MS" panose="030F0702030302020204" pitchFamily="66" charset="0"/>
                  </a:endParaRPr>
                </a:p>
              </p:txBody>
            </p:sp>
            <p:sp>
              <p:nvSpPr>
                <p:cNvPr id="490" name="フリーフォーム 489"/>
                <p:cNvSpPr/>
                <p:nvPr/>
              </p:nvSpPr>
              <p:spPr>
                <a:xfrm flipH="1">
                  <a:off x="4815353" y="3356992"/>
                  <a:ext cx="589808" cy="1326078"/>
                </a:xfrm>
                <a:custGeom>
                  <a:avLst/>
                  <a:gdLst>
                    <a:gd name="connsiteX0" fmla="*/ 583870 w 589808"/>
                    <a:gd name="connsiteY0" fmla="*/ 263236 h 1326078"/>
                    <a:gd name="connsiteX1" fmla="*/ 583870 w 589808"/>
                    <a:gd name="connsiteY1" fmla="*/ 96981 h 1326078"/>
                    <a:gd name="connsiteX2" fmla="*/ 548244 w 589808"/>
                    <a:gd name="connsiteY2" fmla="*/ 25730 h 1326078"/>
                    <a:gd name="connsiteX3" fmla="*/ 488867 w 589808"/>
                    <a:gd name="connsiteY3" fmla="*/ 1979 h 1326078"/>
                    <a:gd name="connsiteX4" fmla="*/ 358239 w 589808"/>
                    <a:gd name="connsiteY4" fmla="*/ 37605 h 1326078"/>
                    <a:gd name="connsiteX5" fmla="*/ 275111 w 589808"/>
                    <a:gd name="connsiteY5" fmla="*/ 120732 h 1326078"/>
                    <a:gd name="connsiteX6" fmla="*/ 132608 w 589808"/>
                    <a:gd name="connsiteY6" fmla="*/ 286987 h 1326078"/>
                    <a:gd name="connsiteX7" fmla="*/ 49480 w 589808"/>
                    <a:gd name="connsiteY7" fmla="*/ 536369 h 1326078"/>
                    <a:gd name="connsiteX8" fmla="*/ 1979 w 589808"/>
                    <a:gd name="connsiteY8" fmla="*/ 868878 h 1326078"/>
                    <a:gd name="connsiteX9" fmla="*/ 37605 w 589808"/>
                    <a:gd name="connsiteY9" fmla="*/ 1189511 h 1326078"/>
                    <a:gd name="connsiteX10" fmla="*/ 37605 w 589808"/>
                    <a:gd name="connsiteY10" fmla="*/ 1308265 h 1326078"/>
                    <a:gd name="connsiteX11" fmla="*/ 73231 w 589808"/>
                    <a:gd name="connsiteY11" fmla="*/ 1296389 h 1326078"/>
                    <a:gd name="connsiteX12" fmla="*/ 203859 w 589808"/>
                    <a:gd name="connsiteY12" fmla="*/ 1177636 h 1326078"/>
                    <a:gd name="connsiteX13" fmla="*/ 310737 w 589808"/>
                    <a:gd name="connsiteY13" fmla="*/ 1130135 h 1326078"/>
                    <a:gd name="connsiteX14" fmla="*/ 441366 w 589808"/>
                    <a:gd name="connsiteY14" fmla="*/ 1118259 h 1326078"/>
                    <a:gd name="connsiteX15" fmla="*/ 548244 w 589808"/>
                    <a:gd name="connsiteY15" fmla="*/ 1094509 h 1326078"/>
                    <a:gd name="connsiteX16" fmla="*/ 560119 w 589808"/>
                    <a:gd name="connsiteY16" fmla="*/ 1058883 h 1326078"/>
                    <a:gd name="connsiteX17" fmla="*/ 524493 w 589808"/>
                    <a:gd name="connsiteY17" fmla="*/ 857002 h 1326078"/>
                    <a:gd name="connsiteX18" fmla="*/ 536369 w 589808"/>
                    <a:gd name="connsiteY18" fmla="*/ 666997 h 1326078"/>
                    <a:gd name="connsiteX19" fmla="*/ 548244 w 589808"/>
                    <a:gd name="connsiteY19" fmla="*/ 512618 h 1326078"/>
                    <a:gd name="connsiteX20" fmla="*/ 560119 w 589808"/>
                    <a:gd name="connsiteY20" fmla="*/ 358239 h 1326078"/>
                    <a:gd name="connsiteX21" fmla="*/ 583870 w 589808"/>
                    <a:gd name="connsiteY21" fmla="*/ 263236 h 13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9808" h="1326078">
                      <a:moveTo>
                        <a:pt x="583870" y="263236"/>
                      </a:moveTo>
                      <a:cubicBezTo>
                        <a:pt x="587828" y="219693"/>
                        <a:pt x="589808" y="136565"/>
                        <a:pt x="583870" y="96981"/>
                      </a:cubicBezTo>
                      <a:cubicBezTo>
                        <a:pt x="577932" y="57397"/>
                        <a:pt x="564078" y="41564"/>
                        <a:pt x="548244" y="25730"/>
                      </a:cubicBezTo>
                      <a:cubicBezTo>
                        <a:pt x="532410" y="9896"/>
                        <a:pt x="520535" y="0"/>
                        <a:pt x="488867" y="1979"/>
                      </a:cubicBezTo>
                      <a:cubicBezTo>
                        <a:pt x="457200" y="3958"/>
                        <a:pt x="393865" y="17813"/>
                        <a:pt x="358239" y="37605"/>
                      </a:cubicBezTo>
                      <a:cubicBezTo>
                        <a:pt x="322613" y="57397"/>
                        <a:pt x="312716" y="79168"/>
                        <a:pt x="275111" y="120732"/>
                      </a:cubicBezTo>
                      <a:cubicBezTo>
                        <a:pt x="237506" y="162296"/>
                        <a:pt x="170213" y="217714"/>
                        <a:pt x="132608" y="286987"/>
                      </a:cubicBezTo>
                      <a:cubicBezTo>
                        <a:pt x="95003" y="356260"/>
                        <a:pt x="71252" y="439387"/>
                        <a:pt x="49480" y="536369"/>
                      </a:cubicBezTo>
                      <a:cubicBezTo>
                        <a:pt x="27709" y="633351"/>
                        <a:pt x="3958" y="760021"/>
                        <a:pt x="1979" y="868878"/>
                      </a:cubicBezTo>
                      <a:cubicBezTo>
                        <a:pt x="0" y="977735"/>
                        <a:pt x="31667" y="1116280"/>
                        <a:pt x="37605" y="1189511"/>
                      </a:cubicBezTo>
                      <a:cubicBezTo>
                        <a:pt x="43543" y="1262742"/>
                        <a:pt x="31667" y="1290452"/>
                        <a:pt x="37605" y="1308265"/>
                      </a:cubicBezTo>
                      <a:cubicBezTo>
                        <a:pt x="43543" y="1326078"/>
                        <a:pt x="45522" y="1318161"/>
                        <a:pt x="73231" y="1296389"/>
                      </a:cubicBezTo>
                      <a:cubicBezTo>
                        <a:pt x="100940" y="1274618"/>
                        <a:pt x="164275" y="1205345"/>
                        <a:pt x="203859" y="1177636"/>
                      </a:cubicBezTo>
                      <a:cubicBezTo>
                        <a:pt x="243443" y="1149927"/>
                        <a:pt x="271153" y="1140031"/>
                        <a:pt x="310737" y="1130135"/>
                      </a:cubicBezTo>
                      <a:cubicBezTo>
                        <a:pt x="350321" y="1120239"/>
                        <a:pt x="401781" y="1124197"/>
                        <a:pt x="441366" y="1118259"/>
                      </a:cubicBezTo>
                      <a:cubicBezTo>
                        <a:pt x="480951" y="1112321"/>
                        <a:pt x="528452" y="1104405"/>
                        <a:pt x="548244" y="1094509"/>
                      </a:cubicBezTo>
                      <a:cubicBezTo>
                        <a:pt x="568036" y="1084613"/>
                        <a:pt x="564077" y="1098467"/>
                        <a:pt x="560119" y="1058883"/>
                      </a:cubicBezTo>
                      <a:cubicBezTo>
                        <a:pt x="556161" y="1019299"/>
                        <a:pt x="528451" y="922316"/>
                        <a:pt x="524493" y="857002"/>
                      </a:cubicBezTo>
                      <a:cubicBezTo>
                        <a:pt x="520535" y="791688"/>
                        <a:pt x="532411" y="724394"/>
                        <a:pt x="536369" y="666997"/>
                      </a:cubicBezTo>
                      <a:cubicBezTo>
                        <a:pt x="540327" y="609600"/>
                        <a:pt x="548244" y="512618"/>
                        <a:pt x="548244" y="512618"/>
                      </a:cubicBezTo>
                      <a:cubicBezTo>
                        <a:pt x="552202" y="461158"/>
                        <a:pt x="554181" y="397824"/>
                        <a:pt x="560119" y="358239"/>
                      </a:cubicBezTo>
                      <a:cubicBezTo>
                        <a:pt x="566057" y="318654"/>
                        <a:pt x="579912" y="306779"/>
                        <a:pt x="583870" y="263236"/>
                      </a:cubicBezTo>
                      <a:close/>
                    </a:path>
                  </a:pathLst>
                </a:cu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91" name="フリーフォーム 490"/>
                <p:cNvSpPr/>
                <p:nvPr/>
              </p:nvSpPr>
              <p:spPr>
                <a:xfrm>
                  <a:off x="3375193" y="3577485"/>
                  <a:ext cx="389906" cy="1363683"/>
                </a:xfrm>
                <a:custGeom>
                  <a:avLst/>
                  <a:gdLst>
                    <a:gd name="connsiteX0" fmla="*/ 273132 w 389906"/>
                    <a:gd name="connsiteY0" fmla="*/ 217714 h 1363683"/>
                    <a:gd name="connsiteX1" fmla="*/ 368135 w 389906"/>
                    <a:gd name="connsiteY1" fmla="*/ 217714 h 1363683"/>
                    <a:gd name="connsiteX2" fmla="*/ 380010 w 389906"/>
                    <a:gd name="connsiteY2" fmla="*/ 158337 h 1363683"/>
                    <a:gd name="connsiteX3" fmla="*/ 380010 w 389906"/>
                    <a:gd name="connsiteY3" fmla="*/ 87085 h 1363683"/>
                    <a:gd name="connsiteX4" fmla="*/ 320634 w 389906"/>
                    <a:gd name="connsiteY4" fmla="*/ 27709 h 1363683"/>
                    <a:gd name="connsiteX5" fmla="*/ 273132 w 389906"/>
                    <a:gd name="connsiteY5" fmla="*/ 3958 h 1363683"/>
                    <a:gd name="connsiteX6" fmla="*/ 225631 w 389906"/>
                    <a:gd name="connsiteY6" fmla="*/ 51459 h 1363683"/>
                    <a:gd name="connsiteX7" fmla="*/ 190005 w 389906"/>
                    <a:gd name="connsiteY7" fmla="*/ 51459 h 1363683"/>
                    <a:gd name="connsiteX8" fmla="*/ 118753 w 389906"/>
                    <a:gd name="connsiteY8" fmla="*/ 51459 h 1363683"/>
                    <a:gd name="connsiteX9" fmla="*/ 142504 w 389906"/>
                    <a:gd name="connsiteY9" fmla="*/ 158337 h 1363683"/>
                    <a:gd name="connsiteX10" fmla="*/ 130629 w 389906"/>
                    <a:gd name="connsiteY10" fmla="*/ 312717 h 1363683"/>
                    <a:gd name="connsiteX11" fmla="*/ 118753 w 389906"/>
                    <a:gd name="connsiteY11" fmla="*/ 562098 h 1363683"/>
                    <a:gd name="connsiteX12" fmla="*/ 106878 w 389906"/>
                    <a:gd name="connsiteY12" fmla="*/ 716478 h 1363683"/>
                    <a:gd name="connsiteX13" fmla="*/ 83127 w 389906"/>
                    <a:gd name="connsiteY13" fmla="*/ 906483 h 1363683"/>
                    <a:gd name="connsiteX14" fmla="*/ 59377 w 389906"/>
                    <a:gd name="connsiteY14" fmla="*/ 1096488 h 1363683"/>
                    <a:gd name="connsiteX15" fmla="*/ 23751 w 389906"/>
                    <a:gd name="connsiteY15" fmla="*/ 1227117 h 1363683"/>
                    <a:gd name="connsiteX16" fmla="*/ 11875 w 389906"/>
                    <a:gd name="connsiteY16" fmla="*/ 1310244 h 1363683"/>
                    <a:gd name="connsiteX17" fmla="*/ 95003 w 389906"/>
                    <a:gd name="connsiteY17" fmla="*/ 1286493 h 1363683"/>
                    <a:gd name="connsiteX18" fmla="*/ 166254 w 389906"/>
                    <a:gd name="connsiteY18" fmla="*/ 1333995 h 1363683"/>
                    <a:gd name="connsiteX19" fmla="*/ 201880 w 389906"/>
                    <a:gd name="connsiteY19" fmla="*/ 1345870 h 1363683"/>
                    <a:gd name="connsiteX20" fmla="*/ 213756 w 389906"/>
                    <a:gd name="connsiteY20" fmla="*/ 1227117 h 1363683"/>
                    <a:gd name="connsiteX21" fmla="*/ 190005 w 389906"/>
                    <a:gd name="connsiteY21" fmla="*/ 1155865 h 1363683"/>
                    <a:gd name="connsiteX22" fmla="*/ 190005 w 389906"/>
                    <a:gd name="connsiteY22" fmla="*/ 965859 h 1363683"/>
                    <a:gd name="connsiteX23" fmla="*/ 213756 w 389906"/>
                    <a:gd name="connsiteY23" fmla="*/ 847106 h 1363683"/>
                    <a:gd name="connsiteX24" fmla="*/ 225631 w 389906"/>
                    <a:gd name="connsiteY24" fmla="*/ 443345 h 1363683"/>
                    <a:gd name="connsiteX25" fmla="*/ 237506 w 389906"/>
                    <a:gd name="connsiteY25" fmla="*/ 360218 h 1363683"/>
                    <a:gd name="connsiteX26" fmla="*/ 273132 w 389906"/>
                    <a:gd name="connsiteY26" fmla="*/ 217714 h 136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9906" h="1363683">
                      <a:moveTo>
                        <a:pt x="273132" y="217714"/>
                      </a:moveTo>
                      <a:cubicBezTo>
                        <a:pt x="294904" y="193963"/>
                        <a:pt x="350322" y="227610"/>
                        <a:pt x="368135" y="217714"/>
                      </a:cubicBezTo>
                      <a:cubicBezTo>
                        <a:pt x="385948" y="207818"/>
                        <a:pt x="378031" y="180109"/>
                        <a:pt x="380010" y="158337"/>
                      </a:cubicBezTo>
                      <a:cubicBezTo>
                        <a:pt x="381989" y="136566"/>
                        <a:pt x="389906" y="108856"/>
                        <a:pt x="380010" y="87085"/>
                      </a:cubicBezTo>
                      <a:cubicBezTo>
                        <a:pt x="370114" y="65314"/>
                        <a:pt x="338447" y="41564"/>
                        <a:pt x="320634" y="27709"/>
                      </a:cubicBezTo>
                      <a:cubicBezTo>
                        <a:pt x="302821" y="13855"/>
                        <a:pt x="288966" y="0"/>
                        <a:pt x="273132" y="3958"/>
                      </a:cubicBezTo>
                      <a:cubicBezTo>
                        <a:pt x="257298" y="7916"/>
                        <a:pt x="239485" y="43542"/>
                        <a:pt x="225631" y="51459"/>
                      </a:cubicBezTo>
                      <a:cubicBezTo>
                        <a:pt x="211777" y="59376"/>
                        <a:pt x="190005" y="51459"/>
                        <a:pt x="190005" y="51459"/>
                      </a:cubicBezTo>
                      <a:cubicBezTo>
                        <a:pt x="172192" y="51459"/>
                        <a:pt x="126670" y="33646"/>
                        <a:pt x="118753" y="51459"/>
                      </a:cubicBezTo>
                      <a:cubicBezTo>
                        <a:pt x="110836" y="69272"/>
                        <a:pt x="140525" y="114794"/>
                        <a:pt x="142504" y="158337"/>
                      </a:cubicBezTo>
                      <a:cubicBezTo>
                        <a:pt x="144483" y="201880"/>
                        <a:pt x="134588" y="245424"/>
                        <a:pt x="130629" y="312717"/>
                      </a:cubicBezTo>
                      <a:cubicBezTo>
                        <a:pt x="126671" y="380011"/>
                        <a:pt x="122712" y="494805"/>
                        <a:pt x="118753" y="562098"/>
                      </a:cubicBezTo>
                      <a:cubicBezTo>
                        <a:pt x="114795" y="629392"/>
                        <a:pt x="112816" y="659080"/>
                        <a:pt x="106878" y="716478"/>
                      </a:cubicBezTo>
                      <a:cubicBezTo>
                        <a:pt x="100940" y="773876"/>
                        <a:pt x="83127" y="906483"/>
                        <a:pt x="83127" y="906483"/>
                      </a:cubicBezTo>
                      <a:cubicBezTo>
                        <a:pt x="75210" y="969818"/>
                        <a:pt x="69273" y="1043049"/>
                        <a:pt x="59377" y="1096488"/>
                      </a:cubicBezTo>
                      <a:cubicBezTo>
                        <a:pt x="49481" y="1149927"/>
                        <a:pt x="31668" y="1191491"/>
                        <a:pt x="23751" y="1227117"/>
                      </a:cubicBezTo>
                      <a:cubicBezTo>
                        <a:pt x="15834" y="1262743"/>
                        <a:pt x="0" y="1300348"/>
                        <a:pt x="11875" y="1310244"/>
                      </a:cubicBezTo>
                      <a:cubicBezTo>
                        <a:pt x="23750" y="1320140"/>
                        <a:pt x="69273" y="1282535"/>
                        <a:pt x="95003" y="1286493"/>
                      </a:cubicBezTo>
                      <a:cubicBezTo>
                        <a:pt x="120733" y="1290451"/>
                        <a:pt x="148441" y="1324099"/>
                        <a:pt x="166254" y="1333995"/>
                      </a:cubicBezTo>
                      <a:cubicBezTo>
                        <a:pt x="184067" y="1343891"/>
                        <a:pt x="193963" y="1363683"/>
                        <a:pt x="201880" y="1345870"/>
                      </a:cubicBezTo>
                      <a:cubicBezTo>
                        <a:pt x="209797" y="1328057"/>
                        <a:pt x="215735" y="1258785"/>
                        <a:pt x="213756" y="1227117"/>
                      </a:cubicBezTo>
                      <a:cubicBezTo>
                        <a:pt x="211777" y="1195450"/>
                        <a:pt x="193963" y="1199408"/>
                        <a:pt x="190005" y="1155865"/>
                      </a:cubicBezTo>
                      <a:cubicBezTo>
                        <a:pt x="186047" y="1112322"/>
                        <a:pt x="186046" y="1017319"/>
                        <a:pt x="190005" y="965859"/>
                      </a:cubicBezTo>
                      <a:cubicBezTo>
                        <a:pt x="193964" y="914399"/>
                        <a:pt x="207818" y="934192"/>
                        <a:pt x="213756" y="847106"/>
                      </a:cubicBezTo>
                      <a:cubicBezTo>
                        <a:pt x="219694" y="760020"/>
                        <a:pt x="221673" y="524493"/>
                        <a:pt x="225631" y="443345"/>
                      </a:cubicBezTo>
                      <a:cubicBezTo>
                        <a:pt x="229589" y="362197"/>
                        <a:pt x="231568" y="399802"/>
                        <a:pt x="237506" y="360218"/>
                      </a:cubicBezTo>
                      <a:cubicBezTo>
                        <a:pt x="243444" y="320634"/>
                        <a:pt x="251361" y="241465"/>
                        <a:pt x="273132" y="21771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92" name="フリーフォーム 491"/>
                <p:cNvSpPr/>
                <p:nvPr/>
              </p:nvSpPr>
              <p:spPr>
                <a:xfrm>
                  <a:off x="3333918" y="4941168"/>
                  <a:ext cx="257299" cy="1268681"/>
                </a:xfrm>
                <a:custGeom>
                  <a:avLst/>
                  <a:gdLst>
                    <a:gd name="connsiteX0" fmla="*/ 154380 w 257299"/>
                    <a:gd name="connsiteY0" fmla="*/ 5938 h 1268681"/>
                    <a:gd name="connsiteX1" fmla="*/ 249382 w 257299"/>
                    <a:gd name="connsiteY1" fmla="*/ 77190 h 1268681"/>
                    <a:gd name="connsiteX2" fmla="*/ 201881 w 257299"/>
                    <a:gd name="connsiteY2" fmla="*/ 350323 h 1268681"/>
                    <a:gd name="connsiteX3" fmla="*/ 201881 w 257299"/>
                    <a:gd name="connsiteY3" fmla="*/ 587829 h 1268681"/>
                    <a:gd name="connsiteX4" fmla="*/ 118754 w 257299"/>
                    <a:gd name="connsiteY4" fmla="*/ 1169720 h 1268681"/>
                    <a:gd name="connsiteX5" fmla="*/ 59377 w 257299"/>
                    <a:gd name="connsiteY5" fmla="*/ 1181595 h 1268681"/>
                    <a:gd name="connsiteX6" fmla="*/ 0 w 257299"/>
                    <a:gd name="connsiteY6" fmla="*/ 1169720 h 1268681"/>
                    <a:gd name="connsiteX7" fmla="*/ 59377 w 257299"/>
                    <a:gd name="connsiteY7" fmla="*/ 1062842 h 1268681"/>
                    <a:gd name="connsiteX8" fmla="*/ 95003 w 257299"/>
                    <a:gd name="connsiteY8" fmla="*/ 825336 h 1268681"/>
                    <a:gd name="connsiteX9" fmla="*/ 118754 w 257299"/>
                    <a:gd name="connsiteY9" fmla="*/ 492827 h 1268681"/>
                    <a:gd name="connsiteX10" fmla="*/ 130629 w 257299"/>
                    <a:gd name="connsiteY10" fmla="*/ 314697 h 1268681"/>
                    <a:gd name="connsiteX11" fmla="*/ 118754 w 257299"/>
                    <a:gd name="connsiteY11" fmla="*/ 112816 h 1268681"/>
                    <a:gd name="connsiteX12" fmla="*/ 154380 w 257299"/>
                    <a:gd name="connsiteY12" fmla="*/ 5938 h 12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299" h="1268681">
                      <a:moveTo>
                        <a:pt x="154380" y="5938"/>
                      </a:moveTo>
                      <a:cubicBezTo>
                        <a:pt x="176151" y="0"/>
                        <a:pt x="241465" y="19793"/>
                        <a:pt x="249382" y="77190"/>
                      </a:cubicBezTo>
                      <a:cubicBezTo>
                        <a:pt x="257299" y="134587"/>
                        <a:pt x="209798" y="265217"/>
                        <a:pt x="201881" y="350323"/>
                      </a:cubicBezTo>
                      <a:cubicBezTo>
                        <a:pt x="193964" y="435430"/>
                        <a:pt x="215736" y="451263"/>
                        <a:pt x="201881" y="587829"/>
                      </a:cubicBezTo>
                      <a:cubicBezTo>
                        <a:pt x="188026" y="724395"/>
                        <a:pt x="142505" y="1070759"/>
                        <a:pt x="118754" y="1169720"/>
                      </a:cubicBezTo>
                      <a:cubicBezTo>
                        <a:pt x="95003" y="1268681"/>
                        <a:pt x="79169" y="1181595"/>
                        <a:pt x="59377" y="1181595"/>
                      </a:cubicBezTo>
                      <a:cubicBezTo>
                        <a:pt x="39585" y="1181595"/>
                        <a:pt x="0" y="1189512"/>
                        <a:pt x="0" y="1169720"/>
                      </a:cubicBezTo>
                      <a:cubicBezTo>
                        <a:pt x="0" y="1149928"/>
                        <a:pt x="43543" y="1120239"/>
                        <a:pt x="59377" y="1062842"/>
                      </a:cubicBezTo>
                      <a:cubicBezTo>
                        <a:pt x="75211" y="1005445"/>
                        <a:pt x="85107" y="920339"/>
                        <a:pt x="95003" y="825336"/>
                      </a:cubicBezTo>
                      <a:cubicBezTo>
                        <a:pt x="104899" y="730334"/>
                        <a:pt x="112816" y="577934"/>
                        <a:pt x="118754" y="492827"/>
                      </a:cubicBezTo>
                      <a:cubicBezTo>
                        <a:pt x="124692" y="407720"/>
                        <a:pt x="130629" y="378032"/>
                        <a:pt x="130629" y="314697"/>
                      </a:cubicBezTo>
                      <a:cubicBezTo>
                        <a:pt x="130629" y="251362"/>
                        <a:pt x="116775" y="164276"/>
                        <a:pt x="118754" y="112816"/>
                      </a:cubicBezTo>
                      <a:cubicBezTo>
                        <a:pt x="120733" y="61356"/>
                        <a:pt x="132609" y="11876"/>
                        <a:pt x="154380" y="5938"/>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93" name="フリーフォーム 492"/>
                <p:cNvSpPr/>
                <p:nvPr/>
              </p:nvSpPr>
              <p:spPr>
                <a:xfrm>
                  <a:off x="3303185" y="4869160"/>
                  <a:ext cx="140525" cy="1290451"/>
                </a:xfrm>
                <a:custGeom>
                  <a:avLst/>
                  <a:gdLst>
                    <a:gd name="connsiteX0" fmla="*/ 112815 w 140525"/>
                    <a:gd name="connsiteY0" fmla="*/ 0 h 1290451"/>
                    <a:gd name="connsiteX1" fmla="*/ 124691 w 140525"/>
                    <a:gd name="connsiteY1" fmla="*/ 332509 h 1290451"/>
                    <a:gd name="connsiteX2" fmla="*/ 17813 w 140525"/>
                    <a:gd name="connsiteY2" fmla="*/ 1163781 h 1290451"/>
                    <a:gd name="connsiteX3" fmla="*/ 17813 w 140525"/>
                    <a:gd name="connsiteY3" fmla="*/ 1092529 h 1290451"/>
                    <a:gd name="connsiteX4" fmla="*/ 77189 w 140525"/>
                    <a:gd name="connsiteY4" fmla="*/ 415636 h 1290451"/>
                    <a:gd name="connsiteX5" fmla="*/ 77189 w 140525"/>
                    <a:gd name="connsiteY5" fmla="*/ 190005 h 1290451"/>
                    <a:gd name="connsiteX6" fmla="*/ 112815 w 140525"/>
                    <a:gd name="connsiteY6" fmla="*/ 0 h 129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525" h="1290451">
                      <a:moveTo>
                        <a:pt x="112815" y="0"/>
                      </a:moveTo>
                      <a:cubicBezTo>
                        <a:pt x="126670" y="69273"/>
                        <a:pt x="140525" y="138546"/>
                        <a:pt x="124691" y="332509"/>
                      </a:cubicBezTo>
                      <a:cubicBezTo>
                        <a:pt x="108857" y="526472"/>
                        <a:pt x="35626" y="1037111"/>
                        <a:pt x="17813" y="1163781"/>
                      </a:cubicBezTo>
                      <a:cubicBezTo>
                        <a:pt x="0" y="1290451"/>
                        <a:pt x="7917" y="1217220"/>
                        <a:pt x="17813" y="1092529"/>
                      </a:cubicBezTo>
                      <a:cubicBezTo>
                        <a:pt x="27709" y="967838"/>
                        <a:pt x="67293" y="566057"/>
                        <a:pt x="77189" y="415636"/>
                      </a:cubicBezTo>
                      <a:cubicBezTo>
                        <a:pt x="87085" y="265215"/>
                        <a:pt x="77189" y="190005"/>
                        <a:pt x="77189" y="190005"/>
                      </a:cubicBezTo>
                      <a:lnTo>
                        <a:pt x="112815"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94" name="フリーフォーム 493"/>
                <p:cNvSpPr/>
                <p:nvPr/>
              </p:nvSpPr>
              <p:spPr>
                <a:xfrm>
                  <a:off x="3159169" y="6165304"/>
                  <a:ext cx="292925" cy="308758"/>
                </a:xfrm>
                <a:custGeom>
                  <a:avLst/>
                  <a:gdLst>
                    <a:gd name="connsiteX0" fmla="*/ 69273 w 292925"/>
                    <a:gd name="connsiteY0" fmla="*/ 73231 h 308758"/>
                    <a:gd name="connsiteX1" fmla="*/ 116774 w 292925"/>
                    <a:gd name="connsiteY1" fmla="*/ 1979 h 308758"/>
                    <a:gd name="connsiteX2" fmla="*/ 259278 w 292925"/>
                    <a:gd name="connsiteY2" fmla="*/ 85106 h 308758"/>
                    <a:gd name="connsiteX3" fmla="*/ 283029 w 292925"/>
                    <a:gd name="connsiteY3" fmla="*/ 275111 h 308758"/>
                    <a:gd name="connsiteX4" fmla="*/ 199901 w 292925"/>
                    <a:gd name="connsiteY4" fmla="*/ 286987 h 308758"/>
                    <a:gd name="connsiteX5" fmla="*/ 93023 w 292925"/>
                    <a:gd name="connsiteY5" fmla="*/ 251361 h 308758"/>
                    <a:gd name="connsiteX6" fmla="*/ 9896 w 292925"/>
                    <a:gd name="connsiteY6" fmla="*/ 215735 h 308758"/>
                    <a:gd name="connsiteX7" fmla="*/ 33647 w 292925"/>
                    <a:gd name="connsiteY7" fmla="*/ 120732 h 308758"/>
                    <a:gd name="connsiteX8" fmla="*/ 69273 w 292925"/>
                    <a:gd name="connsiteY8" fmla="*/ 73231 h 30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925" h="308758">
                      <a:moveTo>
                        <a:pt x="69273" y="73231"/>
                      </a:moveTo>
                      <a:cubicBezTo>
                        <a:pt x="83127" y="53439"/>
                        <a:pt x="85107" y="0"/>
                        <a:pt x="116774" y="1979"/>
                      </a:cubicBezTo>
                      <a:cubicBezTo>
                        <a:pt x="148442" y="3958"/>
                        <a:pt x="231569" y="39584"/>
                        <a:pt x="259278" y="85106"/>
                      </a:cubicBezTo>
                      <a:cubicBezTo>
                        <a:pt x="286987" y="130628"/>
                        <a:pt x="292925" y="241464"/>
                        <a:pt x="283029" y="275111"/>
                      </a:cubicBezTo>
                      <a:cubicBezTo>
                        <a:pt x="273133" y="308758"/>
                        <a:pt x="231569" y="290945"/>
                        <a:pt x="199901" y="286987"/>
                      </a:cubicBezTo>
                      <a:cubicBezTo>
                        <a:pt x="168233" y="283029"/>
                        <a:pt x="124691" y="263236"/>
                        <a:pt x="93023" y="251361"/>
                      </a:cubicBezTo>
                      <a:cubicBezTo>
                        <a:pt x="61355" y="239486"/>
                        <a:pt x="19792" y="237506"/>
                        <a:pt x="9896" y="215735"/>
                      </a:cubicBezTo>
                      <a:cubicBezTo>
                        <a:pt x="0" y="193964"/>
                        <a:pt x="23751" y="144483"/>
                        <a:pt x="33647" y="120732"/>
                      </a:cubicBezTo>
                      <a:cubicBezTo>
                        <a:pt x="43543" y="96981"/>
                        <a:pt x="55419" y="93023"/>
                        <a:pt x="69273" y="73231"/>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95" name="フリーフォーム 494"/>
                <p:cNvSpPr/>
                <p:nvPr/>
              </p:nvSpPr>
              <p:spPr>
                <a:xfrm>
                  <a:off x="3159169" y="6381328"/>
                  <a:ext cx="72008" cy="144016"/>
                </a:xfrm>
                <a:custGeom>
                  <a:avLst/>
                  <a:gdLst>
                    <a:gd name="connsiteX0" fmla="*/ 79169 w 91044"/>
                    <a:gd name="connsiteY0" fmla="*/ 3958 h 186046"/>
                    <a:gd name="connsiteX1" fmla="*/ 7917 w 91044"/>
                    <a:gd name="connsiteY1" fmla="*/ 98960 h 186046"/>
                    <a:gd name="connsiteX2" fmla="*/ 31668 w 91044"/>
                    <a:gd name="connsiteY2" fmla="*/ 182088 h 186046"/>
                    <a:gd name="connsiteX3" fmla="*/ 79169 w 91044"/>
                    <a:gd name="connsiteY3" fmla="*/ 75210 h 186046"/>
                    <a:gd name="connsiteX4" fmla="*/ 79169 w 91044"/>
                    <a:gd name="connsiteY4" fmla="*/ 3958 h 186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44" h="186046">
                      <a:moveTo>
                        <a:pt x="79169" y="3958"/>
                      </a:moveTo>
                      <a:cubicBezTo>
                        <a:pt x="67294" y="7916"/>
                        <a:pt x="15834" y="69272"/>
                        <a:pt x="7917" y="98960"/>
                      </a:cubicBezTo>
                      <a:cubicBezTo>
                        <a:pt x="0" y="128648"/>
                        <a:pt x="19793" y="186046"/>
                        <a:pt x="31668" y="182088"/>
                      </a:cubicBezTo>
                      <a:cubicBezTo>
                        <a:pt x="43543" y="178130"/>
                        <a:pt x="73231" y="106878"/>
                        <a:pt x="79169" y="75210"/>
                      </a:cubicBezTo>
                      <a:cubicBezTo>
                        <a:pt x="85107" y="43542"/>
                        <a:pt x="91044" y="0"/>
                        <a:pt x="79169" y="3958"/>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96" name="フリーフォーム 495"/>
                <p:cNvSpPr/>
                <p:nvPr/>
              </p:nvSpPr>
              <p:spPr>
                <a:xfrm>
                  <a:off x="3212141" y="6411306"/>
                  <a:ext cx="91044" cy="114038"/>
                </a:xfrm>
                <a:custGeom>
                  <a:avLst/>
                  <a:gdLst>
                    <a:gd name="connsiteX0" fmla="*/ 79169 w 91044"/>
                    <a:gd name="connsiteY0" fmla="*/ 3958 h 186046"/>
                    <a:gd name="connsiteX1" fmla="*/ 7917 w 91044"/>
                    <a:gd name="connsiteY1" fmla="*/ 98960 h 186046"/>
                    <a:gd name="connsiteX2" fmla="*/ 31668 w 91044"/>
                    <a:gd name="connsiteY2" fmla="*/ 182088 h 186046"/>
                    <a:gd name="connsiteX3" fmla="*/ 79169 w 91044"/>
                    <a:gd name="connsiteY3" fmla="*/ 75210 h 186046"/>
                    <a:gd name="connsiteX4" fmla="*/ 79169 w 91044"/>
                    <a:gd name="connsiteY4" fmla="*/ 3958 h 186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44" h="186046">
                      <a:moveTo>
                        <a:pt x="79169" y="3958"/>
                      </a:moveTo>
                      <a:cubicBezTo>
                        <a:pt x="67294" y="7916"/>
                        <a:pt x="15834" y="69272"/>
                        <a:pt x="7917" y="98960"/>
                      </a:cubicBezTo>
                      <a:cubicBezTo>
                        <a:pt x="0" y="128648"/>
                        <a:pt x="19793" y="186046"/>
                        <a:pt x="31668" y="182088"/>
                      </a:cubicBezTo>
                      <a:cubicBezTo>
                        <a:pt x="43543" y="178130"/>
                        <a:pt x="73231" y="106878"/>
                        <a:pt x="79169" y="75210"/>
                      </a:cubicBezTo>
                      <a:cubicBezTo>
                        <a:pt x="85107" y="43542"/>
                        <a:pt x="91044" y="0"/>
                        <a:pt x="79169" y="3958"/>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grpSp>
              <p:nvGrpSpPr>
                <p:cNvPr id="497" name="グループ化 62"/>
                <p:cNvGrpSpPr/>
                <p:nvPr/>
              </p:nvGrpSpPr>
              <p:grpSpPr>
                <a:xfrm>
                  <a:off x="5535433" y="3573016"/>
                  <a:ext cx="286986" cy="1190079"/>
                  <a:chOff x="2915816" y="3573016"/>
                  <a:chExt cx="286986" cy="1190079"/>
                </a:xfrm>
              </p:grpSpPr>
              <p:sp>
                <p:nvSpPr>
                  <p:cNvPr id="498" name="フリーフォーム 497"/>
                  <p:cNvSpPr/>
                  <p:nvPr/>
                </p:nvSpPr>
                <p:spPr>
                  <a:xfrm>
                    <a:off x="2915816" y="3573016"/>
                    <a:ext cx="286986" cy="1171698"/>
                  </a:xfrm>
                  <a:custGeom>
                    <a:avLst/>
                    <a:gdLst>
                      <a:gd name="connsiteX0" fmla="*/ 33646 w 286986"/>
                      <a:gd name="connsiteY0" fmla="*/ 9896 h 1171698"/>
                      <a:gd name="connsiteX1" fmla="*/ 69272 w 286986"/>
                      <a:gd name="connsiteY1" fmla="*/ 247402 h 1171698"/>
                      <a:gd name="connsiteX2" fmla="*/ 9896 w 286986"/>
                      <a:gd name="connsiteY2" fmla="*/ 461158 h 1171698"/>
                      <a:gd name="connsiteX3" fmla="*/ 9896 w 286986"/>
                      <a:gd name="connsiteY3" fmla="*/ 686789 h 1171698"/>
                      <a:gd name="connsiteX4" fmla="*/ 45522 w 286986"/>
                      <a:gd name="connsiteY4" fmla="*/ 876794 h 1171698"/>
                      <a:gd name="connsiteX5" fmla="*/ 116774 w 286986"/>
                      <a:gd name="connsiteY5" fmla="*/ 1054924 h 1171698"/>
                      <a:gd name="connsiteX6" fmla="*/ 176150 w 286986"/>
                      <a:gd name="connsiteY6" fmla="*/ 1149927 h 1171698"/>
                      <a:gd name="connsiteX7" fmla="*/ 199901 w 286986"/>
                      <a:gd name="connsiteY7" fmla="*/ 924296 h 1171698"/>
                      <a:gd name="connsiteX8" fmla="*/ 259278 w 286986"/>
                      <a:gd name="connsiteY8" fmla="*/ 722415 h 1171698"/>
                      <a:gd name="connsiteX9" fmla="*/ 259278 w 286986"/>
                      <a:gd name="connsiteY9" fmla="*/ 591787 h 1171698"/>
                      <a:gd name="connsiteX10" fmla="*/ 283028 w 286986"/>
                      <a:gd name="connsiteY10" fmla="*/ 413657 h 1171698"/>
                      <a:gd name="connsiteX11" fmla="*/ 235527 w 286986"/>
                      <a:gd name="connsiteY11" fmla="*/ 342405 h 1171698"/>
                      <a:gd name="connsiteX12" fmla="*/ 152400 w 286986"/>
                      <a:gd name="connsiteY12" fmla="*/ 188026 h 1171698"/>
                      <a:gd name="connsiteX13" fmla="*/ 33646 w 286986"/>
                      <a:gd name="connsiteY13" fmla="*/ 9896 h 117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6986" h="1171698">
                        <a:moveTo>
                          <a:pt x="33646" y="9896"/>
                        </a:moveTo>
                        <a:cubicBezTo>
                          <a:pt x="19792" y="19792"/>
                          <a:pt x="73230" y="172192"/>
                          <a:pt x="69272" y="247402"/>
                        </a:cubicBezTo>
                        <a:cubicBezTo>
                          <a:pt x="65314" y="322612"/>
                          <a:pt x="19792" y="387927"/>
                          <a:pt x="9896" y="461158"/>
                        </a:cubicBezTo>
                        <a:cubicBezTo>
                          <a:pt x="0" y="534389"/>
                          <a:pt x="3958" y="617516"/>
                          <a:pt x="9896" y="686789"/>
                        </a:cubicBezTo>
                        <a:cubicBezTo>
                          <a:pt x="15834" y="756062"/>
                          <a:pt x="27709" y="815438"/>
                          <a:pt x="45522" y="876794"/>
                        </a:cubicBezTo>
                        <a:cubicBezTo>
                          <a:pt x="63335" y="938150"/>
                          <a:pt x="95003" y="1009402"/>
                          <a:pt x="116774" y="1054924"/>
                        </a:cubicBezTo>
                        <a:cubicBezTo>
                          <a:pt x="138545" y="1100446"/>
                          <a:pt x="162296" y="1171698"/>
                          <a:pt x="176150" y="1149927"/>
                        </a:cubicBezTo>
                        <a:cubicBezTo>
                          <a:pt x="190005" y="1128156"/>
                          <a:pt x="186046" y="995548"/>
                          <a:pt x="199901" y="924296"/>
                        </a:cubicBezTo>
                        <a:cubicBezTo>
                          <a:pt x="213756" y="853044"/>
                          <a:pt x="249382" y="777833"/>
                          <a:pt x="259278" y="722415"/>
                        </a:cubicBezTo>
                        <a:cubicBezTo>
                          <a:pt x="269174" y="666997"/>
                          <a:pt x="255320" y="643247"/>
                          <a:pt x="259278" y="591787"/>
                        </a:cubicBezTo>
                        <a:cubicBezTo>
                          <a:pt x="263236" y="540327"/>
                          <a:pt x="286986" y="455221"/>
                          <a:pt x="283028" y="413657"/>
                        </a:cubicBezTo>
                        <a:cubicBezTo>
                          <a:pt x="279070" y="372093"/>
                          <a:pt x="257298" y="380010"/>
                          <a:pt x="235527" y="342405"/>
                        </a:cubicBezTo>
                        <a:cubicBezTo>
                          <a:pt x="213756" y="304800"/>
                          <a:pt x="182088" y="239486"/>
                          <a:pt x="152400" y="188026"/>
                        </a:cubicBezTo>
                        <a:cubicBezTo>
                          <a:pt x="122712" y="136566"/>
                          <a:pt x="47500" y="0"/>
                          <a:pt x="33646" y="9896"/>
                        </a:cubicBez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99" name="フリーフォーム 498"/>
                  <p:cNvSpPr/>
                  <p:nvPr/>
                </p:nvSpPr>
                <p:spPr>
                  <a:xfrm>
                    <a:off x="2968831" y="3669475"/>
                    <a:ext cx="178130" cy="985652"/>
                  </a:xfrm>
                  <a:custGeom>
                    <a:avLst/>
                    <a:gdLst>
                      <a:gd name="connsiteX0" fmla="*/ 0 w 178130"/>
                      <a:gd name="connsiteY0" fmla="*/ 0 h 985652"/>
                      <a:gd name="connsiteX1" fmla="*/ 35626 w 178130"/>
                      <a:gd name="connsiteY1" fmla="*/ 106878 h 985652"/>
                      <a:gd name="connsiteX2" fmla="*/ 59377 w 178130"/>
                      <a:gd name="connsiteY2" fmla="*/ 142504 h 985652"/>
                      <a:gd name="connsiteX3" fmla="*/ 95003 w 178130"/>
                      <a:gd name="connsiteY3" fmla="*/ 249382 h 985652"/>
                      <a:gd name="connsiteX4" fmla="*/ 106878 w 178130"/>
                      <a:gd name="connsiteY4" fmla="*/ 296883 h 985652"/>
                      <a:gd name="connsiteX5" fmla="*/ 130629 w 178130"/>
                      <a:gd name="connsiteY5" fmla="*/ 368135 h 985652"/>
                      <a:gd name="connsiteX6" fmla="*/ 142504 w 178130"/>
                      <a:gd name="connsiteY6" fmla="*/ 403761 h 985652"/>
                      <a:gd name="connsiteX7" fmla="*/ 166255 w 178130"/>
                      <a:gd name="connsiteY7" fmla="*/ 510639 h 985652"/>
                      <a:gd name="connsiteX8" fmla="*/ 178130 w 178130"/>
                      <a:gd name="connsiteY8" fmla="*/ 546265 h 985652"/>
                      <a:gd name="connsiteX9" fmla="*/ 166255 w 178130"/>
                      <a:gd name="connsiteY9" fmla="*/ 724395 h 985652"/>
                      <a:gd name="connsiteX10" fmla="*/ 142504 w 178130"/>
                      <a:gd name="connsiteY10" fmla="*/ 795647 h 985652"/>
                      <a:gd name="connsiteX11" fmla="*/ 118753 w 178130"/>
                      <a:gd name="connsiteY11" fmla="*/ 985652 h 9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30" h="985652">
                        <a:moveTo>
                          <a:pt x="0" y="0"/>
                        </a:moveTo>
                        <a:lnTo>
                          <a:pt x="35626" y="106878"/>
                        </a:lnTo>
                        <a:cubicBezTo>
                          <a:pt x="40139" y="120418"/>
                          <a:pt x="51460" y="130629"/>
                          <a:pt x="59377" y="142504"/>
                        </a:cubicBezTo>
                        <a:lnTo>
                          <a:pt x="95003" y="249382"/>
                        </a:lnTo>
                        <a:cubicBezTo>
                          <a:pt x="100164" y="264865"/>
                          <a:pt x="102188" y="281250"/>
                          <a:pt x="106878" y="296883"/>
                        </a:cubicBezTo>
                        <a:cubicBezTo>
                          <a:pt x="114072" y="320863"/>
                          <a:pt x="122712" y="344384"/>
                          <a:pt x="130629" y="368135"/>
                        </a:cubicBezTo>
                        <a:cubicBezTo>
                          <a:pt x="134587" y="380010"/>
                          <a:pt x="140049" y="391486"/>
                          <a:pt x="142504" y="403761"/>
                        </a:cubicBezTo>
                        <a:cubicBezTo>
                          <a:pt x="150670" y="444590"/>
                          <a:pt x="155071" y="471495"/>
                          <a:pt x="166255" y="510639"/>
                        </a:cubicBezTo>
                        <a:cubicBezTo>
                          <a:pt x="169694" y="522675"/>
                          <a:pt x="174172" y="534390"/>
                          <a:pt x="178130" y="546265"/>
                        </a:cubicBezTo>
                        <a:cubicBezTo>
                          <a:pt x="174172" y="605642"/>
                          <a:pt x="174671" y="665485"/>
                          <a:pt x="166255" y="724395"/>
                        </a:cubicBezTo>
                        <a:cubicBezTo>
                          <a:pt x="162714" y="749179"/>
                          <a:pt x="142504" y="795647"/>
                          <a:pt x="142504" y="795647"/>
                        </a:cubicBezTo>
                        <a:cubicBezTo>
                          <a:pt x="129998" y="970731"/>
                          <a:pt x="155478" y="912209"/>
                          <a:pt x="118753" y="985652"/>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rgbClr val="000000"/>
                      </a:solidFill>
                      <a:latin typeface="Comic Sans MS" panose="030F0702030302020204" pitchFamily="66" charset="0"/>
                    </a:endParaRPr>
                  </a:p>
                </p:txBody>
              </p:sp>
              <p:sp>
                <p:nvSpPr>
                  <p:cNvPr id="500" name="フリーフォーム 499"/>
                  <p:cNvSpPr/>
                  <p:nvPr/>
                </p:nvSpPr>
                <p:spPr>
                  <a:xfrm>
                    <a:off x="2958800" y="3693226"/>
                    <a:ext cx="140660" cy="1033153"/>
                  </a:xfrm>
                  <a:custGeom>
                    <a:avLst/>
                    <a:gdLst>
                      <a:gd name="connsiteX0" fmla="*/ 21906 w 140660"/>
                      <a:gd name="connsiteY0" fmla="*/ 0 h 1033153"/>
                      <a:gd name="connsiteX1" fmla="*/ 21906 w 140660"/>
                      <a:gd name="connsiteY1" fmla="*/ 249382 h 1033153"/>
                      <a:gd name="connsiteX2" fmla="*/ 45657 w 140660"/>
                      <a:gd name="connsiteY2" fmla="*/ 629392 h 1033153"/>
                      <a:gd name="connsiteX3" fmla="*/ 57532 w 140660"/>
                      <a:gd name="connsiteY3" fmla="*/ 676893 h 1033153"/>
                      <a:gd name="connsiteX4" fmla="*/ 69408 w 140660"/>
                      <a:gd name="connsiteY4" fmla="*/ 760021 h 1033153"/>
                      <a:gd name="connsiteX5" fmla="*/ 81283 w 140660"/>
                      <a:gd name="connsiteY5" fmla="*/ 855023 h 1033153"/>
                      <a:gd name="connsiteX6" fmla="*/ 105034 w 140660"/>
                      <a:gd name="connsiteY6" fmla="*/ 926275 h 1033153"/>
                      <a:gd name="connsiteX7" fmla="*/ 128784 w 140660"/>
                      <a:gd name="connsiteY7" fmla="*/ 997527 h 1033153"/>
                      <a:gd name="connsiteX8" fmla="*/ 140660 w 140660"/>
                      <a:gd name="connsiteY8" fmla="*/ 1033153 h 10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60" h="1033153">
                        <a:moveTo>
                          <a:pt x="21906" y="0"/>
                        </a:moveTo>
                        <a:cubicBezTo>
                          <a:pt x="0" y="131437"/>
                          <a:pt x="9042" y="43554"/>
                          <a:pt x="21906" y="249382"/>
                        </a:cubicBezTo>
                        <a:cubicBezTo>
                          <a:pt x="23958" y="282214"/>
                          <a:pt x="41056" y="585678"/>
                          <a:pt x="45657" y="629392"/>
                        </a:cubicBezTo>
                        <a:cubicBezTo>
                          <a:pt x="47366" y="645623"/>
                          <a:pt x="54612" y="660835"/>
                          <a:pt x="57532" y="676893"/>
                        </a:cubicBezTo>
                        <a:cubicBezTo>
                          <a:pt x="62539" y="704432"/>
                          <a:pt x="65709" y="732276"/>
                          <a:pt x="69408" y="760021"/>
                        </a:cubicBezTo>
                        <a:cubicBezTo>
                          <a:pt x="73626" y="791655"/>
                          <a:pt x="74596" y="823818"/>
                          <a:pt x="81283" y="855023"/>
                        </a:cubicBezTo>
                        <a:cubicBezTo>
                          <a:pt x="86529" y="879503"/>
                          <a:pt x="97117" y="902524"/>
                          <a:pt x="105034" y="926275"/>
                        </a:cubicBezTo>
                        <a:lnTo>
                          <a:pt x="128784" y="997527"/>
                        </a:lnTo>
                        <a:lnTo>
                          <a:pt x="140660" y="1033153"/>
                        </a:ln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rgbClr val="000000"/>
                      </a:solidFill>
                      <a:latin typeface="Comic Sans MS" panose="030F0702030302020204" pitchFamily="66" charset="0"/>
                    </a:endParaRPr>
                  </a:p>
                </p:txBody>
              </p:sp>
              <p:sp>
                <p:nvSpPr>
                  <p:cNvPr id="501" name="フリーフォーム 500"/>
                  <p:cNvSpPr/>
                  <p:nvPr/>
                </p:nvSpPr>
                <p:spPr>
                  <a:xfrm>
                    <a:off x="2992582" y="3788229"/>
                    <a:ext cx="71993" cy="974866"/>
                  </a:xfrm>
                  <a:custGeom>
                    <a:avLst/>
                    <a:gdLst>
                      <a:gd name="connsiteX0" fmla="*/ 0 w 71993"/>
                      <a:gd name="connsiteY0" fmla="*/ 0 h 974866"/>
                      <a:gd name="connsiteX1" fmla="*/ 23750 w 71993"/>
                      <a:gd name="connsiteY1" fmla="*/ 142503 h 974866"/>
                      <a:gd name="connsiteX2" fmla="*/ 47501 w 71993"/>
                      <a:gd name="connsiteY2" fmla="*/ 237506 h 974866"/>
                      <a:gd name="connsiteX3" fmla="*/ 59376 w 71993"/>
                      <a:gd name="connsiteY3" fmla="*/ 653142 h 974866"/>
                      <a:gd name="connsiteX4" fmla="*/ 71252 w 71993"/>
                      <a:gd name="connsiteY4" fmla="*/ 878774 h 974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93" h="974866">
                        <a:moveTo>
                          <a:pt x="0" y="0"/>
                        </a:moveTo>
                        <a:lnTo>
                          <a:pt x="23750" y="142503"/>
                        </a:lnTo>
                        <a:cubicBezTo>
                          <a:pt x="29116" y="174701"/>
                          <a:pt x="47501" y="237506"/>
                          <a:pt x="47501" y="237506"/>
                        </a:cubicBezTo>
                        <a:cubicBezTo>
                          <a:pt x="51459" y="376051"/>
                          <a:pt x="53945" y="514647"/>
                          <a:pt x="59376" y="653142"/>
                        </a:cubicBezTo>
                        <a:cubicBezTo>
                          <a:pt x="71993" y="974866"/>
                          <a:pt x="71252" y="757258"/>
                          <a:pt x="71252" y="878774"/>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rgbClr val="000000"/>
                      </a:solidFill>
                      <a:latin typeface="Comic Sans MS" panose="030F0702030302020204" pitchFamily="66" charset="0"/>
                    </a:endParaRPr>
                  </a:p>
                </p:txBody>
              </p:sp>
              <p:sp>
                <p:nvSpPr>
                  <p:cNvPr id="502" name="フリーフォーム 501"/>
                  <p:cNvSpPr/>
                  <p:nvPr/>
                </p:nvSpPr>
                <p:spPr>
                  <a:xfrm>
                    <a:off x="3004457" y="3681351"/>
                    <a:ext cx="178130" cy="997527"/>
                  </a:xfrm>
                  <a:custGeom>
                    <a:avLst/>
                    <a:gdLst>
                      <a:gd name="connsiteX0" fmla="*/ 0 w 178130"/>
                      <a:gd name="connsiteY0" fmla="*/ 0 h 997527"/>
                      <a:gd name="connsiteX1" fmla="*/ 35626 w 178130"/>
                      <a:gd name="connsiteY1" fmla="*/ 23750 h 997527"/>
                      <a:gd name="connsiteX2" fmla="*/ 47501 w 178130"/>
                      <a:gd name="connsiteY2" fmla="*/ 59376 h 997527"/>
                      <a:gd name="connsiteX3" fmla="*/ 71252 w 178130"/>
                      <a:gd name="connsiteY3" fmla="*/ 106878 h 997527"/>
                      <a:gd name="connsiteX4" fmla="*/ 95003 w 178130"/>
                      <a:gd name="connsiteY4" fmla="*/ 178130 h 997527"/>
                      <a:gd name="connsiteX5" fmla="*/ 130629 w 178130"/>
                      <a:gd name="connsiteY5" fmla="*/ 213755 h 997527"/>
                      <a:gd name="connsiteX6" fmla="*/ 142504 w 178130"/>
                      <a:gd name="connsiteY6" fmla="*/ 249381 h 997527"/>
                      <a:gd name="connsiteX7" fmla="*/ 166255 w 178130"/>
                      <a:gd name="connsiteY7" fmla="*/ 285007 h 997527"/>
                      <a:gd name="connsiteX8" fmla="*/ 178130 w 178130"/>
                      <a:gd name="connsiteY8" fmla="*/ 332509 h 997527"/>
                      <a:gd name="connsiteX9" fmla="*/ 166255 w 178130"/>
                      <a:gd name="connsiteY9" fmla="*/ 510639 h 997527"/>
                      <a:gd name="connsiteX10" fmla="*/ 154379 w 178130"/>
                      <a:gd name="connsiteY10" fmla="*/ 546265 h 997527"/>
                      <a:gd name="connsiteX11" fmla="*/ 130629 w 178130"/>
                      <a:gd name="connsiteY11" fmla="*/ 641267 h 997527"/>
                      <a:gd name="connsiteX12" fmla="*/ 118753 w 178130"/>
                      <a:gd name="connsiteY12" fmla="*/ 676893 h 997527"/>
                      <a:gd name="connsiteX13" fmla="*/ 95003 w 178130"/>
                      <a:gd name="connsiteY13" fmla="*/ 795646 h 997527"/>
                      <a:gd name="connsiteX14" fmla="*/ 71252 w 178130"/>
                      <a:gd name="connsiteY14" fmla="*/ 878774 h 997527"/>
                      <a:gd name="connsiteX15" fmla="*/ 59377 w 178130"/>
                      <a:gd name="connsiteY15" fmla="*/ 926275 h 997527"/>
                      <a:gd name="connsiteX16" fmla="*/ 59377 w 178130"/>
                      <a:gd name="connsiteY16" fmla="*/ 997527 h 99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8130" h="997527">
                        <a:moveTo>
                          <a:pt x="0" y="0"/>
                        </a:moveTo>
                        <a:cubicBezTo>
                          <a:pt x="11875" y="7917"/>
                          <a:pt x="26710" y="12605"/>
                          <a:pt x="35626" y="23750"/>
                        </a:cubicBezTo>
                        <a:cubicBezTo>
                          <a:pt x="43446" y="33525"/>
                          <a:pt x="42570" y="47870"/>
                          <a:pt x="47501" y="59376"/>
                        </a:cubicBezTo>
                        <a:cubicBezTo>
                          <a:pt x="54474" y="75648"/>
                          <a:pt x="64677" y="90441"/>
                          <a:pt x="71252" y="106878"/>
                        </a:cubicBezTo>
                        <a:cubicBezTo>
                          <a:pt x="80550" y="130123"/>
                          <a:pt x="77300" y="160428"/>
                          <a:pt x="95003" y="178130"/>
                        </a:cubicBezTo>
                        <a:lnTo>
                          <a:pt x="130629" y="213755"/>
                        </a:lnTo>
                        <a:cubicBezTo>
                          <a:pt x="134587" y="225630"/>
                          <a:pt x="136906" y="238185"/>
                          <a:pt x="142504" y="249381"/>
                        </a:cubicBezTo>
                        <a:cubicBezTo>
                          <a:pt x="148887" y="262147"/>
                          <a:pt x="160633" y="271889"/>
                          <a:pt x="166255" y="285007"/>
                        </a:cubicBezTo>
                        <a:cubicBezTo>
                          <a:pt x="172684" y="300009"/>
                          <a:pt x="174172" y="316675"/>
                          <a:pt x="178130" y="332509"/>
                        </a:cubicBezTo>
                        <a:cubicBezTo>
                          <a:pt x="174172" y="391886"/>
                          <a:pt x="172827" y="451495"/>
                          <a:pt x="166255" y="510639"/>
                        </a:cubicBezTo>
                        <a:cubicBezTo>
                          <a:pt x="164873" y="523080"/>
                          <a:pt x="157673" y="534188"/>
                          <a:pt x="154379" y="546265"/>
                        </a:cubicBezTo>
                        <a:cubicBezTo>
                          <a:pt x="145790" y="577757"/>
                          <a:pt x="138546" y="609600"/>
                          <a:pt x="130629" y="641267"/>
                        </a:cubicBezTo>
                        <a:cubicBezTo>
                          <a:pt x="127593" y="653411"/>
                          <a:pt x="121568" y="664696"/>
                          <a:pt x="118753" y="676893"/>
                        </a:cubicBezTo>
                        <a:cubicBezTo>
                          <a:pt x="109676" y="716227"/>
                          <a:pt x="102920" y="756062"/>
                          <a:pt x="95003" y="795646"/>
                        </a:cubicBezTo>
                        <a:cubicBezTo>
                          <a:pt x="89351" y="823905"/>
                          <a:pt x="78835" y="850971"/>
                          <a:pt x="71252" y="878774"/>
                        </a:cubicBezTo>
                        <a:cubicBezTo>
                          <a:pt x="66958" y="894520"/>
                          <a:pt x="61001" y="910035"/>
                          <a:pt x="59377" y="926275"/>
                        </a:cubicBezTo>
                        <a:cubicBezTo>
                          <a:pt x="57014" y="949908"/>
                          <a:pt x="59377" y="973776"/>
                          <a:pt x="59377" y="997527"/>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rgbClr val="000000"/>
                      </a:solidFill>
                      <a:latin typeface="Comic Sans MS" panose="030F0702030302020204" pitchFamily="66" charset="0"/>
                    </a:endParaRPr>
                  </a:p>
                </p:txBody>
              </p:sp>
              <p:sp>
                <p:nvSpPr>
                  <p:cNvPr id="503" name="フリーフォーム 502"/>
                  <p:cNvSpPr/>
                  <p:nvPr/>
                </p:nvSpPr>
                <p:spPr>
                  <a:xfrm>
                    <a:off x="3028208" y="3752603"/>
                    <a:ext cx="130628" cy="890649"/>
                  </a:xfrm>
                  <a:custGeom>
                    <a:avLst/>
                    <a:gdLst>
                      <a:gd name="connsiteX0" fmla="*/ 0 w 130628"/>
                      <a:gd name="connsiteY0" fmla="*/ 0 h 890649"/>
                      <a:gd name="connsiteX1" fmla="*/ 59376 w 130628"/>
                      <a:gd name="connsiteY1" fmla="*/ 59376 h 890649"/>
                      <a:gd name="connsiteX2" fmla="*/ 71252 w 130628"/>
                      <a:gd name="connsiteY2" fmla="*/ 118753 h 890649"/>
                      <a:gd name="connsiteX3" fmla="*/ 106878 w 130628"/>
                      <a:gd name="connsiteY3" fmla="*/ 190005 h 890649"/>
                      <a:gd name="connsiteX4" fmla="*/ 130628 w 130628"/>
                      <a:gd name="connsiteY4" fmla="*/ 368135 h 890649"/>
                      <a:gd name="connsiteX5" fmla="*/ 118753 w 130628"/>
                      <a:gd name="connsiteY5" fmla="*/ 463137 h 890649"/>
                      <a:gd name="connsiteX6" fmla="*/ 71252 w 130628"/>
                      <a:gd name="connsiteY6" fmla="*/ 570015 h 890649"/>
                      <a:gd name="connsiteX7" fmla="*/ 35626 w 130628"/>
                      <a:gd name="connsiteY7" fmla="*/ 676893 h 890649"/>
                      <a:gd name="connsiteX8" fmla="*/ 23750 w 130628"/>
                      <a:gd name="connsiteY8" fmla="*/ 736270 h 890649"/>
                      <a:gd name="connsiteX9" fmla="*/ 11875 w 130628"/>
                      <a:gd name="connsiteY9" fmla="*/ 783771 h 890649"/>
                      <a:gd name="connsiteX10" fmla="*/ 11875 w 130628"/>
                      <a:gd name="connsiteY10" fmla="*/ 890649 h 89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8" h="890649">
                        <a:moveTo>
                          <a:pt x="0" y="0"/>
                        </a:moveTo>
                        <a:cubicBezTo>
                          <a:pt x="29030" y="19353"/>
                          <a:pt x="46181" y="24189"/>
                          <a:pt x="59376" y="59376"/>
                        </a:cubicBezTo>
                        <a:cubicBezTo>
                          <a:pt x="66463" y="78275"/>
                          <a:pt x="66357" y="99171"/>
                          <a:pt x="71252" y="118753"/>
                        </a:cubicBezTo>
                        <a:cubicBezTo>
                          <a:pt x="81086" y="158087"/>
                          <a:pt x="83657" y="155174"/>
                          <a:pt x="106878" y="190005"/>
                        </a:cubicBezTo>
                        <a:cubicBezTo>
                          <a:pt x="109806" y="210504"/>
                          <a:pt x="130628" y="352787"/>
                          <a:pt x="130628" y="368135"/>
                        </a:cubicBezTo>
                        <a:cubicBezTo>
                          <a:pt x="130628" y="400049"/>
                          <a:pt x="125440" y="431932"/>
                          <a:pt x="118753" y="463137"/>
                        </a:cubicBezTo>
                        <a:cubicBezTo>
                          <a:pt x="89493" y="599682"/>
                          <a:pt x="109456" y="484055"/>
                          <a:pt x="71252" y="570015"/>
                        </a:cubicBezTo>
                        <a:cubicBezTo>
                          <a:pt x="71247" y="570025"/>
                          <a:pt x="41565" y="659074"/>
                          <a:pt x="35626" y="676893"/>
                        </a:cubicBezTo>
                        <a:cubicBezTo>
                          <a:pt x="29243" y="696042"/>
                          <a:pt x="28129" y="716566"/>
                          <a:pt x="23750" y="736270"/>
                        </a:cubicBezTo>
                        <a:cubicBezTo>
                          <a:pt x="20209" y="752202"/>
                          <a:pt x="13127" y="767498"/>
                          <a:pt x="11875" y="783771"/>
                        </a:cubicBezTo>
                        <a:cubicBezTo>
                          <a:pt x="9143" y="819292"/>
                          <a:pt x="11875" y="855023"/>
                          <a:pt x="11875" y="890649"/>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rgbClr val="000000"/>
                      </a:solidFill>
                      <a:latin typeface="Comic Sans MS" panose="030F0702030302020204" pitchFamily="66" charset="0"/>
                    </a:endParaRPr>
                  </a:p>
                </p:txBody>
              </p:sp>
              <p:sp>
                <p:nvSpPr>
                  <p:cNvPr id="504" name="フリーフォーム 503"/>
                  <p:cNvSpPr/>
                  <p:nvPr/>
                </p:nvSpPr>
                <p:spPr>
                  <a:xfrm>
                    <a:off x="2991246" y="3633849"/>
                    <a:ext cx="84463" cy="997528"/>
                  </a:xfrm>
                  <a:custGeom>
                    <a:avLst/>
                    <a:gdLst>
                      <a:gd name="connsiteX0" fmla="*/ 13211 w 84463"/>
                      <a:gd name="connsiteY0" fmla="*/ 0 h 997528"/>
                      <a:gd name="connsiteX1" fmla="*/ 1336 w 84463"/>
                      <a:gd name="connsiteY1" fmla="*/ 71252 h 997528"/>
                      <a:gd name="connsiteX2" fmla="*/ 25086 w 84463"/>
                      <a:gd name="connsiteY2" fmla="*/ 213756 h 997528"/>
                      <a:gd name="connsiteX3" fmla="*/ 36962 w 84463"/>
                      <a:gd name="connsiteY3" fmla="*/ 249382 h 997528"/>
                      <a:gd name="connsiteX4" fmla="*/ 48837 w 84463"/>
                      <a:gd name="connsiteY4" fmla="*/ 296883 h 997528"/>
                      <a:gd name="connsiteX5" fmla="*/ 60712 w 84463"/>
                      <a:gd name="connsiteY5" fmla="*/ 439387 h 997528"/>
                      <a:gd name="connsiteX6" fmla="*/ 72588 w 84463"/>
                      <a:gd name="connsiteY6" fmla="*/ 510639 h 997528"/>
                      <a:gd name="connsiteX7" fmla="*/ 84463 w 84463"/>
                      <a:gd name="connsiteY7" fmla="*/ 605642 h 997528"/>
                      <a:gd name="connsiteX8" fmla="*/ 72588 w 84463"/>
                      <a:gd name="connsiteY8" fmla="*/ 712520 h 997528"/>
                      <a:gd name="connsiteX9" fmla="*/ 48837 w 84463"/>
                      <a:gd name="connsiteY9" fmla="*/ 807522 h 997528"/>
                      <a:gd name="connsiteX10" fmla="*/ 36962 w 84463"/>
                      <a:gd name="connsiteY10" fmla="*/ 855024 h 997528"/>
                      <a:gd name="connsiteX11" fmla="*/ 36962 w 84463"/>
                      <a:gd name="connsiteY11" fmla="*/ 997528 h 99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463" h="997528">
                        <a:moveTo>
                          <a:pt x="13211" y="0"/>
                        </a:moveTo>
                        <a:cubicBezTo>
                          <a:pt x="9253" y="23751"/>
                          <a:pt x="0" y="47211"/>
                          <a:pt x="1336" y="71252"/>
                        </a:cubicBezTo>
                        <a:cubicBezTo>
                          <a:pt x="4007" y="119334"/>
                          <a:pt x="17169" y="166255"/>
                          <a:pt x="25086" y="213756"/>
                        </a:cubicBezTo>
                        <a:cubicBezTo>
                          <a:pt x="27144" y="226103"/>
                          <a:pt x="33523" y="237346"/>
                          <a:pt x="36962" y="249382"/>
                        </a:cubicBezTo>
                        <a:cubicBezTo>
                          <a:pt x="41446" y="265075"/>
                          <a:pt x="44879" y="281049"/>
                          <a:pt x="48837" y="296883"/>
                        </a:cubicBezTo>
                        <a:cubicBezTo>
                          <a:pt x="52795" y="344384"/>
                          <a:pt x="55448" y="392013"/>
                          <a:pt x="60712" y="439387"/>
                        </a:cubicBezTo>
                        <a:cubicBezTo>
                          <a:pt x="63371" y="463318"/>
                          <a:pt x="69183" y="486803"/>
                          <a:pt x="72588" y="510639"/>
                        </a:cubicBezTo>
                        <a:cubicBezTo>
                          <a:pt x="77101" y="542232"/>
                          <a:pt x="80505" y="573974"/>
                          <a:pt x="84463" y="605642"/>
                        </a:cubicBezTo>
                        <a:cubicBezTo>
                          <a:pt x="80505" y="641268"/>
                          <a:pt x="78817" y="677220"/>
                          <a:pt x="72588" y="712520"/>
                        </a:cubicBezTo>
                        <a:cubicBezTo>
                          <a:pt x="66915" y="744665"/>
                          <a:pt x="56754" y="775855"/>
                          <a:pt x="48837" y="807522"/>
                        </a:cubicBezTo>
                        <a:cubicBezTo>
                          <a:pt x="44879" y="823356"/>
                          <a:pt x="36962" y="838703"/>
                          <a:pt x="36962" y="855024"/>
                        </a:cubicBezTo>
                        <a:lnTo>
                          <a:pt x="36962" y="997528"/>
                        </a:ln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rgbClr val="000000"/>
                      </a:solidFill>
                      <a:latin typeface="Comic Sans MS" panose="030F0702030302020204" pitchFamily="66" charset="0"/>
                    </a:endParaRPr>
                  </a:p>
                </p:txBody>
              </p:sp>
              <p:sp>
                <p:nvSpPr>
                  <p:cNvPr id="505" name="フリーフォーム 504"/>
                  <p:cNvSpPr/>
                  <p:nvPr/>
                </p:nvSpPr>
                <p:spPr>
                  <a:xfrm>
                    <a:off x="2980706" y="3966358"/>
                    <a:ext cx="83128" cy="688769"/>
                  </a:xfrm>
                  <a:custGeom>
                    <a:avLst/>
                    <a:gdLst>
                      <a:gd name="connsiteX0" fmla="*/ 59377 w 83128"/>
                      <a:gd name="connsiteY0" fmla="*/ 0 h 688769"/>
                      <a:gd name="connsiteX1" fmla="*/ 35626 w 83128"/>
                      <a:gd name="connsiteY1" fmla="*/ 35626 h 688769"/>
                      <a:gd name="connsiteX2" fmla="*/ 11876 w 83128"/>
                      <a:gd name="connsiteY2" fmla="*/ 178130 h 688769"/>
                      <a:gd name="connsiteX3" fmla="*/ 0 w 83128"/>
                      <a:gd name="connsiteY3" fmla="*/ 225632 h 688769"/>
                      <a:gd name="connsiteX4" fmla="*/ 23751 w 83128"/>
                      <a:gd name="connsiteY4" fmla="*/ 510639 h 688769"/>
                      <a:gd name="connsiteX5" fmla="*/ 35626 w 83128"/>
                      <a:gd name="connsiteY5" fmla="*/ 546265 h 688769"/>
                      <a:gd name="connsiteX6" fmla="*/ 59377 w 83128"/>
                      <a:gd name="connsiteY6" fmla="*/ 641268 h 688769"/>
                      <a:gd name="connsiteX7" fmla="*/ 71252 w 83128"/>
                      <a:gd name="connsiteY7" fmla="*/ 676894 h 688769"/>
                      <a:gd name="connsiteX8" fmla="*/ 83128 w 83128"/>
                      <a:gd name="connsiteY8"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28" h="688769">
                        <a:moveTo>
                          <a:pt x="59377" y="0"/>
                        </a:moveTo>
                        <a:cubicBezTo>
                          <a:pt x="51460" y="11875"/>
                          <a:pt x="41248" y="22508"/>
                          <a:pt x="35626" y="35626"/>
                        </a:cubicBezTo>
                        <a:cubicBezTo>
                          <a:pt x="21050" y="69637"/>
                          <a:pt x="15922" y="153852"/>
                          <a:pt x="11876" y="178130"/>
                        </a:cubicBezTo>
                        <a:cubicBezTo>
                          <a:pt x="9193" y="194229"/>
                          <a:pt x="3959" y="209798"/>
                          <a:pt x="0" y="225632"/>
                        </a:cubicBezTo>
                        <a:cubicBezTo>
                          <a:pt x="5437" y="323494"/>
                          <a:pt x="2768" y="416212"/>
                          <a:pt x="23751" y="510639"/>
                        </a:cubicBezTo>
                        <a:cubicBezTo>
                          <a:pt x="26466" y="522859"/>
                          <a:pt x="32332" y="534188"/>
                          <a:pt x="35626" y="546265"/>
                        </a:cubicBezTo>
                        <a:cubicBezTo>
                          <a:pt x="44215" y="577757"/>
                          <a:pt x="49055" y="610301"/>
                          <a:pt x="59377" y="641268"/>
                        </a:cubicBezTo>
                        <a:cubicBezTo>
                          <a:pt x="63335" y="653143"/>
                          <a:pt x="65654" y="665698"/>
                          <a:pt x="71252" y="676894"/>
                        </a:cubicBezTo>
                        <a:cubicBezTo>
                          <a:pt x="73756" y="681901"/>
                          <a:pt x="79169" y="684811"/>
                          <a:pt x="83128" y="688769"/>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rgbClr val="000000"/>
                      </a:solidFill>
                      <a:latin typeface="Comic Sans MS" panose="030F0702030302020204" pitchFamily="66" charset="0"/>
                    </a:endParaRPr>
                  </a:p>
                </p:txBody>
              </p:sp>
              <p:sp>
                <p:nvSpPr>
                  <p:cNvPr id="506" name="フリーフォーム 505"/>
                  <p:cNvSpPr/>
                  <p:nvPr/>
                </p:nvSpPr>
                <p:spPr>
                  <a:xfrm>
                    <a:off x="2956956" y="3859481"/>
                    <a:ext cx="71252" cy="712519"/>
                  </a:xfrm>
                  <a:custGeom>
                    <a:avLst/>
                    <a:gdLst>
                      <a:gd name="connsiteX0" fmla="*/ 71252 w 71252"/>
                      <a:gd name="connsiteY0" fmla="*/ 0 h 712519"/>
                      <a:gd name="connsiteX1" fmla="*/ 59376 w 71252"/>
                      <a:gd name="connsiteY1" fmla="*/ 95002 h 712519"/>
                      <a:gd name="connsiteX2" fmla="*/ 47501 w 71252"/>
                      <a:gd name="connsiteY2" fmla="*/ 130628 h 712519"/>
                      <a:gd name="connsiteX3" fmla="*/ 35626 w 71252"/>
                      <a:gd name="connsiteY3" fmla="*/ 190005 h 712519"/>
                      <a:gd name="connsiteX4" fmla="*/ 11875 w 71252"/>
                      <a:gd name="connsiteY4" fmla="*/ 261257 h 712519"/>
                      <a:gd name="connsiteX5" fmla="*/ 0 w 71252"/>
                      <a:gd name="connsiteY5" fmla="*/ 296883 h 712519"/>
                      <a:gd name="connsiteX6" fmla="*/ 11875 w 71252"/>
                      <a:gd name="connsiteY6" fmla="*/ 439387 h 712519"/>
                      <a:gd name="connsiteX7" fmla="*/ 35626 w 71252"/>
                      <a:gd name="connsiteY7" fmla="*/ 510638 h 712519"/>
                      <a:gd name="connsiteX8" fmla="*/ 47501 w 71252"/>
                      <a:gd name="connsiteY8" fmla="*/ 546264 h 712519"/>
                      <a:gd name="connsiteX9" fmla="*/ 59376 w 71252"/>
                      <a:gd name="connsiteY9" fmla="*/ 712519 h 71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52" h="712519">
                        <a:moveTo>
                          <a:pt x="71252" y="0"/>
                        </a:moveTo>
                        <a:cubicBezTo>
                          <a:pt x="67293" y="31667"/>
                          <a:pt x="65085" y="63603"/>
                          <a:pt x="59376" y="95002"/>
                        </a:cubicBezTo>
                        <a:cubicBezTo>
                          <a:pt x="57137" y="107318"/>
                          <a:pt x="50537" y="118484"/>
                          <a:pt x="47501" y="130628"/>
                        </a:cubicBezTo>
                        <a:cubicBezTo>
                          <a:pt x="42606" y="150210"/>
                          <a:pt x="40937" y="170532"/>
                          <a:pt x="35626" y="190005"/>
                        </a:cubicBezTo>
                        <a:cubicBezTo>
                          <a:pt x="29039" y="214158"/>
                          <a:pt x="19792" y="237506"/>
                          <a:pt x="11875" y="261257"/>
                        </a:cubicBezTo>
                        <a:lnTo>
                          <a:pt x="0" y="296883"/>
                        </a:lnTo>
                        <a:cubicBezTo>
                          <a:pt x="3958" y="344384"/>
                          <a:pt x="4039" y="392370"/>
                          <a:pt x="11875" y="439387"/>
                        </a:cubicBezTo>
                        <a:cubicBezTo>
                          <a:pt x="15991" y="464081"/>
                          <a:pt x="27709" y="486888"/>
                          <a:pt x="35626" y="510638"/>
                        </a:cubicBezTo>
                        <a:lnTo>
                          <a:pt x="47501" y="546264"/>
                        </a:lnTo>
                        <a:cubicBezTo>
                          <a:pt x="60451" y="688720"/>
                          <a:pt x="59376" y="633170"/>
                          <a:pt x="59376" y="712519"/>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rgbClr val="000000"/>
                      </a:solidFill>
                      <a:latin typeface="Comic Sans MS" panose="030F0702030302020204" pitchFamily="66" charset="0"/>
                    </a:endParaRPr>
                  </a:p>
                </p:txBody>
              </p:sp>
            </p:grpSp>
          </p:grpSp>
          <p:sp>
            <p:nvSpPr>
              <p:cNvPr id="478" name="Text Box 30"/>
              <p:cNvSpPr txBox="1">
                <a:spLocks noChangeArrowheads="1"/>
              </p:cNvSpPr>
              <p:nvPr/>
            </p:nvSpPr>
            <p:spPr bwMode="auto">
              <a:xfrm>
                <a:off x="7725376" y="3349700"/>
                <a:ext cx="700834" cy="400110"/>
              </a:xfrm>
              <a:prstGeom prst="rect">
                <a:avLst/>
              </a:prstGeom>
              <a:noFill/>
              <a:ln w="9525">
                <a:noFill/>
                <a:miter lim="800000"/>
                <a:headEnd/>
                <a:tailEnd/>
              </a:ln>
            </p:spPr>
            <p:txBody>
              <a:bodyPr wrap="none">
                <a:spAutoFit/>
              </a:bodyPr>
              <a:lstStyle/>
              <a:p>
                <a:pPr algn="ctr"/>
                <a:r>
                  <a:rPr lang="ja-JP" altLang="en-US" sz="2000" b="1" dirty="0" smtClean="0">
                    <a:solidFill>
                      <a:prstClr val="black"/>
                    </a:solidFill>
                    <a:latin typeface="Comic Sans MS" panose="030F0702030302020204" pitchFamily="66" charset="0"/>
                    <a:ea typeface="HG丸ｺﾞｼｯｸM-PRO"/>
                    <a:cs typeface="Osaka"/>
                  </a:rPr>
                  <a:t>人体</a:t>
                </a:r>
              </a:p>
            </p:txBody>
          </p:sp>
        </p:grpSp>
        <p:sp>
          <p:nvSpPr>
            <p:cNvPr id="418" name="稲妻 417"/>
            <p:cNvSpPr/>
            <p:nvPr/>
          </p:nvSpPr>
          <p:spPr>
            <a:xfrm rot="21058605">
              <a:off x="254215" y="3684429"/>
              <a:ext cx="647845" cy="9378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latin typeface="Comic Sans MS" panose="030F0702030302020204" pitchFamily="66" charset="0"/>
              </a:endParaRPr>
            </a:p>
          </p:txBody>
        </p:sp>
        <p:sp>
          <p:nvSpPr>
            <p:cNvPr id="419" name="円/楕円 418"/>
            <p:cNvSpPr/>
            <p:nvPr/>
          </p:nvSpPr>
          <p:spPr>
            <a:xfrm>
              <a:off x="899594" y="4437113"/>
              <a:ext cx="144016"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grpSp>
          <p:nvGrpSpPr>
            <p:cNvPr id="420" name="グループ化 419"/>
            <p:cNvGrpSpPr/>
            <p:nvPr/>
          </p:nvGrpSpPr>
          <p:grpSpPr>
            <a:xfrm>
              <a:off x="967126" y="3302066"/>
              <a:ext cx="2596764" cy="2719222"/>
              <a:chOff x="967126" y="3310199"/>
              <a:chExt cx="2596764" cy="2719222"/>
            </a:xfrm>
          </p:grpSpPr>
          <p:grpSp>
            <p:nvGrpSpPr>
              <p:cNvPr id="467" name="グループ化 466"/>
              <p:cNvGrpSpPr/>
              <p:nvPr/>
            </p:nvGrpSpPr>
            <p:grpSpPr>
              <a:xfrm>
                <a:off x="967126" y="3645025"/>
                <a:ext cx="2596764" cy="2384396"/>
                <a:chOff x="7807886" y="1365414"/>
                <a:chExt cx="2596764" cy="2384396"/>
              </a:xfrm>
            </p:grpSpPr>
            <p:grpSp>
              <p:nvGrpSpPr>
                <p:cNvPr id="469" name="グループ化 468"/>
                <p:cNvGrpSpPr/>
                <p:nvPr/>
              </p:nvGrpSpPr>
              <p:grpSpPr>
                <a:xfrm>
                  <a:off x="7807886" y="1365414"/>
                  <a:ext cx="2596764" cy="1656184"/>
                  <a:chOff x="7807886" y="1365414"/>
                  <a:chExt cx="2596764" cy="1656184"/>
                </a:xfrm>
              </p:grpSpPr>
              <p:sp>
                <p:nvSpPr>
                  <p:cNvPr id="471" name="円/楕円 470"/>
                  <p:cNvSpPr/>
                  <p:nvPr/>
                </p:nvSpPr>
                <p:spPr>
                  <a:xfrm>
                    <a:off x="8748466" y="1365414"/>
                    <a:ext cx="1656184" cy="165618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cxnSp>
                <p:nvCxnSpPr>
                  <p:cNvPr id="472" name="直線コネクタ 471"/>
                  <p:cNvCxnSpPr/>
                  <p:nvPr/>
                </p:nvCxnSpPr>
                <p:spPr>
                  <a:xfrm rot="5400000" flipH="1" flipV="1">
                    <a:off x="8049369" y="1398320"/>
                    <a:ext cx="618245" cy="1101211"/>
                  </a:xfrm>
                  <a:prstGeom prst="line">
                    <a:avLst/>
                  </a:prstGeom>
                </p:spPr>
                <p:style>
                  <a:lnRef idx="2">
                    <a:schemeClr val="accent3"/>
                  </a:lnRef>
                  <a:fillRef idx="0">
                    <a:schemeClr val="accent3"/>
                  </a:fillRef>
                  <a:effectRef idx="1">
                    <a:schemeClr val="accent3"/>
                  </a:effectRef>
                  <a:fontRef idx="minor">
                    <a:schemeClr val="tx1"/>
                  </a:fontRef>
                </p:style>
              </p:cxnSp>
              <p:cxnSp>
                <p:nvCxnSpPr>
                  <p:cNvPr id="473" name="直線コネクタ 472"/>
                  <p:cNvCxnSpPr>
                    <a:endCxn id="471" idx="3"/>
                  </p:cNvCxnSpPr>
                  <p:nvPr/>
                </p:nvCxnSpPr>
                <p:spPr>
                  <a:xfrm>
                    <a:off x="7812362" y="2373526"/>
                    <a:ext cx="1178647" cy="405530"/>
                  </a:xfrm>
                  <a:prstGeom prst="line">
                    <a:avLst/>
                  </a:prstGeom>
                </p:spPr>
                <p:style>
                  <a:lnRef idx="2">
                    <a:schemeClr val="accent3"/>
                  </a:lnRef>
                  <a:fillRef idx="0">
                    <a:schemeClr val="accent3"/>
                  </a:fillRef>
                  <a:effectRef idx="1">
                    <a:schemeClr val="accent3"/>
                  </a:effectRef>
                  <a:fontRef idx="minor">
                    <a:schemeClr val="tx1"/>
                  </a:fontRef>
                </p:style>
              </p:cxnSp>
              <p:sp>
                <p:nvSpPr>
                  <p:cNvPr id="474" name="円/楕円 473"/>
                  <p:cNvSpPr/>
                  <p:nvPr/>
                </p:nvSpPr>
                <p:spPr>
                  <a:xfrm rot="10437810">
                    <a:off x="9428818" y="2189782"/>
                    <a:ext cx="648072" cy="648072"/>
                  </a:xfrm>
                  <a:prstGeom prst="ellipse">
                    <a:avLst/>
                  </a:prstGeom>
                  <a:gradFill flip="none" rotWithShape="1">
                    <a:gsLst>
                      <a:gs pos="12000">
                        <a:schemeClr val="bg1"/>
                      </a:gs>
                      <a:gs pos="64000">
                        <a:schemeClr val="bg1">
                          <a:lumMod val="50000"/>
                        </a:schemeClr>
                      </a:gs>
                      <a:gs pos="87000">
                        <a:schemeClr val="tx1"/>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75" name="円/楕円 474"/>
                  <p:cNvSpPr/>
                  <p:nvPr/>
                </p:nvSpPr>
                <p:spPr>
                  <a:xfrm rot="10437810">
                    <a:off x="8932210" y="1981206"/>
                    <a:ext cx="648072" cy="648072"/>
                  </a:xfrm>
                  <a:prstGeom prst="ellipse">
                    <a:avLst/>
                  </a:prstGeom>
                  <a:gradFill flip="none" rotWithShape="1">
                    <a:gsLst>
                      <a:gs pos="12000">
                        <a:schemeClr val="bg1"/>
                      </a:gs>
                      <a:gs pos="64000">
                        <a:schemeClr val="bg1">
                          <a:lumMod val="50000"/>
                        </a:schemeClr>
                      </a:gs>
                      <a:gs pos="87000">
                        <a:schemeClr val="tx1"/>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76" name="円/楕円 475"/>
                  <p:cNvSpPr/>
                  <p:nvPr/>
                </p:nvSpPr>
                <p:spPr>
                  <a:xfrm rot="10437810">
                    <a:off x="9292250" y="1613718"/>
                    <a:ext cx="648072" cy="648072"/>
                  </a:xfrm>
                  <a:prstGeom prst="ellipse">
                    <a:avLst/>
                  </a:prstGeom>
                  <a:gradFill flip="none" rotWithShape="1">
                    <a:gsLst>
                      <a:gs pos="12000">
                        <a:schemeClr val="bg1"/>
                      </a:gs>
                      <a:gs pos="64000">
                        <a:schemeClr val="bg1">
                          <a:lumMod val="50000"/>
                        </a:schemeClr>
                      </a:gs>
                      <a:gs pos="87000">
                        <a:schemeClr val="tx1"/>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grpSp>
            <p:sp>
              <p:nvSpPr>
                <p:cNvPr id="470" name="Text Box 30"/>
                <p:cNvSpPr txBox="1">
                  <a:spLocks noChangeArrowheads="1"/>
                </p:cNvSpPr>
                <p:nvPr/>
              </p:nvSpPr>
              <p:spPr bwMode="auto">
                <a:xfrm>
                  <a:off x="9271766" y="3349700"/>
                  <a:ext cx="700834" cy="400110"/>
                </a:xfrm>
                <a:prstGeom prst="rect">
                  <a:avLst/>
                </a:prstGeom>
                <a:noFill/>
                <a:ln w="9525">
                  <a:noFill/>
                  <a:miter lim="800000"/>
                  <a:headEnd/>
                  <a:tailEnd/>
                </a:ln>
              </p:spPr>
              <p:txBody>
                <a:bodyPr wrap="none">
                  <a:spAutoFit/>
                </a:bodyPr>
                <a:lstStyle/>
                <a:p>
                  <a:pPr algn="ctr"/>
                  <a:r>
                    <a:rPr lang="ja-JP" altLang="en-US" sz="2000" b="1" dirty="0" smtClean="0">
                      <a:solidFill>
                        <a:prstClr val="black"/>
                      </a:solidFill>
                      <a:latin typeface="Comic Sans MS" panose="030F0702030302020204" pitchFamily="66" charset="0"/>
                      <a:ea typeface="HG丸ｺﾞｼｯｸM-PRO"/>
                      <a:cs typeface="Osaka"/>
                    </a:rPr>
                    <a:t>細胞</a:t>
                  </a:r>
                </a:p>
              </p:txBody>
            </p:sp>
          </p:grpSp>
          <p:sp>
            <p:nvSpPr>
              <p:cNvPr id="468" name="稲妻 467"/>
              <p:cNvSpPr/>
              <p:nvPr/>
            </p:nvSpPr>
            <p:spPr>
              <a:xfrm rot="21058605">
                <a:off x="1910401" y="3310199"/>
                <a:ext cx="647845" cy="9378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latin typeface="Comic Sans MS" panose="030F0702030302020204" pitchFamily="66" charset="0"/>
                </a:endParaRPr>
              </a:p>
            </p:txBody>
          </p:sp>
        </p:grpSp>
        <p:sp>
          <p:nvSpPr>
            <p:cNvPr id="421" name="正方形/長方形 420"/>
            <p:cNvSpPr/>
            <p:nvPr/>
          </p:nvSpPr>
          <p:spPr>
            <a:xfrm rot="1375239">
              <a:off x="6337435" y="3236414"/>
              <a:ext cx="315637" cy="116919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22" name="正方形/長方形 421"/>
            <p:cNvSpPr/>
            <p:nvPr/>
          </p:nvSpPr>
          <p:spPr>
            <a:xfrm rot="1375239">
              <a:off x="7070479" y="3298512"/>
              <a:ext cx="315637" cy="142029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23" name="Text Box 30"/>
            <p:cNvSpPr txBox="1">
              <a:spLocks noChangeArrowheads="1"/>
            </p:cNvSpPr>
            <p:nvPr/>
          </p:nvSpPr>
          <p:spPr bwMode="auto">
            <a:xfrm rot="1360667">
              <a:off x="6503331" y="3272733"/>
              <a:ext cx="311303" cy="338554"/>
            </a:xfrm>
            <a:prstGeom prst="rect">
              <a:avLst/>
            </a:prstGeom>
            <a:noFill/>
            <a:ln w="9525">
              <a:noFill/>
              <a:miter lim="800000"/>
              <a:headEnd/>
              <a:tailEnd/>
            </a:ln>
          </p:spPr>
          <p:txBody>
            <a:bodyPr wrap="none">
              <a:spAutoFit/>
            </a:bodyPr>
            <a:lstStyle/>
            <a:p>
              <a:pPr algn="ctr"/>
              <a:r>
                <a:rPr lang="en-US" altLang="ja-JP" sz="1600" b="1" dirty="0" smtClean="0">
                  <a:solidFill>
                    <a:srgbClr val="FFFFFF"/>
                  </a:solidFill>
                  <a:latin typeface="Comic Sans MS" panose="030F0702030302020204" pitchFamily="66" charset="0"/>
                  <a:ea typeface="HG丸ｺﾞｼｯｸM-PRO"/>
                  <a:cs typeface="Osaka"/>
                </a:rPr>
                <a:t>C</a:t>
              </a:r>
              <a:endParaRPr lang="ja-JP" altLang="en-US" sz="1600" b="1" dirty="0" smtClean="0">
                <a:solidFill>
                  <a:srgbClr val="FFFFFF"/>
                </a:solidFill>
                <a:latin typeface="Comic Sans MS" panose="030F0702030302020204" pitchFamily="66" charset="0"/>
                <a:ea typeface="HG丸ｺﾞｼｯｸM-PRO"/>
                <a:cs typeface="Osaka"/>
              </a:endParaRPr>
            </a:p>
          </p:txBody>
        </p:sp>
        <p:sp>
          <p:nvSpPr>
            <p:cNvPr id="424" name="Text Box 30"/>
            <p:cNvSpPr txBox="1">
              <a:spLocks noChangeArrowheads="1"/>
            </p:cNvSpPr>
            <p:nvPr/>
          </p:nvSpPr>
          <p:spPr bwMode="auto">
            <a:xfrm rot="1360667">
              <a:off x="6334418" y="3654982"/>
              <a:ext cx="335349" cy="338554"/>
            </a:xfrm>
            <a:prstGeom prst="rect">
              <a:avLst/>
            </a:prstGeom>
            <a:noFill/>
            <a:ln w="9525">
              <a:noFill/>
              <a:miter lim="800000"/>
              <a:headEnd/>
              <a:tailEnd/>
            </a:ln>
          </p:spPr>
          <p:txBody>
            <a:bodyPr wrap="none">
              <a:spAutoFit/>
            </a:bodyPr>
            <a:lstStyle/>
            <a:p>
              <a:pPr algn="ctr"/>
              <a:r>
                <a:rPr lang="en-US" altLang="ja-JP" sz="1600" b="1" dirty="0" smtClean="0">
                  <a:solidFill>
                    <a:srgbClr val="FFFFFF"/>
                  </a:solidFill>
                  <a:latin typeface="Comic Sans MS" panose="030F0702030302020204" pitchFamily="66" charset="0"/>
                  <a:ea typeface="HG丸ｺﾞｼｯｸM-PRO"/>
                  <a:cs typeface="Osaka"/>
                </a:rPr>
                <a:t>A</a:t>
              </a:r>
              <a:endParaRPr lang="ja-JP" altLang="en-US" sz="1600" b="1" dirty="0" smtClean="0">
                <a:solidFill>
                  <a:srgbClr val="FFFFFF"/>
                </a:solidFill>
                <a:latin typeface="Comic Sans MS" panose="030F0702030302020204" pitchFamily="66" charset="0"/>
                <a:ea typeface="HG丸ｺﾞｼｯｸM-PRO"/>
                <a:cs typeface="Osaka"/>
              </a:endParaRPr>
            </a:p>
          </p:txBody>
        </p:sp>
        <p:sp>
          <p:nvSpPr>
            <p:cNvPr id="425" name="正方形/長方形 424"/>
            <p:cNvSpPr/>
            <p:nvPr/>
          </p:nvSpPr>
          <p:spPr>
            <a:xfrm rot="1375239">
              <a:off x="5731132" y="4523365"/>
              <a:ext cx="315637" cy="1402085"/>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26" name="正方形/長方形 425"/>
            <p:cNvSpPr/>
            <p:nvPr/>
          </p:nvSpPr>
          <p:spPr>
            <a:xfrm rot="1375239">
              <a:off x="6477568" y="4822290"/>
              <a:ext cx="315637" cy="1126133"/>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27" name="Text Box 30"/>
            <p:cNvSpPr txBox="1">
              <a:spLocks noChangeArrowheads="1"/>
            </p:cNvSpPr>
            <p:nvPr/>
          </p:nvSpPr>
          <p:spPr bwMode="auto">
            <a:xfrm rot="1360667">
              <a:off x="6161743" y="4036288"/>
              <a:ext cx="327334" cy="338554"/>
            </a:xfrm>
            <a:prstGeom prst="rect">
              <a:avLst/>
            </a:prstGeom>
            <a:noFill/>
            <a:ln w="9525">
              <a:noFill/>
              <a:miter lim="800000"/>
              <a:headEnd/>
              <a:tailEnd/>
            </a:ln>
          </p:spPr>
          <p:txBody>
            <a:bodyPr wrap="none">
              <a:spAutoFit/>
            </a:bodyPr>
            <a:lstStyle/>
            <a:p>
              <a:pPr algn="ctr"/>
              <a:r>
                <a:rPr lang="en-US" altLang="ja-JP" sz="1600" b="1" dirty="0" smtClean="0">
                  <a:solidFill>
                    <a:srgbClr val="FFFFFF"/>
                  </a:solidFill>
                  <a:latin typeface="Comic Sans MS" panose="030F0702030302020204" pitchFamily="66" charset="0"/>
                  <a:ea typeface="HG丸ｺﾞｼｯｸM-PRO"/>
                  <a:cs typeface="Osaka"/>
                </a:rPr>
                <a:t>T</a:t>
              </a:r>
              <a:endParaRPr lang="ja-JP" altLang="en-US" sz="1600" b="1" dirty="0" smtClean="0">
                <a:solidFill>
                  <a:srgbClr val="FFFFFF"/>
                </a:solidFill>
                <a:latin typeface="Comic Sans MS" panose="030F0702030302020204" pitchFamily="66" charset="0"/>
                <a:ea typeface="HG丸ｺﾞｼｯｸM-PRO"/>
                <a:cs typeface="Osaka"/>
              </a:endParaRPr>
            </a:p>
          </p:txBody>
        </p:sp>
        <p:sp>
          <p:nvSpPr>
            <p:cNvPr id="428" name="Text Box 30"/>
            <p:cNvSpPr txBox="1">
              <a:spLocks noChangeArrowheads="1"/>
            </p:cNvSpPr>
            <p:nvPr/>
          </p:nvSpPr>
          <p:spPr bwMode="auto">
            <a:xfrm rot="1360667">
              <a:off x="5911725" y="4611474"/>
              <a:ext cx="324127" cy="338554"/>
            </a:xfrm>
            <a:prstGeom prst="rect">
              <a:avLst/>
            </a:prstGeom>
            <a:noFill/>
            <a:ln w="9525">
              <a:noFill/>
              <a:miter lim="800000"/>
              <a:headEnd/>
              <a:tailEnd/>
            </a:ln>
          </p:spPr>
          <p:txBody>
            <a:bodyPr wrap="none">
              <a:spAutoFit/>
            </a:bodyPr>
            <a:lstStyle/>
            <a:p>
              <a:pPr algn="ctr"/>
              <a:r>
                <a:rPr lang="en-US" altLang="ja-JP" sz="1600" b="1" dirty="0" smtClean="0">
                  <a:solidFill>
                    <a:srgbClr val="FFFFFF"/>
                  </a:solidFill>
                  <a:latin typeface="Comic Sans MS" panose="030F0702030302020204" pitchFamily="66" charset="0"/>
                  <a:ea typeface="HG丸ｺﾞｼｯｸM-PRO"/>
                  <a:cs typeface="Osaka"/>
                </a:rPr>
                <a:t>G</a:t>
              </a:r>
              <a:endParaRPr lang="ja-JP" altLang="en-US" sz="1600" b="1" dirty="0" smtClean="0">
                <a:solidFill>
                  <a:srgbClr val="FFFFFF"/>
                </a:solidFill>
                <a:latin typeface="Comic Sans MS" panose="030F0702030302020204" pitchFamily="66" charset="0"/>
                <a:ea typeface="HG丸ｺﾞｼｯｸM-PRO"/>
                <a:cs typeface="Osaka"/>
              </a:endParaRPr>
            </a:p>
          </p:txBody>
        </p:sp>
        <p:sp>
          <p:nvSpPr>
            <p:cNvPr id="429" name="Text Box 30"/>
            <p:cNvSpPr txBox="1">
              <a:spLocks noChangeArrowheads="1"/>
            </p:cNvSpPr>
            <p:nvPr/>
          </p:nvSpPr>
          <p:spPr bwMode="auto">
            <a:xfrm rot="1360667">
              <a:off x="5768529" y="4978050"/>
              <a:ext cx="327334" cy="338554"/>
            </a:xfrm>
            <a:prstGeom prst="rect">
              <a:avLst/>
            </a:prstGeom>
            <a:noFill/>
            <a:ln w="9525">
              <a:noFill/>
              <a:miter lim="800000"/>
              <a:headEnd/>
              <a:tailEnd/>
            </a:ln>
          </p:spPr>
          <p:txBody>
            <a:bodyPr wrap="none">
              <a:spAutoFit/>
            </a:bodyPr>
            <a:lstStyle/>
            <a:p>
              <a:pPr algn="ctr"/>
              <a:r>
                <a:rPr lang="en-US" altLang="ja-JP" sz="1600" b="1" dirty="0" smtClean="0">
                  <a:solidFill>
                    <a:srgbClr val="FFFFFF"/>
                  </a:solidFill>
                  <a:latin typeface="Comic Sans MS" panose="030F0702030302020204" pitchFamily="66" charset="0"/>
                  <a:ea typeface="HG丸ｺﾞｼｯｸM-PRO"/>
                  <a:cs typeface="Osaka"/>
                </a:rPr>
                <a:t>T</a:t>
              </a:r>
              <a:endParaRPr lang="ja-JP" altLang="en-US" sz="1600" b="1" dirty="0" smtClean="0">
                <a:solidFill>
                  <a:srgbClr val="FFFFFF"/>
                </a:solidFill>
                <a:latin typeface="Comic Sans MS" panose="030F0702030302020204" pitchFamily="66" charset="0"/>
                <a:ea typeface="HG丸ｺﾞｼｯｸM-PRO"/>
                <a:cs typeface="Osaka"/>
              </a:endParaRPr>
            </a:p>
          </p:txBody>
        </p:sp>
        <p:sp>
          <p:nvSpPr>
            <p:cNvPr id="430" name="Text Box 30"/>
            <p:cNvSpPr txBox="1">
              <a:spLocks noChangeArrowheads="1"/>
            </p:cNvSpPr>
            <p:nvPr/>
          </p:nvSpPr>
          <p:spPr bwMode="auto">
            <a:xfrm rot="1360667">
              <a:off x="5614500" y="5356264"/>
              <a:ext cx="311303" cy="338554"/>
            </a:xfrm>
            <a:prstGeom prst="rect">
              <a:avLst/>
            </a:prstGeom>
            <a:noFill/>
            <a:ln w="9525">
              <a:noFill/>
              <a:miter lim="800000"/>
              <a:headEnd/>
              <a:tailEnd/>
            </a:ln>
          </p:spPr>
          <p:txBody>
            <a:bodyPr wrap="none">
              <a:spAutoFit/>
            </a:bodyPr>
            <a:lstStyle/>
            <a:p>
              <a:pPr algn="ctr"/>
              <a:r>
                <a:rPr lang="en-US" altLang="ja-JP" sz="1600" b="1" dirty="0" smtClean="0">
                  <a:solidFill>
                    <a:srgbClr val="FFFFFF"/>
                  </a:solidFill>
                  <a:latin typeface="Comic Sans MS" panose="030F0702030302020204" pitchFamily="66" charset="0"/>
                  <a:ea typeface="HG丸ｺﾞｼｯｸM-PRO"/>
                  <a:cs typeface="Osaka"/>
                </a:rPr>
                <a:t>C</a:t>
              </a:r>
              <a:endParaRPr lang="ja-JP" altLang="en-US" sz="1600" b="1" dirty="0" smtClean="0">
                <a:solidFill>
                  <a:srgbClr val="FFFFFF"/>
                </a:solidFill>
                <a:latin typeface="Comic Sans MS" panose="030F0702030302020204" pitchFamily="66" charset="0"/>
                <a:ea typeface="HG丸ｺﾞｼｯｸM-PRO"/>
                <a:cs typeface="Osaka"/>
              </a:endParaRPr>
            </a:p>
          </p:txBody>
        </p:sp>
        <p:sp>
          <p:nvSpPr>
            <p:cNvPr id="431" name="Text Box 30"/>
            <p:cNvSpPr txBox="1">
              <a:spLocks noChangeArrowheads="1"/>
            </p:cNvSpPr>
            <p:nvPr/>
          </p:nvSpPr>
          <p:spPr bwMode="auto">
            <a:xfrm rot="1360667">
              <a:off x="7206389" y="3529061"/>
              <a:ext cx="324127" cy="338554"/>
            </a:xfrm>
            <a:prstGeom prst="rect">
              <a:avLst/>
            </a:prstGeom>
            <a:noFill/>
            <a:ln w="9525">
              <a:noFill/>
              <a:miter lim="800000"/>
              <a:headEnd/>
              <a:tailEnd/>
            </a:ln>
          </p:spPr>
          <p:txBody>
            <a:bodyPr wrap="none">
              <a:spAutoFit/>
            </a:bodyPr>
            <a:lstStyle/>
            <a:p>
              <a:pPr algn="ctr"/>
              <a:r>
                <a:rPr lang="en-US" altLang="ja-JP" sz="1600" b="1" dirty="0" smtClean="0">
                  <a:solidFill>
                    <a:srgbClr val="FFFFFF"/>
                  </a:solidFill>
                  <a:latin typeface="Comic Sans MS" panose="030F0702030302020204" pitchFamily="66" charset="0"/>
                  <a:ea typeface="HG丸ｺﾞｼｯｸM-PRO"/>
                  <a:cs typeface="Osaka"/>
                </a:rPr>
                <a:t>G</a:t>
              </a:r>
              <a:endParaRPr lang="ja-JP" altLang="en-US" sz="1600" b="1" dirty="0" smtClean="0">
                <a:solidFill>
                  <a:srgbClr val="FFFFFF"/>
                </a:solidFill>
                <a:latin typeface="Comic Sans MS" panose="030F0702030302020204" pitchFamily="66" charset="0"/>
                <a:ea typeface="HG丸ｺﾞｼｯｸM-PRO"/>
                <a:cs typeface="Osaka"/>
              </a:endParaRPr>
            </a:p>
          </p:txBody>
        </p:sp>
        <p:sp>
          <p:nvSpPr>
            <p:cNvPr id="432" name="Text Box 30"/>
            <p:cNvSpPr txBox="1">
              <a:spLocks noChangeArrowheads="1"/>
            </p:cNvSpPr>
            <p:nvPr/>
          </p:nvSpPr>
          <p:spPr bwMode="auto">
            <a:xfrm rot="1360667">
              <a:off x="7030350" y="3919196"/>
              <a:ext cx="327334" cy="338554"/>
            </a:xfrm>
            <a:prstGeom prst="rect">
              <a:avLst/>
            </a:prstGeom>
            <a:noFill/>
            <a:ln w="9525">
              <a:noFill/>
              <a:miter lim="800000"/>
              <a:headEnd/>
              <a:tailEnd/>
            </a:ln>
          </p:spPr>
          <p:txBody>
            <a:bodyPr wrap="none">
              <a:spAutoFit/>
            </a:bodyPr>
            <a:lstStyle/>
            <a:p>
              <a:pPr algn="ctr"/>
              <a:r>
                <a:rPr lang="en-US" altLang="ja-JP" sz="1600" b="1" dirty="0" smtClean="0">
                  <a:solidFill>
                    <a:srgbClr val="FFFFFF"/>
                  </a:solidFill>
                  <a:latin typeface="Comic Sans MS" panose="030F0702030302020204" pitchFamily="66" charset="0"/>
                  <a:ea typeface="HG丸ｺﾞｼｯｸM-PRO"/>
                  <a:cs typeface="Osaka"/>
                </a:rPr>
                <a:t>T</a:t>
              </a:r>
              <a:endParaRPr lang="ja-JP" altLang="en-US" sz="1600" b="1" dirty="0" smtClean="0">
                <a:solidFill>
                  <a:srgbClr val="FFFFFF"/>
                </a:solidFill>
                <a:latin typeface="Comic Sans MS" panose="030F0702030302020204" pitchFamily="66" charset="0"/>
                <a:ea typeface="HG丸ｺﾞｼｯｸM-PRO"/>
                <a:cs typeface="Osaka"/>
              </a:endParaRPr>
            </a:p>
          </p:txBody>
        </p:sp>
        <p:sp>
          <p:nvSpPr>
            <p:cNvPr id="433" name="Text Box 30"/>
            <p:cNvSpPr txBox="1">
              <a:spLocks noChangeArrowheads="1"/>
            </p:cNvSpPr>
            <p:nvPr/>
          </p:nvSpPr>
          <p:spPr bwMode="auto">
            <a:xfrm rot="1360667">
              <a:off x="6832860" y="4352789"/>
              <a:ext cx="335349" cy="338554"/>
            </a:xfrm>
            <a:prstGeom prst="rect">
              <a:avLst/>
            </a:prstGeom>
            <a:noFill/>
            <a:ln w="9525">
              <a:noFill/>
              <a:miter lim="800000"/>
              <a:headEnd/>
              <a:tailEnd/>
            </a:ln>
          </p:spPr>
          <p:txBody>
            <a:bodyPr wrap="none">
              <a:spAutoFit/>
            </a:bodyPr>
            <a:lstStyle/>
            <a:p>
              <a:pPr algn="ctr"/>
              <a:r>
                <a:rPr lang="en-US" altLang="ja-JP" sz="1600" b="1" dirty="0" smtClean="0">
                  <a:solidFill>
                    <a:srgbClr val="FFFFFF"/>
                  </a:solidFill>
                  <a:latin typeface="Comic Sans MS" panose="030F0702030302020204" pitchFamily="66" charset="0"/>
                  <a:ea typeface="HG丸ｺﾞｼｯｸM-PRO"/>
                  <a:cs typeface="Osaka"/>
                </a:rPr>
                <a:t>A</a:t>
              </a:r>
              <a:endParaRPr lang="ja-JP" altLang="en-US" sz="1600" b="1" dirty="0" smtClean="0">
                <a:solidFill>
                  <a:srgbClr val="FFFFFF"/>
                </a:solidFill>
                <a:latin typeface="Comic Sans MS" panose="030F0702030302020204" pitchFamily="66" charset="0"/>
                <a:ea typeface="HG丸ｺﾞｼｯｸM-PRO"/>
                <a:cs typeface="Osaka"/>
              </a:endParaRPr>
            </a:p>
          </p:txBody>
        </p:sp>
        <p:sp>
          <p:nvSpPr>
            <p:cNvPr id="434" name="Text Box 30"/>
            <p:cNvSpPr txBox="1">
              <a:spLocks noChangeArrowheads="1"/>
            </p:cNvSpPr>
            <p:nvPr/>
          </p:nvSpPr>
          <p:spPr bwMode="auto">
            <a:xfrm rot="1360667">
              <a:off x="6641454" y="4852209"/>
              <a:ext cx="311303" cy="338554"/>
            </a:xfrm>
            <a:prstGeom prst="rect">
              <a:avLst/>
            </a:prstGeom>
            <a:noFill/>
            <a:ln w="9525">
              <a:noFill/>
              <a:miter lim="800000"/>
              <a:headEnd/>
              <a:tailEnd/>
            </a:ln>
          </p:spPr>
          <p:txBody>
            <a:bodyPr wrap="none">
              <a:spAutoFit/>
            </a:bodyPr>
            <a:lstStyle/>
            <a:p>
              <a:pPr algn="ctr"/>
              <a:r>
                <a:rPr lang="en-US" altLang="ja-JP" sz="1600" b="1" dirty="0" smtClean="0">
                  <a:solidFill>
                    <a:srgbClr val="FFFFFF"/>
                  </a:solidFill>
                  <a:latin typeface="Comic Sans MS" panose="030F0702030302020204" pitchFamily="66" charset="0"/>
                  <a:ea typeface="HG丸ｺﾞｼｯｸM-PRO"/>
                  <a:cs typeface="Osaka"/>
                </a:rPr>
                <a:t>C</a:t>
              </a:r>
              <a:endParaRPr lang="ja-JP" altLang="en-US" sz="1600" b="1" dirty="0" smtClean="0">
                <a:solidFill>
                  <a:srgbClr val="FFFFFF"/>
                </a:solidFill>
                <a:latin typeface="Comic Sans MS" panose="030F0702030302020204" pitchFamily="66" charset="0"/>
                <a:ea typeface="HG丸ｺﾞｼｯｸM-PRO"/>
                <a:cs typeface="Osaka"/>
              </a:endParaRPr>
            </a:p>
          </p:txBody>
        </p:sp>
        <p:sp>
          <p:nvSpPr>
            <p:cNvPr id="435" name="Text Box 30"/>
            <p:cNvSpPr txBox="1">
              <a:spLocks noChangeArrowheads="1"/>
            </p:cNvSpPr>
            <p:nvPr/>
          </p:nvSpPr>
          <p:spPr bwMode="auto">
            <a:xfrm rot="1360667">
              <a:off x="6475242" y="5216885"/>
              <a:ext cx="335349" cy="338554"/>
            </a:xfrm>
            <a:prstGeom prst="rect">
              <a:avLst/>
            </a:prstGeom>
            <a:noFill/>
            <a:ln w="9525">
              <a:noFill/>
              <a:miter lim="800000"/>
              <a:headEnd/>
              <a:tailEnd/>
            </a:ln>
          </p:spPr>
          <p:txBody>
            <a:bodyPr wrap="none">
              <a:spAutoFit/>
            </a:bodyPr>
            <a:lstStyle/>
            <a:p>
              <a:pPr algn="ctr"/>
              <a:r>
                <a:rPr lang="en-US" altLang="ja-JP" sz="1600" b="1" dirty="0" smtClean="0">
                  <a:solidFill>
                    <a:srgbClr val="FFFFFF"/>
                  </a:solidFill>
                  <a:latin typeface="Comic Sans MS" panose="030F0702030302020204" pitchFamily="66" charset="0"/>
                  <a:ea typeface="HG丸ｺﾞｼｯｸM-PRO"/>
                  <a:cs typeface="Osaka"/>
                </a:rPr>
                <a:t>A</a:t>
              </a:r>
              <a:endParaRPr lang="ja-JP" altLang="en-US" sz="1600" b="1" dirty="0" smtClean="0">
                <a:solidFill>
                  <a:srgbClr val="FFFFFF"/>
                </a:solidFill>
                <a:latin typeface="Comic Sans MS" panose="030F0702030302020204" pitchFamily="66" charset="0"/>
                <a:ea typeface="HG丸ｺﾞｼｯｸM-PRO"/>
                <a:cs typeface="Osaka"/>
              </a:endParaRPr>
            </a:p>
          </p:txBody>
        </p:sp>
        <p:sp>
          <p:nvSpPr>
            <p:cNvPr id="436" name="Text Box 30"/>
            <p:cNvSpPr txBox="1">
              <a:spLocks noChangeArrowheads="1"/>
            </p:cNvSpPr>
            <p:nvPr/>
          </p:nvSpPr>
          <p:spPr bwMode="auto">
            <a:xfrm rot="1360667">
              <a:off x="6302184" y="5604237"/>
              <a:ext cx="324127" cy="338554"/>
            </a:xfrm>
            <a:prstGeom prst="rect">
              <a:avLst/>
            </a:prstGeom>
            <a:noFill/>
            <a:ln w="9525">
              <a:noFill/>
              <a:miter lim="800000"/>
              <a:headEnd/>
              <a:tailEnd/>
            </a:ln>
          </p:spPr>
          <p:txBody>
            <a:bodyPr wrap="none">
              <a:spAutoFit/>
            </a:bodyPr>
            <a:lstStyle/>
            <a:p>
              <a:pPr algn="ctr"/>
              <a:r>
                <a:rPr lang="en-US" altLang="ja-JP" sz="1600" b="1" dirty="0" smtClean="0">
                  <a:solidFill>
                    <a:srgbClr val="FFFFFF"/>
                  </a:solidFill>
                  <a:latin typeface="Comic Sans MS" panose="030F0702030302020204" pitchFamily="66" charset="0"/>
                  <a:ea typeface="HG丸ｺﾞｼｯｸM-PRO"/>
                  <a:cs typeface="Osaka"/>
                </a:rPr>
                <a:t>G</a:t>
              </a:r>
              <a:endParaRPr lang="ja-JP" altLang="en-US" sz="1600" b="1" dirty="0" smtClean="0">
                <a:solidFill>
                  <a:srgbClr val="FFFFFF"/>
                </a:solidFill>
                <a:latin typeface="Comic Sans MS" panose="030F0702030302020204" pitchFamily="66" charset="0"/>
                <a:ea typeface="HG丸ｺﾞｼｯｸM-PRO"/>
                <a:cs typeface="Osaka"/>
              </a:endParaRPr>
            </a:p>
          </p:txBody>
        </p:sp>
        <p:sp>
          <p:nvSpPr>
            <p:cNvPr id="437" name="正方形/長方形 436"/>
            <p:cNvSpPr/>
            <p:nvPr/>
          </p:nvSpPr>
          <p:spPr>
            <a:xfrm rot="17665438">
              <a:off x="6934780" y="3398437"/>
              <a:ext cx="152733" cy="382390"/>
            </a:xfrm>
            <a:prstGeom prst="rect">
              <a:avLst/>
            </a:prstGeom>
            <a:solidFill>
              <a:srgbClr val="00B050">
                <a:alpha val="7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38" name="正方形/長方形 437"/>
            <p:cNvSpPr/>
            <p:nvPr/>
          </p:nvSpPr>
          <p:spPr>
            <a:xfrm rot="17665438">
              <a:off x="6768262" y="3774897"/>
              <a:ext cx="152733" cy="382390"/>
            </a:xfrm>
            <a:prstGeom prst="rect">
              <a:avLst/>
            </a:prstGeom>
            <a:solidFill>
              <a:srgbClr val="00B050">
                <a:alpha val="7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39" name="正方形/長方形 438"/>
            <p:cNvSpPr/>
            <p:nvPr/>
          </p:nvSpPr>
          <p:spPr>
            <a:xfrm rot="17665438">
              <a:off x="6594770" y="4177469"/>
              <a:ext cx="152733" cy="382390"/>
            </a:xfrm>
            <a:prstGeom prst="rect">
              <a:avLst/>
            </a:prstGeom>
            <a:solidFill>
              <a:srgbClr val="00B050">
                <a:alpha val="7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40" name="正方形/長方形 439"/>
            <p:cNvSpPr/>
            <p:nvPr/>
          </p:nvSpPr>
          <p:spPr>
            <a:xfrm rot="17665438">
              <a:off x="6357480" y="4708578"/>
              <a:ext cx="152733" cy="382390"/>
            </a:xfrm>
            <a:prstGeom prst="rect">
              <a:avLst/>
            </a:prstGeom>
            <a:solidFill>
              <a:srgbClr val="00B050">
                <a:alpha val="7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41" name="正方形/長方形 440"/>
            <p:cNvSpPr/>
            <p:nvPr/>
          </p:nvSpPr>
          <p:spPr>
            <a:xfrm rot="17665438">
              <a:off x="6202831" y="5081674"/>
              <a:ext cx="152733" cy="382390"/>
            </a:xfrm>
            <a:prstGeom prst="rect">
              <a:avLst/>
            </a:prstGeom>
            <a:solidFill>
              <a:srgbClr val="00B050">
                <a:alpha val="7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42" name="正方形/長方形 441"/>
            <p:cNvSpPr/>
            <p:nvPr/>
          </p:nvSpPr>
          <p:spPr>
            <a:xfrm rot="17665438">
              <a:off x="6030280" y="5471190"/>
              <a:ext cx="152733" cy="382390"/>
            </a:xfrm>
            <a:prstGeom prst="rect">
              <a:avLst/>
            </a:prstGeom>
            <a:solidFill>
              <a:srgbClr val="00B050">
                <a:alpha val="7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grpSp>
          <p:nvGrpSpPr>
            <p:cNvPr id="443" name="グループ化 442"/>
            <p:cNvGrpSpPr/>
            <p:nvPr/>
          </p:nvGrpSpPr>
          <p:grpSpPr>
            <a:xfrm>
              <a:off x="6876256" y="4575603"/>
              <a:ext cx="1944216" cy="1267411"/>
              <a:chOff x="6876256" y="2295992"/>
              <a:chExt cx="1944216" cy="1267411"/>
            </a:xfrm>
          </p:grpSpPr>
          <p:sp>
            <p:nvSpPr>
              <p:cNvPr id="465" name="稲妻 464"/>
              <p:cNvSpPr/>
              <p:nvPr/>
            </p:nvSpPr>
            <p:spPr>
              <a:xfrm rot="8653126">
                <a:off x="7212059" y="2295992"/>
                <a:ext cx="647845" cy="9378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latin typeface="Comic Sans MS" panose="030F0702030302020204" pitchFamily="66" charset="0"/>
                </a:endParaRPr>
              </a:p>
            </p:txBody>
          </p:sp>
          <p:sp>
            <p:nvSpPr>
              <p:cNvPr id="466" name="Text Box 30"/>
              <p:cNvSpPr txBox="1">
                <a:spLocks noChangeArrowheads="1"/>
              </p:cNvSpPr>
              <p:nvPr/>
            </p:nvSpPr>
            <p:spPr bwMode="auto">
              <a:xfrm>
                <a:off x="6876256" y="3101738"/>
                <a:ext cx="1944216" cy="461665"/>
              </a:xfrm>
              <a:prstGeom prst="rect">
                <a:avLst/>
              </a:prstGeom>
              <a:noFill/>
              <a:ln w="9525">
                <a:noFill/>
                <a:miter lim="800000"/>
                <a:headEnd/>
                <a:tailEnd/>
              </a:ln>
            </p:spPr>
            <p:txBody>
              <a:bodyPr wrap="square">
                <a:spAutoFit/>
              </a:bodyPr>
              <a:lstStyle/>
              <a:p>
                <a:r>
                  <a:rPr lang="en-US" altLang="ja-JP" sz="1200" b="1" dirty="0" smtClean="0">
                    <a:solidFill>
                      <a:prstClr val="black"/>
                    </a:solidFill>
                    <a:latin typeface="Comic Sans MS" panose="030F0702030302020204" pitchFamily="66" charset="0"/>
                    <a:ea typeface="HG丸ｺﾞｼｯｸM-PRO"/>
                    <a:cs typeface="Osaka"/>
                  </a:rPr>
                  <a:t>Cs</a:t>
                </a:r>
                <a:r>
                  <a:rPr lang="ja-JP" altLang="en-US" sz="1200" b="1" dirty="0" smtClean="0">
                    <a:solidFill>
                      <a:prstClr val="black"/>
                    </a:solidFill>
                    <a:latin typeface="Comic Sans MS" panose="030F0702030302020204" pitchFamily="66" charset="0"/>
                    <a:ea typeface="HG丸ｺﾞｼｯｸM-PRO"/>
                    <a:cs typeface="Osaka"/>
                  </a:rPr>
                  <a:t>の放射線エネルギー</a:t>
                </a:r>
                <a:endParaRPr lang="en-US" altLang="ja-JP" sz="1200" b="1" dirty="0" smtClean="0">
                  <a:solidFill>
                    <a:prstClr val="black"/>
                  </a:solidFill>
                  <a:latin typeface="Comic Sans MS" panose="030F0702030302020204" pitchFamily="66" charset="0"/>
                  <a:ea typeface="HG丸ｺﾞｼｯｸM-PRO"/>
                  <a:cs typeface="Osaka"/>
                </a:endParaRPr>
              </a:p>
              <a:p>
                <a:r>
                  <a:rPr lang="en-US" altLang="ja-JP" sz="1200" b="1" dirty="0" smtClean="0">
                    <a:solidFill>
                      <a:prstClr val="black"/>
                    </a:solidFill>
                    <a:latin typeface="Comic Sans MS" panose="030F0702030302020204" pitchFamily="66" charset="0"/>
                    <a:ea typeface="HG丸ｺﾞｼｯｸM-PRO"/>
                    <a:cs typeface="Osaka"/>
                  </a:rPr>
                  <a:t>66.1</a:t>
                </a:r>
                <a:r>
                  <a:rPr lang="ja-JP" altLang="en-US" sz="1200" b="1" dirty="0" smtClean="0">
                    <a:solidFill>
                      <a:prstClr val="black"/>
                    </a:solidFill>
                    <a:latin typeface="Comic Sans MS" panose="030F0702030302020204" pitchFamily="66" charset="0"/>
                    <a:ea typeface="HG丸ｺﾞｼｯｸM-PRO"/>
                    <a:cs typeface="Osaka"/>
                  </a:rPr>
                  <a:t>万 </a:t>
                </a:r>
                <a:r>
                  <a:rPr lang="en-US" altLang="ja-JP" sz="1200" b="1" dirty="0" err="1" smtClean="0">
                    <a:solidFill>
                      <a:prstClr val="black"/>
                    </a:solidFill>
                    <a:latin typeface="Comic Sans MS" panose="030F0702030302020204" pitchFamily="66" charset="0"/>
                    <a:ea typeface="HG丸ｺﾞｼｯｸM-PRO"/>
                    <a:cs typeface="Osaka"/>
                  </a:rPr>
                  <a:t>eV</a:t>
                </a:r>
                <a:endParaRPr lang="ja-JP" altLang="en-US" sz="1200" b="1" dirty="0" smtClean="0">
                  <a:solidFill>
                    <a:prstClr val="black"/>
                  </a:solidFill>
                  <a:latin typeface="Comic Sans MS" panose="030F0702030302020204" pitchFamily="66" charset="0"/>
                  <a:ea typeface="HG丸ｺﾞｼｯｸM-PRO"/>
                  <a:cs typeface="Osaka"/>
                </a:endParaRPr>
              </a:p>
            </p:txBody>
          </p:sp>
        </p:grpSp>
        <p:grpSp>
          <p:nvGrpSpPr>
            <p:cNvPr id="444" name="グループ化 443"/>
            <p:cNvGrpSpPr/>
            <p:nvPr/>
          </p:nvGrpSpPr>
          <p:grpSpPr>
            <a:xfrm>
              <a:off x="7011146" y="3149101"/>
              <a:ext cx="2025350" cy="646331"/>
              <a:chOff x="7011146" y="869490"/>
              <a:chExt cx="2025350" cy="646331"/>
            </a:xfrm>
          </p:grpSpPr>
          <p:sp>
            <p:nvSpPr>
              <p:cNvPr id="463" name="Text Box 30"/>
              <p:cNvSpPr txBox="1">
                <a:spLocks noChangeArrowheads="1"/>
              </p:cNvSpPr>
              <p:nvPr/>
            </p:nvSpPr>
            <p:spPr bwMode="auto">
              <a:xfrm>
                <a:off x="7740352" y="869490"/>
                <a:ext cx="1296144" cy="646331"/>
              </a:xfrm>
              <a:prstGeom prst="rect">
                <a:avLst/>
              </a:prstGeom>
              <a:noFill/>
              <a:ln w="9525">
                <a:noFill/>
                <a:miter lim="800000"/>
                <a:headEnd/>
                <a:tailEnd/>
              </a:ln>
            </p:spPr>
            <p:txBody>
              <a:bodyPr wrap="square">
                <a:spAutoFit/>
              </a:bodyPr>
              <a:lstStyle/>
              <a:p>
                <a:r>
                  <a:rPr lang="en-US" altLang="ja-JP" sz="1200" b="1" dirty="0" smtClean="0">
                    <a:solidFill>
                      <a:prstClr val="black"/>
                    </a:solidFill>
                    <a:latin typeface="Comic Sans MS" panose="030F0702030302020204" pitchFamily="66" charset="0"/>
                    <a:ea typeface="HG丸ｺﾞｼｯｸM-PRO"/>
                    <a:cs typeface="Osaka"/>
                  </a:rPr>
                  <a:t>DNA</a:t>
                </a:r>
                <a:r>
                  <a:rPr lang="ja-JP" altLang="en-US" sz="1200" b="1" dirty="0" smtClean="0">
                    <a:solidFill>
                      <a:prstClr val="black"/>
                    </a:solidFill>
                    <a:latin typeface="Comic Sans MS" panose="030F0702030302020204" pitchFamily="66" charset="0"/>
                    <a:ea typeface="HG丸ｺﾞｼｯｸM-PRO"/>
                    <a:cs typeface="Osaka"/>
                  </a:rPr>
                  <a:t>が結び</a:t>
                </a:r>
                <a:endParaRPr lang="en-US" altLang="ja-JP" sz="1200" b="1" dirty="0" smtClean="0">
                  <a:solidFill>
                    <a:prstClr val="black"/>
                  </a:solidFill>
                  <a:latin typeface="Comic Sans MS" panose="030F0702030302020204" pitchFamily="66" charset="0"/>
                  <a:ea typeface="HG丸ｺﾞｼｯｸM-PRO"/>
                  <a:cs typeface="Osaka"/>
                </a:endParaRPr>
              </a:p>
              <a:p>
                <a:r>
                  <a:rPr lang="ja-JP" altLang="en-US" sz="1200" b="1" dirty="0" smtClean="0">
                    <a:solidFill>
                      <a:prstClr val="black"/>
                    </a:solidFill>
                    <a:latin typeface="Comic Sans MS" panose="030F0702030302020204" pitchFamily="66" charset="0"/>
                    <a:ea typeface="HG丸ｺﾞｼｯｸM-PRO"/>
                    <a:cs typeface="Osaka"/>
                  </a:rPr>
                  <a:t>ついている力</a:t>
                </a:r>
                <a:endParaRPr lang="en-US" altLang="ja-JP" sz="1200" b="1" dirty="0" smtClean="0">
                  <a:solidFill>
                    <a:prstClr val="black"/>
                  </a:solidFill>
                  <a:latin typeface="Comic Sans MS" panose="030F0702030302020204" pitchFamily="66" charset="0"/>
                  <a:ea typeface="HG丸ｺﾞｼｯｸM-PRO"/>
                  <a:cs typeface="Osaka"/>
                </a:endParaRPr>
              </a:p>
              <a:p>
                <a:r>
                  <a:rPr lang="ja-JP" altLang="en-US" sz="1200" b="1" dirty="0" smtClean="0">
                    <a:solidFill>
                      <a:prstClr val="black"/>
                    </a:solidFill>
                    <a:latin typeface="Comic Sans MS" panose="030F0702030302020204" pitchFamily="66" charset="0"/>
                    <a:ea typeface="HG丸ｺﾞｼｯｸM-PRO"/>
                    <a:cs typeface="Osaka"/>
                  </a:rPr>
                  <a:t>数 </a:t>
                </a:r>
                <a:r>
                  <a:rPr lang="en-US" altLang="ja-JP" sz="1200" b="1" dirty="0" err="1" smtClean="0">
                    <a:solidFill>
                      <a:prstClr val="black"/>
                    </a:solidFill>
                    <a:latin typeface="Comic Sans MS" panose="030F0702030302020204" pitchFamily="66" charset="0"/>
                    <a:ea typeface="HG丸ｺﾞｼｯｸM-PRO"/>
                    <a:cs typeface="Osaka"/>
                  </a:rPr>
                  <a:t>eV</a:t>
                </a:r>
                <a:endParaRPr lang="ja-JP" altLang="en-US" sz="1200" b="1" dirty="0" smtClean="0">
                  <a:solidFill>
                    <a:prstClr val="black"/>
                  </a:solidFill>
                  <a:latin typeface="Comic Sans MS" panose="030F0702030302020204" pitchFamily="66" charset="0"/>
                  <a:ea typeface="HG丸ｺﾞｼｯｸM-PRO"/>
                  <a:cs typeface="Osaka"/>
                </a:endParaRPr>
              </a:p>
            </p:txBody>
          </p:sp>
          <p:cxnSp>
            <p:nvCxnSpPr>
              <p:cNvPr id="464" name="直線矢印コネクタ 463"/>
              <p:cNvCxnSpPr/>
              <p:nvPr/>
            </p:nvCxnSpPr>
            <p:spPr>
              <a:xfrm flipH="1">
                <a:off x="7011146" y="1149001"/>
                <a:ext cx="697629" cy="22698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445" name="グループ化 444"/>
            <p:cNvGrpSpPr/>
            <p:nvPr/>
          </p:nvGrpSpPr>
          <p:grpSpPr>
            <a:xfrm>
              <a:off x="2648932" y="3113960"/>
              <a:ext cx="2859172" cy="2915461"/>
              <a:chOff x="2648932" y="3113960"/>
              <a:chExt cx="2859172" cy="2915461"/>
            </a:xfrm>
          </p:grpSpPr>
          <p:grpSp>
            <p:nvGrpSpPr>
              <p:cNvPr id="457" name="グループ化 456"/>
              <p:cNvGrpSpPr/>
              <p:nvPr/>
            </p:nvGrpSpPr>
            <p:grpSpPr>
              <a:xfrm>
                <a:off x="2648932" y="3312369"/>
                <a:ext cx="2859172" cy="2717052"/>
                <a:chOff x="2627786" y="1032758"/>
                <a:chExt cx="2859172" cy="2717052"/>
              </a:xfrm>
            </p:grpSpPr>
            <p:pic>
              <p:nvPicPr>
                <p:cNvPr id="459" name="Picture 4"/>
                <p:cNvPicPr>
                  <a:picLocks noChangeAspect="1" noChangeArrowheads="1"/>
                </p:cNvPicPr>
                <p:nvPr/>
              </p:nvPicPr>
              <p:blipFill>
                <a:blip r:embed="rId3" cstate="print"/>
                <a:srcRect/>
                <a:stretch>
                  <a:fillRect/>
                </a:stretch>
              </p:blipFill>
              <p:spPr bwMode="auto">
                <a:xfrm>
                  <a:off x="3635898" y="1032758"/>
                  <a:ext cx="1851060" cy="174087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cxnSp>
              <p:nvCxnSpPr>
                <p:cNvPr id="460" name="直線コネクタ 459"/>
                <p:cNvCxnSpPr/>
                <p:nvPr/>
              </p:nvCxnSpPr>
              <p:spPr>
                <a:xfrm flipV="1">
                  <a:off x="2627786" y="1365414"/>
                  <a:ext cx="1296144" cy="408516"/>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461" name="直線コネクタ 460"/>
                <p:cNvCxnSpPr/>
                <p:nvPr/>
              </p:nvCxnSpPr>
              <p:spPr>
                <a:xfrm>
                  <a:off x="2627786" y="2013486"/>
                  <a:ext cx="1368150" cy="544126"/>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sp>
              <p:nvSpPr>
                <p:cNvPr id="462" name="Text Box 30"/>
                <p:cNvSpPr txBox="1">
                  <a:spLocks noChangeArrowheads="1"/>
                </p:cNvSpPr>
                <p:nvPr/>
              </p:nvSpPr>
              <p:spPr bwMode="auto">
                <a:xfrm>
                  <a:off x="4251908" y="3349700"/>
                  <a:ext cx="764953" cy="400110"/>
                </a:xfrm>
                <a:prstGeom prst="rect">
                  <a:avLst/>
                </a:prstGeom>
                <a:noFill/>
                <a:ln w="9525">
                  <a:noFill/>
                  <a:miter lim="800000"/>
                  <a:headEnd/>
                  <a:tailEnd/>
                </a:ln>
              </p:spPr>
              <p:txBody>
                <a:bodyPr wrap="none">
                  <a:spAutoFit/>
                </a:bodyPr>
                <a:lstStyle/>
                <a:p>
                  <a:pPr algn="ctr"/>
                  <a:r>
                    <a:rPr lang="en-US" altLang="ja-JP" sz="2000" b="1" dirty="0" smtClean="0">
                      <a:solidFill>
                        <a:prstClr val="black"/>
                      </a:solidFill>
                      <a:latin typeface="Comic Sans MS" panose="030F0702030302020204" pitchFamily="66" charset="0"/>
                      <a:ea typeface="HG丸ｺﾞｼｯｸM-PRO"/>
                      <a:cs typeface="Osaka"/>
                    </a:rPr>
                    <a:t>DNA</a:t>
                  </a:r>
                  <a:endParaRPr lang="ja-JP" altLang="en-US" sz="2000" b="1" dirty="0" smtClean="0">
                    <a:solidFill>
                      <a:prstClr val="black"/>
                    </a:solidFill>
                    <a:latin typeface="Comic Sans MS" panose="030F0702030302020204" pitchFamily="66" charset="0"/>
                    <a:ea typeface="HG丸ｺﾞｼｯｸM-PRO"/>
                    <a:cs typeface="Osaka"/>
                  </a:endParaRPr>
                </a:p>
              </p:txBody>
            </p:sp>
          </p:grpSp>
          <p:sp>
            <p:nvSpPr>
              <p:cNvPr id="458" name="稲妻 457"/>
              <p:cNvSpPr/>
              <p:nvPr/>
            </p:nvSpPr>
            <p:spPr>
              <a:xfrm rot="21058605">
                <a:off x="3777445" y="3113960"/>
                <a:ext cx="647845" cy="9378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latin typeface="Comic Sans MS" panose="030F0702030302020204" pitchFamily="66" charset="0"/>
                </a:endParaRPr>
              </a:p>
            </p:txBody>
          </p:sp>
        </p:grpSp>
        <p:grpSp>
          <p:nvGrpSpPr>
            <p:cNvPr id="446" name="グループ化 445"/>
            <p:cNvGrpSpPr/>
            <p:nvPr/>
          </p:nvGrpSpPr>
          <p:grpSpPr>
            <a:xfrm>
              <a:off x="5981700" y="4244068"/>
              <a:ext cx="433933" cy="484609"/>
              <a:chOff x="5981700" y="1964457"/>
              <a:chExt cx="433933" cy="484609"/>
            </a:xfrm>
          </p:grpSpPr>
          <p:sp>
            <p:nvSpPr>
              <p:cNvPr id="454" name="正方形/長方形 453"/>
              <p:cNvSpPr/>
              <p:nvPr/>
            </p:nvSpPr>
            <p:spPr>
              <a:xfrm rot="1375239">
                <a:off x="6053884" y="2011560"/>
                <a:ext cx="315637" cy="3718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cxnSp>
            <p:nvCxnSpPr>
              <p:cNvPr id="455" name="直線コネクタ 454"/>
              <p:cNvCxnSpPr/>
              <p:nvPr/>
            </p:nvCxnSpPr>
            <p:spPr>
              <a:xfrm flipH="1">
                <a:off x="5981700" y="1964457"/>
                <a:ext cx="152403" cy="359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6" name="直線コネクタ 455"/>
              <p:cNvCxnSpPr/>
              <p:nvPr/>
            </p:nvCxnSpPr>
            <p:spPr>
              <a:xfrm flipH="1">
                <a:off x="6263230" y="2089423"/>
                <a:ext cx="152403" cy="359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7" name="グループ化 446"/>
            <p:cNvGrpSpPr/>
            <p:nvPr/>
          </p:nvGrpSpPr>
          <p:grpSpPr>
            <a:xfrm>
              <a:off x="6685753" y="4503922"/>
              <a:ext cx="433964" cy="503659"/>
              <a:chOff x="6685753" y="2224311"/>
              <a:chExt cx="433964" cy="503659"/>
            </a:xfrm>
          </p:grpSpPr>
          <p:sp>
            <p:nvSpPr>
              <p:cNvPr id="451" name="正方形/長方形 450"/>
              <p:cNvSpPr/>
              <p:nvPr/>
            </p:nvSpPr>
            <p:spPr>
              <a:xfrm rot="1375239">
                <a:off x="6747082" y="2344415"/>
                <a:ext cx="315637" cy="3029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cxnSp>
            <p:nvCxnSpPr>
              <p:cNvPr id="452" name="直線コネクタ 451"/>
              <p:cNvCxnSpPr/>
              <p:nvPr/>
            </p:nvCxnSpPr>
            <p:spPr>
              <a:xfrm flipH="1">
                <a:off x="6967314" y="2368327"/>
                <a:ext cx="152403" cy="359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直線コネクタ 452"/>
              <p:cNvCxnSpPr/>
              <p:nvPr/>
            </p:nvCxnSpPr>
            <p:spPr>
              <a:xfrm flipH="1">
                <a:off x="6685753" y="2224311"/>
                <a:ext cx="152403" cy="359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8" name="下矢印 447"/>
            <p:cNvSpPr/>
            <p:nvPr/>
          </p:nvSpPr>
          <p:spPr>
            <a:xfrm rot="6921082">
              <a:off x="6352902" y="3946862"/>
              <a:ext cx="194397" cy="1321136"/>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49" name="円/楕円 448"/>
            <p:cNvSpPr/>
            <p:nvPr/>
          </p:nvSpPr>
          <p:spPr>
            <a:xfrm>
              <a:off x="2555778" y="4005065"/>
              <a:ext cx="144016"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sp>
          <p:nvSpPr>
            <p:cNvPr id="450" name="右矢印 449"/>
            <p:cNvSpPr/>
            <p:nvPr/>
          </p:nvSpPr>
          <p:spPr>
            <a:xfrm>
              <a:off x="5436096" y="3941189"/>
              <a:ext cx="432048" cy="432048"/>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Comic Sans MS" panose="030F0702030302020204" pitchFamily="66" charset="0"/>
              </a:endParaRPr>
            </a:p>
          </p:txBody>
        </p:sp>
      </p:grpSp>
      <p:sp>
        <p:nvSpPr>
          <p:cNvPr id="537" name="Rectangle 25"/>
          <p:cNvSpPr>
            <a:spLocks noChangeArrowheads="1"/>
          </p:cNvSpPr>
          <p:nvPr/>
        </p:nvSpPr>
        <p:spPr bwMode="auto">
          <a:xfrm>
            <a:off x="212150" y="1573977"/>
            <a:ext cx="3750134" cy="461665"/>
          </a:xfrm>
          <a:prstGeom prst="rect">
            <a:avLst/>
          </a:prstGeom>
          <a:noFill/>
          <a:ln w="9525">
            <a:noFill/>
            <a:miter lim="800000"/>
            <a:headEnd/>
            <a:tailEnd/>
          </a:ln>
        </p:spPr>
        <p:txBody>
          <a:bodyPr wrap="square">
            <a:spAutoFit/>
          </a:bodyPr>
          <a:lstStyle/>
          <a:p>
            <a:pPr fontAlgn="base">
              <a:spcBef>
                <a:spcPct val="0"/>
              </a:spcBef>
              <a:spcAft>
                <a:spcPct val="0"/>
              </a:spcAft>
            </a:pPr>
            <a:r>
              <a:rPr lang="ja-JP" altLang="en-US" sz="2400" dirty="0" smtClean="0">
                <a:solidFill>
                  <a:prstClr val="black"/>
                </a:solidFill>
                <a:latin typeface="Comic Sans MS" panose="030F0702030302020204" pitchFamily="66" charset="0"/>
                <a:ea typeface="HG丸ｺﾞｼｯｸM-PRO" pitchFamily="50" charset="-128"/>
              </a:rPr>
              <a:t>細胞内の</a:t>
            </a:r>
            <a:r>
              <a:rPr lang="en-US" altLang="ja-JP" sz="2400" dirty="0" smtClean="0">
                <a:solidFill>
                  <a:prstClr val="black"/>
                </a:solidFill>
                <a:latin typeface="Comic Sans MS" panose="030F0702030302020204" pitchFamily="66" charset="0"/>
                <a:ea typeface="HG丸ｺﾞｼｯｸM-PRO" pitchFamily="50" charset="-128"/>
              </a:rPr>
              <a:t>DNA</a:t>
            </a:r>
            <a:r>
              <a:rPr lang="ja-JP" altLang="en-US" sz="2400" dirty="0" smtClean="0">
                <a:solidFill>
                  <a:prstClr val="black"/>
                </a:solidFill>
                <a:latin typeface="Comic Sans MS" panose="030F0702030302020204" pitchFamily="66" charset="0"/>
                <a:ea typeface="HG丸ｺﾞｼｯｸM-PRO" pitchFamily="50" charset="-128"/>
              </a:rPr>
              <a:t>が標的！</a:t>
            </a:r>
            <a:endParaRPr lang="ja-JP" altLang="en-US" sz="2400" dirty="0">
              <a:solidFill>
                <a:prstClr val="black"/>
              </a:solidFill>
              <a:latin typeface="Comic Sans MS" panose="030F0702030302020204" pitchFamily="66" charset="0"/>
              <a:ea typeface="HG丸ｺﾞｼｯｸM-PRO" pitchFamily="50" charset="-128"/>
            </a:endParaRPr>
          </a:p>
        </p:txBody>
      </p:sp>
    </p:spTree>
    <p:extLst>
      <p:ext uri="{BB962C8B-B14F-4D97-AF65-F5344CB8AC3E}">
        <p14:creationId xmlns:p14="http://schemas.microsoft.com/office/powerpoint/2010/main" val="26318699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custDataLst>
              <p:tags r:id="rId2"/>
            </p:custDataLst>
          </p:nvPr>
        </p:nvSpPr>
        <p:spPr>
          <a:xfrm>
            <a:off x="1938536" y="134080"/>
            <a:ext cx="5266928" cy="792088"/>
          </a:xfrm>
        </p:spPr>
        <p:txBody>
          <a:bodyPr>
            <a:normAutofit/>
          </a:bodyPr>
          <a:lstStyle/>
          <a:p>
            <a:r>
              <a:rPr kumimoji="1" lang="ja-JP" altLang="en-US" sz="3200" b="1" dirty="0" smtClean="0">
                <a:latin typeface="Comic Sans MS" panose="030F0702030302020204" pitchFamily="66" charset="0"/>
                <a:ea typeface="HG丸ｺﾞｼｯｸM-PRO" panose="020F0600000000000000" pitchFamily="50" charset="-128"/>
              </a:rPr>
              <a:t>放射線防護体系の</a:t>
            </a:r>
            <a:r>
              <a:rPr kumimoji="1" lang="en-US" altLang="ja-JP" sz="3200" b="1" dirty="0" smtClean="0">
                <a:latin typeface="Comic Sans MS" panose="030F0702030302020204" pitchFamily="66" charset="0"/>
                <a:ea typeface="HG丸ｺﾞｼｯｸM-PRO" panose="020F0600000000000000" pitchFamily="50" charset="-128"/>
              </a:rPr>
              <a:t>3</a:t>
            </a:r>
            <a:r>
              <a:rPr kumimoji="1" lang="ja-JP" altLang="en-US" sz="3200" b="1" dirty="0" smtClean="0">
                <a:latin typeface="Comic Sans MS" panose="030F0702030302020204" pitchFamily="66" charset="0"/>
                <a:ea typeface="HG丸ｺﾞｼｯｸM-PRO" panose="020F0600000000000000" pitchFamily="50" charset="-128"/>
              </a:rPr>
              <a:t>原則</a:t>
            </a:r>
            <a:endParaRPr kumimoji="1" lang="ja-JP" altLang="en-US" sz="3200" b="1" dirty="0">
              <a:latin typeface="Comic Sans MS" panose="030F0702030302020204" pitchFamily="66" charset="0"/>
              <a:ea typeface="HG丸ｺﾞｼｯｸM-PRO" panose="020F0600000000000000" pitchFamily="50" charset="-128"/>
            </a:endParaRPr>
          </a:p>
        </p:txBody>
      </p:sp>
      <p:sp>
        <p:nvSpPr>
          <p:cNvPr id="3" name="テキスト ボックス 2"/>
          <p:cNvSpPr txBox="1"/>
          <p:nvPr/>
        </p:nvSpPr>
        <p:spPr>
          <a:xfrm>
            <a:off x="971600" y="1325940"/>
            <a:ext cx="4464496"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ja-JP" altLang="en-US" sz="4000" b="1" dirty="0" smtClean="0">
                <a:latin typeface="Comic Sans MS" panose="030F0702030302020204" pitchFamily="66" charset="0"/>
                <a:ea typeface="HG丸ｺﾞｼｯｸM-PRO" panose="020F0600000000000000" pitchFamily="50" charset="-128"/>
              </a:rPr>
              <a:t>正当化</a:t>
            </a:r>
            <a:r>
              <a:rPr lang="ja-JP" altLang="en-US" sz="3200" b="1" dirty="0">
                <a:latin typeface="Comic Sans MS" panose="030F0702030302020204" pitchFamily="66" charset="0"/>
                <a:ea typeface="HG丸ｺﾞｼｯｸM-PRO" panose="020F0600000000000000" pitchFamily="50" charset="-128"/>
              </a:rPr>
              <a:t>　</a:t>
            </a:r>
            <a:r>
              <a:rPr lang="en-US" altLang="ja-JP" sz="2800" b="1" dirty="0" smtClean="0">
                <a:latin typeface="Comic Sans MS" panose="030F0702030302020204" pitchFamily="66" charset="0"/>
                <a:ea typeface="HG丸ｺﾞｼｯｸM-PRO" panose="020F0600000000000000" pitchFamily="50" charset="-128"/>
              </a:rPr>
              <a:t>Justification</a:t>
            </a:r>
            <a:endParaRPr kumimoji="1" lang="ja-JP" altLang="en-US" sz="2800" b="1" dirty="0">
              <a:latin typeface="Comic Sans MS" panose="030F0702030302020204" pitchFamily="66" charset="0"/>
              <a:ea typeface="HG丸ｺﾞｼｯｸM-PRO" panose="020F0600000000000000" pitchFamily="50" charset="-128"/>
            </a:endParaRPr>
          </a:p>
        </p:txBody>
      </p:sp>
      <p:sp>
        <p:nvSpPr>
          <p:cNvPr id="10" name="テキスト ボックス 9"/>
          <p:cNvSpPr txBox="1"/>
          <p:nvPr/>
        </p:nvSpPr>
        <p:spPr>
          <a:xfrm>
            <a:off x="971600" y="3048082"/>
            <a:ext cx="4464496"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4000" b="1" dirty="0" smtClean="0">
                <a:latin typeface="Comic Sans MS" panose="030F0702030302020204" pitchFamily="66" charset="0"/>
                <a:ea typeface="HG丸ｺﾞｼｯｸM-PRO" panose="020F0600000000000000" pitchFamily="50" charset="-128"/>
              </a:rPr>
              <a:t>最適</a:t>
            </a:r>
            <a:r>
              <a:rPr kumimoji="1" lang="ja-JP" altLang="en-US" sz="4000" b="1" dirty="0" smtClean="0">
                <a:latin typeface="Comic Sans MS" panose="030F0702030302020204" pitchFamily="66" charset="0"/>
                <a:ea typeface="HG丸ｺﾞｼｯｸM-PRO" panose="020F0600000000000000" pitchFamily="50" charset="-128"/>
              </a:rPr>
              <a:t>化</a:t>
            </a:r>
            <a:r>
              <a:rPr lang="ja-JP" altLang="en-US" sz="3200" b="1" dirty="0" smtClean="0">
                <a:latin typeface="Comic Sans MS" panose="030F0702030302020204" pitchFamily="66" charset="0"/>
                <a:ea typeface="HG丸ｺﾞｼｯｸM-PRO" panose="020F0600000000000000" pitchFamily="50" charset="-128"/>
              </a:rPr>
              <a:t>　</a:t>
            </a:r>
            <a:r>
              <a:rPr lang="en-US" altLang="ja-JP" sz="2800" b="1" dirty="0" err="1">
                <a:latin typeface="Comic Sans MS" panose="030F0702030302020204" pitchFamily="66" charset="0"/>
                <a:ea typeface="HG丸ｺﾞｼｯｸM-PRO" panose="020F0600000000000000" pitchFamily="50" charset="-128"/>
              </a:rPr>
              <a:t>Optimisation</a:t>
            </a:r>
            <a:endParaRPr lang="en-US" altLang="ja-JP" sz="2800" b="1" dirty="0">
              <a:latin typeface="Comic Sans MS" panose="030F0702030302020204" pitchFamily="66" charset="0"/>
              <a:ea typeface="HG丸ｺﾞｼｯｸM-PRO" panose="020F0600000000000000" pitchFamily="50" charset="-128"/>
            </a:endParaRPr>
          </a:p>
        </p:txBody>
      </p:sp>
      <p:sp>
        <p:nvSpPr>
          <p:cNvPr id="11" name="テキスト ボックス 10"/>
          <p:cNvSpPr txBox="1"/>
          <p:nvPr/>
        </p:nvSpPr>
        <p:spPr>
          <a:xfrm>
            <a:off x="899592" y="4737338"/>
            <a:ext cx="4464496"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ja-JP" altLang="en-US" sz="4000" b="1" dirty="0" smtClean="0">
                <a:latin typeface="Comic Sans MS" panose="030F0702030302020204" pitchFamily="66" charset="0"/>
                <a:ea typeface="HG丸ｺﾞｼｯｸM-PRO" panose="020F0600000000000000" pitchFamily="50" charset="-128"/>
              </a:rPr>
              <a:t>線量限度</a:t>
            </a:r>
            <a:r>
              <a:rPr lang="ja-JP" altLang="en-US" sz="3200" b="1" dirty="0" smtClean="0">
                <a:latin typeface="Comic Sans MS" panose="030F0702030302020204" pitchFamily="66" charset="0"/>
                <a:ea typeface="HG丸ｺﾞｼｯｸM-PRO" panose="020F0600000000000000" pitchFamily="50" charset="-128"/>
              </a:rPr>
              <a:t>　</a:t>
            </a:r>
            <a:r>
              <a:rPr lang="en-US" altLang="ja-JP" sz="2800" b="1" dirty="0">
                <a:latin typeface="Comic Sans MS" panose="030F0702030302020204" pitchFamily="66" charset="0"/>
                <a:ea typeface="HG丸ｺﾞｼｯｸM-PRO" panose="020F0600000000000000" pitchFamily="50" charset="-128"/>
              </a:rPr>
              <a:t>Dose</a:t>
            </a:r>
            <a:r>
              <a:rPr lang="ja-JP" altLang="en-US" sz="2800" b="1" dirty="0">
                <a:latin typeface="Comic Sans MS" panose="030F0702030302020204" pitchFamily="66" charset="0"/>
                <a:ea typeface="HG丸ｺﾞｼｯｸM-PRO" panose="020F0600000000000000" pitchFamily="50" charset="-128"/>
              </a:rPr>
              <a:t> </a:t>
            </a:r>
            <a:r>
              <a:rPr lang="en-US" altLang="ja-JP" sz="2800" b="1" dirty="0">
                <a:latin typeface="Comic Sans MS" panose="030F0702030302020204" pitchFamily="66" charset="0"/>
                <a:ea typeface="HG丸ｺﾞｼｯｸM-PRO" panose="020F0600000000000000" pitchFamily="50" charset="-128"/>
              </a:rPr>
              <a:t>limit</a:t>
            </a:r>
          </a:p>
        </p:txBody>
      </p:sp>
      <p:grpSp>
        <p:nvGrpSpPr>
          <p:cNvPr id="12" name="グループ化 11"/>
          <p:cNvGrpSpPr/>
          <p:nvPr/>
        </p:nvGrpSpPr>
        <p:grpSpPr>
          <a:xfrm>
            <a:off x="3707904" y="5472154"/>
            <a:ext cx="5436096" cy="987326"/>
            <a:chOff x="4247964" y="5582361"/>
            <a:chExt cx="5436096" cy="987326"/>
          </a:xfrm>
        </p:grpSpPr>
        <p:sp>
          <p:nvSpPr>
            <p:cNvPr id="6" name="タイトル 1"/>
            <p:cNvSpPr txBox="1">
              <a:spLocks/>
            </p:cNvSpPr>
            <p:nvPr>
              <p:custDataLst>
                <p:tags r:id="rId3"/>
              </p:custDataLst>
            </p:nvPr>
          </p:nvSpPr>
          <p:spPr>
            <a:xfrm>
              <a:off x="4860032" y="5747164"/>
              <a:ext cx="4824028" cy="8225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latin typeface="HG丸ｺﾞｼｯｸM-PRO" panose="020F0600000000000000" pitchFamily="50" charset="-128"/>
                  <a:ea typeface="HG丸ｺﾞｼｯｸM-PRO" panose="020F0600000000000000" pitchFamily="50" charset="-128"/>
                </a:rPr>
                <a:t>医療被ばく（患者）については</a:t>
              </a:r>
              <a:endParaRPr lang="en-US" altLang="ja-JP" sz="2400" dirty="0" smtClean="0">
                <a:latin typeface="HG丸ｺﾞｼｯｸM-PRO" panose="020F0600000000000000" pitchFamily="50" charset="-128"/>
                <a:ea typeface="HG丸ｺﾞｼｯｸM-PRO" panose="020F0600000000000000" pitchFamily="50" charset="-128"/>
              </a:endParaRPr>
            </a:p>
            <a:p>
              <a:pPr algn="l"/>
              <a:r>
                <a:rPr lang="ja-JP" altLang="en-US" sz="2400" dirty="0" smtClean="0">
                  <a:latin typeface="HG丸ｺﾞｼｯｸM-PRO" panose="020F0600000000000000" pitchFamily="50" charset="-128"/>
                  <a:ea typeface="HG丸ｺﾞｼｯｸM-PRO" panose="020F0600000000000000" pitchFamily="50" charset="-128"/>
                </a:rPr>
                <a:t>適用されない</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4" name="曲折矢印 3"/>
            <p:cNvSpPr/>
            <p:nvPr/>
          </p:nvSpPr>
          <p:spPr>
            <a:xfrm rot="16200000">
              <a:off x="4211960" y="5618365"/>
              <a:ext cx="576064" cy="504056"/>
            </a:xfrm>
            <a:prstGeom prst="ben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Tree>
    <p:custDataLst>
      <p:tags r:id="rId1"/>
    </p:custDataLst>
    <p:extLst>
      <p:ext uri="{BB962C8B-B14F-4D97-AF65-F5344CB8AC3E}">
        <p14:creationId xmlns:p14="http://schemas.microsoft.com/office/powerpoint/2010/main" val="1403334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9"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up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1" nodeType="clickEffect">
                                  <p:stCondLst>
                                    <p:cond delay="0"/>
                                  </p:stCondLst>
                                  <p:childTnLst>
                                    <p:animScale>
                                      <p:cBhvr>
                                        <p:cTn id="26" dur="500" fill="hold"/>
                                        <p:tgtEl>
                                          <p:spTgt spid="3"/>
                                        </p:tgtEl>
                                      </p:cBhvr>
                                      <p:by x="130000" y="130000"/>
                                    </p:animScale>
                                  </p:childTnLst>
                                </p:cTn>
                              </p:par>
                              <p:par>
                                <p:cTn id="27" presetID="6" presetClass="emph" presetSubtype="0" fill="hold" grpId="1" nodeType="withEffect">
                                  <p:stCondLst>
                                    <p:cond delay="0"/>
                                  </p:stCondLst>
                                  <p:childTnLst>
                                    <p:animScale>
                                      <p:cBhvr>
                                        <p:cTn id="28" dur="500" fill="hold"/>
                                        <p:tgtEl>
                                          <p:spTgt spid="10"/>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1" name="直線矢印コネクタ 80"/>
          <p:cNvCxnSpPr>
            <a:endCxn id="83" idx="0"/>
          </p:cNvCxnSpPr>
          <p:nvPr/>
        </p:nvCxnSpPr>
        <p:spPr>
          <a:xfrm rot="5400000">
            <a:off x="360326" y="5120394"/>
            <a:ext cx="1656184" cy="1588"/>
          </a:xfrm>
          <a:prstGeom prst="straightConnector1">
            <a:avLst/>
          </a:prstGeom>
          <a:ln>
            <a:solidFill>
              <a:schemeClr val="tx1"/>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sp>
        <p:nvSpPr>
          <p:cNvPr id="65" name="正方形/長方形 64"/>
          <p:cNvSpPr/>
          <p:nvPr/>
        </p:nvSpPr>
        <p:spPr>
          <a:xfrm>
            <a:off x="3491881" y="1268760"/>
            <a:ext cx="2016224" cy="5760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400" dirty="0">
                <a:solidFill>
                  <a:srgbClr val="000000"/>
                </a:solidFill>
              </a:rPr>
              <a:t>正常細胞</a:t>
            </a:r>
          </a:p>
        </p:txBody>
      </p:sp>
      <p:sp>
        <p:nvSpPr>
          <p:cNvPr id="67" name="稲妻 66"/>
          <p:cNvSpPr/>
          <p:nvPr/>
        </p:nvSpPr>
        <p:spPr>
          <a:xfrm rot="21058605">
            <a:off x="3129370" y="449664"/>
            <a:ext cx="647845" cy="93789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dirty="0">
              <a:solidFill>
                <a:srgbClr val="FFFFFF"/>
              </a:solidFill>
            </a:endParaRPr>
          </a:p>
        </p:txBody>
      </p:sp>
      <p:sp>
        <p:nvSpPr>
          <p:cNvPr id="70" name="Text Box 30"/>
          <p:cNvSpPr txBox="1">
            <a:spLocks noChangeArrowheads="1"/>
          </p:cNvSpPr>
          <p:nvPr/>
        </p:nvSpPr>
        <p:spPr bwMode="auto">
          <a:xfrm>
            <a:off x="2483769" y="1052736"/>
            <a:ext cx="958917" cy="400110"/>
          </a:xfrm>
          <a:prstGeom prst="rect">
            <a:avLst/>
          </a:prstGeom>
          <a:noFill/>
          <a:ln w="9525">
            <a:noFill/>
            <a:miter lim="800000"/>
            <a:headEnd/>
            <a:tailEnd/>
          </a:ln>
        </p:spPr>
        <p:txBody>
          <a:bodyPr wrap="none">
            <a:spAutoFit/>
          </a:bodyPr>
          <a:lstStyle/>
          <a:p>
            <a:pPr algn="ctr" fontAlgn="base">
              <a:spcBef>
                <a:spcPct val="0"/>
              </a:spcBef>
              <a:spcAft>
                <a:spcPct val="0"/>
              </a:spcAft>
            </a:pPr>
            <a:r>
              <a:rPr lang="ja-JP" altLang="en-US" sz="2000" b="1" dirty="0">
                <a:solidFill>
                  <a:srgbClr val="000000"/>
                </a:solidFill>
                <a:cs typeface="Osaka"/>
              </a:rPr>
              <a:t>放射線</a:t>
            </a:r>
          </a:p>
        </p:txBody>
      </p:sp>
      <p:cxnSp>
        <p:nvCxnSpPr>
          <p:cNvPr id="72" name="直線矢印コネクタ 71"/>
          <p:cNvCxnSpPr>
            <a:stCxn id="65" idx="2"/>
          </p:cNvCxnSpPr>
          <p:nvPr/>
        </p:nvCxnSpPr>
        <p:spPr>
          <a:xfrm rot="5400000">
            <a:off x="4319972" y="2024844"/>
            <a:ext cx="360040" cy="1588"/>
          </a:xfrm>
          <a:prstGeom prst="straightConnector1">
            <a:avLst/>
          </a:prstGeom>
          <a:ln>
            <a:solidFill>
              <a:schemeClr val="tx1"/>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sp>
        <p:nvSpPr>
          <p:cNvPr id="73" name="正方形/長方形 72"/>
          <p:cNvSpPr/>
          <p:nvPr/>
        </p:nvSpPr>
        <p:spPr>
          <a:xfrm>
            <a:off x="3491881" y="2204864"/>
            <a:ext cx="2016224" cy="5760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ja-JP" sz="2400" dirty="0">
                <a:solidFill>
                  <a:srgbClr val="000000"/>
                </a:solidFill>
              </a:rPr>
              <a:t>DNA</a:t>
            </a:r>
            <a:r>
              <a:rPr lang="ja-JP" altLang="en-US" sz="2400" dirty="0">
                <a:solidFill>
                  <a:srgbClr val="000000"/>
                </a:solidFill>
              </a:rPr>
              <a:t>損傷</a:t>
            </a:r>
          </a:p>
        </p:txBody>
      </p:sp>
      <p:cxnSp>
        <p:nvCxnSpPr>
          <p:cNvPr id="75" name="直線矢印コネクタ 74"/>
          <p:cNvCxnSpPr/>
          <p:nvPr/>
        </p:nvCxnSpPr>
        <p:spPr>
          <a:xfrm rot="5400000">
            <a:off x="4320766" y="2960154"/>
            <a:ext cx="360040" cy="1588"/>
          </a:xfrm>
          <a:prstGeom prst="straightConnector1">
            <a:avLst/>
          </a:prstGeom>
          <a:ln>
            <a:solidFill>
              <a:schemeClr val="tx1"/>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grpSp>
        <p:nvGrpSpPr>
          <p:cNvPr id="2" name="グループ化 115"/>
          <p:cNvGrpSpPr/>
          <p:nvPr/>
        </p:nvGrpSpPr>
        <p:grpSpPr>
          <a:xfrm>
            <a:off x="1186830" y="3645024"/>
            <a:ext cx="2305050" cy="504850"/>
            <a:chOff x="1186830" y="3645024"/>
            <a:chExt cx="2305050" cy="504850"/>
          </a:xfrm>
        </p:grpSpPr>
        <p:cxnSp>
          <p:nvCxnSpPr>
            <p:cNvPr id="77" name="直線コネクタ 76"/>
            <p:cNvCxnSpPr/>
            <p:nvPr/>
          </p:nvCxnSpPr>
          <p:spPr>
            <a:xfrm>
              <a:off x="1187624" y="3645024"/>
              <a:ext cx="2304256"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79" name="直線矢印コネクタ 78"/>
            <p:cNvCxnSpPr/>
            <p:nvPr/>
          </p:nvCxnSpPr>
          <p:spPr>
            <a:xfrm rot="5400000">
              <a:off x="935596" y="3897052"/>
              <a:ext cx="504056" cy="1588"/>
            </a:xfrm>
            <a:prstGeom prst="straightConnector1">
              <a:avLst/>
            </a:prstGeom>
            <a:ln>
              <a:solidFill>
                <a:schemeClr val="tx1"/>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grpSp>
      <p:sp>
        <p:nvSpPr>
          <p:cNvPr id="80" name="正方形/長方形 79"/>
          <p:cNvSpPr/>
          <p:nvPr/>
        </p:nvSpPr>
        <p:spPr>
          <a:xfrm>
            <a:off x="179512" y="4149080"/>
            <a:ext cx="2016224" cy="576064"/>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400" dirty="0">
                <a:solidFill>
                  <a:srgbClr val="000000"/>
                </a:solidFill>
              </a:rPr>
              <a:t>修復に成功</a:t>
            </a:r>
          </a:p>
        </p:txBody>
      </p:sp>
      <p:sp>
        <p:nvSpPr>
          <p:cNvPr id="83" name="正方形/長方形 82"/>
          <p:cNvSpPr/>
          <p:nvPr/>
        </p:nvSpPr>
        <p:spPr>
          <a:xfrm>
            <a:off x="179512" y="5949280"/>
            <a:ext cx="2016224" cy="5760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400" dirty="0">
                <a:solidFill>
                  <a:srgbClr val="000000"/>
                </a:solidFill>
              </a:rPr>
              <a:t>正常細胞</a:t>
            </a:r>
          </a:p>
        </p:txBody>
      </p:sp>
      <p:grpSp>
        <p:nvGrpSpPr>
          <p:cNvPr id="3" name="グループ化 123"/>
          <p:cNvGrpSpPr/>
          <p:nvPr/>
        </p:nvGrpSpPr>
        <p:grpSpPr>
          <a:xfrm>
            <a:off x="5436096" y="3645024"/>
            <a:ext cx="792088" cy="360040"/>
            <a:chOff x="2987824" y="3645024"/>
            <a:chExt cx="2376264" cy="360040"/>
          </a:xfrm>
        </p:grpSpPr>
        <p:cxnSp>
          <p:nvCxnSpPr>
            <p:cNvPr id="84" name="直線コネクタ 83"/>
            <p:cNvCxnSpPr/>
            <p:nvPr/>
          </p:nvCxnSpPr>
          <p:spPr>
            <a:xfrm>
              <a:off x="2987824" y="3645024"/>
              <a:ext cx="2376264"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85" name="直線矢印コネクタ 84"/>
            <p:cNvCxnSpPr/>
            <p:nvPr/>
          </p:nvCxnSpPr>
          <p:spPr>
            <a:xfrm rot="5400000">
              <a:off x="5183274" y="3824250"/>
              <a:ext cx="360040" cy="1588"/>
            </a:xfrm>
            <a:prstGeom prst="straightConnector1">
              <a:avLst/>
            </a:prstGeom>
            <a:ln>
              <a:solidFill>
                <a:schemeClr val="tx1"/>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grpSp>
      <p:sp>
        <p:nvSpPr>
          <p:cNvPr id="86" name="正方形/長方形 85"/>
          <p:cNvSpPr/>
          <p:nvPr/>
        </p:nvSpPr>
        <p:spPr>
          <a:xfrm>
            <a:off x="2627785" y="4653136"/>
            <a:ext cx="2016224" cy="57606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400" dirty="0">
                <a:solidFill>
                  <a:srgbClr val="FFFFFF"/>
                </a:solidFill>
              </a:rPr>
              <a:t>修復に失敗</a:t>
            </a:r>
          </a:p>
        </p:txBody>
      </p:sp>
      <p:cxnSp>
        <p:nvCxnSpPr>
          <p:cNvPr id="91" name="直線矢印コネクタ 90"/>
          <p:cNvCxnSpPr>
            <a:stCxn id="86" idx="2"/>
          </p:cNvCxnSpPr>
          <p:nvPr/>
        </p:nvCxnSpPr>
        <p:spPr>
          <a:xfrm rot="5400000">
            <a:off x="3347864" y="5517232"/>
            <a:ext cx="576064" cy="1588"/>
          </a:xfrm>
          <a:prstGeom prst="straightConnector1">
            <a:avLst/>
          </a:prstGeom>
          <a:ln>
            <a:solidFill>
              <a:schemeClr val="tx1"/>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sp>
        <p:nvSpPr>
          <p:cNvPr id="92" name="正方形/長方形 91"/>
          <p:cNvSpPr/>
          <p:nvPr/>
        </p:nvSpPr>
        <p:spPr>
          <a:xfrm>
            <a:off x="2627785" y="5805264"/>
            <a:ext cx="2016224" cy="5760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400" dirty="0">
                <a:solidFill>
                  <a:srgbClr val="000000"/>
                </a:solidFill>
              </a:rPr>
              <a:t>細胞死</a:t>
            </a:r>
          </a:p>
        </p:txBody>
      </p:sp>
      <p:sp>
        <p:nvSpPr>
          <p:cNvPr id="94" name="正方形/長方形 93"/>
          <p:cNvSpPr/>
          <p:nvPr/>
        </p:nvSpPr>
        <p:spPr>
          <a:xfrm>
            <a:off x="5940153" y="5013176"/>
            <a:ext cx="2016224" cy="576064"/>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400" dirty="0">
                <a:solidFill>
                  <a:srgbClr val="000000"/>
                </a:solidFill>
              </a:rPr>
              <a:t>突然変異</a:t>
            </a:r>
          </a:p>
        </p:txBody>
      </p:sp>
      <p:cxnSp>
        <p:nvCxnSpPr>
          <p:cNvPr id="96" name="直線矢印コネクタ 95"/>
          <p:cNvCxnSpPr>
            <a:endCxn id="94" idx="0"/>
          </p:cNvCxnSpPr>
          <p:nvPr/>
        </p:nvCxnSpPr>
        <p:spPr>
          <a:xfrm rot="5400000">
            <a:off x="6588226" y="4653136"/>
            <a:ext cx="720078" cy="2"/>
          </a:xfrm>
          <a:prstGeom prst="straightConnector1">
            <a:avLst/>
          </a:prstGeom>
          <a:ln>
            <a:solidFill>
              <a:schemeClr val="tx1"/>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98" name="直線矢印コネクタ 97"/>
          <p:cNvCxnSpPr>
            <a:stCxn id="94" idx="2"/>
          </p:cNvCxnSpPr>
          <p:nvPr/>
        </p:nvCxnSpPr>
        <p:spPr>
          <a:xfrm rot="5400000">
            <a:off x="6804689" y="5732815"/>
            <a:ext cx="287150" cy="1588"/>
          </a:xfrm>
          <a:prstGeom prst="straightConnector1">
            <a:avLst/>
          </a:prstGeom>
          <a:ln>
            <a:solidFill>
              <a:schemeClr val="tx1"/>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sp>
        <p:nvSpPr>
          <p:cNvPr id="100" name="正方形/長方形 99"/>
          <p:cNvSpPr/>
          <p:nvPr/>
        </p:nvSpPr>
        <p:spPr>
          <a:xfrm>
            <a:off x="5940153" y="5877272"/>
            <a:ext cx="2016224" cy="5760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400" dirty="0">
                <a:solidFill>
                  <a:srgbClr val="000000"/>
                </a:solidFill>
              </a:rPr>
              <a:t>細胞のがん化</a:t>
            </a:r>
          </a:p>
        </p:txBody>
      </p:sp>
      <p:sp>
        <p:nvSpPr>
          <p:cNvPr id="106" name="Text Box 16"/>
          <p:cNvSpPr txBox="1">
            <a:spLocks noChangeArrowheads="1"/>
          </p:cNvSpPr>
          <p:nvPr/>
        </p:nvSpPr>
        <p:spPr bwMode="auto">
          <a:xfrm>
            <a:off x="2267744" y="3172906"/>
            <a:ext cx="1210588" cy="400110"/>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2000" dirty="0">
                <a:solidFill>
                  <a:srgbClr val="FF0000"/>
                </a:solidFill>
                <a:cs typeface="Osaka"/>
              </a:rPr>
              <a:t>ほぼ全部</a:t>
            </a:r>
          </a:p>
        </p:txBody>
      </p:sp>
      <p:sp>
        <p:nvSpPr>
          <p:cNvPr id="107" name="Text Box 16"/>
          <p:cNvSpPr txBox="1">
            <a:spLocks noChangeArrowheads="1"/>
          </p:cNvSpPr>
          <p:nvPr/>
        </p:nvSpPr>
        <p:spPr bwMode="auto">
          <a:xfrm>
            <a:off x="5508105" y="3140968"/>
            <a:ext cx="954107" cy="400110"/>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2000" dirty="0">
                <a:solidFill>
                  <a:srgbClr val="FF0000"/>
                </a:solidFill>
                <a:cs typeface="Osaka"/>
              </a:rPr>
              <a:t>わずか</a:t>
            </a:r>
          </a:p>
        </p:txBody>
      </p:sp>
      <p:sp>
        <p:nvSpPr>
          <p:cNvPr id="108" name="Text Box 16"/>
          <p:cNvSpPr txBox="1">
            <a:spLocks noChangeArrowheads="1"/>
          </p:cNvSpPr>
          <p:nvPr/>
        </p:nvSpPr>
        <p:spPr bwMode="auto">
          <a:xfrm>
            <a:off x="7024916" y="4613066"/>
            <a:ext cx="1723549" cy="400110"/>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2000" dirty="0">
                <a:solidFill>
                  <a:srgbClr val="FF0000"/>
                </a:solidFill>
                <a:cs typeface="Osaka"/>
              </a:rPr>
              <a:t>極めてわずか</a:t>
            </a:r>
          </a:p>
        </p:txBody>
      </p:sp>
      <p:sp>
        <p:nvSpPr>
          <p:cNvPr id="74" name="正方形/長方形 73"/>
          <p:cNvSpPr/>
          <p:nvPr/>
        </p:nvSpPr>
        <p:spPr>
          <a:xfrm>
            <a:off x="3491881" y="3140968"/>
            <a:ext cx="2016224" cy="5760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400" dirty="0">
                <a:solidFill>
                  <a:srgbClr val="000000"/>
                </a:solidFill>
              </a:rPr>
              <a:t>修復</a:t>
            </a:r>
          </a:p>
        </p:txBody>
      </p:sp>
      <p:sp>
        <p:nvSpPr>
          <p:cNvPr id="147" name="タイトル 1"/>
          <p:cNvSpPr>
            <a:spLocks noGrp="1"/>
          </p:cNvSpPr>
          <p:nvPr>
            <p:ph type="title"/>
          </p:nvPr>
        </p:nvSpPr>
        <p:spPr>
          <a:xfrm>
            <a:off x="611560" y="-64455"/>
            <a:ext cx="7848872" cy="720080"/>
          </a:xfrm>
        </p:spPr>
        <p:txBody>
          <a:bodyPr/>
          <a:lstStyle/>
          <a:p>
            <a:r>
              <a:rPr kumimoji="1" lang="ja-JP" altLang="en-US" sz="3200" b="1" dirty="0" smtClean="0">
                <a:solidFill>
                  <a:schemeClr val="tx1"/>
                </a:solidFill>
                <a:latin typeface="Comic Sans MS" pitchFamily="66" charset="0"/>
                <a:ea typeface="HG丸ｺﾞｼｯｸM-PRO" pitchFamily="50" charset="-128"/>
              </a:rPr>
              <a:t>損傷を受けると</a:t>
            </a:r>
            <a:r>
              <a:rPr kumimoji="1" lang="en-US" altLang="ja-JP" sz="3200" b="1" dirty="0" smtClean="0">
                <a:solidFill>
                  <a:schemeClr val="tx1"/>
                </a:solidFill>
                <a:latin typeface="Comic Sans MS" pitchFamily="66" charset="0"/>
                <a:ea typeface="HG丸ｺﾞｼｯｸM-PRO" pitchFamily="50" charset="-128"/>
              </a:rPr>
              <a:t>-----</a:t>
            </a:r>
            <a:endParaRPr kumimoji="1" lang="ja-JP" altLang="en-US" sz="3200" b="1" dirty="0">
              <a:solidFill>
                <a:schemeClr val="tx1"/>
              </a:solidFill>
              <a:latin typeface="Comic Sans MS" pitchFamily="66" charset="0"/>
              <a:ea typeface="HG丸ｺﾞｼｯｸM-PRO" pitchFamily="50" charset="-128"/>
            </a:endParaRPr>
          </a:p>
        </p:txBody>
      </p:sp>
      <p:sp>
        <p:nvSpPr>
          <p:cNvPr id="109" name="正方形/長方形 108"/>
          <p:cNvSpPr/>
          <p:nvPr/>
        </p:nvSpPr>
        <p:spPr>
          <a:xfrm>
            <a:off x="5076056" y="4005064"/>
            <a:ext cx="2016224" cy="57606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400" dirty="0">
                <a:solidFill>
                  <a:srgbClr val="FFFFFF"/>
                </a:solidFill>
              </a:rPr>
              <a:t>誤った修復</a:t>
            </a:r>
          </a:p>
        </p:txBody>
      </p:sp>
      <p:grpSp>
        <p:nvGrpSpPr>
          <p:cNvPr id="8" name="グループ化 125"/>
          <p:cNvGrpSpPr/>
          <p:nvPr/>
        </p:nvGrpSpPr>
        <p:grpSpPr>
          <a:xfrm>
            <a:off x="3635102" y="4293096"/>
            <a:ext cx="1440954" cy="360832"/>
            <a:chOff x="3635102" y="4293096"/>
            <a:chExt cx="1440954" cy="360832"/>
          </a:xfrm>
        </p:grpSpPr>
        <p:cxnSp>
          <p:nvCxnSpPr>
            <p:cNvPr id="113" name="直線コネクタ 112"/>
            <p:cNvCxnSpPr/>
            <p:nvPr/>
          </p:nvCxnSpPr>
          <p:spPr>
            <a:xfrm>
              <a:off x="3635896" y="4293096"/>
              <a:ext cx="1440160" cy="0"/>
            </a:xfrm>
            <a:prstGeom prst="line">
              <a:avLst/>
            </a:prstGeom>
            <a:ln>
              <a:solidFill>
                <a:schemeClr val="tx1"/>
              </a:solidFill>
            </a:ln>
          </p:spPr>
          <p:style>
            <a:lnRef idx="2">
              <a:schemeClr val="accent3"/>
            </a:lnRef>
            <a:fillRef idx="0">
              <a:schemeClr val="accent3"/>
            </a:fillRef>
            <a:effectRef idx="1">
              <a:schemeClr val="accent3"/>
            </a:effectRef>
            <a:fontRef idx="minor">
              <a:schemeClr val="tx1"/>
            </a:fontRef>
          </p:style>
        </p:cxnSp>
        <p:cxnSp>
          <p:nvCxnSpPr>
            <p:cNvPr id="122" name="直線矢印コネクタ 121"/>
            <p:cNvCxnSpPr/>
            <p:nvPr/>
          </p:nvCxnSpPr>
          <p:spPr>
            <a:xfrm rot="5400000">
              <a:off x="3455877" y="4473115"/>
              <a:ext cx="360038" cy="1588"/>
            </a:xfrm>
            <a:prstGeom prst="straightConnector1">
              <a:avLst/>
            </a:prstGeom>
            <a:ln>
              <a:solidFill>
                <a:schemeClr val="tx1"/>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grpSp>
      <p:sp>
        <p:nvSpPr>
          <p:cNvPr id="110" name="テキスト ボックス 109"/>
          <p:cNvSpPr txBox="1"/>
          <p:nvPr/>
        </p:nvSpPr>
        <p:spPr>
          <a:xfrm>
            <a:off x="4355976" y="6516052"/>
            <a:ext cx="6192688" cy="369332"/>
          </a:xfrm>
          <a:prstGeom prst="rect">
            <a:avLst/>
          </a:prstGeom>
          <a:noFill/>
        </p:spPr>
        <p:txBody>
          <a:bodyPr wrap="square" rtlCol="0">
            <a:spAutoFit/>
          </a:bodyPr>
          <a:lstStyle/>
          <a:p>
            <a:pPr fontAlgn="base">
              <a:spcBef>
                <a:spcPct val="0"/>
              </a:spcBef>
              <a:spcAft>
                <a:spcPct val="0"/>
              </a:spcAft>
            </a:pPr>
            <a:r>
              <a:rPr lang="ja-JP" altLang="en-US" dirty="0">
                <a:solidFill>
                  <a:srgbClr val="000000"/>
                </a:solidFill>
              </a:rPr>
              <a:t>（</a:t>
            </a:r>
            <a:r>
              <a:rPr lang="en-US" altLang="ja-JP" dirty="0">
                <a:solidFill>
                  <a:srgbClr val="000000"/>
                </a:solidFill>
              </a:rPr>
              <a:t>『</a:t>
            </a:r>
            <a:r>
              <a:rPr lang="ja-JP" altLang="en-US" dirty="0">
                <a:solidFill>
                  <a:srgbClr val="000000"/>
                </a:solidFill>
              </a:rPr>
              <a:t>低線量放射線と健康影響</a:t>
            </a:r>
            <a:r>
              <a:rPr lang="en-US" altLang="ja-JP" dirty="0">
                <a:solidFill>
                  <a:srgbClr val="000000"/>
                </a:solidFill>
              </a:rPr>
              <a:t>』</a:t>
            </a:r>
            <a:r>
              <a:rPr lang="ja-JP" altLang="en-US" dirty="0">
                <a:solidFill>
                  <a:srgbClr val="000000"/>
                </a:solidFill>
              </a:rPr>
              <a:t>より引用改変）</a:t>
            </a:r>
          </a:p>
        </p:txBody>
      </p:sp>
      <p:sp>
        <p:nvSpPr>
          <p:cNvPr id="127" name="タイトル 1"/>
          <p:cNvSpPr txBox="1">
            <a:spLocks/>
          </p:cNvSpPr>
          <p:nvPr/>
        </p:nvSpPr>
        <p:spPr bwMode="auto">
          <a:xfrm rot="20315641">
            <a:off x="2740195" y="5561845"/>
            <a:ext cx="2404447" cy="720080"/>
          </a:xfrm>
          <a:prstGeom prst="rect">
            <a:avLst/>
          </a:prstGeom>
          <a:solidFill>
            <a:srgbClr val="000060"/>
          </a:solid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ja-JP" altLang="en-US" sz="3200" kern="0" dirty="0">
                <a:solidFill>
                  <a:srgbClr val="FFFF00"/>
                </a:solidFill>
              </a:rPr>
              <a:t>確定的影響</a:t>
            </a:r>
          </a:p>
        </p:txBody>
      </p:sp>
      <p:sp>
        <p:nvSpPr>
          <p:cNvPr id="128" name="タイトル 1"/>
          <p:cNvSpPr txBox="1">
            <a:spLocks/>
          </p:cNvSpPr>
          <p:nvPr/>
        </p:nvSpPr>
        <p:spPr bwMode="auto">
          <a:xfrm rot="20315641">
            <a:off x="6236093" y="5561844"/>
            <a:ext cx="2404447" cy="720080"/>
          </a:xfrm>
          <a:prstGeom prst="rect">
            <a:avLst/>
          </a:prstGeom>
          <a:solidFill>
            <a:srgbClr val="000060"/>
          </a:solid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ja-JP" altLang="en-US" sz="3200" kern="0" dirty="0">
                <a:solidFill>
                  <a:srgbClr val="FFFF00"/>
                </a:solidFill>
              </a:rPr>
              <a:t>確率的影響</a:t>
            </a:r>
          </a:p>
        </p:txBody>
      </p:sp>
    </p:spTree>
    <p:extLst>
      <p:ext uri="{BB962C8B-B14F-4D97-AF65-F5344CB8AC3E}">
        <p14:creationId xmlns:p14="http://schemas.microsoft.com/office/powerpoint/2010/main" val="22878966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wipe(up)">
                                      <p:cBhvr>
                                        <p:cTn id="10" dur="500"/>
                                        <p:tgtEl>
                                          <p:spTgt spid="70"/>
                                        </p:tgtEl>
                                      </p:cBhvr>
                                    </p:animEffect>
                                  </p:childTnLst>
                                </p:cTn>
                              </p:par>
                              <p:par>
                                <p:cTn id="11" presetID="22" presetClass="entr" presetSubtype="1"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up)">
                                      <p:cBhvr>
                                        <p:cTn id="13" dur="500"/>
                                        <p:tgtEl>
                                          <p:spTgt spid="72"/>
                                        </p:tgtEl>
                                      </p:cBhvr>
                                    </p:animEffect>
                                  </p:childTnLst>
                                </p:cTn>
                              </p:par>
                            </p:childTnLst>
                          </p:cTn>
                        </p:par>
                        <p:par>
                          <p:cTn id="14" fill="hold">
                            <p:stCondLst>
                              <p:cond delay="500"/>
                            </p:stCondLst>
                            <p:childTnLst>
                              <p:par>
                                <p:cTn id="15" presetID="55" presetClass="entr" presetSubtype="0" fill="hold" grpId="0" nodeType="afterEffect">
                                  <p:stCondLst>
                                    <p:cond delay="0"/>
                                  </p:stCondLst>
                                  <p:childTnLst>
                                    <p:set>
                                      <p:cBhvr>
                                        <p:cTn id="16" dur="1" fill="hold">
                                          <p:stCondLst>
                                            <p:cond delay="0"/>
                                          </p:stCondLst>
                                        </p:cTn>
                                        <p:tgtEl>
                                          <p:spTgt spid="73"/>
                                        </p:tgtEl>
                                        <p:attrNameLst>
                                          <p:attrName>style.visibility</p:attrName>
                                        </p:attrNameLst>
                                      </p:cBhvr>
                                      <p:to>
                                        <p:strVal val="visible"/>
                                      </p:to>
                                    </p:set>
                                    <p:anim calcmode="lin" valueType="num">
                                      <p:cBhvr>
                                        <p:cTn id="17" dur="500" fill="hold"/>
                                        <p:tgtEl>
                                          <p:spTgt spid="73"/>
                                        </p:tgtEl>
                                        <p:attrNameLst>
                                          <p:attrName>ppt_w</p:attrName>
                                        </p:attrNameLst>
                                      </p:cBhvr>
                                      <p:tavLst>
                                        <p:tav tm="0">
                                          <p:val>
                                            <p:strVal val="#ppt_w*0.70"/>
                                          </p:val>
                                        </p:tav>
                                        <p:tav tm="100000">
                                          <p:val>
                                            <p:strVal val="#ppt_w"/>
                                          </p:val>
                                        </p:tav>
                                      </p:tavLst>
                                    </p:anim>
                                    <p:anim calcmode="lin" valueType="num">
                                      <p:cBhvr>
                                        <p:cTn id="18" dur="500" fill="hold"/>
                                        <p:tgtEl>
                                          <p:spTgt spid="73"/>
                                        </p:tgtEl>
                                        <p:attrNameLst>
                                          <p:attrName>ppt_h</p:attrName>
                                        </p:attrNameLst>
                                      </p:cBhvr>
                                      <p:tavLst>
                                        <p:tav tm="0">
                                          <p:val>
                                            <p:strVal val="#ppt_h"/>
                                          </p:val>
                                        </p:tav>
                                        <p:tav tm="100000">
                                          <p:val>
                                            <p:strVal val="#ppt_h"/>
                                          </p:val>
                                        </p:tav>
                                      </p:tavLst>
                                    </p:anim>
                                    <p:animEffect transition="in" filter="fade">
                                      <p:cBhvr>
                                        <p:cTn id="19" dur="500"/>
                                        <p:tgtEl>
                                          <p:spTgt spid="73"/>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wipe(up)">
                                      <p:cBhvr>
                                        <p:cTn id="23" dur="500"/>
                                        <p:tgtEl>
                                          <p:spTgt spid="75"/>
                                        </p:tgtEl>
                                      </p:cBhvr>
                                    </p:animEffect>
                                  </p:childTnLst>
                                </p:cTn>
                              </p:par>
                            </p:childTnLst>
                          </p:cTn>
                        </p:par>
                        <p:par>
                          <p:cTn id="24" fill="hold">
                            <p:stCondLst>
                              <p:cond delay="1500"/>
                            </p:stCondLst>
                            <p:childTnLst>
                              <p:par>
                                <p:cTn id="25" presetID="55" presetClass="entr" presetSubtype="0" fill="hold" grpId="0" nodeType="after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p:cTn id="27" dur="500" fill="hold"/>
                                        <p:tgtEl>
                                          <p:spTgt spid="74"/>
                                        </p:tgtEl>
                                        <p:attrNameLst>
                                          <p:attrName>ppt_w</p:attrName>
                                        </p:attrNameLst>
                                      </p:cBhvr>
                                      <p:tavLst>
                                        <p:tav tm="0">
                                          <p:val>
                                            <p:strVal val="#ppt_w*0.70"/>
                                          </p:val>
                                        </p:tav>
                                        <p:tav tm="100000">
                                          <p:val>
                                            <p:strVal val="#ppt_w"/>
                                          </p:val>
                                        </p:tav>
                                      </p:tavLst>
                                    </p:anim>
                                    <p:anim calcmode="lin" valueType="num">
                                      <p:cBhvr>
                                        <p:cTn id="28" dur="500" fill="hold"/>
                                        <p:tgtEl>
                                          <p:spTgt spid="74"/>
                                        </p:tgtEl>
                                        <p:attrNameLst>
                                          <p:attrName>ppt_h</p:attrName>
                                        </p:attrNameLst>
                                      </p:cBhvr>
                                      <p:tavLst>
                                        <p:tav tm="0">
                                          <p:val>
                                            <p:strVal val="#ppt_h"/>
                                          </p:val>
                                        </p:tav>
                                        <p:tav tm="100000">
                                          <p:val>
                                            <p:strVal val="#ppt_h"/>
                                          </p:val>
                                        </p:tav>
                                      </p:tavLst>
                                    </p:anim>
                                    <p:animEffect transition="in" filter="fade">
                                      <p:cBhvr>
                                        <p:cTn id="29" dur="500"/>
                                        <p:tgtEl>
                                          <p:spTgt spid="7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up)">
                                      <p:cBhvr>
                                        <p:cTn id="34" dur="500"/>
                                        <p:tgtEl>
                                          <p:spTgt spid="2"/>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06"/>
                                        </p:tgtEl>
                                        <p:attrNameLst>
                                          <p:attrName>style.visibility</p:attrName>
                                        </p:attrNameLst>
                                      </p:cBhvr>
                                      <p:to>
                                        <p:strVal val="visible"/>
                                      </p:to>
                                    </p:set>
                                    <p:anim calcmode="lin" valueType="num">
                                      <p:cBhvr>
                                        <p:cTn id="37" dur="500" fill="hold"/>
                                        <p:tgtEl>
                                          <p:spTgt spid="106"/>
                                        </p:tgtEl>
                                        <p:attrNameLst>
                                          <p:attrName>ppt_w</p:attrName>
                                        </p:attrNameLst>
                                      </p:cBhvr>
                                      <p:tavLst>
                                        <p:tav tm="0">
                                          <p:val>
                                            <p:strVal val="#ppt_w*0.70"/>
                                          </p:val>
                                        </p:tav>
                                        <p:tav tm="100000">
                                          <p:val>
                                            <p:strVal val="#ppt_w"/>
                                          </p:val>
                                        </p:tav>
                                      </p:tavLst>
                                    </p:anim>
                                    <p:anim calcmode="lin" valueType="num">
                                      <p:cBhvr>
                                        <p:cTn id="38" dur="500" fill="hold"/>
                                        <p:tgtEl>
                                          <p:spTgt spid="106"/>
                                        </p:tgtEl>
                                        <p:attrNameLst>
                                          <p:attrName>ppt_h</p:attrName>
                                        </p:attrNameLst>
                                      </p:cBhvr>
                                      <p:tavLst>
                                        <p:tav tm="0">
                                          <p:val>
                                            <p:strVal val="#ppt_h"/>
                                          </p:val>
                                        </p:tav>
                                        <p:tav tm="100000">
                                          <p:val>
                                            <p:strVal val="#ppt_h"/>
                                          </p:val>
                                        </p:tav>
                                      </p:tavLst>
                                    </p:anim>
                                    <p:animEffect transition="in" filter="fade">
                                      <p:cBhvr>
                                        <p:cTn id="39" dur="500"/>
                                        <p:tgtEl>
                                          <p:spTgt spid="106"/>
                                        </p:tgtEl>
                                      </p:cBhvr>
                                    </p:animEffect>
                                  </p:childTnLst>
                                </p:cTn>
                              </p:par>
                            </p:childTnLst>
                          </p:cTn>
                        </p:par>
                        <p:par>
                          <p:cTn id="40" fill="hold">
                            <p:stCondLst>
                              <p:cond delay="500"/>
                            </p:stCondLst>
                            <p:childTnLst>
                              <p:par>
                                <p:cTn id="41" presetID="55"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 calcmode="lin" valueType="num">
                                      <p:cBhvr>
                                        <p:cTn id="43" dur="500" fill="hold"/>
                                        <p:tgtEl>
                                          <p:spTgt spid="80"/>
                                        </p:tgtEl>
                                        <p:attrNameLst>
                                          <p:attrName>ppt_w</p:attrName>
                                        </p:attrNameLst>
                                      </p:cBhvr>
                                      <p:tavLst>
                                        <p:tav tm="0">
                                          <p:val>
                                            <p:strVal val="#ppt_w*0.70"/>
                                          </p:val>
                                        </p:tav>
                                        <p:tav tm="100000">
                                          <p:val>
                                            <p:strVal val="#ppt_w"/>
                                          </p:val>
                                        </p:tav>
                                      </p:tavLst>
                                    </p:anim>
                                    <p:anim calcmode="lin" valueType="num">
                                      <p:cBhvr>
                                        <p:cTn id="44" dur="500" fill="hold"/>
                                        <p:tgtEl>
                                          <p:spTgt spid="80"/>
                                        </p:tgtEl>
                                        <p:attrNameLst>
                                          <p:attrName>ppt_h</p:attrName>
                                        </p:attrNameLst>
                                      </p:cBhvr>
                                      <p:tavLst>
                                        <p:tav tm="0">
                                          <p:val>
                                            <p:strVal val="#ppt_h"/>
                                          </p:val>
                                        </p:tav>
                                        <p:tav tm="100000">
                                          <p:val>
                                            <p:strVal val="#ppt_h"/>
                                          </p:val>
                                        </p:tav>
                                      </p:tavLst>
                                    </p:anim>
                                    <p:animEffect transition="in" filter="fade">
                                      <p:cBhvr>
                                        <p:cTn id="45" dur="500"/>
                                        <p:tgtEl>
                                          <p:spTgt spid="8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wipe(up)">
                                      <p:cBhvr>
                                        <p:cTn id="50" dur="500"/>
                                        <p:tgtEl>
                                          <p:spTgt spid="81"/>
                                        </p:tgtEl>
                                      </p:cBhvr>
                                    </p:animEffect>
                                  </p:childTnLst>
                                </p:cTn>
                              </p:par>
                            </p:childTnLst>
                          </p:cTn>
                        </p:par>
                        <p:par>
                          <p:cTn id="51" fill="hold">
                            <p:stCondLst>
                              <p:cond delay="500"/>
                            </p:stCondLst>
                            <p:childTnLst>
                              <p:par>
                                <p:cTn id="52" presetID="55" presetClass="entr" presetSubtype="0" fill="hold" grpId="0" nodeType="afterEffect">
                                  <p:stCondLst>
                                    <p:cond delay="0"/>
                                  </p:stCondLst>
                                  <p:childTnLst>
                                    <p:set>
                                      <p:cBhvr>
                                        <p:cTn id="53" dur="1" fill="hold">
                                          <p:stCondLst>
                                            <p:cond delay="0"/>
                                          </p:stCondLst>
                                        </p:cTn>
                                        <p:tgtEl>
                                          <p:spTgt spid="83"/>
                                        </p:tgtEl>
                                        <p:attrNameLst>
                                          <p:attrName>style.visibility</p:attrName>
                                        </p:attrNameLst>
                                      </p:cBhvr>
                                      <p:to>
                                        <p:strVal val="visible"/>
                                      </p:to>
                                    </p:set>
                                    <p:anim calcmode="lin" valueType="num">
                                      <p:cBhvr>
                                        <p:cTn id="54" dur="500" fill="hold"/>
                                        <p:tgtEl>
                                          <p:spTgt spid="83"/>
                                        </p:tgtEl>
                                        <p:attrNameLst>
                                          <p:attrName>ppt_w</p:attrName>
                                        </p:attrNameLst>
                                      </p:cBhvr>
                                      <p:tavLst>
                                        <p:tav tm="0">
                                          <p:val>
                                            <p:strVal val="#ppt_w*0.70"/>
                                          </p:val>
                                        </p:tav>
                                        <p:tav tm="100000">
                                          <p:val>
                                            <p:strVal val="#ppt_w"/>
                                          </p:val>
                                        </p:tav>
                                      </p:tavLst>
                                    </p:anim>
                                    <p:anim calcmode="lin" valueType="num">
                                      <p:cBhvr>
                                        <p:cTn id="55" dur="500" fill="hold"/>
                                        <p:tgtEl>
                                          <p:spTgt spid="83"/>
                                        </p:tgtEl>
                                        <p:attrNameLst>
                                          <p:attrName>ppt_h</p:attrName>
                                        </p:attrNameLst>
                                      </p:cBhvr>
                                      <p:tavLst>
                                        <p:tav tm="0">
                                          <p:val>
                                            <p:strVal val="#ppt_h"/>
                                          </p:val>
                                        </p:tav>
                                        <p:tav tm="100000">
                                          <p:val>
                                            <p:strVal val="#ppt_h"/>
                                          </p:val>
                                        </p:tav>
                                      </p:tavLst>
                                    </p:anim>
                                    <p:animEffect transition="in" filter="fade">
                                      <p:cBhvr>
                                        <p:cTn id="56" dur="500"/>
                                        <p:tgtEl>
                                          <p:spTgt spid="8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up)">
                                      <p:cBhvr>
                                        <p:cTn id="61" dur="500"/>
                                        <p:tgtEl>
                                          <p:spTgt spid="3"/>
                                        </p:tgtEl>
                                      </p:cBhvr>
                                    </p:animEffect>
                                  </p:childTnLst>
                                </p:cTn>
                              </p:par>
                              <p:par>
                                <p:cTn id="62" presetID="55" presetClass="entr" presetSubtype="0" fill="hold" grpId="0" nodeType="withEffect">
                                  <p:stCondLst>
                                    <p:cond delay="0"/>
                                  </p:stCondLst>
                                  <p:childTnLst>
                                    <p:set>
                                      <p:cBhvr>
                                        <p:cTn id="63" dur="1" fill="hold">
                                          <p:stCondLst>
                                            <p:cond delay="0"/>
                                          </p:stCondLst>
                                        </p:cTn>
                                        <p:tgtEl>
                                          <p:spTgt spid="107"/>
                                        </p:tgtEl>
                                        <p:attrNameLst>
                                          <p:attrName>style.visibility</p:attrName>
                                        </p:attrNameLst>
                                      </p:cBhvr>
                                      <p:to>
                                        <p:strVal val="visible"/>
                                      </p:to>
                                    </p:set>
                                    <p:anim calcmode="lin" valueType="num">
                                      <p:cBhvr>
                                        <p:cTn id="64" dur="500" fill="hold"/>
                                        <p:tgtEl>
                                          <p:spTgt spid="107"/>
                                        </p:tgtEl>
                                        <p:attrNameLst>
                                          <p:attrName>ppt_w</p:attrName>
                                        </p:attrNameLst>
                                      </p:cBhvr>
                                      <p:tavLst>
                                        <p:tav tm="0">
                                          <p:val>
                                            <p:strVal val="#ppt_w*0.70"/>
                                          </p:val>
                                        </p:tav>
                                        <p:tav tm="100000">
                                          <p:val>
                                            <p:strVal val="#ppt_w"/>
                                          </p:val>
                                        </p:tav>
                                      </p:tavLst>
                                    </p:anim>
                                    <p:anim calcmode="lin" valueType="num">
                                      <p:cBhvr>
                                        <p:cTn id="65" dur="500" fill="hold"/>
                                        <p:tgtEl>
                                          <p:spTgt spid="107"/>
                                        </p:tgtEl>
                                        <p:attrNameLst>
                                          <p:attrName>ppt_h</p:attrName>
                                        </p:attrNameLst>
                                      </p:cBhvr>
                                      <p:tavLst>
                                        <p:tav tm="0">
                                          <p:val>
                                            <p:strVal val="#ppt_h"/>
                                          </p:val>
                                        </p:tav>
                                        <p:tav tm="100000">
                                          <p:val>
                                            <p:strVal val="#ppt_h"/>
                                          </p:val>
                                        </p:tav>
                                      </p:tavLst>
                                    </p:anim>
                                    <p:animEffect transition="in" filter="fade">
                                      <p:cBhvr>
                                        <p:cTn id="66" dur="500"/>
                                        <p:tgtEl>
                                          <p:spTgt spid="107"/>
                                        </p:tgtEl>
                                      </p:cBhvr>
                                    </p:animEffect>
                                  </p:childTnLst>
                                </p:cTn>
                              </p:par>
                            </p:childTnLst>
                          </p:cTn>
                        </p:par>
                        <p:par>
                          <p:cTn id="67" fill="hold">
                            <p:stCondLst>
                              <p:cond delay="500"/>
                            </p:stCondLst>
                            <p:childTnLst>
                              <p:par>
                                <p:cTn id="68" presetID="55" presetClass="entr" presetSubtype="0" fill="hold" grpId="0" nodeType="afterEffect">
                                  <p:stCondLst>
                                    <p:cond delay="0"/>
                                  </p:stCondLst>
                                  <p:childTnLst>
                                    <p:set>
                                      <p:cBhvr>
                                        <p:cTn id="69" dur="1" fill="hold">
                                          <p:stCondLst>
                                            <p:cond delay="0"/>
                                          </p:stCondLst>
                                        </p:cTn>
                                        <p:tgtEl>
                                          <p:spTgt spid="109"/>
                                        </p:tgtEl>
                                        <p:attrNameLst>
                                          <p:attrName>style.visibility</p:attrName>
                                        </p:attrNameLst>
                                      </p:cBhvr>
                                      <p:to>
                                        <p:strVal val="visible"/>
                                      </p:to>
                                    </p:set>
                                    <p:anim calcmode="lin" valueType="num">
                                      <p:cBhvr>
                                        <p:cTn id="70" dur="500" fill="hold"/>
                                        <p:tgtEl>
                                          <p:spTgt spid="109"/>
                                        </p:tgtEl>
                                        <p:attrNameLst>
                                          <p:attrName>ppt_w</p:attrName>
                                        </p:attrNameLst>
                                      </p:cBhvr>
                                      <p:tavLst>
                                        <p:tav tm="0">
                                          <p:val>
                                            <p:strVal val="#ppt_w*0.70"/>
                                          </p:val>
                                        </p:tav>
                                        <p:tav tm="100000">
                                          <p:val>
                                            <p:strVal val="#ppt_w"/>
                                          </p:val>
                                        </p:tav>
                                      </p:tavLst>
                                    </p:anim>
                                    <p:anim calcmode="lin" valueType="num">
                                      <p:cBhvr>
                                        <p:cTn id="71" dur="500" fill="hold"/>
                                        <p:tgtEl>
                                          <p:spTgt spid="109"/>
                                        </p:tgtEl>
                                        <p:attrNameLst>
                                          <p:attrName>ppt_h</p:attrName>
                                        </p:attrNameLst>
                                      </p:cBhvr>
                                      <p:tavLst>
                                        <p:tav tm="0">
                                          <p:val>
                                            <p:strVal val="#ppt_h"/>
                                          </p:val>
                                        </p:tav>
                                        <p:tav tm="100000">
                                          <p:val>
                                            <p:strVal val="#ppt_h"/>
                                          </p:val>
                                        </p:tav>
                                      </p:tavLst>
                                    </p:anim>
                                    <p:animEffect transition="in" filter="fade">
                                      <p:cBhvr>
                                        <p:cTn id="72" dur="500"/>
                                        <p:tgtEl>
                                          <p:spTgt spid="10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up)">
                                      <p:cBhvr>
                                        <p:cTn id="77" dur="500"/>
                                        <p:tgtEl>
                                          <p:spTgt spid="8"/>
                                        </p:tgtEl>
                                      </p:cBhvr>
                                    </p:animEffect>
                                  </p:childTnLst>
                                </p:cTn>
                              </p:par>
                            </p:childTnLst>
                          </p:cTn>
                        </p:par>
                        <p:par>
                          <p:cTn id="78" fill="hold">
                            <p:stCondLst>
                              <p:cond delay="500"/>
                            </p:stCondLst>
                            <p:childTnLst>
                              <p:par>
                                <p:cTn id="79" presetID="55" presetClass="entr" presetSubtype="0" fill="hold" grpId="0" nodeType="afterEffect">
                                  <p:stCondLst>
                                    <p:cond delay="0"/>
                                  </p:stCondLst>
                                  <p:childTnLst>
                                    <p:set>
                                      <p:cBhvr>
                                        <p:cTn id="80" dur="1" fill="hold">
                                          <p:stCondLst>
                                            <p:cond delay="0"/>
                                          </p:stCondLst>
                                        </p:cTn>
                                        <p:tgtEl>
                                          <p:spTgt spid="86"/>
                                        </p:tgtEl>
                                        <p:attrNameLst>
                                          <p:attrName>style.visibility</p:attrName>
                                        </p:attrNameLst>
                                      </p:cBhvr>
                                      <p:to>
                                        <p:strVal val="visible"/>
                                      </p:to>
                                    </p:set>
                                    <p:anim calcmode="lin" valueType="num">
                                      <p:cBhvr>
                                        <p:cTn id="81" dur="500" fill="hold"/>
                                        <p:tgtEl>
                                          <p:spTgt spid="86"/>
                                        </p:tgtEl>
                                        <p:attrNameLst>
                                          <p:attrName>ppt_w</p:attrName>
                                        </p:attrNameLst>
                                      </p:cBhvr>
                                      <p:tavLst>
                                        <p:tav tm="0">
                                          <p:val>
                                            <p:strVal val="#ppt_w*0.70"/>
                                          </p:val>
                                        </p:tav>
                                        <p:tav tm="100000">
                                          <p:val>
                                            <p:strVal val="#ppt_w"/>
                                          </p:val>
                                        </p:tav>
                                      </p:tavLst>
                                    </p:anim>
                                    <p:anim calcmode="lin" valueType="num">
                                      <p:cBhvr>
                                        <p:cTn id="82" dur="500" fill="hold"/>
                                        <p:tgtEl>
                                          <p:spTgt spid="86"/>
                                        </p:tgtEl>
                                        <p:attrNameLst>
                                          <p:attrName>ppt_h</p:attrName>
                                        </p:attrNameLst>
                                      </p:cBhvr>
                                      <p:tavLst>
                                        <p:tav tm="0">
                                          <p:val>
                                            <p:strVal val="#ppt_h"/>
                                          </p:val>
                                        </p:tav>
                                        <p:tav tm="100000">
                                          <p:val>
                                            <p:strVal val="#ppt_h"/>
                                          </p:val>
                                        </p:tav>
                                      </p:tavLst>
                                    </p:anim>
                                    <p:animEffect transition="in" filter="fade">
                                      <p:cBhvr>
                                        <p:cTn id="83" dur="500"/>
                                        <p:tgtEl>
                                          <p:spTgt spid="86"/>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91"/>
                                        </p:tgtEl>
                                        <p:attrNameLst>
                                          <p:attrName>style.visibility</p:attrName>
                                        </p:attrNameLst>
                                      </p:cBhvr>
                                      <p:to>
                                        <p:strVal val="visible"/>
                                      </p:to>
                                    </p:set>
                                    <p:animEffect transition="in" filter="wipe(up)">
                                      <p:cBhvr>
                                        <p:cTn id="88" dur="500"/>
                                        <p:tgtEl>
                                          <p:spTgt spid="91"/>
                                        </p:tgtEl>
                                      </p:cBhvr>
                                    </p:animEffect>
                                  </p:childTnLst>
                                </p:cTn>
                              </p:par>
                            </p:childTnLst>
                          </p:cTn>
                        </p:par>
                        <p:par>
                          <p:cTn id="89" fill="hold">
                            <p:stCondLst>
                              <p:cond delay="500"/>
                            </p:stCondLst>
                            <p:childTnLst>
                              <p:par>
                                <p:cTn id="90" presetID="55" presetClass="entr" presetSubtype="0" fill="hold" grpId="0" nodeType="afterEffect">
                                  <p:stCondLst>
                                    <p:cond delay="0"/>
                                  </p:stCondLst>
                                  <p:childTnLst>
                                    <p:set>
                                      <p:cBhvr>
                                        <p:cTn id="91" dur="1" fill="hold">
                                          <p:stCondLst>
                                            <p:cond delay="0"/>
                                          </p:stCondLst>
                                        </p:cTn>
                                        <p:tgtEl>
                                          <p:spTgt spid="92"/>
                                        </p:tgtEl>
                                        <p:attrNameLst>
                                          <p:attrName>style.visibility</p:attrName>
                                        </p:attrNameLst>
                                      </p:cBhvr>
                                      <p:to>
                                        <p:strVal val="visible"/>
                                      </p:to>
                                    </p:set>
                                    <p:anim calcmode="lin" valueType="num">
                                      <p:cBhvr>
                                        <p:cTn id="92" dur="500" fill="hold"/>
                                        <p:tgtEl>
                                          <p:spTgt spid="92"/>
                                        </p:tgtEl>
                                        <p:attrNameLst>
                                          <p:attrName>ppt_w</p:attrName>
                                        </p:attrNameLst>
                                      </p:cBhvr>
                                      <p:tavLst>
                                        <p:tav tm="0">
                                          <p:val>
                                            <p:strVal val="#ppt_w*0.70"/>
                                          </p:val>
                                        </p:tav>
                                        <p:tav tm="100000">
                                          <p:val>
                                            <p:strVal val="#ppt_w"/>
                                          </p:val>
                                        </p:tav>
                                      </p:tavLst>
                                    </p:anim>
                                    <p:anim calcmode="lin" valueType="num">
                                      <p:cBhvr>
                                        <p:cTn id="93" dur="500" fill="hold"/>
                                        <p:tgtEl>
                                          <p:spTgt spid="92"/>
                                        </p:tgtEl>
                                        <p:attrNameLst>
                                          <p:attrName>ppt_h</p:attrName>
                                        </p:attrNameLst>
                                      </p:cBhvr>
                                      <p:tavLst>
                                        <p:tav tm="0">
                                          <p:val>
                                            <p:strVal val="#ppt_h"/>
                                          </p:val>
                                        </p:tav>
                                        <p:tav tm="100000">
                                          <p:val>
                                            <p:strVal val="#ppt_h"/>
                                          </p:val>
                                        </p:tav>
                                      </p:tavLst>
                                    </p:anim>
                                    <p:animEffect transition="in" filter="fade">
                                      <p:cBhvr>
                                        <p:cTn id="94" dur="500"/>
                                        <p:tgtEl>
                                          <p:spTgt spid="92"/>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96"/>
                                        </p:tgtEl>
                                        <p:attrNameLst>
                                          <p:attrName>style.visibility</p:attrName>
                                        </p:attrNameLst>
                                      </p:cBhvr>
                                      <p:to>
                                        <p:strVal val="visible"/>
                                      </p:to>
                                    </p:set>
                                    <p:animEffect transition="in" filter="wipe(up)">
                                      <p:cBhvr>
                                        <p:cTn id="99" dur="500"/>
                                        <p:tgtEl>
                                          <p:spTgt spid="96"/>
                                        </p:tgtEl>
                                      </p:cBhvr>
                                    </p:animEffect>
                                  </p:childTnLst>
                                </p:cTn>
                              </p:par>
                              <p:par>
                                <p:cTn id="100" presetID="22" presetClass="entr" presetSubtype="1" fill="hold" grpId="0" nodeType="withEffect">
                                  <p:stCondLst>
                                    <p:cond delay="0"/>
                                  </p:stCondLst>
                                  <p:childTnLst>
                                    <p:set>
                                      <p:cBhvr>
                                        <p:cTn id="101" dur="1" fill="hold">
                                          <p:stCondLst>
                                            <p:cond delay="0"/>
                                          </p:stCondLst>
                                        </p:cTn>
                                        <p:tgtEl>
                                          <p:spTgt spid="108"/>
                                        </p:tgtEl>
                                        <p:attrNameLst>
                                          <p:attrName>style.visibility</p:attrName>
                                        </p:attrNameLst>
                                      </p:cBhvr>
                                      <p:to>
                                        <p:strVal val="visible"/>
                                      </p:to>
                                    </p:set>
                                    <p:animEffect transition="in" filter="wipe(up)">
                                      <p:cBhvr>
                                        <p:cTn id="102" dur="500"/>
                                        <p:tgtEl>
                                          <p:spTgt spid="108"/>
                                        </p:tgtEl>
                                      </p:cBhvr>
                                    </p:animEffect>
                                  </p:childTnLst>
                                </p:cTn>
                              </p:par>
                            </p:childTnLst>
                          </p:cTn>
                        </p:par>
                        <p:par>
                          <p:cTn id="103" fill="hold">
                            <p:stCondLst>
                              <p:cond delay="500"/>
                            </p:stCondLst>
                            <p:childTnLst>
                              <p:par>
                                <p:cTn id="104" presetID="55" presetClass="entr" presetSubtype="0" fill="hold" grpId="0" nodeType="afterEffect">
                                  <p:stCondLst>
                                    <p:cond delay="0"/>
                                  </p:stCondLst>
                                  <p:childTnLst>
                                    <p:set>
                                      <p:cBhvr>
                                        <p:cTn id="105" dur="1" fill="hold">
                                          <p:stCondLst>
                                            <p:cond delay="0"/>
                                          </p:stCondLst>
                                        </p:cTn>
                                        <p:tgtEl>
                                          <p:spTgt spid="94"/>
                                        </p:tgtEl>
                                        <p:attrNameLst>
                                          <p:attrName>style.visibility</p:attrName>
                                        </p:attrNameLst>
                                      </p:cBhvr>
                                      <p:to>
                                        <p:strVal val="visible"/>
                                      </p:to>
                                    </p:set>
                                    <p:anim calcmode="lin" valueType="num">
                                      <p:cBhvr>
                                        <p:cTn id="106" dur="500" fill="hold"/>
                                        <p:tgtEl>
                                          <p:spTgt spid="94"/>
                                        </p:tgtEl>
                                        <p:attrNameLst>
                                          <p:attrName>ppt_w</p:attrName>
                                        </p:attrNameLst>
                                      </p:cBhvr>
                                      <p:tavLst>
                                        <p:tav tm="0">
                                          <p:val>
                                            <p:strVal val="#ppt_w*0.70"/>
                                          </p:val>
                                        </p:tav>
                                        <p:tav tm="100000">
                                          <p:val>
                                            <p:strVal val="#ppt_w"/>
                                          </p:val>
                                        </p:tav>
                                      </p:tavLst>
                                    </p:anim>
                                    <p:anim calcmode="lin" valueType="num">
                                      <p:cBhvr>
                                        <p:cTn id="107" dur="500" fill="hold"/>
                                        <p:tgtEl>
                                          <p:spTgt spid="94"/>
                                        </p:tgtEl>
                                        <p:attrNameLst>
                                          <p:attrName>ppt_h</p:attrName>
                                        </p:attrNameLst>
                                      </p:cBhvr>
                                      <p:tavLst>
                                        <p:tav tm="0">
                                          <p:val>
                                            <p:strVal val="#ppt_h"/>
                                          </p:val>
                                        </p:tav>
                                        <p:tav tm="100000">
                                          <p:val>
                                            <p:strVal val="#ppt_h"/>
                                          </p:val>
                                        </p:tav>
                                      </p:tavLst>
                                    </p:anim>
                                    <p:animEffect transition="in" filter="fade">
                                      <p:cBhvr>
                                        <p:cTn id="108" dur="500"/>
                                        <p:tgtEl>
                                          <p:spTgt spid="94"/>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1" fill="hold" nodeType="clickEffect">
                                  <p:stCondLst>
                                    <p:cond delay="0"/>
                                  </p:stCondLst>
                                  <p:childTnLst>
                                    <p:set>
                                      <p:cBhvr>
                                        <p:cTn id="112" dur="1" fill="hold">
                                          <p:stCondLst>
                                            <p:cond delay="0"/>
                                          </p:stCondLst>
                                        </p:cTn>
                                        <p:tgtEl>
                                          <p:spTgt spid="98"/>
                                        </p:tgtEl>
                                        <p:attrNameLst>
                                          <p:attrName>style.visibility</p:attrName>
                                        </p:attrNameLst>
                                      </p:cBhvr>
                                      <p:to>
                                        <p:strVal val="visible"/>
                                      </p:to>
                                    </p:set>
                                    <p:animEffect transition="in" filter="wipe(up)">
                                      <p:cBhvr>
                                        <p:cTn id="113" dur="500"/>
                                        <p:tgtEl>
                                          <p:spTgt spid="98"/>
                                        </p:tgtEl>
                                      </p:cBhvr>
                                    </p:animEffect>
                                  </p:childTnLst>
                                </p:cTn>
                              </p:par>
                            </p:childTnLst>
                          </p:cTn>
                        </p:par>
                        <p:par>
                          <p:cTn id="114" fill="hold">
                            <p:stCondLst>
                              <p:cond delay="500"/>
                            </p:stCondLst>
                            <p:childTnLst>
                              <p:par>
                                <p:cTn id="115" presetID="55" presetClass="entr" presetSubtype="0" fill="hold" grpId="0" nodeType="afterEffect">
                                  <p:stCondLst>
                                    <p:cond delay="0"/>
                                  </p:stCondLst>
                                  <p:childTnLst>
                                    <p:set>
                                      <p:cBhvr>
                                        <p:cTn id="116" dur="1" fill="hold">
                                          <p:stCondLst>
                                            <p:cond delay="0"/>
                                          </p:stCondLst>
                                        </p:cTn>
                                        <p:tgtEl>
                                          <p:spTgt spid="100"/>
                                        </p:tgtEl>
                                        <p:attrNameLst>
                                          <p:attrName>style.visibility</p:attrName>
                                        </p:attrNameLst>
                                      </p:cBhvr>
                                      <p:to>
                                        <p:strVal val="visible"/>
                                      </p:to>
                                    </p:set>
                                    <p:anim calcmode="lin" valueType="num">
                                      <p:cBhvr>
                                        <p:cTn id="117" dur="500" fill="hold"/>
                                        <p:tgtEl>
                                          <p:spTgt spid="100"/>
                                        </p:tgtEl>
                                        <p:attrNameLst>
                                          <p:attrName>ppt_w</p:attrName>
                                        </p:attrNameLst>
                                      </p:cBhvr>
                                      <p:tavLst>
                                        <p:tav tm="0">
                                          <p:val>
                                            <p:strVal val="#ppt_w*0.70"/>
                                          </p:val>
                                        </p:tav>
                                        <p:tav tm="100000">
                                          <p:val>
                                            <p:strVal val="#ppt_w"/>
                                          </p:val>
                                        </p:tav>
                                      </p:tavLst>
                                    </p:anim>
                                    <p:anim calcmode="lin" valueType="num">
                                      <p:cBhvr>
                                        <p:cTn id="118" dur="500" fill="hold"/>
                                        <p:tgtEl>
                                          <p:spTgt spid="100"/>
                                        </p:tgtEl>
                                        <p:attrNameLst>
                                          <p:attrName>ppt_h</p:attrName>
                                        </p:attrNameLst>
                                      </p:cBhvr>
                                      <p:tavLst>
                                        <p:tav tm="0">
                                          <p:val>
                                            <p:strVal val="#ppt_h"/>
                                          </p:val>
                                        </p:tav>
                                        <p:tav tm="100000">
                                          <p:val>
                                            <p:strVal val="#ppt_h"/>
                                          </p:val>
                                        </p:tav>
                                      </p:tavLst>
                                    </p:anim>
                                    <p:animEffect transition="in" filter="fade">
                                      <p:cBhvr>
                                        <p:cTn id="119" dur="500"/>
                                        <p:tgtEl>
                                          <p:spTgt spid="100"/>
                                        </p:tgtEl>
                                      </p:cBhvr>
                                    </p:animEffect>
                                  </p:childTnLst>
                                </p:cTn>
                              </p:par>
                            </p:childTnLst>
                          </p:cTn>
                        </p:par>
                      </p:childTnLst>
                    </p:cTn>
                  </p:par>
                  <p:par>
                    <p:cTn id="120" fill="hold">
                      <p:stCondLst>
                        <p:cond delay="indefinite"/>
                      </p:stCondLst>
                      <p:childTnLst>
                        <p:par>
                          <p:cTn id="121" fill="hold">
                            <p:stCondLst>
                              <p:cond delay="0"/>
                            </p:stCondLst>
                            <p:childTnLst>
                              <p:par>
                                <p:cTn id="122" presetID="9" presetClass="entr" presetSubtype="0" fill="hold" grpId="0" nodeType="clickEffect">
                                  <p:stCondLst>
                                    <p:cond delay="0"/>
                                  </p:stCondLst>
                                  <p:childTnLst>
                                    <p:set>
                                      <p:cBhvr>
                                        <p:cTn id="123" dur="1" fill="hold">
                                          <p:stCondLst>
                                            <p:cond delay="0"/>
                                          </p:stCondLst>
                                        </p:cTn>
                                        <p:tgtEl>
                                          <p:spTgt spid="127"/>
                                        </p:tgtEl>
                                        <p:attrNameLst>
                                          <p:attrName>style.visibility</p:attrName>
                                        </p:attrNameLst>
                                      </p:cBhvr>
                                      <p:to>
                                        <p:strVal val="visible"/>
                                      </p:to>
                                    </p:set>
                                    <p:animEffect transition="in" filter="dissolve">
                                      <p:cBhvr>
                                        <p:cTn id="124" dur="500"/>
                                        <p:tgtEl>
                                          <p:spTgt spid="127"/>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grpId="0" nodeType="clickEffect">
                                  <p:stCondLst>
                                    <p:cond delay="0"/>
                                  </p:stCondLst>
                                  <p:childTnLst>
                                    <p:set>
                                      <p:cBhvr>
                                        <p:cTn id="128" dur="1" fill="hold">
                                          <p:stCondLst>
                                            <p:cond delay="0"/>
                                          </p:stCondLst>
                                        </p:cTn>
                                        <p:tgtEl>
                                          <p:spTgt spid="128"/>
                                        </p:tgtEl>
                                        <p:attrNameLst>
                                          <p:attrName>style.visibility</p:attrName>
                                        </p:attrNameLst>
                                      </p:cBhvr>
                                      <p:to>
                                        <p:strVal val="visible"/>
                                      </p:to>
                                    </p:set>
                                    <p:animEffect transition="in" filter="dissolve">
                                      <p:cBhvr>
                                        <p:cTn id="129"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p:bldP spid="73" grpId="0" animBg="1"/>
      <p:bldP spid="80" grpId="0" animBg="1"/>
      <p:bldP spid="83" grpId="0" animBg="1"/>
      <p:bldP spid="86" grpId="0" animBg="1"/>
      <p:bldP spid="92" grpId="0" animBg="1"/>
      <p:bldP spid="94" grpId="0" animBg="1"/>
      <p:bldP spid="100" grpId="0" animBg="1"/>
      <p:bldP spid="106" grpId="0"/>
      <p:bldP spid="107" grpId="0"/>
      <p:bldP spid="108" grpId="0"/>
      <p:bldP spid="74" grpId="0" animBg="1"/>
      <p:bldP spid="109" grpId="0" animBg="1"/>
      <p:bldP spid="127" grpId="0" animBg="1"/>
      <p:bldP spid="1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Rectangle 81"/>
          <p:cNvSpPr>
            <a:spLocks noChangeArrowheads="1"/>
          </p:cNvSpPr>
          <p:nvPr/>
        </p:nvSpPr>
        <p:spPr bwMode="auto">
          <a:xfrm>
            <a:off x="361895" y="2629067"/>
            <a:ext cx="8424936" cy="2520280"/>
          </a:xfrm>
          <a:prstGeom prst="rect">
            <a:avLst/>
          </a:prstGeom>
          <a:solidFill>
            <a:schemeClr val="tx1"/>
          </a:solidFill>
          <a:ln w="19050">
            <a:solidFill>
              <a:srgbClr val="FF3300"/>
            </a:solidFill>
            <a:miter lim="800000"/>
            <a:headEnd/>
            <a:tailEnd/>
          </a:ln>
        </p:spPr>
        <p:txBody>
          <a:bodyPr wrap="none" anchor="ctr"/>
          <a:lstStyle/>
          <a:p>
            <a:pPr fontAlgn="base">
              <a:spcBef>
                <a:spcPct val="0"/>
              </a:spcBef>
              <a:spcAft>
                <a:spcPct val="0"/>
              </a:spcAft>
            </a:pPr>
            <a:endParaRPr lang="ja-JP" altLang="en-US" sz="2400" dirty="0">
              <a:solidFill>
                <a:srgbClr val="FFFFFF"/>
              </a:solidFill>
              <a:latin typeface="Comic Sans MS" pitchFamily="66" charset="0"/>
              <a:ea typeface="ＭＳ Ｐゴシック" pitchFamily="50" charset="-128"/>
            </a:endParaRPr>
          </a:p>
        </p:txBody>
      </p:sp>
      <p:sp>
        <p:nvSpPr>
          <p:cNvPr id="27650" name="Rectangle 4"/>
          <p:cNvSpPr>
            <a:spLocks noChangeArrowheads="1"/>
          </p:cNvSpPr>
          <p:nvPr/>
        </p:nvSpPr>
        <p:spPr bwMode="auto">
          <a:xfrm>
            <a:off x="500063" y="-27384"/>
            <a:ext cx="8229600" cy="1139825"/>
          </a:xfrm>
          <a:prstGeom prst="rect">
            <a:avLst/>
          </a:prstGeom>
          <a:noFill/>
          <a:ln w="9525">
            <a:noFill/>
            <a:miter lim="800000"/>
            <a:headEnd/>
            <a:tailEnd/>
          </a:ln>
        </p:spPr>
        <p:txBody>
          <a:bodyPr anchor="ctr" anchorCtr="1"/>
          <a:lstStyle/>
          <a:p>
            <a:pPr algn="ctr" fontAlgn="base">
              <a:spcBef>
                <a:spcPct val="0"/>
              </a:spcBef>
              <a:spcAft>
                <a:spcPct val="0"/>
              </a:spcAft>
            </a:pPr>
            <a:r>
              <a:rPr lang="ja-JP" altLang="en-US" sz="3200" b="1" dirty="0">
                <a:solidFill>
                  <a:prstClr val="black"/>
                </a:solidFill>
                <a:latin typeface="Comic Sans MS" pitchFamily="66" charset="0"/>
                <a:ea typeface="HG丸ｺﾞｼｯｸM-PRO" pitchFamily="50" charset="-128"/>
              </a:rPr>
              <a:t>確定的影響</a:t>
            </a:r>
            <a:endParaRPr lang="ja-JP" altLang="en-US" sz="3200" b="1" dirty="0">
              <a:solidFill>
                <a:prstClr val="black"/>
              </a:solidFill>
              <a:latin typeface="Arial" pitchFamily="34" charset="0"/>
              <a:ea typeface="HG丸ｺﾞｼｯｸM-PRO" pitchFamily="50" charset="-128"/>
            </a:endParaRPr>
          </a:p>
        </p:txBody>
      </p:sp>
      <p:sp>
        <p:nvSpPr>
          <p:cNvPr id="18435" name="Rectangle 5"/>
          <p:cNvSpPr>
            <a:spLocks noChangeArrowheads="1"/>
          </p:cNvSpPr>
          <p:nvPr/>
        </p:nvSpPr>
        <p:spPr bwMode="auto">
          <a:xfrm>
            <a:off x="176536" y="973014"/>
            <a:ext cx="7131769" cy="1807914"/>
          </a:xfrm>
          <a:prstGeom prst="rect">
            <a:avLst/>
          </a:prstGeom>
          <a:noFill/>
          <a:ln w="9525">
            <a:noFill/>
            <a:miter lim="800000"/>
            <a:headEnd/>
            <a:tailEnd/>
          </a:ln>
        </p:spPr>
        <p:txBody>
          <a:bodyPr/>
          <a:lstStyle/>
          <a:p>
            <a:pPr marL="342900" indent="-342900" fontAlgn="base">
              <a:spcBef>
                <a:spcPct val="20000"/>
              </a:spcBef>
              <a:spcAft>
                <a:spcPct val="0"/>
              </a:spcAft>
              <a:buClr>
                <a:prstClr val="black"/>
              </a:buClr>
              <a:buSzPct val="75000"/>
              <a:buFont typeface="Arial" pitchFamily="34" charset="0"/>
              <a:buChar char="•"/>
              <a:tabLst>
                <a:tab pos="355600" algn="l"/>
              </a:tabLst>
              <a:defRPr/>
            </a:pPr>
            <a:r>
              <a:rPr lang="ja-JP" altLang="en-US" sz="2000" dirty="0" smtClean="0">
                <a:solidFill>
                  <a:prstClr val="black"/>
                </a:solidFill>
                <a:latin typeface="Comic Sans MS" pitchFamily="66" charset="0"/>
                <a:ea typeface="HG丸ｺﾞｼｯｸM-PRO" pitchFamily="50" charset="-128"/>
              </a:rPr>
              <a:t>細胞</a:t>
            </a:r>
            <a:r>
              <a:rPr lang="ja-JP" altLang="en-US" sz="2000" dirty="0">
                <a:solidFill>
                  <a:prstClr val="black"/>
                </a:solidFill>
                <a:latin typeface="Comic Sans MS" pitchFamily="66" charset="0"/>
                <a:ea typeface="HG丸ｺﾞｼｯｸM-PRO" pitchFamily="50" charset="-128"/>
              </a:rPr>
              <a:t>が失われることによって起こる影響</a:t>
            </a:r>
            <a:endParaRPr lang="ja-JP" altLang="en-US" sz="2000" b="1" dirty="0">
              <a:solidFill>
                <a:prstClr val="black"/>
              </a:solidFill>
              <a:latin typeface="Comic Sans MS" pitchFamily="66" charset="0"/>
              <a:ea typeface="HG丸ｺﾞｼｯｸM-PRO" pitchFamily="50" charset="-128"/>
            </a:endParaRPr>
          </a:p>
          <a:p>
            <a:pPr marL="342900" indent="-342900" fontAlgn="base">
              <a:spcBef>
                <a:spcPct val="20000"/>
              </a:spcBef>
              <a:spcAft>
                <a:spcPct val="0"/>
              </a:spcAft>
              <a:buClr>
                <a:prstClr val="black"/>
              </a:buClr>
              <a:buSzPct val="75000"/>
              <a:buFont typeface="Arial" pitchFamily="34" charset="0"/>
              <a:buChar char="•"/>
              <a:defRPr/>
            </a:pPr>
            <a:r>
              <a:rPr lang="ja-JP" altLang="en-US" sz="2000" dirty="0">
                <a:solidFill>
                  <a:prstClr val="black"/>
                </a:solidFill>
                <a:latin typeface="Comic Sans MS" pitchFamily="66" charset="0"/>
                <a:ea typeface="HG丸ｺﾞｼｯｸM-PRO" pitchFamily="50" charset="-128"/>
              </a:rPr>
              <a:t>しきい線量がある</a:t>
            </a:r>
            <a:endParaRPr lang="en-US" altLang="ja-JP" sz="2000" dirty="0">
              <a:solidFill>
                <a:prstClr val="black"/>
              </a:solidFill>
              <a:latin typeface="Comic Sans MS" pitchFamily="66" charset="0"/>
              <a:ea typeface="HG丸ｺﾞｼｯｸM-PRO" pitchFamily="50" charset="-128"/>
            </a:endParaRPr>
          </a:p>
          <a:p>
            <a:pPr marL="342900" indent="-342900" fontAlgn="base">
              <a:spcBef>
                <a:spcPct val="20000"/>
              </a:spcBef>
              <a:spcAft>
                <a:spcPct val="0"/>
              </a:spcAft>
              <a:buClr>
                <a:prstClr val="black"/>
              </a:buClr>
              <a:buSzPct val="75000"/>
              <a:buFont typeface="Arial" pitchFamily="34" charset="0"/>
              <a:buChar char="•"/>
              <a:defRPr/>
            </a:pPr>
            <a:r>
              <a:rPr lang="ja-JP" altLang="en-US" sz="2000" dirty="0">
                <a:solidFill>
                  <a:prstClr val="black"/>
                </a:solidFill>
                <a:latin typeface="Comic Sans MS" pitchFamily="66" charset="0"/>
                <a:ea typeface="HG丸ｺﾞｼｯｸM-PRO" pitchFamily="50" charset="-128"/>
              </a:rPr>
              <a:t>しきい線量を</a:t>
            </a:r>
            <a:r>
              <a:rPr lang="ja-JP" altLang="en-US" sz="2000" dirty="0" smtClean="0">
                <a:solidFill>
                  <a:prstClr val="black"/>
                </a:solidFill>
                <a:latin typeface="Comic Sans MS" pitchFamily="66" charset="0"/>
                <a:ea typeface="HG丸ｺﾞｼｯｸM-PRO" pitchFamily="50" charset="-128"/>
              </a:rPr>
              <a:t>超えなければ影響が発生しない</a:t>
            </a:r>
            <a:endParaRPr lang="en-US" altLang="ja-JP" sz="2000" dirty="0">
              <a:solidFill>
                <a:prstClr val="black"/>
              </a:solidFill>
              <a:latin typeface="Comic Sans MS" pitchFamily="66" charset="0"/>
              <a:ea typeface="HG丸ｺﾞｼｯｸM-PRO" pitchFamily="50" charset="-128"/>
            </a:endParaRPr>
          </a:p>
          <a:p>
            <a:pPr marL="342900" indent="-342900" fontAlgn="base">
              <a:spcBef>
                <a:spcPct val="20000"/>
              </a:spcBef>
              <a:spcAft>
                <a:spcPct val="0"/>
              </a:spcAft>
              <a:buClr>
                <a:prstClr val="black"/>
              </a:buClr>
              <a:buSzPct val="75000"/>
              <a:buFont typeface="Arial" pitchFamily="34" charset="0"/>
              <a:buChar char="•"/>
              <a:defRPr/>
            </a:pPr>
            <a:r>
              <a:rPr lang="ja-JP" altLang="en-US" sz="2000" dirty="0">
                <a:solidFill>
                  <a:prstClr val="black"/>
                </a:solidFill>
                <a:latin typeface="Comic Sans MS" pitchFamily="66" charset="0"/>
                <a:ea typeface="HG丸ｺﾞｼｯｸM-PRO" pitchFamily="50" charset="-128"/>
              </a:rPr>
              <a:t>被ばく線量が障害重篤度に比例</a:t>
            </a:r>
          </a:p>
          <a:p>
            <a:pPr marL="342900" indent="-342900" fontAlgn="base">
              <a:spcBef>
                <a:spcPct val="20000"/>
              </a:spcBef>
              <a:spcAft>
                <a:spcPct val="0"/>
              </a:spcAft>
              <a:buClr>
                <a:prstClr val="black"/>
              </a:buClr>
              <a:buSzPct val="75000"/>
              <a:buFont typeface="Wingdings" pitchFamily="2" charset="2"/>
              <a:buNone/>
              <a:defRPr/>
            </a:pPr>
            <a:endParaRPr lang="ja-JP" altLang="en-US" sz="2000" dirty="0">
              <a:solidFill>
                <a:prstClr val="black"/>
              </a:solidFill>
              <a:latin typeface="Comic Sans MS" pitchFamily="66" charset="0"/>
              <a:ea typeface="HG丸ｺﾞｼｯｸM-PRO" pitchFamily="50" charset="-128"/>
            </a:endParaRPr>
          </a:p>
        </p:txBody>
      </p:sp>
      <p:sp>
        <p:nvSpPr>
          <p:cNvPr id="27652" name="Text Box 6"/>
          <p:cNvSpPr txBox="1">
            <a:spLocks noChangeArrowheads="1"/>
          </p:cNvSpPr>
          <p:nvPr/>
        </p:nvSpPr>
        <p:spPr bwMode="auto">
          <a:xfrm>
            <a:off x="374650" y="5347816"/>
            <a:ext cx="8374063" cy="830997"/>
          </a:xfrm>
          <a:prstGeom prst="rect">
            <a:avLst/>
          </a:prstGeom>
          <a:noFill/>
          <a:ln w="25400">
            <a:solidFill>
              <a:schemeClr val="bg1"/>
            </a:solidFill>
            <a:prstDash val="dash"/>
            <a:miter lim="800000"/>
            <a:headEnd/>
            <a:tailEnd/>
          </a:ln>
        </p:spPr>
        <p:txBody>
          <a:bodyPr>
            <a:spAutoFit/>
          </a:bodyPr>
          <a:lstStyle/>
          <a:p>
            <a:pPr marL="2062163" indent="-2062163" fontAlgn="base">
              <a:spcBef>
                <a:spcPct val="0"/>
              </a:spcBef>
              <a:spcAft>
                <a:spcPct val="0"/>
              </a:spcAft>
            </a:pPr>
            <a:r>
              <a:rPr lang="ja-JP" altLang="en-US" sz="2400" dirty="0">
                <a:solidFill>
                  <a:srgbClr val="FF0000"/>
                </a:solidFill>
                <a:latin typeface="Comic Sans MS" pitchFamily="66" charset="0"/>
                <a:ea typeface="HG丸ｺﾞｼｯｸM-PRO" pitchFamily="50" charset="-128"/>
              </a:rPr>
              <a:t>しきい線量 </a:t>
            </a:r>
            <a:r>
              <a:rPr lang="ja-JP" altLang="en-US" sz="2400" dirty="0">
                <a:solidFill>
                  <a:prstClr val="black"/>
                </a:solidFill>
                <a:latin typeface="Comic Sans MS" pitchFamily="66" charset="0"/>
                <a:ea typeface="HG丸ｺﾞｼｯｸM-PRO" pitchFamily="50" charset="-128"/>
              </a:rPr>
              <a:t>： この線量を被ばくすると約</a:t>
            </a:r>
            <a:r>
              <a:rPr lang="en-US" altLang="ja-JP" sz="2400" dirty="0">
                <a:solidFill>
                  <a:prstClr val="black"/>
                </a:solidFill>
                <a:latin typeface="Comic Sans MS" pitchFamily="66" charset="0"/>
                <a:ea typeface="HG丸ｺﾞｼｯｸM-PRO" pitchFamily="50" charset="-128"/>
              </a:rPr>
              <a:t>1</a:t>
            </a:r>
            <a:r>
              <a:rPr lang="ja-JP" altLang="en-US" sz="2400" dirty="0">
                <a:solidFill>
                  <a:prstClr val="black"/>
                </a:solidFill>
                <a:latin typeface="Comic Sans MS" pitchFamily="66" charset="0"/>
                <a:ea typeface="HG丸ｺﾞｼｯｸM-PRO" pitchFamily="50" charset="-128"/>
              </a:rPr>
              <a:t>％の人に障害が発生する線量</a:t>
            </a:r>
          </a:p>
        </p:txBody>
      </p:sp>
      <p:sp>
        <p:nvSpPr>
          <p:cNvPr id="27653" name="Text Box 8"/>
          <p:cNvSpPr txBox="1">
            <a:spLocks noChangeArrowheads="1"/>
          </p:cNvSpPr>
          <p:nvPr/>
        </p:nvSpPr>
        <p:spPr bwMode="auto">
          <a:xfrm>
            <a:off x="5724128" y="2708920"/>
            <a:ext cx="2956123" cy="2246769"/>
          </a:xfrm>
          <a:prstGeom prst="rect">
            <a:avLst/>
          </a:prstGeom>
          <a:noFill/>
          <a:ln w="9525">
            <a:noFill/>
            <a:miter lim="800000"/>
            <a:headEnd/>
            <a:tailEnd/>
          </a:ln>
        </p:spPr>
        <p:txBody>
          <a:bodyPr wrap="square">
            <a:spAutoFit/>
          </a:bodyPr>
          <a:lstStyle/>
          <a:p>
            <a:pPr fontAlgn="base">
              <a:spcBef>
                <a:spcPct val="0"/>
              </a:spcBef>
              <a:spcAft>
                <a:spcPct val="0"/>
              </a:spcAft>
            </a:pPr>
            <a:r>
              <a:rPr lang="ja-JP" altLang="en-US" sz="2000" dirty="0">
                <a:solidFill>
                  <a:prstClr val="black"/>
                </a:solidFill>
                <a:latin typeface="Comic Sans MS" pitchFamily="66" charset="0"/>
                <a:ea typeface="HG丸ｺﾞｼｯｸM-PRO" pitchFamily="50" charset="-128"/>
              </a:rPr>
              <a:t>・男性の一時不妊</a:t>
            </a:r>
          </a:p>
          <a:p>
            <a:pPr fontAlgn="base">
              <a:spcBef>
                <a:spcPct val="0"/>
              </a:spcBef>
              <a:spcAft>
                <a:spcPct val="0"/>
              </a:spcAft>
            </a:pPr>
            <a:r>
              <a:rPr lang="ja-JP" altLang="en-US" sz="2000" dirty="0">
                <a:solidFill>
                  <a:prstClr val="black"/>
                </a:solidFill>
                <a:latin typeface="Comic Sans MS" pitchFamily="66" charset="0"/>
                <a:ea typeface="HG丸ｺﾞｼｯｸM-PRO" pitchFamily="50" charset="-128"/>
              </a:rPr>
              <a:t>　　　</a:t>
            </a:r>
            <a:r>
              <a:rPr lang="en-US" altLang="ja-JP" sz="2000" dirty="0">
                <a:solidFill>
                  <a:prstClr val="black"/>
                </a:solidFill>
                <a:latin typeface="Comic Sans MS" pitchFamily="66" charset="0"/>
                <a:ea typeface="HG丸ｺﾞｼｯｸM-PRO" pitchFamily="50" charset="-128"/>
              </a:rPr>
              <a:t>150 </a:t>
            </a:r>
            <a:r>
              <a:rPr lang="en-US" altLang="ja-JP" sz="2000" dirty="0" err="1">
                <a:solidFill>
                  <a:prstClr val="black"/>
                </a:solidFill>
                <a:latin typeface="Comic Sans MS" pitchFamily="66" charset="0"/>
                <a:ea typeface="HG丸ｺﾞｼｯｸM-PRO" pitchFamily="50" charset="-128"/>
              </a:rPr>
              <a:t>mGy</a:t>
            </a:r>
            <a:endParaRPr lang="en-US" altLang="ja-JP" sz="2000" dirty="0">
              <a:solidFill>
                <a:prstClr val="black"/>
              </a:solidFill>
              <a:latin typeface="Comic Sans MS" pitchFamily="66" charset="0"/>
              <a:ea typeface="HG丸ｺﾞｼｯｸM-PRO" pitchFamily="50" charset="-128"/>
            </a:endParaRPr>
          </a:p>
          <a:p>
            <a:pPr fontAlgn="base">
              <a:spcBef>
                <a:spcPct val="0"/>
              </a:spcBef>
              <a:spcAft>
                <a:spcPct val="0"/>
              </a:spcAft>
            </a:pPr>
            <a:r>
              <a:rPr lang="ja-JP" altLang="en-US" sz="2000" dirty="0">
                <a:solidFill>
                  <a:prstClr val="black"/>
                </a:solidFill>
                <a:latin typeface="Comic Sans MS" pitchFamily="66" charset="0"/>
                <a:ea typeface="HG丸ｺﾞｼｯｸM-PRO" pitchFamily="50" charset="-128"/>
              </a:rPr>
              <a:t>・胎児奇形</a:t>
            </a:r>
            <a:endParaRPr lang="en-US" altLang="ja-JP" sz="2000" dirty="0">
              <a:solidFill>
                <a:prstClr val="black"/>
              </a:solidFill>
              <a:latin typeface="Comic Sans MS" pitchFamily="66" charset="0"/>
              <a:ea typeface="HG丸ｺﾞｼｯｸM-PRO" pitchFamily="50" charset="-128"/>
            </a:endParaRPr>
          </a:p>
          <a:p>
            <a:pPr fontAlgn="base">
              <a:spcBef>
                <a:spcPct val="0"/>
              </a:spcBef>
              <a:spcAft>
                <a:spcPct val="0"/>
              </a:spcAft>
            </a:pPr>
            <a:r>
              <a:rPr lang="ja-JP" altLang="en-US" sz="2000" dirty="0">
                <a:solidFill>
                  <a:prstClr val="black"/>
                </a:solidFill>
                <a:latin typeface="Comic Sans MS" pitchFamily="66" charset="0"/>
                <a:ea typeface="HG丸ｺﾞｼｯｸM-PRO" pitchFamily="50" charset="-128"/>
              </a:rPr>
              <a:t>　　　</a:t>
            </a:r>
            <a:r>
              <a:rPr lang="en-US" altLang="ja-JP" sz="2000" dirty="0">
                <a:solidFill>
                  <a:prstClr val="black"/>
                </a:solidFill>
                <a:latin typeface="Comic Sans MS" pitchFamily="66" charset="0"/>
                <a:ea typeface="HG丸ｺﾞｼｯｸM-PRO" pitchFamily="50" charset="-128"/>
              </a:rPr>
              <a:t>100 </a:t>
            </a:r>
            <a:r>
              <a:rPr lang="en-US" altLang="ja-JP" sz="2000" dirty="0" err="1">
                <a:solidFill>
                  <a:prstClr val="black"/>
                </a:solidFill>
                <a:latin typeface="Comic Sans MS" pitchFamily="66" charset="0"/>
                <a:ea typeface="HG丸ｺﾞｼｯｸM-PRO" pitchFamily="50" charset="-128"/>
              </a:rPr>
              <a:t>mGy</a:t>
            </a:r>
            <a:endParaRPr lang="en-US" altLang="ja-JP" sz="2000" dirty="0">
              <a:solidFill>
                <a:prstClr val="black"/>
              </a:solidFill>
              <a:latin typeface="Comic Sans MS" pitchFamily="66" charset="0"/>
              <a:ea typeface="HG丸ｺﾞｼｯｸM-PRO" pitchFamily="50" charset="-128"/>
            </a:endParaRPr>
          </a:p>
          <a:p>
            <a:pPr marL="266700" indent="-266700" fontAlgn="base">
              <a:spcBef>
                <a:spcPct val="0"/>
              </a:spcBef>
              <a:spcAft>
                <a:spcPct val="0"/>
              </a:spcAft>
              <a:buFont typeface="Arial" panose="020B0604020202020204" pitchFamily="34" charset="0"/>
              <a:buChar char="•"/>
            </a:pPr>
            <a:r>
              <a:rPr lang="ja-JP" altLang="en-US" sz="2000" dirty="0">
                <a:solidFill>
                  <a:prstClr val="black"/>
                </a:solidFill>
                <a:latin typeface="Comic Sans MS" pitchFamily="66" charset="0"/>
                <a:ea typeface="HG丸ｺﾞｼｯｸM-PRO" pitchFamily="50" charset="-128"/>
              </a:rPr>
              <a:t>脱毛</a:t>
            </a:r>
            <a:endParaRPr lang="en-US" altLang="ja-JP" sz="2000" dirty="0">
              <a:solidFill>
                <a:prstClr val="black"/>
              </a:solidFill>
              <a:latin typeface="Comic Sans MS" pitchFamily="66" charset="0"/>
              <a:ea typeface="HG丸ｺﾞｼｯｸM-PRO" pitchFamily="50" charset="-128"/>
            </a:endParaRPr>
          </a:p>
          <a:p>
            <a:pPr fontAlgn="base">
              <a:spcBef>
                <a:spcPct val="0"/>
              </a:spcBef>
              <a:spcAft>
                <a:spcPct val="0"/>
              </a:spcAft>
            </a:pPr>
            <a:r>
              <a:rPr lang="ja-JP" altLang="en-US" sz="2000" dirty="0">
                <a:solidFill>
                  <a:prstClr val="black"/>
                </a:solidFill>
                <a:latin typeface="Comic Sans MS" pitchFamily="66" charset="0"/>
                <a:ea typeface="HG丸ｺﾞｼｯｸM-PRO" pitchFamily="50" charset="-128"/>
              </a:rPr>
              <a:t>　　　</a:t>
            </a:r>
            <a:r>
              <a:rPr lang="en-US" altLang="ja-JP" sz="2000" dirty="0">
                <a:solidFill>
                  <a:prstClr val="black"/>
                </a:solidFill>
                <a:latin typeface="Comic Sans MS" pitchFamily="66" charset="0"/>
                <a:ea typeface="HG丸ｺﾞｼｯｸM-PRO" pitchFamily="50" charset="-128"/>
              </a:rPr>
              <a:t>3000 </a:t>
            </a:r>
            <a:r>
              <a:rPr lang="en-US" altLang="ja-JP" sz="2000" dirty="0" err="1">
                <a:solidFill>
                  <a:prstClr val="black"/>
                </a:solidFill>
                <a:latin typeface="Comic Sans MS" pitchFamily="66" charset="0"/>
                <a:ea typeface="HG丸ｺﾞｼｯｸM-PRO" pitchFamily="50" charset="-128"/>
              </a:rPr>
              <a:t>mGy</a:t>
            </a:r>
            <a:r>
              <a:rPr lang="ja-JP" altLang="en-US" sz="2000" dirty="0">
                <a:solidFill>
                  <a:prstClr val="black"/>
                </a:solidFill>
                <a:latin typeface="Comic Sans MS" pitchFamily="66" charset="0"/>
                <a:ea typeface="HG丸ｺﾞｼｯｸM-PRO" pitchFamily="50" charset="-128"/>
              </a:rPr>
              <a:t>　</a:t>
            </a:r>
            <a:endParaRPr lang="en-US" altLang="ja-JP" sz="2000" dirty="0">
              <a:solidFill>
                <a:prstClr val="black"/>
              </a:solidFill>
              <a:latin typeface="Comic Sans MS" pitchFamily="66" charset="0"/>
              <a:ea typeface="HG丸ｺﾞｼｯｸM-PRO" pitchFamily="50" charset="-128"/>
            </a:endParaRPr>
          </a:p>
          <a:p>
            <a:pPr algn="r" fontAlgn="base">
              <a:spcBef>
                <a:spcPct val="0"/>
              </a:spcBef>
              <a:spcAft>
                <a:spcPct val="0"/>
              </a:spcAft>
            </a:pPr>
            <a:r>
              <a:rPr lang="ja-JP" altLang="en-US" sz="2000" dirty="0">
                <a:solidFill>
                  <a:prstClr val="black"/>
                </a:solidFill>
                <a:latin typeface="Comic Sans MS" pitchFamily="66" charset="0"/>
                <a:ea typeface="HG丸ｺﾞｼｯｸM-PRO" pitchFamily="50" charset="-128"/>
              </a:rPr>
              <a:t>など</a:t>
            </a:r>
            <a:endParaRPr lang="en-US" altLang="ja-JP" sz="2000" dirty="0">
              <a:solidFill>
                <a:prstClr val="black"/>
              </a:solidFill>
              <a:latin typeface="Comic Sans MS" pitchFamily="66" charset="0"/>
              <a:ea typeface="HG丸ｺﾞｼｯｸM-PRO" pitchFamily="50" charset="-128"/>
            </a:endParaRPr>
          </a:p>
        </p:txBody>
      </p:sp>
      <p:sp>
        <p:nvSpPr>
          <p:cNvPr id="27655" name="Text Box 16"/>
          <p:cNvSpPr txBox="1">
            <a:spLocks noChangeArrowheads="1"/>
          </p:cNvSpPr>
          <p:nvPr/>
        </p:nvSpPr>
        <p:spPr bwMode="auto">
          <a:xfrm>
            <a:off x="4680380" y="4820908"/>
            <a:ext cx="696243" cy="399530"/>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2000" dirty="0">
                <a:solidFill>
                  <a:prstClr val="black"/>
                </a:solidFill>
                <a:latin typeface="Comic Sans MS" pitchFamily="66" charset="0"/>
                <a:ea typeface="HG丸ｺﾞｼｯｸM-PRO" pitchFamily="50" charset="-128"/>
                <a:cs typeface="Osaka"/>
              </a:rPr>
              <a:t>線量</a:t>
            </a:r>
          </a:p>
        </p:txBody>
      </p:sp>
      <p:sp>
        <p:nvSpPr>
          <p:cNvPr id="27656" name="Line 17"/>
          <p:cNvSpPr>
            <a:spLocks noChangeShapeType="1"/>
          </p:cNvSpPr>
          <p:nvPr/>
        </p:nvSpPr>
        <p:spPr bwMode="auto">
          <a:xfrm>
            <a:off x="1760533" y="3035620"/>
            <a:ext cx="0" cy="1814082"/>
          </a:xfrm>
          <a:prstGeom prst="line">
            <a:avLst/>
          </a:prstGeom>
          <a:noFill/>
          <a:ln w="9525">
            <a:solidFill>
              <a:schemeClr val="bg1"/>
            </a:solidFill>
            <a:round/>
            <a:headEnd/>
            <a:tailEnd/>
          </a:ln>
        </p:spPr>
        <p:txBody>
          <a:bodyPr wrap="none" anchor="ctr"/>
          <a:lstStyle/>
          <a:p>
            <a:pPr fontAlgn="base">
              <a:spcBef>
                <a:spcPct val="0"/>
              </a:spcBef>
              <a:spcAft>
                <a:spcPct val="0"/>
              </a:spcAft>
            </a:pPr>
            <a:endParaRPr lang="ja-JP" altLang="en-US" sz="1600" dirty="0">
              <a:solidFill>
                <a:prstClr val="white"/>
              </a:solidFill>
              <a:latin typeface="Comic Sans MS" pitchFamily="66" charset="0"/>
              <a:ea typeface="HG丸ｺﾞｼｯｸM-PRO" pitchFamily="50" charset="-128"/>
            </a:endParaRPr>
          </a:p>
        </p:txBody>
      </p:sp>
      <p:sp>
        <p:nvSpPr>
          <p:cNvPr id="27657" name="Line 18"/>
          <p:cNvSpPr>
            <a:spLocks noChangeShapeType="1"/>
          </p:cNvSpPr>
          <p:nvPr/>
        </p:nvSpPr>
        <p:spPr bwMode="auto">
          <a:xfrm>
            <a:off x="1760533" y="4849703"/>
            <a:ext cx="3849387" cy="0"/>
          </a:xfrm>
          <a:prstGeom prst="line">
            <a:avLst/>
          </a:prstGeom>
          <a:noFill/>
          <a:ln w="9525">
            <a:solidFill>
              <a:schemeClr val="bg1"/>
            </a:solidFill>
            <a:round/>
            <a:headEnd/>
            <a:tailEnd/>
          </a:ln>
        </p:spPr>
        <p:txBody>
          <a:bodyPr wrap="none" anchor="ctr"/>
          <a:lstStyle/>
          <a:p>
            <a:pPr fontAlgn="base">
              <a:spcBef>
                <a:spcPct val="0"/>
              </a:spcBef>
              <a:spcAft>
                <a:spcPct val="0"/>
              </a:spcAft>
            </a:pPr>
            <a:endParaRPr lang="ja-JP" altLang="en-US" sz="1600" dirty="0">
              <a:solidFill>
                <a:prstClr val="white"/>
              </a:solidFill>
              <a:latin typeface="Comic Sans MS" pitchFamily="66" charset="0"/>
              <a:ea typeface="HG丸ｺﾞｼｯｸM-PRO" pitchFamily="50" charset="-128"/>
            </a:endParaRPr>
          </a:p>
        </p:txBody>
      </p:sp>
      <p:grpSp>
        <p:nvGrpSpPr>
          <p:cNvPr id="3" name="Group 19"/>
          <p:cNvGrpSpPr>
            <a:grpSpLocks/>
          </p:cNvGrpSpPr>
          <p:nvPr/>
        </p:nvGrpSpPr>
        <p:grpSpPr bwMode="auto">
          <a:xfrm>
            <a:off x="1760533" y="3041019"/>
            <a:ext cx="3499443" cy="1815882"/>
            <a:chOff x="192" y="3064"/>
            <a:chExt cx="816" cy="1120"/>
          </a:xfrm>
        </p:grpSpPr>
        <p:sp>
          <p:nvSpPr>
            <p:cNvPr id="27667" name="Freeform 20"/>
            <p:cNvSpPr>
              <a:spLocks/>
            </p:cNvSpPr>
            <p:nvPr/>
          </p:nvSpPr>
          <p:spPr bwMode="auto">
            <a:xfrm>
              <a:off x="624" y="3064"/>
              <a:ext cx="384" cy="344"/>
            </a:xfrm>
            <a:custGeom>
              <a:avLst/>
              <a:gdLst>
                <a:gd name="T0" fmla="*/ 0 w 384"/>
                <a:gd name="T1" fmla="*/ 344 h 344"/>
                <a:gd name="T2" fmla="*/ 96 w 384"/>
                <a:gd name="T3" fmla="*/ 56 h 344"/>
                <a:gd name="T4" fmla="*/ 384 w 384"/>
                <a:gd name="T5" fmla="*/ 8 h 344"/>
                <a:gd name="T6" fmla="*/ 0 60000 65536"/>
                <a:gd name="T7" fmla="*/ 0 60000 65536"/>
                <a:gd name="T8" fmla="*/ 0 60000 65536"/>
                <a:gd name="T9" fmla="*/ 0 w 384"/>
                <a:gd name="T10" fmla="*/ 0 h 344"/>
                <a:gd name="T11" fmla="*/ 384 w 384"/>
                <a:gd name="T12" fmla="*/ 344 h 344"/>
              </a:gdLst>
              <a:ahLst/>
              <a:cxnLst>
                <a:cxn ang="T6">
                  <a:pos x="T0" y="T1"/>
                </a:cxn>
                <a:cxn ang="T7">
                  <a:pos x="T2" y="T3"/>
                </a:cxn>
                <a:cxn ang="T8">
                  <a:pos x="T4" y="T5"/>
                </a:cxn>
              </a:cxnLst>
              <a:rect l="T9" t="T10" r="T11" b="T12"/>
              <a:pathLst>
                <a:path w="384" h="344">
                  <a:moveTo>
                    <a:pt x="0" y="344"/>
                  </a:moveTo>
                  <a:cubicBezTo>
                    <a:pt x="16" y="228"/>
                    <a:pt x="32" y="112"/>
                    <a:pt x="96" y="56"/>
                  </a:cubicBezTo>
                  <a:cubicBezTo>
                    <a:pt x="160" y="0"/>
                    <a:pt x="272" y="4"/>
                    <a:pt x="384" y="8"/>
                  </a:cubicBezTo>
                </a:path>
              </a:pathLst>
            </a:custGeom>
            <a:noFill/>
            <a:ln w="57150">
              <a:solidFill>
                <a:srgbClr val="C8651A"/>
              </a:solidFill>
              <a:round/>
              <a:headEnd/>
              <a:tailEnd/>
            </a:ln>
          </p:spPr>
          <p:txBody>
            <a:bodyPr wrap="none" anchor="ctr"/>
            <a:lstStyle/>
            <a:p>
              <a:pPr fontAlgn="base">
                <a:spcBef>
                  <a:spcPct val="0"/>
                </a:spcBef>
                <a:spcAft>
                  <a:spcPct val="0"/>
                </a:spcAft>
              </a:pPr>
              <a:endParaRPr lang="ja-JP" altLang="en-US" sz="1600" dirty="0">
                <a:solidFill>
                  <a:prstClr val="white"/>
                </a:solidFill>
                <a:latin typeface="Comic Sans MS" pitchFamily="66" charset="0"/>
                <a:ea typeface="HG丸ｺﾞｼｯｸM-PRO" pitchFamily="50" charset="-128"/>
              </a:endParaRPr>
            </a:p>
          </p:txBody>
        </p:sp>
        <p:sp>
          <p:nvSpPr>
            <p:cNvPr id="27668" name="Freeform 21"/>
            <p:cNvSpPr>
              <a:spLocks/>
            </p:cNvSpPr>
            <p:nvPr/>
          </p:nvSpPr>
          <p:spPr bwMode="auto">
            <a:xfrm flipH="1" flipV="1">
              <a:off x="192" y="3840"/>
              <a:ext cx="384" cy="344"/>
            </a:xfrm>
            <a:custGeom>
              <a:avLst/>
              <a:gdLst>
                <a:gd name="T0" fmla="*/ 0 w 384"/>
                <a:gd name="T1" fmla="*/ 344 h 344"/>
                <a:gd name="T2" fmla="*/ 96 w 384"/>
                <a:gd name="T3" fmla="*/ 56 h 344"/>
                <a:gd name="T4" fmla="*/ 384 w 384"/>
                <a:gd name="T5" fmla="*/ 8 h 344"/>
                <a:gd name="T6" fmla="*/ 0 60000 65536"/>
                <a:gd name="T7" fmla="*/ 0 60000 65536"/>
                <a:gd name="T8" fmla="*/ 0 60000 65536"/>
                <a:gd name="T9" fmla="*/ 0 w 384"/>
                <a:gd name="T10" fmla="*/ 0 h 344"/>
                <a:gd name="T11" fmla="*/ 384 w 384"/>
                <a:gd name="T12" fmla="*/ 344 h 344"/>
              </a:gdLst>
              <a:ahLst/>
              <a:cxnLst>
                <a:cxn ang="T6">
                  <a:pos x="T0" y="T1"/>
                </a:cxn>
                <a:cxn ang="T7">
                  <a:pos x="T2" y="T3"/>
                </a:cxn>
                <a:cxn ang="T8">
                  <a:pos x="T4" y="T5"/>
                </a:cxn>
              </a:cxnLst>
              <a:rect l="T9" t="T10" r="T11" b="T12"/>
              <a:pathLst>
                <a:path w="384" h="344">
                  <a:moveTo>
                    <a:pt x="0" y="344"/>
                  </a:moveTo>
                  <a:cubicBezTo>
                    <a:pt x="16" y="228"/>
                    <a:pt x="32" y="112"/>
                    <a:pt x="96" y="56"/>
                  </a:cubicBezTo>
                  <a:cubicBezTo>
                    <a:pt x="160" y="0"/>
                    <a:pt x="272" y="4"/>
                    <a:pt x="384" y="8"/>
                  </a:cubicBezTo>
                </a:path>
              </a:pathLst>
            </a:custGeom>
            <a:noFill/>
            <a:ln w="57150">
              <a:solidFill>
                <a:srgbClr val="C8651A"/>
              </a:solidFill>
              <a:round/>
              <a:headEnd/>
              <a:tailEnd/>
            </a:ln>
          </p:spPr>
          <p:txBody>
            <a:bodyPr wrap="none" anchor="ctr"/>
            <a:lstStyle/>
            <a:p>
              <a:pPr fontAlgn="base">
                <a:spcBef>
                  <a:spcPct val="0"/>
                </a:spcBef>
                <a:spcAft>
                  <a:spcPct val="0"/>
                </a:spcAft>
              </a:pPr>
              <a:endParaRPr lang="ja-JP" altLang="en-US" sz="1600" dirty="0">
                <a:solidFill>
                  <a:prstClr val="white"/>
                </a:solidFill>
                <a:latin typeface="Comic Sans MS" pitchFamily="66" charset="0"/>
                <a:ea typeface="HG丸ｺﾞｼｯｸM-PRO" pitchFamily="50" charset="-128"/>
              </a:endParaRPr>
            </a:p>
          </p:txBody>
        </p:sp>
        <p:sp>
          <p:nvSpPr>
            <p:cNvPr id="27669" name="Line 22"/>
            <p:cNvSpPr>
              <a:spLocks noChangeShapeType="1"/>
            </p:cNvSpPr>
            <p:nvPr/>
          </p:nvSpPr>
          <p:spPr bwMode="auto">
            <a:xfrm flipH="1">
              <a:off x="576" y="3408"/>
              <a:ext cx="48" cy="432"/>
            </a:xfrm>
            <a:prstGeom prst="line">
              <a:avLst/>
            </a:prstGeom>
            <a:noFill/>
            <a:ln w="57150">
              <a:solidFill>
                <a:srgbClr val="C8651A"/>
              </a:solidFill>
              <a:round/>
              <a:headEnd/>
              <a:tailEnd/>
            </a:ln>
          </p:spPr>
          <p:txBody>
            <a:bodyPr wrap="none" anchor="ctr"/>
            <a:lstStyle/>
            <a:p>
              <a:pPr fontAlgn="base">
                <a:spcBef>
                  <a:spcPct val="0"/>
                </a:spcBef>
                <a:spcAft>
                  <a:spcPct val="0"/>
                </a:spcAft>
              </a:pPr>
              <a:endParaRPr lang="ja-JP" altLang="en-US" sz="1600" dirty="0">
                <a:solidFill>
                  <a:prstClr val="white"/>
                </a:solidFill>
                <a:latin typeface="Comic Sans MS" pitchFamily="66" charset="0"/>
                <a:ea typeface="HG丸ｺﾞｼｯｸM-PRO" pitchFamily="50" charset="-128"/>
              </a:endParaRPr>
            </a:p>
          </p:txBody>
        </p:sp>
      </p:grpSp>
      <p:sp>
        <p:nvSpPr>
          <p:cNvPr id="27659" name="Text Box 23"/>
          <p:cNvSpPr txBox="1">
            <a:spLocks noChangeArrowheads="1"/>
          </p:cNvSpPr>
          <p:nvPr/>
        </p:nvSpPr>
        <p:spPr bwMode="auto">
          <a:xfrm>
            <a:off x="251398" y="3345166"/>
            <a:ext cx="907668" cy="707276"/>
          </a:xfrm>
          <a:prstGeom prst="rect">
            <a:avLst/>
          </a:prstGeom>
          <a:noFill/>
          <a:ln w="9525">
            <a:noFill/>
            <a:miter lim="800000"/>
            <a:headEnd/>
            <a:tailEnd/>
          </a:ln>
        </p:spPr>
        <p:txBody>
          <a:bodyPr wrap="none">
            <a:spAutoFit/>
          </a:bodyPr>
          <a:lstStyle/>
          <a:p>
            <a:pPr algn="ctr" fontAlgn="base">
              <a:spcBef>
                <a:spcPct val="0"/>
              </a:spcBef>
              <a:spcAft>
                <a:spcPct val="0"/>
              </a:spcAft>
            </a:pPr>
            <a:r>
              <a:rPr lang="ja-JP" altLang="en-US" sz="2000" dirty="0">
                <a:solidFill>
                  <a:prstClr val="black"/>
                </a:solidFill>
                <a:latin typeface="Comic Sans MS" pitchFamily="66" charset="0"/>
                <a:ea typeface="HG丸ｺﾞｼｯｸM-PRO" pitchFamily="50" charset="-128"/>
                <a:cs typeface="Osaka"/>
              </a:rPr>
              <a:t>頻度</a:t>
            </a:r>
          </a:p>
          <a:p>
            <a:pPr algn="ctr" fontAlgn="base">
              <a:spcBef>
                <a:spcPct val="0"/>
              </a:spcBef>
              <a:spcAft>
                <a:spcPct val="0"/>
              </a:spcAft>
            </a:pPr>
            <a:r>
              <a:rPr lang="ja-JP" altLang="en-US" sz="2000" dirty="0">
                <a:solidFill>
                  <a:prstClr val="black"/>
                </a:solidFill>
                <a:latin typeface="Comic Sans MS" pitchFamily="66" charset="0"/>
                <a:ea typeface="HG丸ｺﾞｼｯｸM-PRO" pitchFamily="50" charset="-128"/>
                <a:cs typeface="Osaka"/>
              </a:rPr>
              <a:t>（</a:t>
            </a:r>
            <a:r>
              <a:rPr lang="en-US" altLang="ja-JP" sz="2000" dirty="0">
                <a:solidFill>
                  <a:prstClr val="black"/>
                </a:solidFill>
                <a:latin typeface="Comic Sans MS" pitchFamily="66" charset="0"/>
                <a:ea typeface="HG丸ｺﾞｼｯｸM-PRO" pitchFamily="50" charset="-128"/>
                <a:cs typeface="Osaka"/>
              </a:rPr>
              <a:t>%</a:t>
            </a:r>
            <a:r>
              <a:rPr lang="ja-JP" altLang="en-US" sz="2000" dirty="0">
                <a:solidFill>
                  <a:prstClr val="black"/>
                </a:solidFill>
                <a:latin typeface="Comic Sans MS" pitchFamily="66" charset="0"/>
                <a:ea typeface="HG丸ｺﾞｼｯｸM-PRO" pitchFamily="50" charset="-128"/>
                <a:cs typeface="Osaka"/>
              </a:rPr>
              <a:t>）</a:t>
            </a:r>
            <a:endParaRPr lang="en-US" altLang="ja-JP" sz="2000" dirty="0">
              <a:solidFill>
                <a:prstClr val="black"/>
              </a:solidFill>
              <a:latin typeface="Comic Sans MS" pitchFamily="66" charset="0"/>
              <a:ea typeface="HG丸ｺﾞｼｯｸM-PRO" pitchFamily="50" charset="-128"/>
              <a:cs typeface="Osaka"/>
            </a:endParaRPr>
          </a:p>
        </p:txBody>
      </p:sp>
      <p:sp>
        <p:nvSpPr>
          <p:cNvPr id="27660" name="Line 24"/>
          <p:cNvSpPr>
            <a:spLocks noChangeShapeType="1"/>
          </p:cNvSpPr>
          <p:nvPr/>
        </p:nvSpPr>
        <p:spPr bwMode="auto">
          <a:xfrm>
            <a:off x="1760533" y="3035620"/>
            <a:ext cx="349944" cy="0"/>
          </a:xfrm>
          <a:prstGeom prst="line">
            <a:avLst/>
          </a:prstGeom>
          <a:noFill/>
          <a:ln w="9525">
            <a:solidFill>
              <a:schemeClr val="bg1"/>
            </a:solidFill>
            <a:round/>
            <a:headEnd/>
            <a:tailEnd/>
          </a:ln>
        </p:spPr>
        <p:txBody>
          <a:bodyPr wrap="none" anchor="ctr"/>
          <a:lstStyle/>
          <a:p>
            <a:pPr fontAlgn="base">
              <a:spcBef>
                <a:spcPct val="0"/>
              </a:spcBef>
              <a:spcAft>
                <a:spcPct val="0"/>
              </a:spcAft>
            </a:pPr>
            <a:endParaRPr lang="ja-JP" altLang="en-US" sz="1600" dirty="0">
              <a:solidFill>
                <a:prstClr val="white"/>
              </a:solidFill>
              <a:latin typeface="Comic Sans MS" pitchFamily="66" charset="0"/>
              <a:ea typeface="HG丸ｺﾞｼｯｸM-PRO" pitchFamily="50" charset="-128"/>
            </a:endParaRPr>
          </a:p>
        </p:txBody>
      </p:sp>
      <p:sp>
        <p:nvSpPr>
          <p:cNvPr id="27661" name="Line 25"/>
          <p:cNvSpPr>
            <a:spLocks noChangeShapeType="1"/>
          </p:cNvSpPr>
          <p:nvPr/>
        </p:nvSpPr>
        <p:spPr bwMode="auto">
          <a:xfrm>
            <a:off x="1760533" y="3985854"/>
            <a:ext cx="349944" cy="0"/>
          </a:xfrm>
          <a:prstGeom prst="line">
            <a:avLst/>
          </a:prstGeom>
          <a:noFill/>
          <a:ln w="9525">
            <a:solidFill>
              <a:schemeClr val="bg1"/>
            </a:solidFill>
            <a:round/>
            <a:headEnd/>
            <a:tailEnd/>
          </a:ln>
        </p:spPr>
        <p:txBody>
          <a:bodyPr wrap="none" anchor="ctr"/>
          <a:lstStyle/>
          <a:p>
            <a:pPr fontAlgn="base">
              <a:spcBef>
                <a:spcPct val="0"/>
              </a:spcBef>
              <a:spcAft>
                <a:spcPct val="0"/>
              </a:spcAft>
            </a:pPr>
            <a:endParaRPr lang="ja-JP" altLang="en-US" sz="1600" dirty="0">
              <a:solidFill>
                <a:prstClr val="white"/>
              </a:solidFill>
              <a:latin typeface="Comic Sans MS" pitchFamily="66" charset="0"/>
              <a:ea typeface="HG丸ｺﾞｼｯｸM-PRO" pitchFamily="50" charset="-128"/>
            </a:endParaRPr>
          </a:p>
        </p:txBody>
      </p:sp>
      <p:sp>
        <p:nvSpPr>
          <p:cNvPr id="27662" name="Text Box 26"/>
          <p:cNvSpPr txBox="1">
            <a:spLocks noChangeArrowheads="1"/>
          </p:cNvSpPr>
          <p:nvPr/>
        </p:nvSpPr>
        <p:spPr bwMode="auto">
          <a:xfrm>
            <a:off x="1148130" y="2794463"/>
            <a:ext cx="652500" cy="399530"/>
          </a:xfrm>
          <a:prstGeom prst="rect">
            <a:avLst/>
          </a:prstGeom>
          <a:noFill/>
          <a:ln w="9525">
            <a:noFill/>
            <a:miter lim="800000"/>
            <a:headEnd/>
            <a:tailEnd/>
          </a:ln>
        </p:spPr>
        <p:txBody>
          <a:bodyPr>
            <a:spAutoFit/>
          </a:bodyPr>
          <a:lstStyle/>
          <a:p>
            <a:pPr fontAlgn="base">
              <a:spcBef>
                <a:spcPct val="0"/>
              </a:spcBef>
              <a:spcAft>
                <a:spcPct val="0"/>
              </a:spcAft>
            </a:pPr>
            <a:r>
              <a:rPr lang="en-US" altLang="ja-JP" sz="2000" dirty="0">
                <a:solidFill>
                  <a:prstClr val="black"/>
                </a:solidFill>
                <a:latin typeface="Comic Sans MS" pitchFamily="66" charset="0"/>
                <a:ea typeface="HG丸ｺﾞｼｯｸM-PRO" pitchFamily="50" charset="-128"/>
                <a:cs typeface="Osaka"/>
              </a:rPr>
              <a:t>100</a:t>
            </a:r>
          </a:p>
        </p:txBody>
      </p:sp>
      <p:sp>
        <p:nvSpPr>
          <p:cNvPr id="27663" name="Text Box 27"/>
          <p:cNvSpPr txBox="1">
            <a:spLocks noChangeArrowheads="1"/>
          </p:cNvSpPr>
          <p:nvPr/>
        </p:nvSpPr>
        <p:spPr bwMode="auto">
          <a:xfrm>
            <a:off x="1224681" y="3789688"/>
            <a:ext cx="499400" cy="399530"/>
          </a:xfrm>
          <a:prstGeom prst="rect">
            <a:avLst/>
          </a:prstGeom>
          <a:noFill/>
          <a:ln w="9525">
            <a:noFill/>
            <a:miter lim="800000"/>
            <a:headEnd/>
            <a:tailEnd/>
          </a:ln>
        </p:spPr>
        <p:txBody>
          <a:bodyPr wrap="none">
            <a:spAutoFit/>
          </a:bodyPr>
          <a:lstStyle/>
          <a:p>
            <a:pPr algn="r" fontAlgn="base">
              <a:spcBef>
                <a:spcPct val="0"/>
              </a:spcBef>
              <a:spcAft>
                <a:spcPct val="0"/>
              </a:spcAft>
            </a:pPr>
            <a:r>
              <a:rPr lang="en-US" altLang="ja-JP" sz="2000" dirty="0">
                <a:solidFill>
                  <a:prstClr val="black"/>
                </a:solidFill>
                <a:latin typeface="Comic Sans MS" pitchFamily="66" charset="0"/>
                <a:ea typeface="HG丸ｺﾞｼｯｸM-PRO" pitchFamily="50" charset="-128"/>
                <a:cs typeface="Osaka"/>
              </a:rPr>
              <a:t>50</a:t>
            </a:r>
          </a:p>
        </p:txBody>
      </p:sp>
      <p:sp>
        <p:nvSpPr>
          <p:cNvPr id="27664" name="Text Box 28"/>
          <p:cNvSpPr txBox="1">
            <a:spLocks noChangeArrowheads="1"/>
          </p:cNvSpPr>
          <p:nvPr/>
        </p:nvSpPr>
        <p:spPr bwMode="auto">
          <a:xfrm>
            <a:off x="1388717" y="4680533"/>
            <a:ext cx="342654" cy="399530"/>
          </a:xfrm>
          <a:prstGeom prst="rect">
            <a:avLst/>
          </a:prstGeom>
          <a:noFill/>
          <a:ln w="9525">
            <a:noFill/>
            <a:miter lim="800000"/>
            <a:headEnd/>
            <a:tailEnd/>
          </a:ln>
        </p:spPr>
        <p:txBody>
          <a:bodyPr wrap="none">
            <a:spAutoFit/>
          </a:bodyPr>
          <a:lstStyle/>
          <a:p>
            <a:pPr algn="r" fontAlgn="base">
              <a:spcBef>
                <a:spcPct val="0"/>
              </a:spcBef>
              <a:spcAft>
                <a:spcPct val="0"/>
              </a:spcAft>
            </a:pPr>
            <a:r>
              <a:rPr lang="en-US" altLang="ja-JP" sz="2000" dirty="0">
                <a:solidFill>
                  <a:prstClr val="black"/>
                </a:solidFill>
                <a:latin typeface="Comic Sans MS" pitchFamily="66" charset="0"/>
                <a:ea typeface="HG丸ｺﾞｼｯｸM-PRO" pitchFamily="50" charset="-128"/>
                <a:cs typeface="Osaka"/>
              </a:rPr>
              <a:t>0</a:t>
            </a:r>
          </a:p>
        </p:txBody>
      </p:sp>
      <p:grpSp>
        <p:nvGrpSpPr>
          <p:cNvPr id="4" name="グループ化 3"/>
          <p:cNvGrpSpPr/>
          <p:nvPr/>
        </p:nvGrpSpPr>
        <p:grpSpPr>
          <a:xfrm>
            <a:off x="2270868" y="2632491"/>
            <a:ext cx="1210224" cy="2217211"/>
            <a:chOff x="2270868" y="2632491"/>
            <a:chExt cx="1210224" cy="2217211"/>
          </a:xfrm>
        </p:grpSpPr>
        <p:sp>
          <p:nvSpPr>
            <p:cNvPr id="27665" name="Line 29"/>
            <p:cNvSpPr>
              <a:spLocks noChangeShapeType="1"/>
            </p:cNvSpPr>
            <p:nvPr/>
          </p:nvSpPr>
          <p:spPr bwMode="auto">
            <a:xfrm>
              <a:off x="2810366" y="3035620"/>
              <a:ext cx="0" cy="1814082"/>
            </a:xfrm>
            <a:prstGeom prst="line">
              <a:avLst/>
            </a:prstGeom>
            <a:noFill/>
            <a:ln w="38100">
              <a:solidFill>
                <a:srgbClr val="FF0000"/>
              </a:solidFill>
              <a:prstDash val="sysDash"/>
              <a:round/>
              <a:headEnd/>
              <a:tailEnd/>
            </a:ln>
          </p:spPr>
          <p:txBody>
            <a:bodyPr wrap="none" anchor="ctr"/>
            <a:lstStyle/>
            <a:p>
              <a:pPr fontAlgn="base">
                <a:spcBef>
                  <a:spcPct val="0"/>
                </a:spcBef>
                <a:spcAft>
                  <a:spcPct val="0"/>
                </a:spcAft>
              </a:pPr>
              <a:endParaRPr lang="ja-JP" altLang="en-US" sz="1600" dirty="0">
                <a:solidFill>
                  <a:prstClr val="white"/>
                </a:solidFill>
                <a:latin typeface="Comic Sans MS" pitchFamily="66" charset="0"/>
                <a:ea typeface="HG丸ｺﾞｼｯｸM-PRO" pitchFamily="50" charset="-128"/>
              </a:endParaRPr>
            </a:p>
          </p:txBody>
        </p:sp>
        <p:sp>
          <p:nvSpPr>
            <p:cNvPr id="27666" name="Text Box 30"/>
            <p:cNvSpPr txBox="1">
              <a:spLocks noChangeArrowheads="1"/>
            </p:cNvSpPr>
            <p:nvPr/>
          </p:nvSpPr>
          <p:spPr bwMode="auto">
            <a:xfrm>
              <a:off x="2270868" y="2632491"/>
              <a:ext cx="1210224" cy="399530"/>
            </a:xfrm>
            <a:prstGeom prst="rect">
              <a:avLst/>
            </a:prstGeom>
            <a:noFill/>
            <a:ln w="9525">
              <a:noFill/>
              <a:miter lim="800000"/>
              <a:headEnd/>
              <a:tailEnd/>
            </a:ln>
          </p:spPr>
          <p:txBody>
            <a:bodyPr wrap="none">
              <a:spAutoFit/>
            </a:bodyPr>
            <a:lstStyle/>
            <a:p>
              <a:pPr algn="ctr" fontAlgn="base">
                <a:spcBef>
                  <a:spcPct val="0"/>
                </a:spcBef>
                <a:spcAft>
                  <a:spcPct val="0"/>
                </a:spcAft>
              </a:pPr>
              <a:r>
                <a:rPr lang="ja-JP" altLang="en-US" sz="2000" dirty="0">
                  <a:solidFill>
                    <a:prstClr val="black"/>
                  </a:solidFill>
                  <a:latin typeface="Comic Sans MS" pitchFamily="66" charset="0"/>
                  <a:ea typeface="HG丸ｺﾞｼｯｸM-PRO" pitchFamily="50" charset="-128"/>
                  <a:cs typeface="Osaka"/>
                </a:rPr>
                <a:t>しきい値</a:t>
              </a:r>
            </a:p>
          </p:txBody>
        </p:sp>
      </p:grpSp>
      <p:sp>
        <p:nvSpPr>
          <p:cNvPr id="23" name="正方形/長方形 22"/>
          <p:cNvSpPr/>
          <p:nvPr/>
        </p:nvSpPr>
        <p:spPr>
          <a:xfrm>
            <a:off x="5762495" y="2727969"/>
            <a:ext cx="2917756" cy="2227719"/>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dirty="0">
              <a:solidFill>
                <a:prstClr val="white"/>
              </a:solidFill>
            </a:endParaRPr>
          </a:p>
        </p:txBody>
      </p:sp>
    </p:spTree>
    <p:extLst>
      <p:ext uri="{BB962C8B-B14F-4D97-AF65-F5344CB8AC3E}">
        <p14:creationId xmlns:p14="http://schemas.microsoft.com/office/powerpoint/2010/main" val="2673725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left)">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wipe(left)">
                                      <p:cBhvr>
                                        <p:cTn id="12" dur="500"/>
                                        <p:tgtEl>
                                          <p:spTgt spid="18435">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7652"/>
                                        </p:tgtEl>
                                        <p:attrNameLst>
                                          <p:attrName>style.visibility</p:attrName>
                                        </p:attrNameLst>
                                      </p:cBhvr>
                                      <p:to>
                                        <p:strVal val="visible"/>
                                      </p:to>
                                    </p:set>
                                    <p:animEffect transition="in" filter="dissolve">
                                      <p:cBhvr>
                                        <p:cTn id="20" dur="500"/>
                                        <p:tgtEl>
                                          <p:spTgt spid="2765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435">
                                            <p:txEl>
                                              <p:pRg st="2" end="2"/>
                                            </p:txEl>
                                          </p:spTgt>
                                        </p:tgtEl>
                                        <p:attrNameLst>
                                          <p:attrName>style.visibility</p:attrName>
                                        </p:attrNameLst>
                                      </p:cBhvr>
                                      <p:to>
                                        <p:strVal val="visible"/>
                                      </p:to>
                                    </p:set>
                                    <p:animEffect transition="in" filter="wipe(left)">
                                      <p:cBhvr>
                                        <p:cTn id="25" dur="500"/>
                                        <p:tgtEl>
                                          <p:spTgt spid="184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435">
                                            <p:txEl>
                                              <p:pRg st="3" end="3"/>
                                            </p:txEl>
                                          </p:spTgt>
                                        </p:tgtEl>
                                        <p:attrNameLst>
                                          <p:attrName>style.visibility</p:attrName>
                                        </p:attrNameLst>
                                      </p:cBhvr>
                                      <p:to>
                                        <p:strVal val="visible"/>
                                      </p:to>
                                    </p:set>
                                    <p:animEffect transition="in" filter="wipe(left)">
                                      <p:cBhvr>
                                        <p:cTn id="30" dur="500"/>
                                        <p:tgtEl>
                                          <p:spTgt spid="184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dissolve">
                                      <p:cBhvr>
                                        <p:cTn id="35" dur="500"/>
                                        <p:tgtEl>
                                          <p:spTgt spid="2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7653"/>
                                        </p:tgtEl>
                                        <p:attrNameLst>
                                          <p:attrName>style.visibility</p:attrName>
                                        </p:attrNameLst>
                                      </p:cBhvr>
                                      <p:to>
                                        <p:strVal val="visible"/>
                                      </p:to>
                                    </p:set>
                                    <p:animEffect transition="in" filter="dissolve">
                                      <p:cBhvr>
                                        <p:cTn id="38"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P spid="27653" grpId="0"/>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81"/>
          <p:cNvSpPr>
            <a:spLocks noChangeArrowheads="1"/>
          </p:cNvSpPr>
          <p:nvPr/>
        </p:nvSpPr>
        <p:spPr bwMode="auto">
          <a:xfrm>
            <a:off x="611561" y="1934255"/>
            <a:ext cx="8136904" cy="3328595"/>
          </a:xfrm>
          <a:prstGeom prst="rect">
            <a:avLst/>
          </a:prstGeom>
          <a:noFill/>
          <a:ln w="19050">
            <a:solidFill>
              <a:srgbClr val="FF3300"/>
            </a:solidFill>
            <a:miter lim="800000"/>
            <a:headEnd/>
            <a:tailEnd/>
          </a:ln>
        </p:spPr>
        <p:txBody>
          <a:bodyPr wrap="none" anchor="ctr"/>
          <a:lstStyle/>
          <a:p>
            <a:pPr fontAlgn="base">
              <a:spcBef>
                <a:spcPct val="0"/>
              </a:spcBef>
              <a:spcAft>
                <a:spcPct val="0"/>
              </a:spcAft>
            </a:pPr>
            <a:endParaRPr lang="ja-JP" altLang="en-US" sz="2400">
              <a:solidFill>
                <a:srgbClr val="FFFFFF"/>
              </a:solidFill>
              <a:latin typeface="Comic Sans MS" pitchFamily="66" charset="0"/>
              <a:ea typeface="ＭＳ Ｐゴシック" pitchFamily="50" charset="-128"/>
            </a:endParaRPr>
          </a:p>
        </p:txBody>
      </p:sp>
      <p:sp>
        <p:nvSpPr>
          <p:cNvPr id="28675" name="Text Box 7"/>
          <p:cNvSpPr txBox="1">
            <a:spLocks noChangeArrowheads="1"/>
          </p:cNvSpPr>
          <p:nvPr/>
        </p:nvSpPr>
        <p:spPr bwMode="auto">
          <a:xfrm>
            <a:off x="6032915" y="2973112"/>
            <a:ext cx="2500312" cy="1569660"/>
          </a:xfrm>
          <a:prstGeom prst="rect">
            <a:avLst/>
          </a:prstGeom>
          <a:noFill/>
          <a:ln w="9525">
            <a:noFill/>
            <a:miter lim="800000"/>
            <a:headEnd/>
            <a:tailEnd/>
          </a:ln>
        </p:spPr>
        <p:txBody>
          <a:bodyPr>
            <a:spAutoFit/>
          </a:bodyPr>
          <a:lstStyle/>
          <a:p>
            <a:pPr fontAlgn="base">
              <a:spcBef>
                <a:spcPct val="0"/>
              </a:spcBef>
              <a:spcAft>
                <a:spcPct val="0"/>
              </a:spcAft>
            </a:pPr>
            <a:r>
              <a:rPr lang="ja-JP" altLang="en-US" sz="2400" dirty="0">
                <a:solidFill>
                  <a:prstClr val="black"/>
                </a:solidFill>
                <a:latin typeface="Comic Sans MS" pitchFamily="66" charset="0"/>
                <a:ea typeface="HG丸ｺﾞｼｯｸM-PRO" pitchFamily="50" charset="-128"/>
              </a:rPr>
              <a:t>・</a:t>
            </a:r>
            <a:r>
              <a:rPr lang="ja-JP" altLang="en-US" sz="2400" dirty="0" smtClean="0">
                <a:solidFill>
                  <a:prstClr val="black"/>
                </a:solidFill>
                <a:latin typeface="Comic Sans MS" pitchFamily="66" charset="0"/>
                <a:ea typeface="HG丸ｺﾞｼｯｸM-PRO" pitchFamily="50" charset="-128"/>
              </a:rPr>
              <a:t>がん</a:t>
            </a:r>
            <a:endParaRPr lang="en-US" altLang="ja-JP" sz="2400" dirty="0" smtClean="0">
              <a:solidFill>
                <a:prstClr val="black"/>
              </a:solidFill>
              <a:latin typeface="Comic Sans MS" pitchFamily="66" charset="0"/>
              <a:ea typeface="HG丸ｺﾞｼｯｸM-PRO" pitchFamily="50" charset="-128"/>
            </a:endParaRPr>
          </a:p>
          <a:p>
            <a:pPr fontAlgn="base">
              <a:spcBef>
                <a:spcPct val="0"/>
              </a:spcBef>
              <a:spcAft>
                <a:spcPct val="0"/>
              </a:spcAft>
            </a:pPr>
            <a:r>
              <a:rPr lang="ja-JP" altLang="en-US" sz="2400" dirty="0" smtClean="0">
                <a:solidFill>
                  <a:prstClr val="black"/>
                </a:solidFill>
                <a:latin typeface="Comic Sans MS" pitchFamily="66" charset="0"/>
                <a:ea typeface="HG丸ｺﾞｼｯｸM-PRO" pitchFamily="50" charset="-128"/>
              </a:rPr>
              <a:t>・白血病</a:t>
            </a:r>
            <a:endParaRPr lang="en-US" altLang="ja-JP" sz="2400" dirty="0">
              <a:solidFill>
                <a:prstClr val="black"/>
              </a:solidFill>
              <a:latin typeface="Comic Sans MS" pitchFamily="66" charset="0"/>
              <a:ea typeface="HG丸ｺﾞｼｯｸM-PRO" pitchFamily="50" charset="-128"/>
            </a:endParaRPr>
          </a:p>
          <a:p>
            <a:pPr fontAlgn="base">
              <a:spcBef>
                <a:spcPct val="0"/>
              </a:spcBef>
              <a:spcAft>
                <a:spcPct val="0"/>
              </a:spcAft>
            </a:pPr>
            <a:r>
              <a:rPr lang="ja-JP" altLang="en-US" sz="2400" dirty="0">
                <a:solidFill>
                  <a:prstClr val="black"/>
                </a:solidFill>
                <a:latin typeface="Comic Sans MS" pitchFamily="66" charset="0"/>
                <a:ea typeface="HG丸ｺﾞｼｯｸM-PRO" pitchFamily="50" charset="-128"/>
              </a:rPr>
              <a:t>・遺伝的影響</a:t>
            </a:r>
          </a:p>
          <a:p>
            <a:pPr fontAlgn="base">
              <a:spcBef>
                <a:spcPct val="0"/>
              </a:spcBef>
              <a:spcAft>
                <a:spcPct val="0"/>
              </a:spcAft>
            </a:pPr>
            <a:endParaRPr lang="ja-JP" altLang="en-US" sz="2400" dirty="0">
              <a:solidFill>
                <a:prstClr val="black"/>
              </a:solidFill>
              <a:latin typeface="Comic Sans MS" pitchFamily="66" charset="0"/>
              <a:ea typeface="HG丸ｺﾞｼｯｸM-PRO" pitchFamily="50" charset="-128"/>
            </a:endParaRPr>
          </a:p>
        </p:txBody>
      </p:sp>
      <p:sp>
        <p:nvSpPr>
          <p:cNvPr id="9" name="正方形/長方形 8"/>
          <p:cNvSpPr/>
          <p:nvPr/>
        </p:nvSpPr>
        <p:spPr>
          <a:xfrm>
            <a:off x="317128" y="764704"/>
            <a:ext cx="8826872" cy="1169551"/>
          </a:xfrm>
          <a:prstGeom prst="rect">
            <a:avLst/>
          </a:prstGeom>
        </p:spPr>
        <p:txBody>
          <a:bodyPr wrap="square">
            <a:spAutoFit/>
          </a:bodyPr>
          <a:lstStyle/>
          <a:p>
            <a:pPr marL="355600" indent="-355600" fontAlgn="base">
              <a:spcBef>
                <a:spcPct val="0"/>
              </a:spcBef>
              <a:spcAft>
                <a:spcPts val="600"/>
              </a:spcAft>
              <a:buFont typeface="Arial" pitchFamily="34" charset="0"/>
              <a:buChar char="•"/>
              <a:defRPr/>
            </a:pPr>
            <a:r>
              <a:rPr lang="ja-JP" altLang="en-US" sz="2000" dirty="0" smtClean="0">
                <a:solidFill>
                  <a:prstClr val="black"/>
                </a:solidFill>
                <a:latin typeface="Comic Sans MS" pitchFamily="66" charset="0"/>
                <a:ea typeface="HG丸ｺﾞｼｯｸM-PRO" pitchFamily="50" charset="-128"/>
              </a:rPr>
              <a:t>細胞</a:t>
            </a:r>
            <a:r>
              <a:rPr lang="ja-JP" altLang="en-US" sz="2000" dirty="0">
                <a:solidFill>
                  <a:prstClr val="black"/>
                </a:solidFill>
                <a:latin typeface="Comic Sans MS" pitchFamily="66" charset="0"/>
                <a:ea typeface="HG丸ｺﾞｼｯｸM-PRO" pitchFamily="50" charset="-128"/>
              </a:rPr>
              <a:t>が突然変異することによって起こる影響</a:t>
            </a:r>
            <a:endParaRPr lang="en-US" altLang="ja-JP" sz="2000" dirty="0">
              <a:solidFill>
                <a:prstClr val="black"/>
              </a:solidFill>
              <a:latin typeface="Comic Sans MS" pitchFamily="66" charset="0"/>
              <a:ea typeface="HG丸ｺﾞｼｯｸM-PRO" pitchFamily="50" charset="-128"/>
            </a:endParaRPr>
          </a:p>
          <a:p>
            <a:pPr marL="355600" indent="-355600" fontAlgn="base">
              <a:spcBef>
                <a:spcPct val="0"/>
              </a:spcBef>
              <a:spcAft>
                <a:spcPts val="600"/>
              </a:spcAft>
              <a:buFont typeface="Arial" pitchFamily="34" charset="0"/>
              <a:buChar char="•"/>
              <a:defRPr/>
            </a:pPr>
            <a:r>
              <a:rPr lang="ja-JP" altLang="en-US" sz="2000" dirty="0">
                <a:solidFill>
                  <a:prstClr val="black"/>
                </a:solidFill>
                <a:latin typeface="Comic Sans MS" pitchFamily="66" charset="0"/>
                <a:ea typeface="HG丸ｺﾞｼｯｸM-PRO" pitchFamily="50" charset="-128"/>
              </a:rPr>
              <a:t>被ばく線量と発生確率が比例</a:t>
            </a:r>
          </a:p>
          <a:p>
            <a:pPr marL="355600" indent="-355600" fontAlgn="base">
              <a:spcBef>
                <a:spcPct val="0"/>
              </a:spcBef>
              <a:buFont typeface="Arial" pitchFamily="34" charset="0"/>
              <a:buChar char="•"/>
              <a:defRPr/>
            </a:pPr>
            <a:r>
              <a:rPr lang="ja-JP" altLang="en-US" sz="2000" b="1" dirty="0">
                <a:solidFill>
                  <a:srgbClr val="FF0000"/>
                </a:solidFill>
                <a:latin typeface="Comic Sans MS" pitchFamily="66" charset="0"/>
                <a:ea typeface="HG丸ｺﾞｼｯｸM-PRO" pitchFamily="50" charset="-128"/>
              </a:rPr>
              <a:t>どんなに少ない線量でも</a:t>
            </a:r>
            <a:r>
              <a:rPr lang="ja-JP" altLang="en-US" sz="2000" dirty="0">
                <a:solidFill>
                  <a:prstClr val="black"/>
                </a:solidFill>
                <a:latin typeface="Comic Sans MS" pitchFamily="66" charset="0"/>
                <a:ea typeface="HG丸ｺﾞｼｯｸM-PRO" pitchFamily="50" charset="-128"/>
              </a:rPr>
              <a:t>影響の発生確率は</a:t>
            </a:r>
            <a:r>
              <a:rPr lang="en-US" altLang="ja-JP" sz="2000" dirty="0">
                <a:solidFill>
                  <a:prstClr val="black"/>
                </a:solidFill>
                <a:latin typeface="Comic Sans MS" pitchFamily="66" charset="0"/>
                <a:ea typeface="HG丸ｺﾞｼｯｸM-PRO" pitchFamily="50" charset="-128"/>
              </a:rPr>
              <a:t>0</a:t>
            </a:r>
            <a:r>
              <a:rPr lang="ja-JP" altLang="en-US" sz="2000" dirty="0">
                <a:solidFill>
                  <a:prstClr val="black"/>
                </a:solidFill>
                <a:latin typeface="Comic Sans MS" pitchFamily="66" charset="0"/>
                <a:ea typeface="HG丸ｺﾞｼｯｸM-PRO" pitchFamily="50" charset="-128"/>
              </a:rPr>
              <a:t>ではないと仮定</a:t>
            </a:r>
          </a:p>
        </p:txBody>
      </p:sp>
      <p:sp>
        <p:nvSpPr>
          <p:cNvPr id="28677" name="Line 5"/>
          <p:cNvSpPr>
            <a:spLocks noChangeShapeType="1"/>
          </p:cNvSpPr>
          <p:nvPr/>
        </p:nvSpPr>
        <p:spPr bwMode="auto">
          <a:xfrm>
            <a:off x="1579977" y="2382531"/>
            <a:ext cx="0" cy="2605087"/>
          </a:xfrm>
          <a:prstGeom prst="line">
            <a:avLst/>
          </a:prstGeom>
          <a:noFill/>
          <a:ln w="9525">
            <a:solidFill>
              <a:schemeClr val="bg1"/>
            </a:solidFill>
            <a:round/>
            <a:headEnd/>
            <a:tailEnd/>
          </a:ln>
        </p:spPr>
        <p:txBody>
          <a:bodyPr wrap="none" anchor="ctr"/>
          <a:lstStyle/>
          <a:p>
            <a:pPr fontAlgn="base">
              <a:spcBef>
                <a:spcPct val="0"/>
              </a:spcBef>
              <a:spcAft>
                <a:spcPct val="0"/>
              </a:spcAft>
            </a:pPr>
            <a:endParaRPr lang="ja-JP" altLang="en-US" sz="1400">
              <a:solidFill>
                <a:prstClr val="white"/>
              </a:solidFill>
              <a:latin typeface="Comic Sans MS" pitchFamily="66" charset="0"/>
              <a:ea typeface="HG丸ｺﾞｼｯｸM-PRO" pitchFamily="50" charset="-128"/>
            </a:endParaRPr>
          </a:p>
        </p:txBody>
      </p:sp>
      <p:sp>
        <p:nvSpPr>
          <p:cNvPr id="28678" name="Line 6"/>
          <p:cNvSpPr>
            <a:spLocks noChangeShapeType="1"/>
          </p:cNvSpPr>
          <p:nvPr/>
        </p:nvSpPr>
        <p:spPr bwMode="auto">
          <a:xfrm flipV="1">
            <a:off x="1375190" y="4829090"/>
            <a:ext cx="4514850" cy="0"/>
          </a:xfrm>
          <a:prstGeom prst="line">
            <a:avLst/>
          </a:prstGeom>
          <a:noFill/>
          <a:ln w="9525">
            <a:solidFill>
              <a:schemeClr val="bg1"/>
            </a:solidFill>
            <a:round/>
            <a:headEnd/>
            <a:tailEnd/>
          </a:ln>
        </p:spPr>
        <p:txBody>
          <a:bodyPr wrap="none" anchor="ctr"/>
          <a:lstStyle/>
          <a:p>
            <a:pPr fontAlgn="base">
              <a:spcBef>
                <a:spcPct val="0"/>
              </a:spcBef>
              <a:spcAft>
                <a:spcPct val="0"/>
              </a:spcAft>
            </a:pPr>
            <a:endParaRPr lang="ja-JP" altLang="en-US" sz="1400">
              <a:solidFill>
                <a:prstClr val="white"/>
              </a:solidFill>
              <a:latin typeface="Comic Sans MS" pitchFamily="66" charset="0"/>
              <a:ea typeface="HG丸ｺﾞｼｯｸM-PRO" pitchFamily="50" charset="-128"/>
            </a:endParaRPr>
          </a:p>
        </p:txBody>
      </p:sp>
      <p:sp>
        <p:nvSpPr>
          <p:cNvPr id="28679" name="Line 7"/>
          <p:cNvSpPr>
            <a:spLocks noChangeShapeType="1"/>
          </p:cNvSpPr>
          <p:nvPr/>
        </p:nvSpPr>
        <p:spPr bwMode="auto">
          <a:xfrm flipV="1">
            <a:off x="1675227" y="2514294"/>
            <a:ext cx="3917950" cy="2170113"/>
          </a:xfrm>
          <a:prstGeom prst="line">
            <a:avLst/>
          </a:prstGeom>
          <a:noFill/>
          <a:ln w="57150">
            <a:solidFill>
              <a:srgbClr val="CC3300"/>
            </a:solidFill>
            <a:prstDash val="sysDot"/>
            <a:round/>
            <a:headEnd/>
            <a:tailEnd/>
          </a:ln>
        </p:spPr>
        <p:txBody>
          <a:bodyPr wrap="none" anchor="ctr"/>
          <a:lstStyle/>
          <a:p>
            <a:pPr fontAlgn="base">
              <a:spcBef>
                <a:spcPct val="0"/>
              </a:spcBef>
              <a:spcAft>
                <a:spcPct val="0"/>
              </a:spcAft>
            </a:pPr>
            <a:endParaRPr lang="ja-JP" altLang="en-US" sz="1400">
              <a:solidFill>
                <a:prstClr val="white"/>
              </a:solidFill>
              <a:latin typeface="Comic Sans MS" pitchFamily="66" charset="0"/>
              <a:ea typeface="HG丸ｺﾞｼｯｸM-PRO" pitchFamily="50" charset="-128"/>
            </a:endParaRPr>
          </a:p>
        </p:txBody>
      </p:sp>
      <p:sp>
        <p:nvSpPr>
          <p:cNvPr id="28680" name="Text Box 8"/>
          <p:cNvSpPr txBox="1">
            <a:spLocks noChangeArrowheads="1"/>
          </p:cNvSpPr>
          <p:nvPr/>
        </p:nvSpPr>
        <p:spPr bwMode="auto">
          <a:xfrm>
            <a:off x="3318290" y="4901098"/>
            <a:ext cx="1727200" cy="400110"/>
          </a:xfrm>
          <a:prstGeom prst="rect">
            <a:avLst/>
          </a:prstGeom>
          <a:noFill/>
          <a:ln w="9525">
            <a:noFill/>
            <a:miter lim="800000"/>
            <a:headEnd/>
            <a:tailEnd/>
          </a:ln>
        </p:spPr>
        <p:txBody>
          <a:bodyPr>
            <a:spAutoFit/>
          </a:bodyPr>
          <a:lstStyle/>
          <a:p>
            <a:pPr fontAlgn="base">
              <a:spcBef>
                <a:spcPct val="0"/>
              </a:spcBef>
              <a:spcAft>
                <a:spcPct val="0"/>
              </a:spcAft>
            </a:pPr>
            <a:r>
              <a:rPr lang="ja-JP" altLang="en-US" sz="2000" dirty="0">
                <a:solidFill>
                  <a:prstClr val="black"/>
                </a:solidFill>
                <a:latin typeface="Comic Sans MS" pitchFamily="66" charset="0"/>
                <a:ea typeface="HG丸ｺﾞｼｯｸM-PRO" pitchFamily="50" charset="-128"/>
                <a:cs typeface="Osaka"/>
              </a:rPr>
              <a:t>線量</a:t>
            </a:r>
          </a:p>
        </p:txBody>
      </p:sp>
      <p:sp>
        <p:nvSpPr>
          <p:cNvPr id="28681" name="Text Box 9"/>
          <p:cNvSpPr txBox="1">
            <a:spLocks noChangeArrowheads="1"/>
          </p:cNvSpPr>
          <p:nvPr/>
        </p:nvSpPr>
        <p:spPr bwMode="auto">
          <a:xfrm>
            <a:off x="720827" y="2415867"/>
            <a:ext cx="492443" cy="1495350"/>
          </a:xfrm>
          <a:prstGeom prst="rect">
            <a:avLst/>
          </a:prstGeom>
          <a:noFill/>
          <a:ln w="9525">
            <a:noFill/>
            <a:miter lim="800000"/>
            <a:headEnd/>
            <a:tailEnd/>
          </a:ln>
        </p:spPr>
        <p:txBody>
          <a:bodyPr vert="eaVert" wrap="square">
            <a:spAutoFit/>
          </a:bodyPr>
          <a:lstStyle/>
          <a:p>
            <a:pPr algn="ctr" fontAlgn="base">
              <a:spcBef>
                <a:spcPct val="0"/>
              </a:spcBef>
              <a:spcAft>
                <a:spcPct val="0"/>
              </a:spcAft>
            </a:pPr>
            <a:r>
              <a:rPr lang="ja-JP" altLang="en-US" sz="2000" dirty="0">
                <a:solidFill>
                  <a:prstClr val="black"/>
                </a:solidFill>
                <a:latin typeface="Comic Sans MS" pitchFamily="66" charset="0"/>
                <a:ea typeface="HG丸ｺﾞｼｯｸM-PRO" pitchFamily="50" charset="-128"/>
                <a:cs typeface="Osaka"/>
              </a:rPr>
              <a:t>発生確率</a:t>
            </a:r>
            <a:endParaRPr lang="en-US" altLang="ja-JP" sz="2000" dirty="0">
              <a:solidFill>
                <a:prstClr val="black"/>
              </a:solidFill>
              <a:latin typeface="Comic Sans MS" pitchFamily="66" charset="0"/>
              <a:ea typeface="HG丸ｺﾞｼｯｸM-PRO" pitchFamily="50" charset="-128"/>
              <a:cs typeface="Osaka"/>
            </a:endParaRPr>
          </a:p>
        </p:txBody>
      </p:sp>
      <p:sp>
        <p:nvSpPr>
          <p:cNvPr id="28682" name="Line 10"/>
          <p:cNvSpPr>
            <a:spLocks noChangeShapeType="1"/>
          </p:cNvSpPr>
          <p:nvPr/>
        </p:nvSpPr>
        <p:spPr bwMode="auto">
          <a:xfrm flipV="1">
            <a:off x="1549815" y="3244914"/>
            <a:ext cx="411162" cy="0"/>
          </a:xfrm>
          <a:prstGeom prst="line">
            <a:avLst/>
          </a:prstGeom>
          <a:noFill/>
          <a:ln w="9525">
            <a:solidFill>
              <a:schemeClr val="bg1"/>
            </a:solidFill>
            <a:round/>
            <a:headEnd/>
            <a:tailEnd/>
          </a:ln>
        </p:spPr>
        <p:txBody>
          <a:bodyPr wrap="none" anchor="ctr"/>
          <a:lstStyle/>
          <a:p>
            <a:pPr fontAlgn="base">
              <a:spcBef>
                <a:spcPct val="0"/>
              </a:spcBef>
              <a:spcAft>
                <a:spcPct val="0"/>
              </a:spcAft>
            </a:pPr>
            <a:endParaRPr lang="ja-JP" altLang="en-US" sz="1400">
              <a:solidFill>
                <a:prstClr val="white"/>
              </a:solidFill>
              <a:latin typeface="Comic Sans MS" pitchFamily="66" charset="0"/>
              <a:ea typeface="HG丸ｺﾞｼｯｸM-PRO" pitchFamily="50" charset="-128"/>
            </a:endParaRPr>
          </a:p>
        </p:txBody>
      </p:sp>
      <p:sp>
        <p:nvSpPr>
          <p:cNvPr id="28683" name="Line 11"/>
          <p:cNvSpPr>
            <a:spLocks noChangeShapeType="1"/>
          </p:cNvSpPr>
          <p:nvPr/>
        </p:nvSpPr>
        <p:spPr bwMode="auto">
          <a:xfrm flipV="1">
            <a:off x="1549815" y="4037002"/>
            <a:ext cx="411162" cy="0"/>
          </a:xfrm>
          <a:prstGeom prst="line">
            <a:avLst/>
          </a:prstGeom>
          <a:noFill/>
          <a:ln w="9525">
            <a:solidFill>
              <a:schemeClr val="bg1"/>
            </a:solidFill>
            <a:round/>
            <a:headEnd/>
            <a:tailEnd/>
          </a:ln>
        </p:spPr>
        <p:txBody>
          <a:bodyPr wrap="none" anchor="ctr"/>
          <a:lstStyle/>
          <a:p>
            <a:pPr fontAlgn="base">
              <a:spcBef>
                <a:spcPct val="0"/>
              </a:spcBef>
              <a:spcAft>
                <a:spcPct val="0"/>
              </a:spcAft>
            </a:pPr>
            <a:endParaRPr lang="ja-JP" altLang="en-US" sz="1400">
              <a:solidFill>
                <a:prstClr val="white"/>
              </a:solidFill>
              <a:latin typeface="Comic Sans MS" pitchFamily="66" charset="0"/>
              <a:ea typeface="HG丸ｺﾞｼｯｸM-PRO" pitchFamily="50" charset="-128"/>
            </a:endParaRPr>
          </a:p>
        </p:txBody>
      </p:sp>
      <p:sp>
        <p:nvSpPr>
          <p:cNvPr id="28684" name="Text Box 12"/>
          <p:cNvSpPr txBox="1">
            <a:spLocks noChangeArrowheads="1"/>
          </p:cNvSpPr>
          <p:nvPr/>
        </p:nvSpPr>
        <p:spPr bwMode="auto">
          <a:xfrm>
            <a:off x="1008900" y="3063080"/>
            <a:ext cx="571500" cy="369332"/>
          </a:xfrm>
          <a:prstGeom prst="rect">
            <a:avLst/>
          </a:prstGeom>
          <a:noFill/>
          <a:ln w="9525">
            <a:noFill/>
            <a:miter lim="800000"/>
            <a:headEnd/>
            <a:tailEnd/>
          </a:ln>
        </p:spPr>
        <p:txBody>
          <a:bodyPr>
            <a:spAutoFit/>
          </a:bodyPr>
          <a:lstStyle/>
          <a:p>
            <a:pPr algn="r" fontAlgn="base">
              <a:spcBef>
                <a:spcPct val="0"/>
              </a:spcBef>
              <a:spcAft>
                <a:spcPct val="0"/>
              </a:spcAft>
            </a:pPr>
            <a:r>
              <a:rPr lang="en-US" altLang="ja-JP" dirty="0">
                <a:solidFill>
                  <a:prstClr val="black"/>
                </a:solidFill>
                <a:latin typeface="Comic Sans MS" pitchFamily="66" charset="0"/>
                <a:ea typeface="HG丸ｺﾞｼｯｸM-PRO" pitchFamily="50" charset="-128"/>
                <a:cs typeface="Osaka"/>
              </a:rPr>
              <a:t>10</a:t>
            </a:r>
          </a:p>
        </p:txBody>
      </p:sp>
      <p:sp>
        <p:nvSpPr>
          <p:cNvPr id="28685" name="Text Box 13"/>
          <p:cNvSpPr txBox="1">
            <a:spLocks noChangeArrowheads="1"/>
          </p:cNvSpPr>
          <p:nvPr/>
        </p:nvSpPr>
        <p:spPr bwMode="auto">
          <a:xfrm>
            <a:off x="1142250" y="3901280"/>
            <a:ext cx="422275" cy="369332"/>
          </a:xfrm>
          <a:prstGeom prst="rect">
            <a:avLst/>
          </a:prstGeom>
          <a:noFill/>
          <a:ln w="9525">
            <a:noFill/>
            <a:miter lim="800000"/>
            <a:headEnd/>
            <a:tailEnd/>
          </a:ln>
        </p:spPr>
        <p:txBody>
          <a:bodyPr>
            <a:spAutoFit/>
          </a:bodyPr>
          <a:lstStyle/>
          <a:p>
            <a:pPr algn="r" fontAlgn="base">
              <a:spcBef>
                <a:spcPct val="0"/>
              </a:spcBef>
              <a:spcAft>
                <a:spcPct val="0"/>
              </a:spcAft>
            </a:pPr>
            <a:r>
              <a:rPr lang="en-US" altLang="ja-JP" dirty="0">
                <a:solidFill>
                  <a:prstClr val="black"/>
                </a:solidFill>
                <a:latin typeface="Comic Sans MS" pitchFamily="66" charset="0"/>
                <a:ea typeface="HG丸ｺﾞｼｯｸM-PRO" pitchFamily="50" charset="-128"/>
                <a:cs typeface="Osaka"/>
              </a:rPr>
              <a:t>5</a:t>
            </a:r>
          </a:p>
        </p:txBody>
      </p:sp>
      <p:sp>
        <p:nvSpPr>
          <p:cNvPr id="28686" name="Text Box 14"/>
          <p:cNvSpPr txBox="1">
            <a:spLocks noChangeArrowheads="1"/>
          </p:cNvSpPr>
          <p:nvPr/>
        </p:nvSpPr>
        <p:spPr bwMode="auto">
          <a:xfrm>
            <a:off x="1158125" y="4838029"/>
            <a:ext cx="422275" cy="369332"/>
          </a:xfrm>
          <a:prstGeom prst="rect">
            <a:avLst/>
          </a:prstGeom>
          <a:noFill/>
          <a:ln w="9525">
            <a:noFill/>
            <a:miter lim="800000"/>
            <a:headEnd/>
            <a:tailEnd/>
          </a:ln>
        </p:spPr>
        <p:txBody>
          <a:bodyPr>
            <a:spAutoFit/>
          </a:bodyPr>
          <a:lstStyle/>
          <a:p>
            <a:pPr algn="r" fontAlgn="base">
              <a:spcBef>
                <a:spcPct val="0"/>
              </a:spcBef>
              <a:spcAft>
                <a:spcPct val="0"/>
              </a:spcAft>
            </a:pPr>
            <a:r>
              <a:rPr lang="en-US" altLang="ja-JP" dirty="0">
                <a:solidFill>
                  <a:prstClr val="black"/>
                </a:solidFill>
                <a:latin typeface="Comic Sans MS" pitchFamily="66" charset="0"/>
                <a:ea typeface="HG丸ｺﾞｼｯｸM-PRO" pitchFamily="50" charset="-128"/>
                <a:cs typeface="Osaka"/>
              </a:rPr>
              <a:t>0</a:t>
            </a:r>
          </a:p>
        </p:txBody>
      </p:sp>
      <p:sp>
        <p:nvSpPr>
          <p:cNvPr id="28687" name="Line 7"/>
          <p:cNvSpPr>
            <a:spLocks noChangeShapeType="1"/>
          </p:cNvSpPr>
          <p:nvPr/>
        </p:nvSpPr>
        <p:spPr bwMode="auto">
          <a:xfrm flipV="1">
            <a:off x="2810290" y="2523817"/>
            <a:ext cx="2774950" cy="1536700"/>
          </a:xfrm>
          <a:prstGeom prst="line">
            <a:avLst/>
          </a:prstGeom>
          <a:noFill/>
          <a:ln w="57150">
            <a:solidFill>
              <a:srgbClr val="CC3300"/>
            </a:solidFill>
            <a:round/>
            <a:headEnd/>
            <a:tailEnd/>
          </a:ln>
        </p:spPr>
        <p:txBody>
          <a:bodyPr wrap="none" anchor="ctr"/>
          <a:lstStyle/>
          <a:p>
            <a:pPr fontAlgn="base">
              <a:spcBef>
                <a:spcPct val="0"/>
              </a:spcBef>
              <a:spcAft>
                <a:spcPct val="0"/>
              </a:spcAft>
            </a:pPr>
            <a:endParaRPr lang="ja-JP" altLang="en-US" sz="1400">
              <a:solidFill>
                <a:prstClr val="white"/>
              </a:solidFill>
              <a:latin typeface="Comic Sans MS" pitchFamily="66" charset="0"/>
              <a:ea typeface="HG丸ｺﾞｼｯｸM-PRO" pitchFamily="50" charset="-128"/>
            </a:endParaRPr>
          </a:p>
        </p:txBody>
      </p:sp>
      <p:sp>
        <p:nvSpPr>
          <p:cNvPr id="28688" name="Rectangle 4"/>
          <p:cNvSpPr>
            <a:spLocks noChangeArrowheads="1"/>
          </p:cNvSpPr>
          <p:nvPr/>
        </p:nvSpPr>
        <p:spPr bwMode="auto">
          <a:xfrm>
            <a:off x="467544" y="-124792"/>
            <a:ext cx="8229600" cy="1139825"/>
          </a:xfrm>
          <a:prstGeom prst="rect">
            <a:avLst/>
          </a:prstGeom>
          <a:noFill/>
          <a:ln w="9525">
            <a:noFill/>
            <a:miter lim="800000"/>
            <a:headEnd/>
            <a:tailEnd/>
          </a:ln>
        </p:spPr>
        <p:txBody>
          <a:bodyPr anchor="ctr" anchorCtr="1"/>
          <a:lstStyle/>
          <a:p>
            <a:pPr fontAlgn="base">
              <a:lnSpc>
                <a:spcPct val="110000"/>
              </a:lnSpc>
              <a:spcBef>
                <a:spcPct val="0"/>
              </a:spcBef>
              <a:spcAft>
                <a:spcPct val="0"/>
              </a:spcAft>
            </a:pPr>
            <a:r>
              <a:rPr lang="ja-JP" altLang="en-US" sz="3200" b="1" dirty="0">
                <a:solidFill>
                  <a:prstClr val="black"/>
                </a:solidFill>
                <a:latin typeface="Comic Sans MS" pitchFamily="66" charset="0"/>
                <a:ea typeface="HG丸ｺﾞｼｯｸM-PRO" pitchFamily="50" charset="-128"/>
              </a:rPr>
              <a:t>確率的影響</a:t>
            </a:r>
            <a:endParaRPr lang="ja-JP" altLang="en-US" sz="3200" b="1" dirty="0">
              <a:solidFill>
                <a:prstClr val="black"/>
              </a:solidFill>
              <a:latin typeface="Arial" pitchFamily="34" charset="0"/>
              <a:ea typeface="HG丸ｺﾞｼｯｸM-PRO" pitchFamily="50" charset="-128"/>
            </a:endParaRPr>
          </a:p>
        </p:txBody>
      </p:sp>
      <p:sp>
        <p:nvSpPr>
          <p:cNvPr id="17" name="正方形/長方形 16"/>
          <p:cNvSpPr/>
          <p:nvPr/>
        </p:nvSpPr>
        <p:spPr>
          <a:xfrm>
            <a:off x="683568" y="3737584"/>
            <a:ext cx="583814" cy="400110"/>
          </a:xfrm>
          <a:prstGeom prst="rect">
            <a:avLst/>
          </a:prstGeom>
        </p:spPr>
        <p:txBody>
          <a:bodyPr wrap="none">
            <a:spAutoFit/>
          </a:bodyPr>
          <a:lstStyle/>
          <a:p>
            <a:pPr algn="ctr" fontAlgn="base">
              <a:spcBef>
                <a:spcPct val="0"/>
              </a:spcBef>
              <a:spcAft>
                <a:spcPct val="0"/>
              </a:spcAft>
            </a:pPr>
            <a:r>
              <a:rPr lang="en-US" altLang="ja-JP" sz="2000" dirty="0">
                <a:solidFill>
                  <a:prstClr val="black"/>
                </a:solidFill>
                <a:latin typeface="Comic Sans MS" pitchFamily="66" charset="0"/>
                <a:ea typeface="HG丸ｺﾞｼｯｸM-PRO" pitchFamily="50" charset="-128"/>
                <a:cs typeface="Osaka"/>
              </a:rPr>
              <a:t>(%)</a:t>
            </a:r>
          </a:p>
        </p:txBody>
      </p:sp>
      <p:sp>
        <p:nvSpPr>
          <p:cNvPr id="19" name="正方形/長方形 18"/>
          <p:cNvSpPr/>
          <p:nvPr/>
        </p:nvSpPr>
        <p:spPr>
          <a:xfrm>
            <a:off x="6084169" y="2958594"/>
            <a:ext cx="2016224" cy="1312018"/>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sp>
        <p:nvSpPr>
          <p:cNvPr id="21" name="円/楕円 20"/>
          <p:cNvSpPr/>
          <p:nvPr/>
        </p:nvSpPr>
        <p:spPr>
          <a:xfrm rot="19945698">
            <a:off x="1420908" y="4016986"/>
            <a:ext cx="1656184"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dirty="0">
              <a:solidFill>
                <a:srgbClr val="FFFFFF"/>
              </a:solidFill>
            </a:endParaRPr>
          </a:p>
        </p:txBody>
      </p:sp>
      <p:grpSp>
        <p:nvGrpSpPr>
          <p:cNvPr id="5" name="グループ化 4"/>
          <p:cNvGrpSpPr/>
          <p:nvPr/>
        </p:nvGrpSpPr>
        <p:grpSpPr>
          <a:xfrm>
            <a:off x="2987825" y="4254740"/>
            <a:ext cx="3456384" cy="461665"/>
            <a:chOff x="2987825" y="4254740"/>
            <a:chExt cx="3456384" cy="461665"/>
          </a:xfrm>
        </p:grpSpPr>
        <p:sp>
          <p:nvSpPr>
            <p:cNvPr id="22" name="Text Box 7"/>
            <p:cNvSpPr txBox="1">
              <a:spLocks noChangeArrowheads="1"/>
            </p:cNvSpPr>
            <p:nvPr/>
          </p:nvSpPr>
          <p:spPr bwMode="auto">
            <a:xfrm>
              <a:off x="3995937" y="4254740"/>
              <a:ext cx="2448272" cy="461665"/>
            </a:xfrm>
            <a:prstGeom prst="rect">
              <a:avLst/>
            </a:prstGeom>
            <a:noFill/>
            <a:ln w="9525">
              <a:noFill/>
              <a:miter lim="800000"/>
              <a:headEnd/>
              <a:tailEnd/>
            </a:ln>
          </p:spPr>
          <p:txBody>
            <a:bodyPr wrap="square">
              <a:spAutoFit/>
            </a:bodyPr>
            <a:lstStyle/>
            <a:p>
              <a:pPr fontAlgn="base">
                <a:spcBef>
                  <a:spcPct val="0"/>
                </a:spcBef>
                <a:spcAft>
                  <a:spcPct val="0"/>
                </a:spcAft>
              </a:pPr>
              <a:r>
                <a:rPr lang="ja-JP" altLang="en-US" sz="2400" b="1" dirty="0">
                  <a:solidFill>
                    <a:srgbClr val="FF0000"/>
                  </a:solidFill>
                  <a:latin typeface="Comic Sans MS" pitchFamily="66" charset="0"/>
                  <a:ea typeface="HG丸ｺﾞｼｯｸM-PRO" pitchFamily="50" charset="-128"/>
                </a:rPr>
                <a:t>低線量被ばく</a:t>
              </a:r>
            </a:p>
          </p:txBody>
        </p:sp>
        <p:cxnSp>
          <p:nvCxnSpPr>
            <p:cNvPr id="24" name="直線矢印コネクタ 23"/>
            <p:cNvCxnSpPr/>
            <p:nvPr/>
          </p:nvCxnSpPr>
          <p:spPr>
            <a:xfrm>
              <a:off x="2987825" y="4326746"/>
              <a:ext cx="1008112" cy="14401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5" name="正方形/長方形 24"/>
          <p:cNvSpPr/>
          <p:nvPr/>
        </p:nvSpPr>
        <p:spPr>
          <a:xfrm>
            <a:off x="5940153" y="4542772"/>
            <a:ext cx="2005677" cy="461665"/>
          </a:xfrm>
          <a:prstGeom prst="rect">
            <a:avLst/>
          </a:prstGeom>
        </p:spPr>
        <p:txBody>
          <a:bodyPr wrap="none">
            <a:spAutoFit/>
          </a:bodyPr>
          <a:lstStyle/>
          <a:p>
            <a:pPr fontAlgn="base">
              <a:spcBef>
                <a:spcPct val="0"/>
              </a:spcBef>
              <a:spcAft>
                <a:spcPct val="0"/>
              </a:spcAft>
            </a:pPr>
            <a:r>
              <a:rPr lang="en-US" altLang="ja-JP" sz="2400" dirty="0">
                <a:solidFill>
                  <a:prstClr val="black"/>
                </a:solidFill>
                <a:latin typeface="Comic Sans MS" pitchFamily="66" charset="0"/>
                <a:ea typeface="HG丸ｺﾞｼｯｸM-PRO" pitchFamily="50" charset="-128"/>
              </a:rPr>
              <a:t>100 </a:t>
            </a:r>
            <a:r>
              <a:rPr lang="en-US" altLang="ja-JP" sz="2400" dirty="0" err="1">
                <a:solidFill>
                  <a:prstClr val="black"/>
                </a:solidFill>
                <a:latin typeface="Comic Sans MS" pitchFamily="66" charset="0"/>
                <a:ea typeface="HG丸ｺﾞｼｯｸM-PRO" pitchFamily="50" charset="-128"/>
              </a:rPr>
              <a:t>mSv</a:t>
            </a:r>
            <a:r>
              <a:rPr lang="ja-JP" altLang="en-US" sz="2400" dirty="0">
                <a:solidFill>
                  <a:prstClr val="black"/>
                </a:solidFill>
                <a:latin typeface="Comic Sans MS" pitchFamily="66" charset="0"/>
                <a:ea typeface="HG丸ｺﾞｼｯｸM-PRO" pitchFamily="50" charset="-128"/>
              </a:rPr>
              <a:t>以下</a:t>
            </a:r>
            <a:endParaRPr lang="ja-JP" altLang="en-US" sz="2400" dirty="0">
              <a:solidFill>
                <a:prstClr val="black"/>
              </a:solidFill>
              <a:latin typeface="Times New Roman" pitchFamily="18" charset="0"/>
              <a:ea typeface="ＭＳ Ｐゴシック" pitchFamily="50" charset="-128"/>
            </a:endParaRPr>
          </a:p>
        </p:txBody>
      </p:sp>
      <p:sp>
        <p:nvSpPr>
          <p:cNvPr id="27" name="Rectangle 81"/>
          <p:cNvSpPr>
            <a:spLocks noChangeArrowheads="1"/>
          </p:cNvSpPr>
          <p:nvPr/>
        </p:nvSpPr>
        <p:spPr bwMode="auto">
          <a:xfrm>
            <a:off x="1259632" y="5399137"/>
            <a:ext cx="7560840" cy="1386945"/>
          </a:xfrm>
          <a:prstGeom prst="rect">
            <a:avLst/>
          </a:prstGeom>
          <a:noFill/>
          <a:ln w="19050">
            <a:solidFill>
              <a:srgbClr val="00B050"/>
            </a:solidFill>
            <a:miter lim="800000"/>
            <a:headEnd/>
            <a:tailEnd/>
          </a:ln>
        </p:spPr>
        <p:txBody>
          <a:bodyPr wrap="none" anchor="ctr"/>
          <a:lstStyle/>
          <a:p>
            <a:endParaRPr lang="ja-JP" altLang="en-US" sz="1100" dirty="0">
              <a:solidFill>
                <a:srgbClr val="FFFFFF"/>
              </a:solidFill>
              <a:latin typeface="HG丸ｺﾞｼｯｸM-PRO" pitchFamily="50" charset="-128"/>
              <a:ea typeface="HG丸ｺﾞｼｯｸM-PRO" pitchFamily="50" charset="-128"/>
            </a:endParaRPr>
          </a:p>
        </p:txBody>
      </p:sp>
      <p:sp>
        <p:nvSpPr>
          <p:cNvPr id="28" name="コンテンツ プレースホルダ 3"/>
          <p:cNvSpPr txBox="1">
            <a:spLocks/>
          </p:cNvSpPr>
          <p:nvPr/>
        </p:nvSpPr>
        <p:spPr>
          <a:xfrm>
            <a:off x="1331640" y="5462640"/>
            <a:ext cx="7488832" cy="1323442"/>
          </a:xfrm>
          <a:prstGeom prst="rect">
            <a:avLst/>
          </a:prstGeom>
        </p:spPr>
        <p:txBody>
          <a:bodyPr vert="horz" lIns="91440" tIns="45720" rIns="91440" bIns="45720" rtlCol="0">
            <a:noAutofit/>
          </a:bodyPr>
          <a:lstStyle/>
          <a:p>
            <a:pPr marL="0" lvl="1"/>
            <a:r>
              <a:rPr lang="ja-JP" altLang="en-US" sz="2000" dirty="0">
                <a:solidFill>
                  <a:prstClr val="black"/>
                </a:solidFill>
                <a:latin typeface="HG丸ｺﾞｼｯｸM-PRO" pitchFamily="50" charset="-128"/>
                <a:ea typeface="HG丸ｺﾞｼｯｸM-PRO" pitchFamily="50" charset="-128"/>
              </a:rPr>
              <a:t>これまでに原爆被ばく者を含め、ヒトでは遺伝的影響は観察されていない。</a:t>
            </a:r>
            <a:endParaRPr lang="en-US" altLang="ja-JP" sz="2000" dirty="0">
              <a:solidFill>
                <a:prstClr val="black"/>
              </a:solidFill>
              <a:latin typeface="HG丸ｺﾞｼｯｸM-PRO" pitchFamily="50" charset="-128"/>
              <a:ea typeface="HG丸ｺﾞｼｯｸM-PRO" pitchFamily="50" charset="-128"/>
            </a:endParaRPr>
          </a:p>
          <a:p>
            <a:pPr marL="266700" lvl="1" indent="-266700"/>
            <a:r>
              <a:rPr lang="ja-JP" altLang="en-US" sz="2000" dirty="0">
                <a:solidFill>
                  <a:prstClr val="black"/>
                </a:solidFill>
                <a:latin typeface="HG丸ｺﾞｼｯｸM-PRO" pitchFamily="50" charset="-128"/>
                <a:ea typeface="HG丸ｺﾞｼｯｸM-PRO" pitchFamily="50" charset="-128"/>
              </a:rPr>
              <a:t>⇒</a:t>
            </a:r>
            <a:r>
              <a:rPr lang="ja-JP" altLang="en-US" sz="2000" dirty="0">
                <a:solidFill>
                  <a:prstClr val="black"/>
                </a:solidFill>
                <a:latin typeface="Comic Sans MS" pitchFamily="66" charset="0"/>
                <a:ea typeface="HG丸ｺﾞｼｯｸM-PRO" pitchFamily="50" charset="-128"/>
              </a:rPr>
              <a:t>累積線量で</a:t>
            </a:r>
            <a:r>
              <a:rPr lang="en-US" altLang="ja-JP" sz="2000" dirty="0">
                <a:solidFill>
                  <a:prstClr val="black"/>
                </a:solidFill>
                <a:latin typeface="Comic Sans MS" pitchFamily="66" charset="0"/>
                <a:ea typeface="HG丸ｺﾞｼｯｸM-PRO" pitchFamily="50" charset="-128"/>
              </a:rPr>
              <a:t>100 </a:t>
            </a:r>
            <a:r>
              <a:rPr lang="en-US" altLang="ja-JP" sz="2000" dirty="0" err="1">
                <a:solidFill>
                  <a:prstClr val="black"/>
                </a:solidFill>
                <a:latin typeface="Comic Sans MS" pitchFamily="66" charset="0"/>
                <a:ea typeface="HG丸ｺﾞｼｯｸM-PRO" pitchFamily="50" charset="-128"/>
              </a:rPr>
              <a:t>mSv</a:t>
            </a:r>
            <a:r>
              <a:rPr lang="ja-JP" altLang="en-US" sz="2000" dirty="0">
                <a:solidFill>
                  <a:prstClr val="black"/>
                </a:solidFill>
                <a:latin typeface="Comic Sans MS" pitchFamily="66" charset="0"/>
                <a:ea typeface="HG丸ｺﾞｼｯｸM-PRO" pitchFamily="50" charset="-128"/>
              </a:rPr>
              <a:t>以下の放射線の影響に関して問題にすべき</a:t>
            </a:r>
            <a:r>
              <a:rPr lang="ja-JP" altLang="en-US" sz="2000" dirty="0" smtClean="0">
                <a:solidFill>
                  <a:prstClr val="black"/>
                </a:solidFill>
                <a:latin typeface="Comic Sans MS" pitchFamily="66" charset="0"/>
                <a:ea typeface="HG丸ｺﾞｼｯｸM-PRO" pitchFamily="50" charset="-128"/>
              </a:rPr>
              <a:t>は、発がんおよび白血病の影響</a:t>
            </a:r>
            <a:r>
              <a:rPr lang="ja-JP" altLang="en-US" sz="2000" dirty="0">
                <a:solidFill>
                  <a:prstClr val="black"/>
                </a:solidFill>
                <a:latin typeface="Comic Sans MS" pitchFamily="66" charset="0"/>
                <a:ea typeface="HG丸ｺﾞｼｯｸM-PRO" pitchFamily="50" charset="-128"/>
              </a:rPr>
              <a:t>であると考えられている。</a:t>
            </a:r>
            <a:endParaRPr lang="en-US" altLang="ja-JP" sz="2000" dirty="0">
              <a:solidFill>
                <a:prstClr val="black"/>
              </a:solidFill>
              <a:latin typeface="Comic Sans MS" pitchFamily="66" charset="0"/>
              <a:ea typeface="HG丸ｺﾞｼｯｸM-PRO" pitchFamily="50" charset="-128"/>
            </a:endParaRPr>
          </a:p>
          <a:p>
            <a:pPr marL="0" lvl="1"/>
            <a:endParaRPr lang="ja-JP" altLang="en-US" sz="2000" dirty="0">
              <a:solidFill>
                <a:prstClr val="black"/>
              </a:solidFill>
              <a:latin typeface="HG丸ｺﾞｼｯｸM-PRO" pitchFamily="50" charset="-128"/>
              <a:ea typeface="HG丸ｺﾞｼｯｸM-PRO" pitchFamily="50" charset="-128"/>
            </a:endParaRPr>
          </a:p>
          <a:p>
            <a:pPr>
              <a:spcBef>
                <a:spcPct val="20000"/>
              </a:spcBef>
              <a:defRPr/>
            </a:pPr>
            <a:endParaRPr lang="en-US" altLang="ja-JP" sz="2000" dirty="0">
              <a:solidFill>
                <a:prstClr val="black"/>
              </a:solidFill>
              <a:latin typeface="Comic Sans MS" pitchFamily="66" charset="0"/>
              <a:ea typeface="HG丸ｺﾞｼｯｸM-PRO" pitchFamily="50" charset="-128"/>
            </a:endParaRPr>
          </a:p>
        </p:txBody>
      </p:sp>
      <p:sp>
        <p:nvSpPr>
          <p:cNvPr id="29" name="下矢印 28"/>
          <p:cNvSpPr/>
          <p:nvPr/>
        </p:nvSpPr>
        <p:spPr>
          <a:xfrm>
            <a:off x="6444208" y="5013176"/>
            <a:ext cx="864096" cy="432048"/>
          </a:xfrm>
          <a:prstGeom prst="downArrow">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テキスト ボックス 1"/>
          <p:cNvSpPr txBox="1"/>
          <p:nvPr/>
        </p:nvSpPr>
        <p:spPr>
          <a:xfrm>
            <a:off x="1675225" y="2004487"/>
            <a:ext cx="7145247" cy="738664"/>
          </a:xfrm>
          <a:prstGeom prst="rect">
            <a:avLst/>
          </a:prstGeom>
          <a:noFill/>
        </p:spPr>
        <p:txBody>
          <a:bodyPr wrap="square" rtlCol="0">
            <a:spAutoFit/>
          </a:bodyPr>
          <a:lstStyle/>
          <a:p>
            <a:r>
              <a:rPr lang="ja-JP" altLang="en-US" sz="1400" dirty="0">
                <a:solidFill>
                  <a:prstClr val="black"/>
                </a:solidFill>
                <a:latin typeface="Comic Sans MS" panose="030F0702030302020204" pitchFamily="66" charset="0"/>
                <a:ea typeface="HG丸ｺﾞｼｯｸM-PRO" panose="020F0600000000000000" pitchFamily="50" charset="-128"/>
              </a:rPr>
              <a:t>発がんを引き起こすか否かの立証が難しい</a:t>
            </a:r>
            <a:endParaRPr lang="en-US" altLang="ja-JP" sz="1400" dirty="0">
              <a:solidFill>
                <a:prstClr val="black"/>
              </a:solidFill>
              <a:latin typeface="Comic Sans MS" panose="030F0702030302020204" pitchFamily="66" charset="0"/>
              <a:ea typeface="HG丸ｺﾞｼｯｸM-PRO" panose="020F0600000000000000" pitchFamily="50" charset="-128"/>
            </a:endParaRPr>
          </a:p>
          <a:p>
            <a:r>
              <a:rPr lang="ja-JP" altLang="en-US" sz="1400" dirty="0">
                <a:solidFill>
                  <a:prstClr val="black"/>
                </a:solidFill>
                <a:latin typeface="Comic Sans MS" panose="030F0702030302020204" pitchFamily="66" charset="0"/>
                <a:ea typeface="HG丸ｺﾞｼｯｸM-PRO" panose="020F0600000000000000" pitchFamily="50" charset="-128"/>
              </a:rPr>
              <a:t>→他の要因（喫煙</a:t>
            </a:r>
            <a:r>
              <a:rPr lang="en-US" altLang="ja-JP" sz="1400" dirty="0">
                <a:solidFill>
                  <a:prstClr val="black"/>
                </a:solidFill>
                <a:latin typeface="Comic Sans MS" panose="030F0702030302020204" pitchFamily="66" charset="0"/>
                <a:ea typeface="HG丸ｺﾞｼｯｸM-PRO" panose="020F0600000000000000" pitchFamily="50" charset="-128"/>
              </a:rPr>
              <a:t>, </a:t>
            </a:r>
            <a:r>
              <a:rPr lang="ja-JP" altLang="en-US" sz="1400" dirty="0">
                <a:solidFill>
                  <a:prstClr val="black"/>
                </a:solidFill>
                <a:latin typeface="Comic Sans MS" panose="030F0702030302020204" pitchFamily="66" charset="0"/>
                <a:ea typeface="HG丸ｺﾞｼｯｸM-PRO" panose="020F0600000000000000" pitchFamily="50" charset="-128"/>
              </a:rPr>
              <a:t>飲酒</a:t>
            </a:r>
            <a:r>
              <a:rPr lang="en-US" altLang="ja-JP" sz="1400" dirty="0">
                <a:solidFill>
                  <a:prstClr val="black"/>
                </a:solidFill>
                <a:latin typeface="Comic Sans MS" panose="030F0702030302020204" pitchFamily="66" charset="0"/>
                <a:ea typeface="HG丸ｺﾞｼｯｸM-PRO" panose="020F0600000000000000" pitchFamily="50" charset="-128"/>
              </a:rPr>
              <a:t>, </a:t>
            </a:r>
            <a:r>
              <a:rPr lang="ja-JP" altLang="en-US" sz="1400" dirty="0">
                <a:solidFill>
                  <a:prstClr val="black"/>
                </a:solidFill>
                <a:latin typeface="Comic Sans MS" panose="030F0702030302020204" pitchFamily="66" charset="0"/>
                <a:ea typeface="HG丸ｺﾞｼｯｸM-PRO" panose="020F0600000000000000" pitchFamily="50" charset="-128"/>
              </a:rPr>
              <a:t>ストレス</a:t>
            </a:r>
            <a:r>
              <a:rPr lang="en-US" altLang="ja-JP" sz="1400" dirty="0">
                <a:solidFill>
                  <a:prstClr val="black"/>
                </a:solidFill>
                <a:latin typeface="Comic Sans MS" panose="030F0702030302020204" pitchFamily="66" charset="0"/>
                <a:ea typeface="HG丸ｺﾞｼｯｸM-PRO" panose="020F0600000000000000" pitchFamily="50" charset="-128"/>
              </a:rPr>
              <a:t>, </a:t>
            </a:r>
            <a:r>
              <a:rPr lang="ja-JP" altLang="en-US" sz="1400" dirty="0">
                <a:solidFill>
                  <a:prstClr val="black"/>
                </a:solidFill>
                <a:latin typeface="Comic Sans MS" panose="030F0702030302020204" pitchFamily="66" charset="0"/>
                <a:ea typeface="HG丸ｺﾞｼｯｸM-PRO" panose="020F0600000000000000" pitchFamily="50" charset="-128"/>
              </a:rPr>
              <a:t>ウイルス感染 等）との間で発生頻度の差を捉え</a:t>
            </a:r>
            <a:endParaRPr lang="en-US" altLang="ja-JP" sz="1400" dirty="0">
              <a:solidFill>
                <a:prstClr val="black"/>
              </a:solidFill>
              <a:latin typeface="Comic Sans MS" panose="030F0702030302020204" pitchFamily="66" charset="0"/>
              <a:ea typeface="HG丸ｺﾞｼｯｸM-PRO" panose="020F0600000000000000" pitchFamily="50" charset="-128"/>
            </a:endParaRPr>
          </a:p>
          <a:p>
            <a:r>
              <a:rPr lang="ja-JP" altLang="en-US" sz="1400" dirty="0">
                <a:solidFill>
                  <a:prstClr val="black"/>
                </a:solidFill>
                <a:latin typeface="Comic Sans MS" panose="030F0702030302020204" pitchFamily="66" charset="0"/>
                <a:ea typeface="HG丸ｺﾞｼｯｸM-PRO" panose="020F0600000000000000" pitchFamily="50" charset="-128"/>
              </a:rPr>
              <a:t>　</a:t>
            </a:r>
            <a:r>
              <a:rPr lang="ja-JP" altLang="en-US" sz="1400" dirty="0" err="1">
                <a:solidFill>
                  <a:prstClr val="black"/>
                </a:solidFill>
                <a:latin typeface="Comic Sans MS" panose="030F0702030302020204" pitchFamily="66" charset="0"/>
                <a:ea typeface="HG丸ｺﾞｼｯｸM-PRO" panose="020F0600000000000000" pitchFamily="50" charset="-128"/>
              </a:rPr>
              <a:t>る</a:t>
            </a:r>
            <a:r>
              <a:rPr lang="ja-JP" altLang="en-US" sz="1400" dirty="0">
                <a:solidFill>
                  <a:prstClr val="black"/>
                </a:solidFill>
                <a:latin typeface="Comic Sans MS" panose="030F0702030302020204" pitchFamily="66" charset="0"/>
                <a:ea typeface="HG丸ｺﾞｼｯｸM-PRO" panose="020F0600000000000000" pitchFamily="50" charset="-128"/>
              </a:rPr>
              <a:t>ことができない。</a:t>
            </a:r>
          </a:p>
        </p:txBody>
      </p:sp>
      <p:sp>
        <p:nvSpPr>
          <p:cNvPr id="4" name="角丸四角形 3"/>
          <p:cNvSpPr/>
          <p:nvPr/>
        </p:nvSpPr>
        <p:spPr>
          <a:xfrm>
            <a:off x="747736" y="1556793"/>
            <a:ext cx="2808313" cy="33617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フリーフォーム 5"/>
          <p:cNvSpPr/>
          <p:nvPr/>
        </p:nvSpPr>
        <p:spPr>
          <a:xfrm>
            <a:off x="978568" y="1876926"/>
            <a:ext cx="1122948" cy="2165685"/>
          </a:xfrm>
          <a:custGeom>
            <a:avLst/>
            <a:gdLst>
              <a:gd name="connsiteX0" fmla="*/ 0 w 1122948"/>
              <a:gd name="connsiteY0" fmla="*/ 0 h 2165685"/>
              <a:gd name="connsiteX1" fmla="*/ 417095 w 1122948"/>
              <a:gd name="connsiteY1" fmla="*/ 1106906 h 2165685"/>
              <a:gd name="connsiteX2" fmla="*/ 1122948 w 1122948"/>
              <a:gd name="connsiteY2" fmla="*/ 2165685 h 2165685"/>
            </a:gdLst>
            <a:ahLst/>
            <a:cxnLst>
              <a:cxn ang="0">
                <a:pos x="connsiteX0" y="connsiteY0"/>
              </a:cxn>
              <a:cxn ang="0">
                <a:pos x="connsiteX1" y="connsiteY1"/>
              </a:cxn>
              <a:cxn ang="0">
                <a:pos x="connsiteX2" y="connsiteY2"/>
              </a:cxn>
            </a:cxnLst>
            <a:rect l="l" t="t" r="r" b="b"/>
            <a:pathLst>
              <a:path w="1122948" h="2165685">
                <a:moveTo>
                  <a:pt x="0" y="0"/>
                </a:moveTo>
                <a:cubicBezTo>
                  <a:pt x="114968" y="372979"/>
                  <a:pt x="229937" y="745959"/>
                  <a:pt x="417095" y="1106906"/>
                </a:cubicBezTo>
                <a:cubicBezTo>
                  <a:pt x="604253" y="1467853"/>
                  <a:pt x="863600" y="1816769"/>
                  <a:pt x="1122948" y="2165685"/>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17660972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p:stCondLst>
                              <p:cond delay="1000"/>
                            </p:stCondLst>
                            <p:childTnLst>
                              <p:par>
                                <p:cTn id="28" presetID="22" presetClass="entr" presetSubtype="1"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righ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dissolv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dissolve">
                                      <p:cBhvr>
                                        <p:cTn id="45" dur="500"/>
                                        <p:tgtEl>
                                          <p:spTgt spid="1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8675"/>
                                        </p:tgtEl>
                                        <p:attrNameLst>
                                          <p:attrName>style.visibility</p:attrName>
                                        </p:attrNameLst>
                                      </p:cBhvr>
                                      <p:to>
                                        <p:strVal val="visible"/>
                                      </p:to>
                                    </p:set>
                                    <p:animEffect transition="in" filter="dissolve">
                                      <p:cBhvr>
                                        <p:cTn id="48" dur="500"/>
                                        <p:tgtEl>
                                          <p:spTgt spid="2867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childTnLst>
                          </p:cTn>
                        </p:par>
                        <p:par>
                          <p:cTn id="54" fill="hold">
                            <p:stCondLst>
                              <p:cond delay="500"/>
                            </p:stCondLst>
                            <p:childTnLst>
                              <p:par>
                                <p:cTn id="55" presetID="9" presetClass="entr" presetSubtype="0"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dissolve">
                                      <p:cBhvr>
                                        <p:cTn id="57" dur="500"/>
                                        <p:tgtEl>
                                          <p:spTgt spid="27"/>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dissolve">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dissolve">
                                      <p:cBhvr>
                                        <p:cTn id="6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P spid="19" grpId="0" animBg="1"/>
      <p:bldP spid="21" grpId="0" animBg="1"/>
      <p:bldP spid="25" grpId="0"/>
      <p:bldP spid="27" grpId="0" animBg="1"/>
      <p:bldP spid="28" grpId="0"/>
      <p:bldP spid="29" grpId="0" animBg="1"/>
      <p:bldP spid="2" grpId="0"/>
      <p:bldP spid="4"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2771800" y="1124744"/>
            <a:ext cx="3744416" cy="830997"/>
          </a:xfrm>
          <a:prstGeom prst="rect">
            <a:avLst/>
          </a:prstGeom>
          <a:noFill/>
        </p:spPr>
        <p:txBody>
          <a:bodyPr wrap="square" rtlCol="0">
            <a:spAutoFit/>
          </a:bodyPr>
          <a:lstStyle/>
          <a:p>
            <a:r>
              <a:rPr lang="ja-JP" altLang="en-US" sz="4800" b="1" dirty="0" smtClean="0">
                <a:solidFill>
                  <a:srgbClr val="000000"/>
                </a:solidFill>
                <a:latin typeface="Comic Sans MS" panose="030F0702030302020204" pitchFamily="66" charset="0"/>
                <a:ea typeface="HG丸ｺﾞｼｯｸM-PRO" panose="020F0600000000000000" pitchFamily="50" charset="-128"/>
              </a:rPr>
              <a:t>ステップ </a:t>
            </a:r>
            <a:r>
              <a:rPr lang="en-US" altLang="ja-JP" sz="4800" b="1" dirty="0" smtClean="0">
                <a:solidFill>
                  <a:srgbClr val="000000"/>
                </a:solidFill>
                <a:latin typeface="Comic Sans MS" panose="030F0702030302020204" pitchFamily="66" charset="0"/>
                <a:ea typeface="HG丸ｺﾞｼｯｸM-PRO" panose="020F0600000000000000" pitchFamily="50" charset="-128"/>
              </a:rPr>
              <a:t>4</a:t>
            </a:r>
            <a:endParaRPr lang="ja-JP" altLang="en-US" sz="4800" b="1" dirty="0">
              <a:solidFill>
                <a:srgbClr val="000000"/>
              </a:solidFill>
              <a:latin typeface="Comic Sans MS" panose="030F0702030302020204" pitchFamily="66" charset="0"/>
              <a:ea typeface="HG丸ｺﾞｼｯｸM-PRO" panose="020F0600000000000000" pitchFamily="50" charset="-128"/>
            </a:endParaRPr>
          </a:p>
        </p:txBody>
      </p:sp>
      <p:sp>
        <p:nvSpPr>
          <p:cNvPr id="3" name="テキスト ボックス 2"/>
          <p:cNvSpPr txBox="1"/>
          <p:nvPr/>
        </p:nvSpPr>
        <p:spPr>
          <a:xfrm>
            <a:off x="2411760" y="3068960"/>
            <a:ext cx="4968552" cy="830997"/>
          </a:xfrm>
          <a:prstGeom prst="rect">
            <a:avLst/>
          </a:prstGeom>
          <a:noFill/>
        </p:spPr>
        <p:txBody>
          <a:bodyPr wrap="square" rtlCol="0">
            <a:spAutoFit/>
          </a:bodyPr>
          <a:lstStyle/>
          <a:p>
            <a:r>
              <a:rPr lang="ja-JP" altLang="en-US" sz="4800" b="1" dirty="0" smtClean="0">
                <a:solidFill>
                  <a:srgbClr val="000000"/>
                </a:solidFill>
                <a:latin typeface="Comic Sans MS" panose="030F0702030302020204" pitchFamily="66" charset="0"/>
                <a:ea typeface="HG丸ｺﾞｼｯｸM-PRO" panose="020F0600000000000000" pitchFamily="50" charset="-128"/>
              </a:rPr>
              <a:t>知っておきたい</a:t>
            </a:r>
            <a:endParaRPr lang="ja-JP" altLang="en-US" sz="4800" b="1" dirty="0">
              <a:solidFill>
                <a:srgbClr val="000000"/>
              </a:solidFill>
              <a:latin typeface="Comic Sans MS" panose="030F0702030302020204" pitchFamily="66" charset="0"/>
              <a:ea typeface="HG丸ｺﾞｼｯｸM-PRO" panose="020F0600000000000000" pitchFamily="50" charset="-128"/>
            </a:endParaRPr>
          </a:p>
        </p:txBody>
      </p:sp>
    </p:spTree>
    <p:extLst>
      <p:ext uri="{BB962C8B-B14F-4D97-AF65-F5344CB8AC3E}">
        <p14:creationId xmlns:p14="http://schemas.microsoft.com/office/powerpoint/2010/main" val="94138064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719064" y="2276872"/>
            <a:ext cx="8424936" cy="1754326"/>
          </a:xfrm>
          <a:prstGeom prst="rect">
            <a:avLst/>
          </a:prstGeom>
          <a:noFill/>
        </p:spPr>
        <p:txBody>
          <a:bodyPr wrap="square" rtlCol="0">
            <a:spAutoFit/>
          </a:bodyPr>
          <a:lstStyle/>
          <a:p>
            <a:r>
              <a:rPr lang="ja-JP" altLang="en-US" sz="3600" b="1" dirty="0">
                <a:solidFill>
                  <a:srgbClr val="000000"/>
                </a:solidFill>
                <a:latin typeface="HG丸ｺﾞｼｯｸM-PRO" panose="020F0600000000000000" pitchFamily="50" charset="-128"/>
                <a:ea typeface="HG丸ｺﾞｼｯｸM-PRO" panose="020F0600000000000000" pitchFamily="50" charset="-128"/>
              </a:rPr>
              <a:t>私たちは自然からも放射線を浴びていると聞きましたが、どの程度なんでしょうか</a:t>
            </a:r>
            <a:r>
              <a:rPr lang="ja-JP" altLang="en-US" sz="3600" b="1" dirty="0" smtClean="0">
                <a:solidFill>
                  <a:srgbClr val="000000"/>
                </a:solidFill>
                <a:latin typeface="HG丸ｺﾞｼｯｸM-PRO" panose="020F0600000000000000" pitchFamily="50" charset="-128"/>
                <a:ea typeface="HG丸ｺﾞｼｯｸM-PRO" panose="020F0600000000000000" pitchFamily="50" charset="-128"/>
              </a:rPr>
              <a:t>？</a:t>
            </a:r>
            <a:endParaRPr lang="ja-JP" altLang="en-US" sz="3600" b="1" dirty="0">
              <a:solidFill>
                <a:srgbClr val="00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1599547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0"/>
            <a:ext cx="9144000" cy="5373216"/>
          </a:xfrm>
          <a:prstGeom prst="rect">
            <a:avLst/>
          </a:prstGeom>
          <a:gradFill>
            <a:gsLst>
              <a:gs pos="0">
                <a:srgbClr val="000060"/>
              </a:gs>
              <a:gs pos="50000">
                <a:srgbClr val="0070C0"/>
              </a:gs>
              <a:gs pos="100000">
                <a:schemeClr val="accent2">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11" name="円/楕円 10"/>
          <p:cNvSpPr/>
          <p:nvPr/>
        </p:nvSpPr>
        <p:spPr>
          <a:xfrm>
            <a:off x="-1836712" y="4653136"/>
            <a:ext cx="12817424" cy="266429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1094658" name="Rectangle 2"/>
          <p:cNvSpPr>
            <a:spLocks noGrp="1" noChangeArrowheads="1"/>
          </p:cNvSpPr>
          <p:nvPr>
            <p:ph type="title"/>
          </p:nvPr>
        </p:nvSpPr>
        <p:spPr>
          <a:xfrm>
            <a:off x="45132" y="336531"/>
            <a:ext cx="5472608" cy="685800"/>
          </a:xfrm>
        </p:spPr>
        <p:txBody>
          <a:bodyPr/>
          <a:lstStyle/>
          <a:p>
            <a:pPr algn="l"/>
            <a:r>
              <a:rPr lang="ja-JP" altLang="en-US" sz="3600" dirty="0">
                <a:solidFill>
                  <a:srgbClr val="FFFF00"/>
                </a:solidFill>
                <a:latin typeface="Comic Sans MS" pitchFamily="66" charset="0"/>
                <a:ea typeface="HG丸ｺﾞｼｯｸM-PRO" pitchFamily="50" charset="-128"/>
              </a:rPr>
              <a:t>自然から浴びる放射線</a:t>
            </a:r>
            <a:endParaRPr lang="ja-JP" altLang="en-US" sz="3600" b="1" dirty="0">
              <a:solidFill>
                <a:srgbClr val="FFFF00"/>
              </a:solidFill>
              <a:latin typeface="Comic Sans MS" pitchFamily="66" charset="0"/>
              <a:ea typeface="HG丸ｺﾞｼｯｸM-PRO" pitchFamily="50" charset="-128"/>
            </a:endParaRPr>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7740" y="2773742"/>
            <a:ext cx="3665984" cy="2355395"/>
          </a:xfrm>
          <a:prstGeom prst="rect">
            <a:avLst/>
          </a:prstGeom>
        </p:spPr>
      </p:pic>
      <p:grpSp>
        <p:nvGrpSpPr>
          <p:cNvPr id="110" name="グループ化 109"/>
          <p:cNvGrpSpPr/>
          <p:nvPr/>
        </p:nvGrpSpPr>
        <p:grpSpPr>
          <a:xfrm>
            <a:off x="18730" y="3609530"/>
            <a:ext cx="5022303" cy="2666652"/>
            <a:chOff x="539552" y="3532710"/>
            <a:chExt cx="5616624" cy="2982214"/>
          </a:xfrm>
        </p:grpSpPr>
        <p:sp>
          <p:nvSpPr>
            <p:cNvPr id="112" name="正方形/長方形 111"/>
            <p:cNvSpPr/>
            <p:nvPr/>
          </p:nvSpPr>
          <p:spPr>
            <a:xfrm>
              <a:off x="539552" y="3532710"/>
              <a:ext cx="5616624" cy="2982214"/>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nvGrpSpPr>
            <p:cNvPr id="114" name="グループ化 109"/>
            <p:cNvGrpSpPr/>
            <p:nvPr/>
          </p:nvGrpSpPr>
          <p:grpSpPr>
            <a:xfrm>
              <a:off x="594800" y="4351543"/>
              <a:ext cx="2592288" cy="2088232"/>
              <a:chOff x="3059832" y="2636912"/>
              <a:chExt cx="2592288" cy="2088232"/>
            </a:xfrm>
          </p:grpSpPr>
          <p:sp>
            <p:nvSpPr>
              <p:cNvPr id="126" name="円/楕円 68"/>
              <p:cNvSpPr/>
              <p:nvPr/>
            </p:nvSpPr>
            <p:spPr>
              <a:xfrm>
                <a:off x="3059832" y="2636912"/>
                <a:ext cx="2592288" cy="2088232"/>
              </a:xfrm>
              <a:prstGeom prst="ellipse">
                <a:avLst/>
              </a:prstGeom>
              <a:gradFill flip="none" rotWithShape="1">
                <a:gsLst>
                  <a:gs pos="0">
                    <a:schemeClr val="bg1"/>
                  </a:gs>
                  <a:gs pos="50000">
                    <a:srgbClr val="ECF4A2"/>
                  </a:gs>
                  <a:gs pos="100000">
                    <a:srgbClr val="FFFF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pic>
            <p:nvPicPr>
              <p:cNvPr id="128" name="Picture 7" descr="D:\Temporary Internet Files\Content.IE5\3USDUZRT\MC900391490[1].wmf"/>
              <p:cNvPicPr>
                <a:picLocks noChangeAspect="1" noChangeArrowheads="1"/>
              </p:cNvPicPr>
              <p:nvPr/>
            </p:nvPicPr>
            <p:blipFill>
              <a:blip r:embed="rId5" cstate="print"/>
              <a:srcRect/>
              <a:stretch>
                <a:fillRect/>
              </a:stretch>
            </p:blipFill>
            <p:spPr bwMode="auto">
              <a:xfrm>
                <a:off x="3347864" y="3112370"/>
                <a:ext cx="804670" cy="1108718"/>
              </a:xfrm>
              <a:prstGeom prst="rect">
                <a:avLst/>
              </a:prstGeom>
              <a:noFill/>
            </p:spPr>
          </p:pic>
          <p:pic>
            <p:nvPicPr>
              <p:cNvPr id="130" name="Picture 8" descr="D:\Temporary Internet Files\Content.IE5\CQ5G8YR4\MC900209202[1].wmf"/>
              <p:cNvPicPr>
                <a:picLocks noChangeAspect="1" noChangeArrowheads="1"/>
              </p:cNvPicPr>
              <p:nvPr/>
            </p:nvPicPr>
            <p:blipFill>
              <a:blip r:embed="rId6" cstate="print"/>
              <a:srcRect/>
              <a:stretch>
                <a:fillRect/>
              </a:stretch>
            </p:blipFill>
            <p:spPr bwMode="auto">
              <a:xfrm>
                <a:off x="4427984" y="3573016"/>
                <a:ext cx="1191690" cy="525021"/>
              </a:xfrm>
              <a:prstGeom prst="rect">
                <a:avLst/>
              </a:prstGeom>
              <a:noFill/>
            </p:spPr>
          </p:pic>
          <p:sp>
            <p:nvSpPr>
              <p:cNvPr id="132" name="円/楕円 60"/>
              <p:cNvSpPr/>
              <p:nvPr/>
            </p:nvSpPr>
            <p:spPr>
              <a:xfrm>
                <a:off x="4572000" y="2924944"/>
                <a:ext cx="648072" cy="648072"/>
              </a:xfrm>
              <a:prstGeom prst="ellipse">
                <a:avLst/>
              </a:prstGeom>
              <a:gradFill flip="none" rotWithShape="1">
                <a:gsLst>
                  <a:gs pos="0">
                    <a:schemeClr val="bg1"/>
                  </a:gs>
                  <a:gs pos="50000">
                    <a:srgbClr val="92D050"/>
                  </a:gs>
                  <a:gs pos="100000">
                    <a:srgbClr val="00B05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dirty="0">
                  <a:solidFill>
                    <a:srgbClr val="000000"/>
                  </a:solidFill>
                </a:endParaRPr>
              </a:p>
            </p:txBody>
          </p:sp>
          <p:sp>
            <p:nvSpPr>
              <p:cNvPr id="138" name="テキスト ボックス 137"/>
              <p:cNvSpPr txBox="1"/>
              <p:nvPr/>
            </p:nvSpPr>
            <p:spPr>
              <a:xfrm>
                <a:off x="4572001" y="2924944"/>
                <a:ext cx="553852" cy="378617"/>
              </a:xfrm>
              <a:prstGeom prst="rect">
                <a:avLst/>
              </a:prstGeom>
              <a:noFill/>
            </p:spPr>
            <p:txBody>
              <a:bodyPr wrap="square" rtlCol="0">
                <a:spAutoFit/>
              </a:bodyPr>
              <a:lstStyle/>
              <a:p>
                <a:pPr fontAlgn="base">
                  <a:spcBef>
                    <a:spcPct val="0"/>
                  </a:spcBef>
                  <a:spcAft>
                    <a:spcPct val="0"/>
                  </a:spcAft>
                  <a:defRPr/>
                </a:pPr>
                <a:r>
                  <a:rPr lang="en-US" altLang="ja-JP" sz="1600" dirty="0">
                    <a:solidFill>
                      <a:srgbClr val="000000"/>
                    </a:solidFill>
                    <a:ea typeface="ＭＳ Ｐゴシック" pitchFamily="50" charset="-128"/>
                  </a:rPr>
                  <a:t>14</a:t>
                </a:r>
                <a:endParaRPr lang="ja-JP" altLang="en-US" sz="1600" dirty="0">
                  <a:solidFill>
                    <a:srgbClr val="000000"/>
                  </a:solidFill>
                  <a:ea typeface="ＭＳ Ｐゴシック" pitchFamily="50" charset="-128"/>
                </a:endParaRPr>
              </a:p>
            </p:txBody>
          </p:sp>
          <p:sp>
            <p:nvSpPr>
              <p:cNvPr id="139" name="テキスト ボックス 138"/>
              <p:cNvSpPr txBox="1"/>
              <p:nvPr/>
            </p:nvSpPr>
            <p:spPr>
              <a:xfrm>
                <a:off x="4594213" y="3213441"/>
                <a:ext cx="432048" cy="338554"/>
              </a:xfrm>
              <a:prstGeom prst="rect">
                <a:avLst/>
              </a:prstGeom>
              <a:noFill/>
            </p:spPr>
            <p:txBody>
              <a:bodyPr wrap="square" rtlCol="0">
                <a:spAutoFit/>
              </a:bodyPr>
              <a:lstStyle/>
              <a:p>
                <a:pPr algn="r" fontAlgn="base">
                  <a:spcBef>
                    <a:spcPct val="0"/>
                  </a:spcBef>
                  <a:spcAft>
                    <a:spcPct val="0"/>
                  </a:spcAft>
                  <a:defRPr/>
                </a:pPr>
                <a:r>
                  <a:rPr lang="en-US" altLang="ja-JP" sz="1600" dirty="0">
                    <a:solidFill>
                      <a:srgbClr val="000000"/>
                    </a:solidFill>
                    <a:ea typeface="ＭＳ Ｐゴシック" pitchFamily="50" charset="-128"/>
                  </a:rPr>
                  <a:t>6</a:t>
                </a:r>
                <a:endParaRPr lang="ja-JP" altLang="en-US" sz="1600" dirty="0">
                  <a:solidFill>
                    <a:srgbClr val="000000"/>
                  </a:solidFill>
                  <a:ea typeface="ＭＳ Ｐゴシック" pitchFamily="50" charset="-128"/>
                </a:endParaRPr>
              </a:p>
            </p:txBody>
          </p:sp>
          <p:sp>
            <p:nvSpPr>
              <p:cNvPr id="141" name="テキスト ボックス 140"/>
              <p:cNvSpPr txBox="1"/>
              <p:nvPr/>
            </p:nvSpPr>
            <p:spPr>
              <a:xfrm>
                <a:off x="4860032" y="3028890"/>
                <a:ext cx="576064" cy="400110"/>
              </a:xfrm>
              <a:prstGeom prst="rect">
                <a:avLst/>
              </a:prstGeom>
              <a:noFill/>
            </p:spPr>
            <p:txBody>
              <a:bodyPr wrap="square" rtlCol="0">
                <a:spAutoFit/>
              </a:bodyPr>
              <a:lstStyle/>
              <a:p>
                <a:pPr fontAlgn="base">
                  <a:spcBef>
                    <a:spcPct val="0"/>
                  </a:spcBef>
                  <a:spcAft>
                    <a:spcPct val="0"/>
                  </a:spcAft>
                  <a:defRPr/>
                </a:pPr>
                <a:r>
                  <a:rPr lang="en-US" altLang="ja-JP" sz="2000" dirty="0">
                    <a:solidFill>
                      <a:srgbClr val="000000"/>
                    </a:solidFill>
                    <a:ea typeface="ＭＳ Ｐゴシック" pitchFamily="50" charset="-128"/>
                  </a:rPr>
                  <a:t>C</a:t>
                </a:r>
                <a:endParaRPr lang="ja-JP" altLang="en-US" sz="2000" dirty="0">
                  <a:solidFill>
                    <a:srgbClr val="000000"/>
                  </a:solidFill>
                  <a:ea typeface="ＭＳ Ｐゴシック" pitchFamily="50" charset="-128"/>
                </a:endParaRPr>
              </a:p>
            </p:txBody>
          </p:sp>
          <p:sp>
            <p:nvSpPr>
              <p:cNvPr id="142" name="円/楕円 64"/>
              <p:cNvSpPr/>
              <p:nvPr/>
            </p:nvSpPr>
            <p:spPr>
              <a:xfrm>
                <a:off x="4139952" y="4005064"/>
                <a:ext cx="648072" cy="648072"/>
              </a:xfrm>
              <a:prstGeom prst="ellipse">
                <a:avLst/>
              </a:prstGeom>
              <a:gradFill flip="none" rotWithShape="1">
                <a:gsLst>
                  <a:gs pos="0">
                    <a:schemeClr val="bg1"/>
                  </a:gs>
                  <a:gs pos="50000">
                    <a:srgbClr val="92D050"/>
                  </a:gs>
                  <a:gs pos="100000">
                    <a:srgbClr val="00B05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dirty="0">
                  <a:solidFill>
                    <a:srgbClr val="000000"/>
                  </a:solidFill>
                </a:endParaRPr>
              </a:p>
            </p:txBody>
          </p:sp>
          <p:sp>
            <p:nvSpPr>
              <p:cNvPr id="143" name="テキスト ボックス 142"/>
              <p:cNvSpPr txBox="1"/>
              <p:nvPr/>
            </p:nvSpPr>
            <p:spPr>
              <a:xfrm>
                <a:off x="4139953" y="4005064"/>
                <a:ext cx="587062" cy="378617"/>
              </a:xfrm>
              <a:prstGeom prst="rect">
                <a:avLst/>
              </a:prstGeom>
              <a:noFill/>
            </p:spPr>
            <p:txBody>
              <a:bodyPr wrap="square" rtlCol="0">
                <a:spAutoFit/>
              </a:bodyPr>
              <a:lstStyle/>
              <a:p>
                <a:pPr fontAlgn="base">
                  <a:spcBef>
                    <a:spcPct val="0"/>
                  </a:spcBef>
                  <a:spcAft>
                    <a:spcPct val="0"/>
                  </a:spcAft>
                  <a:defRPr/>
                </a:pPr>
                <a:r>
                  <a:rPr lang="en-US" altLang="ja-JP" sz="1600" dirty="0">
                    <a:solidFill>
                      <a:srgbClr val="000000"/>
                    </a:solidFill>
                    <a:ea typeface="ＭＳ Ｐゴシック" pitchFamily="50" charset="-128"/>
                  </a:rPr>
                  <a:t>40</a:t>
                </a:r>
                <a:endParaRPr lang="ja-JP" altLang="en-US" sz="1600" dirty="0">
                  <a:solidFill>
                    <a:srgbClr val="000000"/>
                  </a:solidFill>
                  <a:ea typeface="ＭＳ Ｐゴシック" pitchFamily="50" charset="-128"/>
                </a:endParaRPr>
              </a:p>
            </p:txBody>
          </p:sp>
          <p:sp>
            <p:nvSpPr>
              <p:cNvPr id="144" name="テキスト ボックス 143"/>
              <p:cNvSpPr txBox="1"/>
              <p:nvPr/>
            </p:nvSpPr>
            <p:spPr>
              <a:xfrm>
                <a:off x="3988210" y="4242573"/>
                <a:ext cx="583792" cy="378617"/>
              </a:xfrm>
              <a:prstGeom prst="rect">
                <a:avLst/>
              </a:prstGeom>
              <a:noFill/>
            </p:spPr>
            <p:txBody>
              <a:bodyPr wrap="square" rtlCol="0">
                <a:spAutoFit/>
              </a:bodyPr>
              <a:lstStyle/>
              <a:p>
                <a:pPr algn="r" fontAlgn="base">
                  <a:spcBef>
                    <a:spcPct val="0"/>
                  </a:spcBef>
                  <a:spcAft>
                    <a:spcPct val="0"/>
                  </a:spcAft>
                  <a:defRPr/>
                </a:pPr>
                <a:r>
                  <a:rPr lang="en-US" altLang="ja-JP" sz="1600" dirty="0">
                    <a:solidFill>
                      <a:srgbClr val="000000"/>
                    </a:solidFill>
                    <a:ea typeface="ＭＳ Ｐゴシック" pitchFamily="50" charset="-128"/>
                  </a:rPr>
                  <a:t>19</a:t>
                </a:r>
                <a:endParaRPr lang="ja-JP" altLang="en-US" sz="1600" dirty="0">
                  <a:solidFill>
                    <a:srgbClr val="000000"/>
                  </a:solidFill>
                  <a:ea typeface="ＭＳ Ｐゴシック" pitchFamily="50" charset="-128"/>
                </a:endParaRPr>
              </a:p>
            </p:txBody>
          </p:sp>
          <p:sp>
            <p:nvSpPr>
              <p:cNvPr id="145" name="テキスト ボックス 144"/>
              <p:cNvSpPr txBox="1"/>
              <p:nvPr/>
            </p:nvSpPr>
            <p:spPr>
              <a:xfrm>
                <a:off x="4427984" y="4109010"/>
                <a:ext cx="576064" cy="400110"/>
              </a:xfrm>
              <a:prstGeom prst="rect">
                <a:avLst/>
              </a:prstGeom>
              <a:noFill/>
            </p:spPr>
            <p:txBody>
              <a:bodyPr wrap="square" rtlCol="0">
                <a:spAutoFit/>
              </a:bodyPr>
              <a:lstStyle/>
              <a:p>
                <a:pPr fontAlgn="base">
                  <a:spcBef>
                    <a:spcPct val="0"/>
                  </a:spcBef>
                  <a:spcAft>
                    <a:spcPct val="0"/>
                  </a:spcAft>
                  <a:defRPr/>
                </a:pPr>
                <a:r>
                  <a:rPr lang="en-US" altLang="ja-JP" sz="2000" dirty="0">
                    <a:solidFill>
                      <a:srgbClr val="000000"/>
                    </a:solidFill>
                    <a:ea typeface="ＭＳ Ｐゴシック" pitchFamily="50" charset="-128"/>
                  </a:rPr>
                  <a:t>K</a:t>
                </a:r>
                <a:endParaRPr lang="ja-JP" altLang="en-US" sz="2000" dirty="0">
                  <a:solidFill>
                    <a:srgbClr val="000000"/>
                  </a:solidFill>
                  <a:ea typeface="ＭＳ Ｐゴシック" pitchFamily="50" charset="-128"/>
                </a:endParaRPr>
              </a:p>
            </p:txBody>
          </p:sp>
          <p:sp>
            <p:nvSpPr>
              <p:cNvPr id="146" name="テキスト ボックス 145"/>
              <p:cNvSpPr txBox="1"/>
              <p:nvPr/>
            </p:nvSpPr>
            <p:spPr>
              <a:xfrm>
                <a:off x="3923928" y="2668850"/>
                <a:ext cx="936104" cy="400110"/>
              </a:xfrm>
              <a:prstGeom prst="rect">
                <a:avLst/>
              </a:prstGeom>
              <a:noFill/>
            </p:spPr>
            <p:txBody>
              <a:bodyPr wrap="square" rtlCol="0">
                <a:spAutoFit/>
              </a:bodyPr>
              <a:lstStyle/>
              <a:p>
                <a:pPr fontAlgn="base">
                  <a:spcBef>
                    <a:spcPct val="0"/>
                  </a:spcBef>
                  <a:spcAft>
                    <a:spcPct val="0"/>
                  </a:spcAft>
                  <a:defRPr/>
                </a:pPr>
                <a:r>
                  <a:rPr lang="ja-JP" altLang="en-US" sz="2000" b="1" dirty="0">
                    <a:solidFill>
                      <a:srgbClr val="000000"/>
                    </a:solidFill>
                    <a:latin typeface="HG丸ｺﾞｼｯｸM-PRO" pitchFamily="50" charset="-128"/>
                  </a:rPr>
                  <a:t>食物</a:t>
                </a:r>
              </a:p>
            </p:txBody>
          </p:sp>
        </p:grpSp>
        <p:pic>
          <p:nvPicPr>
            <p:cNvPr id="115" name="図 1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3198" y="4304720"/>
              <a:ext cx="2331235" cy="2115596"/>
            </a:xfrm>
            <a:prstGeom prst="rect">
              <a:avLst/>
            </a:prstGeom>
          </p:spPr>
        </p:pic>
        <p:sp>
          <p:nvSpPr>
            <p:cNvPr id="122" name="右矢印 84"/>
            <p:cNvSpPr/>
            <p:nvPr/>
          </p:nvSpPr>
          <p:spPr>
            <a:xfrm>
              <a:off x="3215846" y="4980199"/>
              <a:ext cx="894954" cy="50405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125" name="テキスト ボックス 124"/>
            <p:cNvSpPr txBox="1"/>
            <p:nvPr/>
          </p:nvSpPr>
          <p:spPr>
            <a:xfrm>
              <a:off x="658188" y="3653529"/>
              <a:ext cx="4370578" cy="516297"/>
            </a:xfrm>
            <a:prstGeom prst="rect">
              <a:avLst/>
            </a:prstGeom>
            <a:noFill/>
          </p:spPr>
          <p:txBody>
            <a:bodyPr wrap="square" rtlCol="0">
              <a:spAutoFit/>
            </a:bodyPr>
            <a:lstStyle/>
            <a:p>
              <a:pPr fontAlgn="base">
                <a:spcBef>
                  <a:spcPct val="0"/>
                </a:spcBef>
                <a:spcAft>
                  <a:spcPct val="0"/>
                </a:spcAft>
                <a:defRPr/>
              </a:pPr>
              <a:r>
                <a:rPr lang="ja-JP" altLang="en-US" sz="2400" b="1" dirty="0">
                  <a:solidFill>
                    <a:srgbClr val="000000"/>
                  </a:solidFill>
                  <a:latin typeface="HG丸ｺﾞｼｯｸM-PRO" pitchFamily="50" charset="-128"/>
                </a:rPr>
                <a:t>食物摂取による</a:t>
              </a:r>
              <a:r>
                <a:rPr lang="ja-JP" altLang="en-US" sz="2400" b="1" u="sng" dirty="0">
                  <a:solidFill>
                    <a:srgbClr val="FF0000"/>
                  </a:solidFill>
                  <a:latin typeface="HG丸ｺﾞｼｯｸM-PRO" pitchFamily="50" charset="-128"/>
                </a:rPr>
                <a:t>内部被ばく</a:t>
              </a:r>
            </a:p>
          </p:txBody>
        </p:sp>
      </p:grpSp>
      <p:grpSp>
        <p:nvGrpSpPr>
          <p:cNvPr id="147" name="グループ化 146"/>
          <p:cNvGrpSpPr/>
          <p:nvPr/>
        </p:nvGrpSpPr>
        <p:grpSpPr>
          <a:xfrm>
            <a:off x="27796" y="1390327"/>
            <a:ext cx="4831942" cy="2143872"/>
            <a:chOff x="3581858" y="772486"/>
            <a:chExt cx="5341447" cy="2369933"/>
          </a:xfrm>
        </p:grpSpPr>
        <p:sp>
          <p:nvSpPr>
            <p:cNvPr id="148" name="正方形/長方形 147"/>
            <p:cNvSpPr/>
            <p:nvPr/>
          </p:nvSpPr>
          <p:spPr>
            <a:xfrm>
              <a:off x="3581858" y="772486"/>
              <a:ext cx="5341447" cy="2369933"/>
            </a:xfrm>
            <a:prstGeom prst="rect">
              <a:avLst/>
            </a:prstGeom>
            <a:solidFill>
              <a:schemeClr val="bg1"/>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nvGrpSpPr>
            <p:cNvPr id="149" name="グループ化 107"/>
            <p:cNvGrpSpPr/>
            <p:nvPr/>
          </p:nvGrpSpPr>
          <p:grpSpPr>
            <a:xfrm>
              <a:off x="3658910" y="1545694"/>
              <a:ext cx="2232248" cy="1296144"/>
              <a:chOff x="1907704" y="1052736"/>
              <a:chExt cx="2232248" cy="1296144"/>
            </a:xfrm>
          </p:grpSpPr>
          <p:sp>
            <p:nvSpPr>
              <p:cNvPr id="153" name="円/楕円 54"/>
              <p:cNvSpPr/>
              <p:nvPr/>
            </p:nvSpPr>
            <p:spPr>
              <a:xfrm>
                <a:off x="1907704" y="1052736"/>
                <a:ext cx="2232248" cy="1296144"/>
              </a:xfrm>
              <a:prstGeom prst="ellipse">
                <a:avLst/>
              </a:prstGeom>
              <a:gradFill flip="none" rotWithShape="1">
                <a:gsLst>
                  <a:gs pos="0">
                    <a:schemeClr val="bg1"/>
                  </a:gs>
                  <a:gs pos="50000">
                    <a:srgbClr val="FF99FF"/>
                  </a:gs>
                  <a:gs pos="100000">
                    <a:srgbClr val="FA0AC7"/>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154" name="円/楕円 46"/>
              <p:cNvSpPr/>
              <p:nvPr/>
            </p:nvSpPr>
            <p:spPr>
              <a:xfrm>
                <a:off x="3059832" y="1196752"/>
                <a:ext cx="648072" cy="648072"/>
              </a:xfrm>
              <a:prstGeom prst="ellipse">
                <a:avLst/>
              </a:prstGeom>
              <a:gradFill flip="none" rotWithShape="1">
                <a:gsLst>
                  <a:gs pos="0">
                    <a:schemeClr val="bg1"/>
                  </a:gs>
                  <a:gs pos="50000">
                    <a:srgbClr val="92D050"/>
                  </a:gs>
                  <a:gs pos="100000">
                    <a:srgbClr val="00B05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dirty="0">
                  <a:solidFill>
                    <a:srgbClr val="000000"/>
                  </a:solidFill>
                </a:endParaRPr>
              </a:p>
            </p:txBody>
          </p:sp>
          <p:sp>
            <p:nvSpPr>
              <p:cNvPr id="155" name="テキスト ボックス 154"/>
              <p:cNvSpPr txBox="1"/>
              <p:nvPr/>
            </p:nvSpPr>
            <p:spPr>
              <a:xfrm>
                <a:off x="2791980" y="1196752"/>
                <a:ext cx="699901" cy="370740"/>
              </a:xfrm>
              <a:prstGeom prst="rect">
                <a:avLst/>
              </a:prstGeom>
              <a:noFill/>
            </p:spPr>
            <p:txBody>
              <a:bodyPr wrap="square" rtlCol="0">
                <a:spAutoFit/>
              </a:bodyPr>
              <a:lstStyle/>
              <a:p>
                <a:pPr fontAlgn="base">
                  <a:spcBef>
                    <a:spcPct val="0"/>
                  </a:spcBef>
                  <a:spcAft>
                    <a:spcPct val="0"/>
                  </a:spcAft>
                  <a:defRPr/>
                </a:pPr>
                <a:r>
                  <a:rPr lang="en-US" altLang="ja-JP" sz="1600" dirty="0">
                    <a:solidFill>
                      <a:srgbClr val="000000"/>
                    </a:solidFill>
                    <a:ea typeface="ＭＳ Ｐゴシック" pitchFamily="50" charset="-128"/>
                  </a:rPr>
                  <a:t>222</a:t>
                </a:r>
                <a:endParaRPr lang="ja-JP" altLang="en-US" sz="1600" dirty="0">
                  <a:solidFill>
                    <a:srgbClr val="000000"/>
                  </a:solidFill>
                  <a:ea typeface="ＭＳ Ｐゴシック" pitchFamily="50" charset="-128"/>
                </a:endParaRPr>
              </a:p>
            </p:txBody>
          </p:sp>
          <p:sp>
            <p:nvSpPr>
              <p:cNvPr id="156" name="テキスト ボックス 155"/>
              <p:cNvSpPr txBox="1"/>
              <p:nvPr/>
            </p:nvSpPr>
            <p:spPr>
              <a:xfrm>
                <a:off x="2932754" y="1434260"/>
                <a:ext cx="559127" cy="374253"/>
              </a:xfrm>
              <a:prstGeom prst="rect">
                <a:avLst/>
              </a:prstGeom>
              <a:noFill/>
            </p:spPr>
            <p:txBody>
              <a:bodyPr wrap="square" rtlCol="0">
                <a:spAutoFit/>
              </a:bodyPr>
              <a:lstStyle/>
              <a:p>
                <a:pPr fontAlgn="base">
                  <a:spcBef>
                    <a:spcPct val="0"/>
                  </a:spcBef>
                  <a:spcAft>
                    <a:spcPct val="0"/>
                  </a:spcAft>
                  <a:defRPr/>
                </a:pPr>
                <a:r>
                  <a:rPr lang="en-US" altLang="ja-JP" sz="1600" dirty="0">
                    <a:solidFill>
                      <a:srgbClr val="000000"/>
                    </a:solidFill>
                    <a:ea typeface="ＭＳ Ｐゴシック" pitchFamily="50" charset="-128"/>
                  </a:rPr>
                  <a:t>86</a:t>
                </a:r>
                <a:endParaRPr lang="ja-JP" altLang="en-US" sz="1600" dirty="0">
                  <a:solidFill>
                    <a:srgbClr val="000000"/>
                  </a:solidFill>
                  <a:ea typeface="ＭＳ Ｐゴシック" pitchFamily="50" charset="-128"/>
                </a:endParaRPr>
              </a:p>
            </p:txBody>
          </p:sp>
          <p:sp>
            <p:nvSpPr>
              <p:cNvPr id="157" name="テキスト ボックス 156"/>
              <p:cNvSpPr txBox="1"/>
              <p:nvPr/>
            </p:nvSpPr>
            <p:spPr>
              <a:xfrm>
                <a:off x="3275856" y="1300698"/>
                <a:ext cx="576064" cy="400110"/>
              </a:xfrm>
              <a:prstGeom prst="rect">
                <a:avLst/>
              </a:prstGeom>
              <a:noFill/>
            </p:spPr>
            <p:txBody>
              <a:bodyPr wrap="square" rtlCol="0">
                <a:spAutoFit/>
              </a:bodyPr>
              <a:lstStyle/>
              <a:p>
                <a:pPr fontAlgn="base">
                  <a:spcBef>
                    <a:spcPct val="0"/>
                  </a:spcBef>
                  <a:spcAft>
                    <a:spcPct val="0"/>
                  </a:spcAft>
                  <a:defRPr/>
                </a:pPr>
                <a:r>
                  <a:rPr lang="en-US" altLang="ja-JP" sz="2000" dirty="0" err="1">
                    <a:solidFill>
                      <a:srgbClr val="000000"/>
                    </a:solidFill>
                    <a:ea typeface="ＭＳ Ｐゴシック" pitchFamily="50" charset="-128"/>
                  </a:rPr>
                  <a:t>Rn</a:t>
                </a:r>
                <a:endParaRPr lang="ja-JP" altLang="en-US" sz="2000" dirty="0">
                  <a:solidFill>
                    <a:srgbClr val="000000"/>
                  </a:solidFill>
                  <a:ea typeface="ＭＳ Ｐゴシック" pitchFamily="50" charset="-128"/>
                </a:endParaRPr>
              </a:p>
            </p:txBody>
          </p:sp>
          <p:sp>
            <p:nvSpPr>
              <p:cNvPr id="158" name="円/楕円 50"/>
              <p:cNvSpPr/>
              <p:nvPr/>
            </p:nvSpPr>
            <p:spPr>
              <a:xfrm>
                <a:off x="2339752" y="1484784"/>
                <a:ext cx="648072" cy="648072"/>
              </a:xfrm>
              <a:prstGeom prst="ellipse">
                <a:avLst/>
              </a:prstGeom>
              <a:gradFill flip="none" rotWithShape="1">
                <a:gsLst>
                  <a:gs pos="0">
                    <a:schemeClr val="bg1"/>
                  </a:gs>
                  <a:gs pos="50000">
                    <a:srgbClr val="92D050"/>
                  </a:gs>
                  <a:gs pos="100000">
                    <a:srgbClr val="00B05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dirty="0">
                  <a:solidFill>
                    <a:srgbClr val="000000"/>
                  </a:solidFill>
                </a:endParaRPr>
              </a:p>
            </p:txBody>
          </p:sp>
          <p:sp>
            <p:nvSpPr>
              <p:cNvPr id="159" name="テキスト ボックス 158"/>
              <p:cNvSpPr txBox="1"/>
              <p:nvPr/>
            </p:nvSpPr>
            <p:spPr>
              <a:xfrm>
                <a:off x="2149795" y="1484784"/>
                <a:ext cx="622004" cy="384575"/>
              </a:xfrm>
              <a:prstGeom prst="rect">
                <a:avLst/>
              </a:prstGeom>
              <a:noFill/>
            </p:spPr>
            <p:txBody>
              <a:bodyPr wrap="square" rtlCol="0">
                <a:spAutoFit/>
              </a:bodyPr>
              <a:lstStyle/>
              <a:p>
                <a:pPr fontAlgn="base">
                  <a:spcBef>
                    <a:spcPct val="0"/>
                  </a:spcBef>
                  <a:spcAft>
                    <a:spcPct val="0"/>
                  </a:spcAft>
                  <a:defRPr/>
                </a:pPr>
                <a:r>
                  <a:rPr lang="en-US" altLang="ja-JP" sz="1600" dirty="0">
                    <a:solidFill>
                      <a:srgbClr val="000000"/>
                    </a:solidFill>
                    <a:ea typeface="ＭＳ Ｐゴシック" pitchFamily="50" charset="-128"/>
                  </a:rPr>
                  <a:t>220</a:t>
                </a:r>
                <a:endParaRPr lang="ja-JP" altLang="en-US" sz="1600" dirty="0">
                  <a:solidFill>
                    <a:srgbClr val="000000"/>
                  </a:solidFill>
                  <a:ea typeface="ＭＳ Ｐゴシック" pitchFamily="50" charset="-128"/>
                </a:endParaRPr>
              </a:p>
            </p:txBody>
          </p:sp>
          <p:sp>
            <p:nvSpPr>
              <p:cNvPr id="160" name="テキスト ボックス 159"/>
              <p:cNvSpPr txBox="1"/>
              <p:nvPr/>
            </p:nvSpPr>
            <p:spPr>
              <a:xfrm>
                <a:off x="2229532" y="1722293"/>
                <a:ext cx="542267" cy="374253"/>
              </a:xfrm>
              <a:prstGeom prst="rect">
                <a:avLst/>
              </a:prstGeom>
              <a:noFill/>
            </p:spPr>
            <p:txBody>
              <a:bodyPr wrap="square" rtlCol="0">
                <a:spAutoFit/>
              </a:bodyPr>
              <a:lstStyle/>
              <a:p>
                <a:pPr fontAlgn="base">
                  <a:spcBef>
                    <a:spcPct val="0"/>
                  </a:spcBef>
                  <a:spcAft>
                    <a:spcPct val="0"/>
                  </a:spcAft>
                  <a:defRPr/>
                </a:pPr>
                <a:r>
                  <a:rPr lang="en-US" altLang="ja-JP" sz="1600" dirty="0">
                    <a:solidFill>
                      <a:srgbClr val="000000"/>
                    </a:solidFill>
                    <a:ea typeface="ＭＳ Ｐゴシック" pitchFamily="50" charset="-128"/>
                  </a:rPr>
                  <a:t>86</a:t>
                </a:r>
                <a:endParaRPr lang="ja-JP" altLang="en-US" sz="1600" dirty="0">
                  <a:solidFill>
                    <a:srgbClr val="000000"/>
                  </a:solidFill>
                  <a:ea typeface="ＭＳ Ｐゴシック" pitchFamily="50" charset="-128"/>
                </a:endParaRPr>
              </a:p>
            </p:txBody>
          </p:sp>
          <p:sp>
            <p:nvSpPr>
              <p:cNvPr id="161" name="テキスト ボックス 160"/>
              <p:cNvSpPr txBox="1"/>
              <p:nvPr/>
            </p:nvSpPr>
            <p:spPr>
              <a:xfrm>
                <a:off x="2555776" y="1588730"/>
                <a:ext cx="576064" cy="400110"/>
              </a:xfrm>
              <a:prstGeom prst="rect">
                <a:avLst/>
              </a:prstGeom>
              <a:noFill/>
            </p:spPr>
            <p:txBody>
              <a:bodyPr wrap="square" rtlCol="0">
                <a:spAutoFit/>
              </a:bodyPr>
              <a:lstStyle/>
              <a:p>
                <a:pPr fontAlgn="base">
                  <a:spcBef>
                    <a:spcPct val="0"/>
                  </a:spcBef>
                  <a:spcAft>
                    <a:spcPct val="0"/>
                  </a:spcAft>
                  <a:defRPr/>
                </a:pPr>
                <a:r>
                  <a:rPr lang="en-US" altLang="ja-JP" sz="2000" dirty="0" err="1">
                    <a:solidFill>
                      <a:srgbClr val="000000"/>
                    </a:solidFill>
                    <a:ea typeface="ＭＳ Ｐゴシック" pitchFamily="50" charset="-128"/>
                  </a:rPr>
                  <a:t>Rn</a:t>
                </a:r>
                <a:endParaRPr lang="ja-JP" altLang="en-US" sz="2000" dirty="0">
                  <a:solidFill>
                    <a:srgbClr val="000000"/>
                  </a:solidFill>
                  <a:ea typeface="ＭＳ Ｐゴシック" pitchFamily="50" charset="-128"/>
                </a:endParaRPr>
              </a:p>
            </p:txBody>
          </p:sp>
          <p:sp>
            <p:nvSpPr>
              <p:cNvPr id="162" name="テキスト ボックス 161"/>
              <p:cNvSpPr txBox="1"/>
              <p:nvPr/>
            </p:nvSpPr>
            <p:spPr>
              <a:xfrm>
                <a:off x="2915816" y="1844824"/>
                <a:ext cx="936104" cy="400110"/>
              </a:xfrm>
              <a:prstGeom prst="rect">
                <a:avLst/>
              </a:prstGeom>
              <a:noFill/>
            </p:spPr>
            <p:txBody>
              <a:bodyPr wrap="square" rtlCol="0">
                <a:spAutoFit/>
              </a:bodyPr>
              <a:lstStyle/>
              <a:p>
                <a:pPr fontAlgn="base">
                  <a:spcBef>
                    <a:spcPct val="0"/>
                  </a:spcBef>
                  <a:spcAft>
                    <a:spcPct val="0"/>
                  </a:spcAft>
                  <a:defRPr/>
                </a:pPr>
                <a:r>
                  <a:rPr lang="ja-JP" altLang="en-US" sz="2000" b="1" dirty="0">
                    <a:solidFill>
                      <a:srgbClr val="000000"/>
                    </a:solidFill>
                    <a:latin typeface="HG丸ｺﾞｼｯｸM-PRO" pitchFamily="50" charset="-128"/>
                  </a:rPr>
                  <a:t>空気</a:t>
                </a:r>
              </a:p>
            </p:txBody>
          </p:sp>
        </p:grpSp>
        <p:pic>
          <p:nvPicPr>
            <p:cNvPr id="150" name="図 1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698959" y="1188526"/>
              <a:ext cx="2186174" cy="1953893"/>
            </a:xfrm>
            <a:prstGeom prst="rect">
              <a:avLst/>
            </a:prstGeom>
          </p:spPr>
        </p:pic>
        <p:sp>
          <p:nvSpPr>
            <p:cNvPr id="151" name="右矢印 83"/>
            <p:cNvSpPr/>
            <p:nvPr/>
          </p:nvSpPr>
          <p:spPr>
            <a:xfrm rot="21342310">
              <a:off x="5907534" y="1886121"/>
              <a:ext cx="928916" cy="472135"/>
            </a:xfrm>
            <a:prstGeom prst="rightArrow">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152" name="テキスト ボックス 151"/>
            <p:cNvSpPr txBox="1"/>
            <p:nvPr/>
          </p:nvSpPr>
          <p:spPr>
            <a:xfrm>
              <a:off x="3673198" y="818572"/>
              <a:ext cx="3728942" cy="510345"/>
            </a:xfrm>
            <a:prstGeom prst="rect">
              <a:avLst/>
            </a:prstGeom>
            <a:noFill/>
          </p:spPr>
          <p:txBody>
            <a:bodyPr wrap="square" rtlCol="0">
              <a:spAutoFit/>
            </a:bodyPr>
            <a:lstStyle/>
            <a:p>
              <a:pPr fontAlgn="base">
                <a:spcBef>
                  <a:spcPct val="0"/>
                </a:spcBef>
                <a:spcAft>
                  <a:spcPct val="0"/>
                </a:spcAft>
                <a:defRPr/>
              </a:pPr>
              <a:r>
                <a:rPr lang="ja-JP" altLang="en-US" sz="2400" b="1" dirty="0">
                  <a:solidFill>
                    <a:srgbClr val="000000"/>
                  </a:solidFill>
                  <a:latin typeface="HG丸ｺﾞｼｯｸM-PRO" pitchFamily="50" charset="-128"/>
                </a:rPr>
                <a:t>呼吸による</a:t>
              </a:r>
              <a:r>
                <a:rPr lang="ja-JP" altLang="en-US" sz="2400" b="1" u="sng" dirty="0">
                  <a:solidFill>
                    <a:srgbClr val="FF0000"/>
                  </a:solidFill>
                  <a:latin typeface="HG丸ｺﾞｼｯｸM-PRO" pitchFamily="50" charset="-128"/>
                </a:rPr>
                <a:t>内部被ばく</a:t>
              </a:r>
            </a:p>
          </p:txBody>
        </p:sp>
      </p:grpSp>
      <p:grpSp>
        <p:nvGrpSpPr>
          <p:cNvPr id="13" name="グループ化 12"/>
          <p:cNvGrpSpPr/>
          <p:nvPr/>
        </p:nvGrpSpPr>
        <p:grpSpPr>
          <a:xfrm>
            <a:off x="5076056" y="4654438"/>
            <a:ext cx="4139478" cy="1942914"/>
            <a:chOff x="5076056" y="4654438"/>
            <a:chExt cx="4139478" cy="1942914"/>
          </a:xfrm>
        </p:grpSpPr>
        <p:sp>
          <p:nvSpPr>
            <p:cNvPr id="86" name="右矢印 85"/>
            <p:cNvSpPr/>
            <p:nvPr/>
          </p:nvSpPr>
          <p:spPr>
            <a:xfrm rot="17724467">
              <a:off x="6610313" y="4762450"/>
              <a:ext cx="720080" cy="504056"/>
            </a:xfrm>
            <a:prstGeom prst="rightArrow">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grpSp>
          <p:nvGrpSpPr>
            <p:cNvPr id="4" name="グループ化 111"/>
            <p:cNvGrpSpPr/>
            <p:nvPr/>
          </p:nvGrpSpPr>
          <p:grpSpPr>
            <a:xfrm>
              <a:off x="5076056" y="5157192"/>
              <a:ext cx="2592288" cy="1440160"/>
              <a:chOff x="5076056" y="5157192"/>
              <a:chExt cx="2592288" cy="1440160"/>
            </a:xfrm>
          </p:grpSpPr>
          <p:sp>
            <p:nvSpPr>
              <p:cNvPr id="82" name="円/楕円 81"/>
              <p:cNvSpPr/>
              <p:nvPr/>
            </p:nvSpPr>
            <p:spPr>
              <a:xfrm>
                <a:off x="5076056" y="5157192"/>
                <a:ext cx="2592288" cy="1440160"/>
              </a:xfrm>
              <a:prstGeom prst="ellipse">
                <a:avLst/>
              </a:prstGeom>
              <a:gradFill flip="none" rotWithShape="1">
                <a:gsLst>
                  <a:gs pos="0">
                    <a:schemeClr val="bg1"/>
                  </a:gs>
                  <a:gs pos="50000">
                    <a:srgbClr val="FACB9C"/>
                  </a:gs>
                  <a:gs pos="100000">
                    <a:srgbClr val="FFC0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70" name="円/楕円 69"/>
              <p:cNvSpPr/>
              <p:nvPr/>
            </p:nvSpPr>
            <p:spPr>
              <a:xfrm>
                <a:off x="5364088" y="5589240"/>
                <a:ext cx="648072" cy="648072"/>
              </a:xfrm>
              <a:prstGeom prst="ellipse">
                <a:avLst/>
              </a:prstGeom>
              <a:gradFill flip="none" rotWithShape="1">
                <a:gsLst>
                  <a:gs pos="0">
                    <a:schemeClr val="bg1"/>
                  </a:gs>
                  <a:gs pos="50000">
                    <a:srgbClr val="92D050"/>
                  </a:gs>
                  <a:gs pos="100000">
                    <a:srgbClr val="00B05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dirty="0">
                  <a:solidFill>
                    <a:srgbClr val="000000"/>
                  </a:solidFill>
                </a:endParaRPr>
              </a:p>
            </p:txBody>
          </p:sp>
          <p:sp>
            <p:nvSpPr>
              <p:cNvPr id="71" name="テキスト ボックス 70"/>
              <p:cNvSpPr txBox="1"/>
              <p:nvPr/>
            </p:nvSpPr>
            <p:spPr>
              <a:xfrm>
                <a:off x="5220072" y="5589240"/>
                <a:ext cx="576064" cy="338554"/>
              </a:xfrm>
              <a:prstGeom prst="rect">
                <a:avLst/>
              </a:prstGeom>
              <a:noFill/>
            </p:spPr>
            <p:txBody>
              <a:bodyPr wrap="square" rtlCol="0">
                <a:spAutoFit/>
              </a:bodyPr>
              <a:lstStyle/>
              <a:p>
                <a:pPr fontAlgn="base">
                  <a:spcBef>
                    <a:spcPct val="0"/>
                  </a:spcBef>
                  <a:spcAft>
                    <a:spcPct val="0"/>
                  </a:spcAft>
                  <a:defRPr/>
                </a:pPr>
                <a:r>
                  <a:rPr lang="en-US" altLang="ja-JP" sz="1600" dirty="0">
                    <a:solidFill>
                      <a:srgbClr val="000000"/>
                    </a:solidFill>
                    <a:ea typeface="ＭＳ Ｐゴシック" pitchFamily="50" charset="-128"/>
                  </a:rPr>
                  <a:t>238</a:t>
                </a:r>
                <a:endParaRPr lang="ja-JP" altLang="en-US" sz="1600" dirty="0">
                  <a:solidFill>
                    <a:srgbClr val="000000"/>
                  </a:solidFill>
                  <a:ea typeface="ＭＳ Ｐゴシック" pitchFamily="50" charset="-128"/>
                </a:endParaRPr>
              </a:p>
            </p:txBody>
          </p:sp>
          <p:sp>
            <p:nvSpPr>
              <p:cNvPr id="72" name="テキスト ボックス 71"/>
              <p:cNvSpPr txBox="1"/>
              <p:nvPr/>
            </p:nvSpPr>
            <p:spPr>
              <a:xfrm>
                <a:off x="5364088" y="5826750"/>
                <a:ext cx="432048" cy="338554"/>
              </a:xfrm>
              <a:prstGeom prst="rect">
                <a:avLst/>
              </a:prstGeom>
              <a:noFill/>
            </p:spPr>
            <p:txBody>
              <a:bodyPr wrap="square" rtlCol="0">
                <a:spAutoFit/>
              </a:bodyPr>
              <a:lstStyle/>
              <a:p>
                <a:pPr fontAlgn="base">
                  <a:spcBef>
                    <a:spcPct val="0"/>
                  </a:spcBef>
                  <a:spcAft>
                    <a:spcPct val="0"/>
                  </a:spcAft>
                  <a:defRPr/>
                </a:pPr>
                <a:r>
                  <a:rPr lang="en-US" altLang="ja-JP" sz="1600" dirty="0">
                    <a:solidFill>
                      <a:srgbClr val="000000"/>
                    </a:solidFill>
                    <a:ea typeface="ＭＳ Ｐゴシック" pitchFamily="50" charset="-128"/>
                  </a:rPr>
                  <a:t>92</a:t>
                </a:r>
                <a:endParaRPr lang="ja-JP" altLang="en-US" sz="1600" dirty="0">
                  <a:solidFill>
                    <a:srgbClr val="000000"/>
                  </a:solidFill>
                  <a:ea typeface="ＭＳ Ｐゴシック" pitchFamily="50" charset="-128"/>
                </a:endParaRPr>
              </a:p>
            </p:txBody>
          </p:sp>
          <p:sp>
            <p:nvSpPr>
              <p:cNvPr id="73" name="テキスト ボックス 72"/>
              <p:cNvSpPr txBox="1"/>
              <p:nvPr/>
            </p:nvSpPr>
            <p:spPr>
              <a:xfrm>
                <a:off x="5580112" y="5661248"/>
                <a:ext cx="576064" cy="400110"/>
              </a:xfrm>
              <a:prstGeom prst="rect">
                <a:avLst/>
              </a:prstGeom>
              <a:noFill/>
            </p:spPr>
            <p:txBody>
              <a:bodyPr wrap="square" rtlCol="0">
                <a:spAutoFit/>
              </a:bodyPr>
              <a:lstStyle/>
              <a:p>
                <a:pPr fontAlgn="base">
                  <a:spcBef>
                    <a:spcPct val="0"/>
                  </a:spcBef>
                  <a:spcAft>
                    <a:spcPct val="0"/>
                  </a:spcAft>
                  <a:defRPr/>
                </a:pPr>
                <a:r>
                  <a:rPr lang="en-US" altLang="ja-JP" sz="2000" dirty="0">
                    <a:solidFill>
                      <a:srgbClr val="000000"/>
                    </a:solidFill>
                    <a:ea typeface="ＭＳ Ｐゴシック" pitchFamily="50" charset="-128"/>
                  </a:rPr>
                  <a:t>U</a:t>
                </a:r>
                <a:endParaRPr lang="ja-JP" altLang="en-US" sz="2000" dirty="0">
                  <a:solidFill>
                    <a:srgbClr val="000000"/>
                  </a:solidFill>
                  <a:ea typeface="ＭＳ Ｐゴシック" pitchFamily="50" charset="-128"/>
                </a:endParaRPr>
              </a:p>
            </p:txBody>
          </p:sp>
          <p:sp>
            <p:nvSpPr>
              <p:cNvPr id="74" name="円/楕円 73"/>
              <p:cNvSpPr/>
              <p:nvPr/>
            </p:nvSpPr>
            <p:spPr>
              <a:xfrm>
                <a:off x="6084168" y="5741640"/>
                <a:ext cx="648072" cy="648072"/>
              </a:xfrm>
              <a:prstGeom prst="ellipse">
                <a:avLst/>
              </a:prstGeom>
              <a:gradFill flip="none" rotWithShape="1">
                <a:gsLst>
                  <a:gs pos="0">
                    <a:schemeClr val="bg1"/>
                  </a:gs>
                  <a:gs pos="50000">
                    <a:srgbClr val="92D050"/>
                  </a:gs>
                  <a:gs pos="100000">
                    <a:srgbClr val="00B05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dirty="0">
                  <a:solidFill>
                    <a:srgbClr val="000000"/>
                  </a:solidFill>
                </a:endParaRPr>
              </a:p>
            </p:txBody>
          </p:sp>
          <p:sp>
            <p:nvSpPr>
              <p:cNvPr id="75" name="テキスト ボックス 74"/>
              <p:cNvSpPr txBox="1"/>
              <p:nvPr/>
            </p:nvSpPr>
            <p:spPr>
              <a:xfrm>
                <a:off x="5940152" y="5741640"/>
                <a:ext cx="576064" cy="338554"/>
              </a:xfrm>
              <a:prstGeom prst="rect">
                <a:avLst/>
              </a:prstGeom>
              <a:noFill/>
            </p:spPr>
            <p:txBody>
              <a:bodyPr wrap="square" rtlCol="0">
                <a:spAutoFit/>
              </a:bodyPr>
              <a:lstStyle/>
              <a:p>
                <a:pPr fontAlgn="base">
                  <a:spcBef>
                    <a:spcPct val="0"/>
                  </a:spcBef>
                  <a:spcAft>
                    <a:spcPct val="0"/>
                  </a:spcAft>
                  <a:defRPr/>
                </a:pPr>
                <a:r>
                  <a:rPr lang="en-US" altLang="ja-JP" sz="1600" dirty="0">
                    <a:solidFill>
                      <a:srgbClr val="000000"/>
                    </a:solidFill>
                    <a:ea typeface="ＭＳ Ｐゴシック" pitchFamily="50" charset="-128"/>
                  </a:rPr>
                  <a:t>232</a:t>
                </a:r>
                <a:endParaRPr lang="ja-JP" altLang="en-US" sz="1600" dirty="0">
                  <a:solidFill>
                    <a:srgbClr val="000000"/>
                  </a:solidFill>
                  <a:ea typeface="ＭＳ Ｐゴシック" pitchFamily="50" charset="-128"/>
                </a:endParaRPr>
              </a:p>
            </p:txBody>
          </p:sp>
          <p:sp>
            <p:nvSpPr>
              <p:cNvPr id="76" name="テキスト ボックス 75"/>
              <p:cNvSpPr txBox="1"/>
              <p:nvPr/>
            </p:nvSpPr>
            <p:spPr>
              <a:xfrm>
                <a:off x="6084168" y="5979150"/>
                <a:ext cx="432048" cy="338554"/>
              </a:xfrm>
              <a:prstGeom prst="rect">
                <a:avLst/>
              </a:prstGeom>
              <a:noFill/>
            </p:spPr>
            <p:txBody>
              <a:bodyPr wrap="square" rtlCol="0">
                <a:spAutoFit/>
              </a:bodyPr>
              <a:lstStyle/>
              <a:p>
                <a:pPr fontAlgn="base">
                  <a:spcBef>
                    <a:spcPct val="0"/>
                  </a:spcBef>
                  <a:spcAft>
                    <a:spcPct val="0"/>
                  </a:spcAft>
                  <a:defRPr/>
                </a:pPr>
                <a:r>
                  <a:rPr lang="en-US" altLang="ja-JP" sz="1600" dirty="0">
                    <a:solidFill>
                      <a:srgbClr val="000000"/>
                    </a:solidFill>
                    <a:ea typeface="ＭＳ Ｐゴシック" pitchFamily="50" charset="-128"/>
                  </a:rPr>
                  <a:t>90</a:t>
                </a:r>
                <a:endParaRPr lang="ja-JP" altLang="en-US" sz="1600" dirty="0">
                  <a:solidFill>
                    <a:srgbClr val="000000"/>
                  </a:solidFill>
                  <a:ea typeface="ＭＳ Ｐゴシック" pitchFamily="50" charset="-128"/>
                </a:endParaRPr>
              </a:p>
            </p:txBody>
          </p:sp>
          <p:sp>
            <p:nvSpPr>
              <p:cNvPr id="77" name="テキスト ボックス 76"/>
              <p:cNvSpPr txBox="1"/>
              <p:nvPr/>
            </p:nvSpPr>
            <p:spPr>
              <a:xfrm>
                <a:off x="6300192" y="5813648"/>
                <a:ext cx="576064" cy="400110"/>
              </a:xfrm>
              <a:prstGeom prst="rect">
                <a:avLst/>
              </a:prstGeom>
              <a:noFill/>
            </p:spPr>
            <p:txBody>
              <a:bodyPr wrap="square" rtlCol="0">
                <a:spAutoFit/>
              </a:bodyPr>
              <a:lstStyle/>
              <a:p>
                <a:pPr fontAlgn="base">
                  <a:spcBef>
                    <a:spcPct val="0"/>
                  </a:spcBef>
                  <a:spcAft>
                    <a:spcPct val="0"/>
                  </a:spcAft>
                  <a:defRPr/>
                </a:pPr>
                <a:r>
                  <a:rPr lang="en-US" altLang="ja-JP" sz="2000" dirty="0" err="1">
                    <a:solidFill>
                      <a:srgbClr val="000000"/>
                    </a:solidFill>
                    <a:ea typeface="ＭＳ Ｐゴシック" pitchFamily="50" charset="-128"/>
                  </a:rPr>
                  <a:t>Th</a:t>
                </a:r>
                <a:endParaRPr lang="ja-JP" altLang="en-US" sz="2000" dirty="0">
                  <a:solidFill>
                    <a:srgbClr val="000000"/>
                  </a:solidFill>
                  <a:ea typeface="ＭＳ Ｐゴシック" pitchFamily="50" charset="-128"/>
                </a:endParaRPr>
              </a:p>
            </p:txBody>
          </p:sp>
          <p:sp>
            <p:nvSpPr>
              <p:cNvPr id="78" name="円/楕円 77"/>
              <p:cNvSpPr/>
              <p:nvPr/>
            </p:nvSpPr>
            <p:spPr>
              <a:xfrm>
                <a:off x="6804248" y="5517232"/>
                <a:ext cx="648072" cy="648072"/>
              </a:xfrm>
              <a:prstGeom prst="ellipse">
                <a:avLst/>
              </a:prstGeom>
              <a:gradFill flip="none" rotWithShape="1">
                <a:gsLst>
                  <a:gs pos="0">
                    <a:schemeClr val="bg1"/>
                  </a:gs>
                  <a:gs pos="50000">
                    <a:srgbClr val="92D050"/>
                  </a:gs>
                  <a:gs pos="100000">
                    <a:srgbClr val="00B05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dirty="0">
                  <a:solidFill>
                    <a:srgbClr val="000000"/>
                  </a:solidFill>
                </a:endParaRPr>
              </a:p>
            </p:txBody>
          </p:sp>
          <p:sp>
            <p:nvSpPr>
              <p:cNvPr id="79" name="テキスト ボックス 78"/>
              <p:cNvSpPr txBox="1"/>
              <p:nvPr/>
            </p:nvSpPr>
            <p:spPr>
              <a:xfrm>
                <a:off x="6804248" y="5517232"/>
                <a:ext cx="432048" cy="338554"/>
              </a:xfrm>
              <a:prstGeom prst="rect">
                <a:avLst/>
              </a:prstGeom>
              <a:noFill/>
            </p:spPr>
            <p:txBody>
              <a:bodyPr wrap="square" rtlCol="0">
                <a:spAutoFit/>
              </a:bodyPr>
              <a:lstStyle/>
              <a:p>
                <a:pPr fontAlgn="base">
                  <a:spcBef>
                    <a:spcPct val="0"/>
                  </a:spcBef>
                  <a:spcAft>
                    <a:spcPct val="0"/>
                  </a:spcAft>
                  <a:defRPr/>
                </a:pPr>
                <a:r>
                  <a:rPr lang="en-US" altLang="ja-JP" sz="1600" dirty="0">
                    <a:solidFill>
                      <a:srgbClr val="000000"/>
                    </a:solidFill>
                    <a:ea typeface="ＭＳ Ｐゴシック" pitchFamily="50" charset="-128"/>
                  </a:rPr>
                  <a:t>40</a:t>
                </a:r>
                <a:endParaRPr lang="ja-JP" altLang="en-US" sz="1600" dirty="0">
                  <a:solidFill>
                    <a:srgbClr val="000000"/>
                  </a:solidFill>
                  <a:ea typeface="ＭＳ Ｐゴシック" pitchFamily="50" charset="-128"/>
                </a:endParaRPr>
              </a:p>
            </p:txBody>
          </p:sp>
          <p:sp>
            <p:nvSpPr>
              <p:cNvPr id="80" name="テキスト ボックス 79"/>
              <p:cNvSpPr txBox="1"/>
              <p:nvPr/>
            </p:nvSpPr>
            <p:spPr>
              <a:xfrm>
                <a:off x="6804248" y="5754742"/>
                <a:ext cx="432048" cy="338554"/>
              </a:xfrm>
              <a:prstGeom prst="rect">
                <a:avLst/>
              </a:prstGeom>
              <a:noFill/>
            </p:spPr>
            <p:txBody>
              <a:bodyPr wrap="square" rtlCol="0">
                <a:spAutoFit/>
              </a:bodyPr>
              <a:lstStyle/>
              <a:p>
                <a:pPr algn="r" fontAlgn="base">
                  <a:spcBef>
                    <a:spcPct val="0"/>
                  </a:spcBef>
                  <a:spcAft>
                    <a:spcPct val="0"/>
                  </a:spcAft>
                  <a:defRPr/>
                </a:pPr>
                <a:r>
                  <a:rPr lang="en-US" altLang="ja-JP" sz="1600" dirty="0">
                    <a:solidFill>
                      <a:srgbClr val="000000"/>
                    </a:solidFill>
                    <a:ea typeface="ＭＳ Ｐゴシック" pitchFamily="50" charset="-128"/>
                  </a:rPr>
                  <a:t>19</a:t>
                </a:r>
                <a:endParaRPr lang="ja-JP" altLang="en-US" sz="1600" dirty="0">
                  <a:solidFill>
                    <a:srgbClr val="000000"/>
                  </a:solidFill>
                  <a:ea typeface="ＭＳ Ｐゴシック" pitchFamily="50" charset="-128"/>
                </a:endParaRPr>
              </a:p>
            </p:txBody>
          </p:sp>
          <p:sp>
            <p:nvSpPr>
              <p:cNvPr id="81" name="テキスト ボックス 80"/>
              <p:cNvSpPr txBox="1"/>
              <p:nvPr/>
            </p:nvSpPr>
            <p:spPr>
              <a:xfrm>
                <a:off x="7092280" y="5621178"/>
                <a:ext cx="576064" cy="400110"/>
              </a:xfrm>
              <a:prstGeom prst="rect">
                <a:avLst/>
              </a:prstGeom>
              <a:noFill/>
            </p:spPr>
            <p:txBody>
              <a:bodyPr wrap="square" rtlCol="0">
                <a:spAutoFit/>
              </a:bodyPr>
              <a:lstStyle/>
              <a:p>
                <a:pPr fontAlgn="base">
                  <a:spcBef>
                    <a:spcPct val="0"/>
                  </a:spcBef>
                  <a:spcAft>
                    <a:spcPct val="0"/>
                  </a:spcAft>
                  <a:defRPr/>
                </a:pPr>
                <a:r>
                  <a:rPr lang="en-US" altLang="ja-JP" sz="2000" dirty="0">
                    <a:solidFill>
                      <a:srgbClr val="000000"/>
                    </a:solidFill>
                    <a:ea typeface="ＭＳ Ｐゴシック" pitchFamily="50" charset="-128"/>
                  </a:rPr>
                  <a:t>K</a:t>
                </a:r>
                <a:endParaRPr lang="ja-JP" altLang="en-US" sz="2000" dirty="0">
                  <a:solidFill>
                    <a:srgbClr val="000000"/>
                  </a:solidFill>
                  <a:ea typeface="ＭＳ Ｐゴシック" pitchFamily="50" charset="-128"/>
                </a:endParaRPr>
              </a:p>
            </p:txBody>
          </p:sp>
          <p:sp>
            <p:nvSpPr>
              <p:cNvPr id="90" name="テキスト ボックス 89"/>
              <p:cNvSpPr txBox="1"/>
              <p:nvPr/>
            </p:nvSpPr>
            <p:spPr>
              <a:xfrm>
                <a:off x="5868144" y="5189130"/>
                <a:ext cx="936104" cy="400110"/>
              </a:xfrm>
              <a:prstGeom prst="rect">
                <a:avLst/>
              </a:prstGeom>
              <a:noFill/>
            </p:spPr>
            <p:txBody>
              <a:bodyPr wrap="square" rtlCol="0">
                <a:spAutoFit/>
              </a:bodyPr>
              <a:lstStyle/>
              <a:p>
                <a:pPr fontAlgn="base">
                  <a:spcBef>
                    <a:spcPct val="0"/>
                  </a:spcBef>
                  <a:spcAft>
                    <a:spcPct val="0"/>
                  </a:spcAft>
                  <a:defRPr/>
                </a:pPr>
                <a:r>
                  <a:rPr lang="ja-JP" altLang="en-US" sz="2000" b="1" dirty="0">
                    <a:solidFill>
                      <a:srgbClr val="000000"/>
                    </a:solidFill>
                    <a:latin typeface="HG丸ｺﾞｼｯｸM-PRO" pitchFamily="50" charset="-128"/>
                  </a:rPr>
                  <a:t>地面</a:t>
                </a:r>
              </a:p>
            </p:txBody>
          </p:sp>
        </p:grpSp>
        <p:sp>
          <p:nvSpPr>
            <p:cNvPr id="164" name="テキスト ボックス 163"/>
            <p:cNvSpPr txBox="1"/>
            <p:nvPr/>
          </p:nvSpPr>
          <p:spPr>
            <a:xfrm>
              <a:off x="7487342" y="5307594"/>
              <a:ext cx="1728192" cy="461665"/>
            </a:xfrm>
            <a:prstGeom prst="rect">
              <a:avLst/>
            </a:prstGeom>
            <a:gradFill rotWithShape="1">
              <a:gsLst>
                <a:gs pos="0">
                  <a:srgbClr val="C0504D">
                    <a:satMod val="103000"/>
                    <a:lumMod val="102000"/>
                    <a:tint val="94000"/>
                  </a:srgbClr>
                </a:gs>
                <a:gs pos="50000">
                  <a:srgbClr val="C0504D">
                    <a:satMod val="110000"/>
                    <a:lumMod val="100000"/>
                    <a:shade val="100000"/>
                  </a:srgbClr>
                </a:gs>
                <a:gs pos="100000">
                  <a:srgbClr val="C0504D">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algn="ctr" fontAlgn="base">
                <a:spcBef>
                  <a:spcPct val="0"/>
                </a:spcBef>
                <a:spcAft>
                  <a:spcPct val="0"/>
                </a:spcAft>
                <a:defRPr/>
              </a:pPr>
              <a:r>
                <a:rPr kumimoji="0" lang="ja-JP" altLang="en-US" sz="2400" b="1" kern="0" dirty="0">
                  <a:solidFill>
                    <a:prstClr val="white"/>
                  </a:solidFill>
                  <a:latin typeface="HG丸ｺﾞｼｯｸM-PRO" pitchFamily="50" charset="-128"/>
                </a:rPr>
                <a:t>外部被ばく</a:t>
              </a:r>
            </a:p>
          </p:txBody>
        </p:sp>
      </p:grpSp>
      <p:grpSp>
        <p:nvGrpSpPr>
          <p:cNvPr id="14" name="グループ化 13"/>
          <p:cNvGrpSpPr/>
          <p:nvPr/>
        </p:nvGrpSpPr>
        <p:grpSpPr>
          <a:xfrm>
            <a:off x="4499992" y="-77080"/>
            <a:ext cx="4644008" cy="3002024"/>
            <a:chOff x="4499992" y="-77080"/>
            <a:chExt cx="4644008" cy="3002024"/>
          </a:xfrm>
        </p:grpSpPr>
        <p:sp>
          <p:nvSpPr>
            <p:cNvPr id="83" name="右矢印 82"/>
            <p:cNvSpPr/>
            <p:nvPr/>
          </p:nvSpPr>
          <p:spPr>
            <a:xfrm rot="5400000">
              <a:off x="6696236" y="2312876"/>
              <a:ext cx="720080" cy="504056"/>
            </a:xfrm>
            <a:prstGeom prst="right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grpSp>
          <p:nvGrpSpPr>
            <p:cNvPr id="5" name="グループ化 105"/>
            <p:cNvGrpSpPr/>
            <p:nvPr/>
          </p:nvGrpSpPr>
          <p:grpSpPr>
            <a:xfrm>
              <a:off x="4499992" y="-77080"/>
              <a:ext cx="4644008" cy="2425960"/>
              <a:chOff x="4499992" y="-77080"/>
              <a:chExt cx="4644008" cy="2425960"/>
            </a:xfrm>
          </p:grpSpPr>
          <p:sp>
            <p:nvSpPr>
              <p:cNvPr id="46" name="円/楕円 45"/>
              <p:cNvSpPr/>
              <p:nvPr/>
            </p:nvSpPr>
            <p:spPr>
              <a:xfrm>
                <a:off x="5580112" y="620688"/>
                <a:ext cx="3456384" cy="1728192"/>
              </a:xfrm>
              <a:prstGeom prst="ellipse">
                <a:avLst/>
              </a:prstGeom>
              <a:gradFill flip="none" rotWithShape="1">
                <a:gsLst>
                  <a:gs pos="0">
                    <a:schemeClr val="bg1"/>
                  </a:gs>
                  <a:gs pos="50000">
                    <a:srgbClr val="92D050"/>
                  </a:gs>
                  <a:gs pos="100000">
                    <a:srgbClr val="00B05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30" name="円/楕円 29"/>
              <p:cNvSpPr/>
              <p:nvPr/>
            </p:nvSpPr>
            <p:spPr>
              <a:xfrm>
                <a:off x="7380312" y="1052736"/>
                <a:ext cx="648072" cy="648072"/>
              </a:xfrm>
              <a:prstGeom prst="ellipse">
                <a:avLst/>
              </a:prstGeom>
              <a:gradFill flip="none" rotWithShape="1">
                <a:gsLst>
                  <a:gs pos="0">
                    <a:schemeClr val="bg1"/>
                  </a:gs>
                  <a:gs pos="50000">
                    <a:srgbClr val="92D050"/>
                  </a:gs>
                  <a:gs pos="100000">
                    <a:srgbClr val="00B05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dirty="0">
                  <a:solidFill>
                    <a:srgbClr val="000000"/>
                  </a:solidFill>
                </a:endParaRPr>
              </a:p>
            </p:txBody>
          </p:sp>
          <p:sp>
            <p:nvSpPr>
              <p:cNvPr id="31" name="テキスト ボックス 30"/>
              <p:cNvSpPr txBox="1"/>
              <p:nvPr/>
            </p:nvSpPr>
            <p:spPr>
              <a:xfrm>
                <a:off x="7380312" y="1052736"/>
                <a:ext cx="432048" cy="338554"/>
              </a:xfrm>
              <a:prstGeom prst="rect">
                <a:avLst/>
              </a:prstGeom>
              <a:noFill/>
            </p:spPr>
            <p:txBody>
              <a:bodyPr wrap="square" rtlCol="0">
                <a:spAutoFit/>
              </a:bodyPr>
              <a:lstStyle/>
              <a:p>
                <a:pPr fontAlgn="base">
                  <a:spcBef>
                    <a:spcPct val="0"/>
                  </a:spcBef>
                  <a:spcAft>
                    <a:spcPct val="0"/>
                  </a:spcAft>
                  <a:defRPr/>
                </a:pPr>
                <a:r>
                  <a:rPr lang="en-US" altLang="ja-JP" sz="1600" dirty="0">
                    <a:solidFill>
                      <a:srgbClr val="000000"/>
                    </a:solidFill>
                    <a:ea typeface="ＭＳ Ｐゴシック" pitchFamily="50" charset="-128"/>
                  </a:rPr>
                  <a:t>24</a:t>
                </a:r>
                <a:endParaRPr lang="ja-JP" altLang="en-US" sz="1600" dirty="0">
                  <a:solidFill>
                    <a:srgbClr val="000000"/>
                  </a:solidFill>
                  <a:ea typeface="ＭＳ Ｐゴシック" pitchFamily="50" charset="-128"/>
                </a:endParaRPr>
              </a:p>
            </p:txBody>
          </p:sp>
          <p:sp>
            <p:nvSpPr>
              <p:cNvPr id="32" name="テキスト ボックス 31"/>
              <p:cNvSpPr txBox="1"/>
              <p:nvPr/>
            </p:nvSpPr>
            <p:spPr>
              <a:xfrm>
                <a:off x="7380312" y="1290246"/>
                <a:ext cx="432048" cy="338554"/>
              </a:xfrm>
              <a:prstGeom prst="rect">
                <a:avLst/>
              </a:prstGeom>
              <a:noFill/>
            </p:spPr>
            <p:txBody>
              <a:bodyPr wrap="square" rtlCol="0">
                <a:spAutoFit/>
              </a:bodyPr>
              <a:lstStyle/>
              <a:p>
                <a:pPr fontAlgn="base">
                  <a:spcBef>
                    <a:spcPct val="0"/>
                  </a:spcBef>
                  <a:spcAft>
                    <a:spcPct val="0"/>
                  </a:spcAft>
                  <a:defRPr/>
                </a:pPr>
                <a:r>
                  <a:rPr lang="en-US" altLang="ja-JP" sz="1600" dirty="0">
                    <a:solidFill>
                      <a:srgbClr val="000000"/>
                    </a:solidFill>
                    <a:ea typeface="ＭＳ Ｐゴシック" pitchFamily="50" charset="-128"/>
                  </a:rPr>
                  <a:t>11</a:t>
                </a:r>
                <a:endParaRPr lang="ja-JP" altLang="en-US" sz="1600" dirty="0">
                  <a:solidFill>
                    <a:srgbClr val="000000"/>
                  </a:solidFill>
                  <a:ea typeface="ＭＳ Ｐゴシック" pitchFamily="50" charset="-128"/>
                </a:endParaRPr>
              </a:p>
            </p:txBody>
          </p:sp>
          <p:sp>
            <p:nvSpPr>
              <p:cNvPr id="33" name="テキスト ボックス 32"/>
              <p:cNvSpPr txBox="1"/>
              <p:nvPr/>
            </p:nvSpPr>
            <p:spPr>
              <a:xfrm>
                <a:off x="7596336" y="1156682"/>
                <a:ext cx="576064" cy="400110"/>
              </a:xfrm>
              <a:prstGeom prst="rect">
                <a:avLst/>
              </a:prstGeom>
              <a:noFill/>
            </p:spPr>
            <p:txBody>
              <a:bodyPr wrap="square" rtlCol="0">
                <a:spAutoFit/>
              </a:bodyPr>
              <a:lstStyle/>
              <a:p>
                <a:pPr fontAlgn="base">
                  <a:spcBef>
                    <a:spcPct val="0"/>
                  </a:spcBef>
                  <a:spcAft>
                    <a:spcPct val="0"/>
                  </a:spcAft>
                  <a:defRPr/>
                </a:pPr>
                <a:r>
                  <a:rPr lang="en-US" altLang="ja-JP" sz="2000" dirty="0">
                    <a:solidFill>
                      <a:srgbClr val="000000"/>
                    </a:solidFill>
                    <a:ea typeface="ＭＳ Ｐゴシック" pitchFamily="50" charset="-128"/>
                  </a:rPr>
                  <a:t>Na</a:t>
                </a:r>
                <a:endParaRPr lang="ja-JP" altLang="en-US" sz="2000" dirty="0">
                  <a:solidFill>
                    <a:srgbClr val="000000"/>
                  </a:solidFill>
                  <a:ea typeface="ＭＳ Ｐゴシック" pitchFamily="50" charset="-128"/>
                </a:endParaRPr>
              </a:p>
            </p:txBody>
          </p:sp>
          <p:sp>
            <p:nvSpPr>
              <p:cNvPr id="34" name="円/楕円 33"/>
              <p:cNvSpPr/>
              <p:nvPr/>
            </p:nvSpPr>
            <p:spPr>
              <a:xfrm>
                <a:off x="8172400" y="1205136"/>
                <a:ext cx="648072" cy="648072"/>
              </a:xfrm>
              <a:prstGeom prst="ellipse">
                <a:avLst/>
              </a:prstGeom>
              <a:gradFill flip="none" rotWithShape="1">
                <a:gsLst>
                  <a:gs pos="0">
                    <a:schemeClr val="bg1"/>
                  </a:gs>
                  <a:gs pos="50000">
                    <a:srgbClr val="92D050"/>
                  </a:gs>
                  <a:gs pos="100000">
                    <a:srgbClr val="00B05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dirty="0">
                  <a:solidFill>
                    <a:srgbClr val="000000"/>
                  </a:solidFill>
                </a:endParaRPr>
              </a:p>
            </p:txBody>
          </p:sp>
          <p:sp>
            <p:nvSpPr>
              <p:cNvPr id="35" name="テキスト ボックス 34"/>
              <p:cNvSpPr txBox="1"/>
              <p:nvPr/>
            </p:nvSpPr>
            <p:spPr>
              <a:xfrm>
                <a:off x="8172400" y="1205136"/>
                <a:ext cx="432048" cy="338554"/>
              </a:xfrm>
              <a:prstGeom prst="rect">
                <a:avLst/>
              </a:prstGeom>
              <a:noFill/>
            </p:spPr>
            <p:txBody>
              <a:bodyPr wrap="square" rtlCol="0">
                <a:spAutoFit/>
              </a:bodyPr>
              <a:lstStyle/>
              <a:p>
                <a:pPr fontAlgn="base">
                  <a:spcBef>
                    <a:spcPct val="0"/>
                  </a:spcBef>
                  <a:spcAft>
                    <a:spcPct val="0"/>
                  </a:spcAft>
                  <a:defRPr/>
                </a:pPr>
                <a:r>
                  <a:rPr lang="en-US" altLang="ja-JP" sz="1600" dirty="0">
                    <a:solidFill>
                      <a:srgbClr val="000000"/>
                    </a:solidFill>
                    <a:ea typeface="ＭＳ Ｐゴシック" pitchFamily="50" charset="-128"/>
                  </a:rPr>
                  <a:t>14</a:t>
                </a:r>
                <a:endParaRPr lang="ja-JP" altLang="en-US" sz="1600" dirty="0">
                  <a:solidFill>
                    <a:srgbClr val="000000"/>
                  </a:solidFill>
                  <a:ea typeface="ＭＳ Ｐゴシック" pitchFamily="50" charset="-128"/>
                </a:endParaRPr>
              </a:p>
            </p:txBody>
          </p:sp>
          <p:sp>
            <p:nvSpPr>
              <p:cNvPr id="36" name="テキスト ボックス 35"/>
              <p:cNvSpPr txBox="1"/>
              <p:nvPr/>
            </p:nvSpPr>
            <p:spPr>
              <a:xfrm>
                <a:off x="8172400" y="1442646"/>
                <a:ext cx="432048" cy="338554"/>
              </a:xfrm>
              <a:prstGeom prst="rect">
                <a:avLst/>
              </a:prstGeom>
              <a:noFill/>
            </p:spPr>
            <p:txBody>
              <a:bodyPr wrap="square" rtlCol="0">
                <a:spAutoFit/>
              </a:bodyPr>
              <a:lstStyle/>
              <a:p>
                <a:pPr algn="r" fontAlgn="base">
                  <a:spcBef>
                    <a:spcPct val="0"/>
                  </a:spcBef>
                  <a:spcAft>
                    <a:spcPct val="0"/>
                  </a:spcAft>
                  <a:defRPr/>
                </a:pPr>
                <a:r>
                  <a:rPr lang="en-US" altLang="ja-JP" sz="1600" dirty="0">
                    <a:solidFill>
                      <a:srgbClr val="000000"/>
                    </a:solidFill>
                    <a:ea typeface="ＭＳ Ｐゴシック" pitchFamily="50" charset="-128"/>
                  </a:rPr>
                  <a:t>6</a:t>
                </a:r>
                <a:endParaRPr lang="ja-JP" altLang="en-US" sz="1600" dirty="0">
                  <a:solidFill>
                    <a:srgbClr val="000000"/>
                  </a:solidFill>
                  <a:ea typeface="ＭＳ Ｐゴシック" pitchFamily="50" charset="-128"/>
                </a:endParaRPr>
              </a:p>
            </p:txBody>
          </p:sp>
          <p:sp>
            <p:nvSpPr>
              <p:cNvPr id="37" name="テキスト ボックス 36"/>
              <p:cNvSpPr txBox="1"/>
              <p:nvPr/>
            </p:nvSpPr>
            <p:spPr>
              <a:xfrm>
                <a:off x="8460432" y="1309082"/>
                <a:ext cx="576064" cy="400110"/>
              </a:xfrm>
              <a:prstGeom prst="rect">
                <a:avLst/>
              </a:prstGeom>
              <a:noFill/>
            </p:spPr>
            <p:txBody>
              <a:bodyPr wrap="square" rtlCol="0">
                <a:spAutoFit/>
              </a:bodyPr>
              <a:lstStyle/>
              <a:p>
                <a:pPr fontAlgn="base">
                  <a:spcBef>
                    <a:spcPct val="0"/>
                  </a:spcBef>
                  <a:spcAft>
                    <a:spcPct val="0"/>
                  </a:spcAft>
                  <a:defRPr/>
                </a:pPr>
                <a:r>
                  <a:rPr lang="en-US" altLang="ja-JP" sz="2000" dirty="0">
                    <a:solidFill>
                      <a:srgbClr val="000000"/>
                    </a:solidFill>
                    <a:ea typeface="ＭＳ Ｐゴシック" pitchFamily="50" charset="-128"/>
                  </a:rPr>
                  <a:t>C</a:t>
                </a:r>
                <a:endParaRPr lang="ja-JP" altLang="en-US" sz="2000" dirty="0">
                  <a:solidFill>
                    <a:srgbClr val="000000"/>
                  </a:solidFill>
                  <a:ea typeface="ＭＳ Ｐゴシック" pitchFamily="50" charset="-128"/>
                </a:endParaRPr>
              </a:p>
            </p:txBody>
          </p:sp>
          <p:sp>
            <p:nvSpPr>
              <p:cNvPr id="38" name="円/楕円 37"/>
              <p:cNvSpPr/>
              <p:nvPr/>
            </p:nvSpPr>
            <p:spPr>
              <a:xfrm>
                <a:off x="6588224" y="1052736"/>
                <a:ext cx="648072" cy="648072"/>
              </a:xfrm>
              <a:prstGeom prst="ellipse">
                <a:avLst/>
              </a:prstGeom>
              <a:gradFill flip="none" rotWithShape="1">
                <a:gsLst>
                  <a:gs pos="0">
                    <a:schemeClr val="bg1"/>
                  </a:gs>
                  <a:gs pos="50000">
                    <a:srgbClr val="92D050"/>
                  </a:gs>
                  <a:gs pos="100000">
                    <a:srgbClr val="00B05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dirty="0">
                  <a:solidFill>
                    <a:srgbClr val="000000"/>
                  </a:solidFill>
                </a:endParaRPr>
              </a:p>
            </p:txBody>
          </p:sp>
          <p:sp>
            <p:nvSpPr>
              <p:cNvPr id="39" name="テキスト ボックス 38"/>
              <p:cNvSpPr txBox="1"/>
              <p:nvPr/>
            </p:nvSpPr>
            <p:spPr>
              <a:xfrm>
                <a:off x="6516216" y="1052736"/>
                <a:ext cx="432048" cy="338554"/>
              </a:xfrm>
              <a:prstGeom prst="rect">
                <a:avLst/>
              </a:prstGeom>
              <a:noFill/>
            </p:spPr>
            <p:txBody>
              <a:bodyPr wrap="square" rtlCol="0">
                <a:spAutoFit/>
              </a:bodyPr>
              <a:lstStyle/>
              <a:p>
                <a:pPr algn="r" fontAlgn="base">
                  <a:spcBef>
                    <a:spcPct val="0"/>
                  </a:spcBef>
                  <a:spcAft>
                    <a:spcPct val="0"/>
                  </a:spcAft>
                  <a:defRPr/>
                </a:pPr>
                <a:r>
                  <a:rPr lang="en-US" altLang="ja-JP" sz="1600" dirty="0">
                    <a:solidFill>
                      <a:srgbClr val="000000"/>
                    </a:solidFill>
                    <a:ea typeface="ＭＳ Ｐゴシック" pitchFamily="50" charset="-128"/>
                  </a:rPr>
                  <a:t>7</a:t>
                </a:r>
                <a:endParaRPr lang="ja-JP" altLang="en-US" sz="1600" dirty="0">
                  <a:solidFill>
                    <a:srgbClr val="000000"/>
                  </a:solidFill>
                  <a:ea typeface="ＭＳ Ｐゴシック" pitchFamily="50" charset="-128"/>
                </a:endParaRPr>
              </a:p>
            </p:txBody>
          </p:sp>
          <p:sp>
            <p:nvSpPr>
              <p:cNvPr id="40" name="テキスト ボックス 39"/>
              <p:cNvSpPr txBox="1"/>
              <p:nvPr/>
            </p:nvSpPr>
            <p:spPr>
              <a:xfrm>
                <a:off x="6516216" y="1290246"/>
                <a:ext cx="432048" cy="338554"/>
              </a:xfrm>
              <a:prstGeom prst="rect">
                <a:avLst/>
              </a:prstGeom>
              <a:noFill/>
            </p:spPr>
            <p:txBody>
              <a:bodyPr wrap="square" rtlCol="0">
                <a:spAutoFit/>
              </a:bodyPr>
              <a:lstStyle/>
              <a:p>
                <a:pPr algn="r" fontAlgn="base">
                  <a:spcBef>
                    <a:spcPct val="0"/>
                  </a:spcBef>
                  <a:spcAft>
                    <a:spcPct val="0"/>
                  </a:spcAft>
                  <a:defRPr/>
                </a:pPr>
                <a:r>
                  <a:rPr lang="en-US" altLang="ja-JP" sz="1600" dirty="0">
                    <a:solidFill>
                      <a:srgbClr val="000000"/>
                    </a:solidFill>
                    <a:ea typeface="ＭＳ Ｐゴシック" pitchFamily="50" charset="-128"/>
                  </a:rPr>
                  <a:t>4</a:t>
                </a:r>
                <a:endParaRPr lang="ja-JP" altLang="en-US" sz="1600" dirty="0">
                  <a:solidFill>
                    <a:srgbClr val="000000"/>
                  </a:solidFill>
                  <a:ea typeface="ＭＳ Ｐゴシック" pitchFamily="50" charset="-128"/>
                </a:endParaRPr>
              </a:p>
            </p:txBody>
          </p:sp>
          <p:sp>
            <p:nvSpPr>
              <p:cNvPr id="41" name="テキスト ボックス 40"/>
              <p:cNvSpPr txBox="1"/>
              <p:nvPr/>
            </p:nvSpPr>
            <p:spPr>
              <a:xfrm>
                <a:off x="6804248" y="1156682"/>
                <a:ext cx="576064" cy="400110"/>
              </a:xfrm>
              <a:prstGeom prst="rect">
                <a:avLst/>
              </a:prstGeom>
              <a:noFill/>
            </p:spPr>
            <p:txBody>
              <a:bodyPr wrap="square" rtlCol="0">
                <a:spAutoFit/>
              </a:bodyPr>
              <a:lstStyle/>
              <a:p>
                <a:pPr fontAlgn="base">
                  <a:spcBef>
                    <a:spcPct val="0"/>
                  </a:spcBef>
                  <a:spcAft>
                    <a:spcPct val="0"/>
                  </a:spcAft>
                  <a:defRPr/>
                </a:pPr>
                <a:r>
                  <a:rPr lang="en-US" altLang="ja-JP" sz="2000" dirty="0">
                    <a:solidFill>
                      <a:srgbClr val="000000"/>
                    </a:solidFill>
                    <a:ea typeface="ＭＳ Ｐゴシック" pitchFamily="50" charset="-128"/>
                  </a:rPr>
                  <a:t>Be</a:t>
                </a:r>
                <a:endParaRPr lang="ja-JP" altLang="en-US" sz="2000" dirty="0">
                  <a:solidFill>
                    <a:srgbClr val="000000"/>
                  </a:solidFill>
                  <a:ea typeface="ＭＳ Ｐゴシック" pitchFamily="50" charset="-128"/>
                </a:endParaRPr>
              </a:p>
            </p:txBody>
          </p:sp>
          <p:sp>
            <p:nvSpPr>
              <p:cNvPr id="42" name="円/楕円 41"/>
              <p:cNvSpPr/>
              <p:nvPr/>
            </p:nvSpPr>
            <p:spPr>
              <a:xfrm>
                <a:off x="5796136" y="1205136"/>
                <a:ext cx="648072" cy="648072"/>
              </a:xfrm>
              <a:prstGeom prst="ellipse">
                <a:avLst/>
              </a:prstGeom>
              <a:gradFill flip="none" rotWithShape="1">
                <a:gsLst>
                  <a:gs pos="0">
                    <a:schemeClr val="bg1"/>
                  </a:gs>
                  <a:gs pos="50000">
                    <a:srgbClr val="92D050"/>
                  </a:gs>
                  <a:gs pos="100000">
                    <a:srgbClr val="00B05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dirty="0">
                  <a:solidFill>
                    <a:srgbClr val="000000"/>
                  </a:solidFill>
                </a:endParaRPr>
              </a:p>
            </p:txBody>
          </p:sp>
          <p:sp>
            <p:nvSpPr>
              <p:cNvPr id="43" name="テキスト ボックス 42"/>
              <p:cNvSpPr txBox="1"/>
              <p:nvPr/>
            </p:nvSpPr>
            <p:spPr>
              <a:xfrm>
                <a:off x="5724128" y="1205136"/>
                <a:ext cx="432048" cy="338554"/>
              </a:xfrm>
              <a:prstGeom prst="rect">
                <a:avLst/>
              </a:prstGeom>
              <a:noFill/>
            </p:spPr>
            <p:txBody>
              <a:bodyPr wrap="square" rtlCol="0">
                <a:spAutoFit/>
              </a:bodyPr>
              <a:lstStyle/>
              <a:p>
                <a:pPr algn="r" fontAlgn="base">
                  <a:spcBef>
                    <a:spcPct val="0"/>
                  </a:spcBef>
                  <a:spcAft>
                    <a:spcPct val="0"/>
                  </a:spcAft>
                  <a:defRPr/>
                </a:pPr>
                <a:r>
                  <a:rPr lang="en-US" altLang="ja-JP" sz="1600" dirty="0">
                    <a:solidFill>
                      <a:srgbClr val="000000"/>
                    </a:solidFill>
                    <a:ea typeface="ＭＳ Ｐゴシック" pitchFamily="50" charset="-128"/>
                  </a:rPr>
                  <a:t>3</a:t>
                </a:r>
                <a:endParaRPr lang="ja-JP" altLang="en-US" sz="1600" dirty="0">
                  <a:solidFill>
                    <a:srgbClr val="000000"/>
                  </a:solidFill>
                  <a:ea typeface="ＭＳ Ｐゴシック" pitchFamily="50" charset="-128"/>
                </a:endParaRPr>
              </a:p>
            </p:txBody>
          </p:sp>
          <p:sp>
            <p:nvSpPr>
              <p:cNvPr id="44" name="テキスト ボックス 43"/>
              <p:cNvSpPr txBox="1"/>
              <p:nvPr/>
            </p:nvSpPr>
            <p:spPr>
              <a:xfrm>
                <a:off x="5724128" y="1442646"/>
                <a:ext cx="432048" cy="338554"/>
              </a:xfrm>
              <a:prstGeom prst="rect">
                <a:avLst/>
              </a:prstGeom>
              <a:noFill/>
            </p:spPr>
            <p:txBody>
              <a:bodyPr wrap="square" rtlCol="0">
                <a:spAutoFit/>
              </a:bodyPr>
              <a:lstStyle/>
              <a:p>
                <a:pPr algn="r" fontAlgn="base">
                  <a:spcBef>
                    <a:spcPct val="0"/>
                  </a:spcBef>
                  <a:spcAft>
                    <a:spcPct val="0"/>
                  </a:spcAft>
                  <a:defRPr/>
                </a:pPr>
                <a:r>
                  <a:rPr lang="en-US" altLang="ja-JP" sz="1600" dirty="0">
                    <a:solidFill>
                      <a:srgbClr val="000000"/>
                    </a:solidFill>
                    <a:ea typeface="ＭＳ Ｐゴシック" pitchFamily="50" charset="-128"/>
                  </a:rPr>
                  <a:t>1</a:t>
                </a:r>
                <a:endParaRPr lang="ja-JP" altLang="en-US" sz="1600" dirty="0">
                  <a:solidFill>
                    <a:srgbClr val="000000"/>
                  </a:solidFill>
                  <a:ea typeface="ＭＳ Ｐゴシック" pitchFamily="50" charset="-128"/>
                </a:endParaRPr>
              </a:p>
            </p:txBody>
          </p:sp>
          <p:sp>
            <p:nvSpPr>
              <p:cNvPr id="45" name="テキスト ボックス 44"/>
              <p:cNvSpPr txBox="1"/>
              <p:nvPr/>
            </p:nvSpPr>
            <p:spPr>
              <a:xfrm>
                <a:off x="6012160" y="1309082"/>
                <a:ext cx="576064" cy="400110"/>
              </a:xfrm>
              <a:prstGeom prst="rect">
                <a:avLst/>
              </a:prstGeom>
              <a:noFill/>
            </p:spPr>
            <p:txBody>
              <a:bodyPr wrap="square" rtlCol="0">
                <a:spAutoFit/>
              </a:bodyPr>
              <a:lstStyle/>
              <a:p>
                <a:pPr fontAlgn="base">
                  <a:spcBef>
                    <a:spcPct val="0"/>
                  </a:spcBef>
                  <a:spcAft>
                    <a:spcPct val="0"/>
                  </a:spcAft>
                  <a:defRPr/>
                </a:pPr>
                <a:r>
                  <a:rPr lang="en-US" altLang="ja-JP" sz="2000" dirty="0">
                    <a:solidFill>
                      <a:srgbClr val="000000"/>
                    </a:solidFill>
                    <a:ea typeface="ＭＳ Ｐゴシック" pitchFamily="50" charset="-128"/>
                  </a:rPr>
                  <a:t>H</a:t>
                </a:r>
                <a:endParaRPr lang="ja-JP" altLang="en-US" sz="2000" dirty="0">
                  <a:solidFill>
                    <a:srgbClr val="000000"/>
                  </a:solidFill>
                  <a:ea typeface="ＭＳ Ｐゴシック" pitchFamily="50" charset="-128"/>
                </a:endParaRPr>
              </a:p>
            </p:txBody>
          </p:sp>
          <p:sp>
            <p:nvSpPr>
              <p:cNvPr id="87" name="テキスト ボックス 86"/>
              <p:cNvSpPr txBox="1"/>
              <p:nvPr/>
            </p:nvSpPr>
            <p:spPr>
              <a:xfrm>
                <a:off x="7020272" y="1772816"/>
                <a:ext cx="936104" cy="400110"/>
              </a:xfrm>
              <a:prstGeom prst="rect">
                <a:avLst/>
              </a:prstGeom>
              <a:noFill/>
            </p:spPr>
            <p:txBody>
              <a:bodyPr wrap="square" rtlCol="0">
                <a:spAutoFit/>
              </a:bodyPr>
              <a:lstStyle/>
              <a:p>
                <a:pPr fontAlgn="base">
                  <a:spcBef>
                    <a:spcPct val="0"/>
                  </a:spcBef>
                  <a:spcAft>
                    <a:spcPct val="0"/>
                  </a:spcAft>
                  <a:defRPr/>
                </a:pPr>
                <a:r>
                  <a:rPr lang="ja-JP" altLang="en-US" sz="2000" b="1" dirty="0">
                    <a:solidFill>
                      <a:srgbClr val="000000"/>
                    </a:solidFill>
                    <a:latin typeface="HG丸ｺﾞｼｯｸM-PRO" pitchFamily="50" charset="-128"/>
                  </a:rPr>
                  <a:t>宇宙</a:t>
                </a:r>
              </a:p>
            </p:txBody>
          </p:sp>
          <p:sp>
            <p:nvSpPr>
              <p:cNvPr id="113" name="円/楕円 112"/>
              <p:cNvSpPr/>
              <p:nvPr/>
            </p:nvSpPr>
            <p:spPr>
              <a:xfrm>
                <a:off x="5940152" y="692696"/>
                <a:ext cx="288032" cy="288032"/>
              </a:xfrm>
              <a:prstGeom prst="ellipse">
                <a:avLst/>
              </a:prstGeom>
              <a:gradFill flip="none" rotWithShape="1">
                <a:gsLst>
                  <a:gs pos="0">
                    <a:schemeClr val="bg1"/>
                  </a:gs>
                  <a:gs pos="50000">
                    <a:srgbClr val="ECF4A2"/>
                  </a:gs>
                  <a:gs pos="100000">
                    <a:srgbClr val="FF9900"/>
                  </a:gs>
                </a:gsLst>
                <a:path path="shape">
                  <a:fillToRect l="50000" t="50000" r="50000" b="50000"/>
                </a:path>
                <a:tileRect/>
              </a:gra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dirty="0">
                  <a:solidFill>
                    <a:srgbClr val="000000"/>
                  </a:solidFill>
                </a:endParaRPr>
              </a:p>
            </p:txBody>
          </p:sp>
          <p:sp>
            <p:nvSpPr>
              <p:cNvPr id="111" name="円/楕円 110"/>
              <p:cNvSpPr/>
              <p:nvPr/>
            </p:nvSpPr>
            <p:spPr>
              <a:xfrm>
                <a:off x="5940152" y="548680"/>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116" name="円/楕円 115"/>
              <p:cNvSpPr/>
              <p:nvPr/>
            </p:nvSpPr>
            <p:spPr>
              <a:xfrm>
                <a:off x="6804248" y="476672"/>
                <a:ext cx="288032" cy="288032"/>
              </a:xfrm>
              <a:prstGeom prst="ellipse">
                <a:avLst/>
              </a:prstGeom>
              <a:gradFill flip="none" rotWithShape="1">
                <a:gsLst>
                  <a:gs pos="0">
                    <a:schemeClr val="bg1"/>
                  </a:gs>
                  <a:gs pos="50000">
                    <a:srgbClr val="ECF4A2"/>
                  </a:gs>
                  <a:gs pos="100000">
                    <a:srgbClr val="FF9900"/>
                  </a:gs>
                </a:gsLst>
                <a:path path="shape">
                  <a:fillToRect l="50000" t="50000" r="50000" b="50000"/>
                </a:path>
                <a:tileRect/>
              </a:gra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dirty="0">
                  <a:solidFill>
                    <a:srgbClr val="000000"/>
                  </a:solidFill>
                </a:endParaRPr>
              </a:p>
            </p:txBody>
          </p:sp>
          <p:sp>
            <p:nvSpPr>
              <p:cNvPr id="117" name="円/楕円 116"/>
              <p:cNvSpPr/>
              <p:nvPr/>
            </p:nvSpPr>
            <p:spPr>
              <a:xfrm>
                <a:off x="7668344" y="548680"/>
                <a:ext cx="288032" cy="288032"/>
              </a:xfrm>
              <a:prstGeom prst="ellipse">
                <a:avLst/>
              </a:prstGeom>
              <a:gradFill flip="none" rotWithShape="1">
                <a:gsLst>
                  <a:gs pos="0">
                    <a:schemeClr val="bg1"/>
                  </a:gs>
                  <a:gs pos="50000">
                    <a:srgbClr val="ECF4A2"/>
                  </a:gs>
                  <a:gs pos="100000">
                    <a:srgbClr val="FF9900"/>
                  </a:gs>
                </a:gsLst>
                <a:path path="shape">
                  <a:fillToRect l="50000" t="50000" r="50000" b="50000"/>
                </a:path>
                <a:tileRect/>
              </a:gra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dirty="0">
                  <a:solidFill>
                    <a:srgbClr val="000000"/>
                  </a:solidFill>
                </a:endParaRPr>
              </a:p>
            </p:txBody>
          </p:sp>
          <p:sp>
            <p:nvSpPr>
              <p:cNvPr id="118" name="円/楕円 117"/>
              <p:cNvSpPr/>
              <p:nvPr/>
            </p:nvSpPr>
            <p:spPr>
              <a:xfrm>
                <a:off x="8604448" y="836712"/>
                <a:ext cx="288032" cy="288032"/>
              </a:xfrm>
              <a:prstGeom prst="ellipse">
                <a:avLst/>
              </a:prstGeom>
              <a:gradFill flip="none" rotWithShape="1">
                <a:gsLst>
                  <a:gs pos="0">
                    <a:schemeClr val="bg1"/>
                  </a:gs>
                  <a:gs pos="50000">
                    <a:srgbClr val="ECF4A2"/>
                  </a:gs>
                  <a:gs pos="100000">
                    <a:srgbClr val="FF9900"/>
                  </a:gs>
                </a:gsLst>
                <a:path path="shape">
                  <a:fillToRect l="50000" t="50000" r="50000" b="50000"/>
                </a:path>
                <a:tileRect/>
              </a:gra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dirty="0">
                  <a:solidFill>
                    <a:srgbClr val="000000"/>
                  </a:solidFill>
                </a:endParaRPr>
              </a:p>
            </p:txBody>
          </p:sp>
          <p:sp>
            <p:nvSpPr>
              <p:cNvPr id="119" name="円/楕円 118"/>
              <p:cNvSpPr/>
              <p:nvPr/>
            </p:nvSpPr>
            <p:spPr>
              <a:xfrm>
                <a:off x="6876256" y="332656"/>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120" name="円/楕円 119"/>
              <p:cNvSpPr/>
              <p:nvPr/>
            </p:nvSpPr>
            <p:spPr>
              <a:xfrm>
                <a:off x="7812360" y="404664"/>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121" name="円/楕円 120"/>
              <p:cNvSpPr/>
              <p:nvPr/>
            </p:nvSpPr>
            <p:spPr>
              <a:xfrm>
                <a:off x="8748464" y="764704"/>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cxnSp>
            <p:nvCxnSpPr>
              <p:cNvPr id="123" name="直線矢印コネクタ 122"/>
              <p:cNvCxnSpPr>
                <a:endCxn id="111" idx="0"/>
              </p:cNvCxnSpPr>
              <p:nvPr/>
            </p:nvCxnSpPr>
            <p:spPr>
              <a:xfrm rot="16200000" flipH="1">
                <a:off x="5629808" y="166328"/>
                <a:ext cx="548680" cy="21602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24" name="直線矢印コネクタ 123"/>
              <p:cNvCxnSpPr/>
              <p:nvPr/>
            </p:nvCxnSpPr>
            <p:spPr>
              <a:xfrm rot="5400000">
                <a:off x="6743396" y="126994"/>
                <a:ext cx="409736"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27" name="直線矢印コネクタ 126"/>
              <p:cNvCxnSpPr/>
              <p:nvPr/>
            </p:nvCxnSpPr>
            <p:spPr>
              <a:xfrm rot="5400000">
                <a:off x="7751508" y="132860"/>
                <a:ext cx="409736" cy="14401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29" name="直線矢印コネクタ 128"/>
              <p:cNvCxnSpPr/>
              <p:nvPr/>
            </p:nvCxnSpPr>
            <p:spPr>
              <a:xfrm rot="5400000">
                <a:off x="8838220" y="458924"/>
                <a:ext cx="360040" cy="25152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31" name="直線矢印コネクタ 130"/>
              <p:cNvCxnSpPr/>
              <p:nvPr/>
            </p:nvCxnSpPr>
            <p:spPr>
              <a:xfrm rot="5400000">
                <a:off x="5976156" y="1088740"/>
                <a:ext cx="216024" cy="1588"/>
              </a:xfrm>
              <a:prstGeom prst="straightConnector1">
                <a:avLst/>
              </a:prstGeom>
              <a:ln>
                <a:solidFill>
                  <a:srgbClr val="00FFFF"/>
                </a:solidFill>
                <a:tailEnd type="arrow"/>
              </a:ln>
            </p:spPr>
            <p:style>
              <a:lnRef idx="2">
                <a:schemeClr val="accent3"/>
              </a:lnRef>
              <a:fillRef idx="0">
                <a:schemeClr val="accent3"/>
              </a:fillRef>
              <a:effectRef idx="1">
                <a:schemeClr val="accent3"/>
              </a:effectRef>
              <a:fontRef idx="minor">
                <a:schemeClr val="tx1"/>
              </a:fontRef>
            </p:style>
          </p:cxnSp>
          <p:cxnSp>
            <p:nvCxnSpPr>
              <p:cNvPr id="133" name="直線矢印コネクタ 132"/>
              <p:cNvCxnSpPr/>
              <p:nvPr/>
            </p:nvCxnSpPr>
            <p:spPr>
              <a:xfrm rot="5400000">
                <a:off x="6839458" y="871922"/>
                <a:ext cx="216024" cy="1588"/>
              </a:xfrm>
              <a:prstGeom prst="straightConnector1">
                <a:avLst/>
              </a:prstGeom>
              <a:ln>
                <a:solidFill>
                  <a:srgbClr val="00FFFF"/>
                </a:solidFill>
                <a:tailEnd type="arrow"/>
              </a:ln>
            </p:spPr>
            <p:style>
              <a:lnRef idx="2">
                <a:schemeClr val="accent3"/>
              </a:lnRef>
              <a:fillRef idx="0">
                <a:schemeClr val="accent3"/>
              </a:fillRef>
              <a:effectRef idx="1">
                <a:schemeClr val="accent3"/>
              </a:effectRef>
              <a:fontRef idx="minor">
                <a:schemeClr val="tx1"/>
              </a:fontRef>
            </p:style>
          </p:cxnSp>
          <p:cxnSp>
            <p:nvCxnSpPr>
              <p:cNvPr id="134" name="直線矢印コネクタ 133"/>
              <p:cNvCxnSpPr/>
              <p:nvPr/>
            </p:nvCxnSpPr>
            <p:spPr>
              <a:xfrm rot="5400000">
                <a:off x="7633134" y="943930"/>
                <a:ext cx="216024" cy="1588"/>
              </a:xfrm>
              <a:prstGeom prst="straightConnector1">
                <a:avLst/>
              </a:prstGeom>
              <a:ln>
                <a:solidFill>
                  <a:srgbClr val="00FFFF"/>
                </a:solidFill>
                <a:tailEnd type="arrow"/>
              </a:ln>
            </p:spPr>
            <p:style>
              <a:lnRef idx="2">
                <a:schemeClr val="accent3"/>
              </a:lnRef>
              <a:fillRef idx="0">
                <a:schemeClr val="accent3"/>
              </a:fillRef>
              <a:effectRef idx="1">
                <a:schemeClr val="accent3"/>
              </a:effectRef>
              <a:fontRef idx="minor">
                <a:schemeClr val="tx1"/>
              </a:fontRef>
            </p:style>
          </p:cxnSp>
          <p:cxnSp>
            <p:nvCxnSpPr>
              <p:cNvPr id="135" name="直線矢印コネクタ 134"/>
              <p:cNvCxnSpPr/>
              <p:nvPr/>
            </p:nvCxnSpPr>
            <p:spPr>
              <a:xfrm rot="5400000">
                <a:off x="8569238" y="1231962"/>
                <a:ext cx="216024" cy="1588"/>
              </a:xfrm>
              <a:prstGeom prst="straightConnector1">
                <a:avLst/>
              </a:prstGeom>
              <a:ln>
                <a:solidFill>
                  <a:srgbClr val="00FFFF"/>
                </a:solidFill>
                <a:tailEnd type="arrow"/>
              </a:ln>
            </p:spPr>
            <p:style>
              <a:lnRef idx="2">
                <a:schemeClr val="accent3"/>
              </a:lnRef>
              <a:fillRef idx="0">
                <a:schemeClr val="accent3"/>
              </a:fillRef>
              <a:effectRef idx="1">
                <a:schemeClr val="accent3"/>
              </a:effectRef>
              <a:fontRef idx="minor">
                <a:schemeClr val="tx1"/>
              </a:fontRef>
            </p:style>
          </p:cxnSp>
          <p:sp>
            <p:nvSpPr>
              <p:cNvPr id="136" name="テキスト ボックス 135"/>
              <p:cNvSpPr txBox="1"/>
              <p:nvPr/>
            </p:nvSpPr>
            <p:spPr>
              <a:xfrm>
                <a:off x="4499992" y="-27384"/>
                <a:ext cx="1728192" cy="584775"/>
              </a:xfrm>
              <a:prstGeom prst="rect">
                <a:avLst/>
              </a:prstGeom>
              <a:noFill/>
            </p:spPr>
            <p:txBody>
              <a:bodyPr wrap="square" rtlCol="0">
                <a:spAutoFit/>
              </a:bodyPr>
              <a:lstStyle/>
              <a:p>
                <a:pPr fontAlgn="base">
                  <a:spcBef>
                    <a:spcPct val="0"/>
                  </a:spcBef>
                  <a:spcAft>
                    <a:spcPct val="0"/>
                  </a:spcAft>
                  <a:defRPr/>
                </a:pPr>
                <a:r>
                  <a:rPr lang="ja-JP" altLang="en-US" sz="1600" b="1" dirty="0">
                    <a:solidFill>
                      <a:srgbClr val="FFFFFF"/>
                    </a:solidFill>
                    <a:latin typeface="HG丸ｺﾞｼｯｸM-PRO" pitchFamily="50" charset="-128"/>
                  </a:rPr>
                  <a:t>ふりそそぐ</a:t>
                </a:r>
                <a:endParaRPr lang="en-US" altLang="ja-JP" sz="1600" b="1" dirty="0">
                  <a:solidFill>
                    <a:srgbClr val="FFFFFF"/>
                  </a:solidFill>
                  <a:latin typeface="HG丸ｺﾞｼｯｸM-PRO" pitchFamily="50" charset="-128"/>
                </a:endParaRPr>
              </a:p>
              <a:p>
                <a:pPr fontAlgn="base">
                  <a:spcBef>
                    <a:spcPct val="0"/>
                  </a:spcBef>
                  <a:spcAft>
                    <a:spcPct val="0"/>
                  </a:spcAft>
                  <a:defRPr/>
                </a:pPr>
                <a:r>
                  <a:rPr lang="ja-JP" altLang="en-US" sz="1600" b="1" dirty="0">
                    <a:solidFill>
                      <a:srgbClr val="FFFFFF"/>
                    </a:solidFill>
                    <a:latin typeface="HG丸ｺﾞｼｯｸM-PRO" pitchFamily="50" charset="-128"/>
                  </a:rPr>
                  <a:t>水素の原子核</a:t>
                </a:r>
              </a:p>
            </p:txBody>
          </p:sp>
          <p:sp>
            <p:nvSpPr>
              <p:cNvPr id="137" name="テキスト ボックス 136"/>
              <p:cNvSpPr txBox="1"/>
              <p:nvPr/>
            </p:nvSpPr>
            <p:spPr>
              <a:xfrm>
                <a:off x="4499992" y="620688"/>
                <a:ext cx="1728192" cy="584775"/>
              </a:xfrm>
              <a:prstGeom prst="rect">
                <a:avLst/>
              </a:prstGeom>
              <a:noFill/>
            </p:spPr>
            <p:txBody>
              <a:bodyPr wrap="square" rtlCol="0">
                <a:spAutoFit/>
              </a:bodyPr>
              <a:lstStyle/>
              <a:p>
                <a:pPr fontAlgn="base">
                  <a:spcBef>
                    <a:spcPct val="0"/>
                  </a:spcBef>
                  <a:spcAft>
                    <a:spcPct val="0"/>
                  </a:spcAft>
                  <a:defRPr/>
                </a:pPr>
                <a:r>
                  <a:rPr lang="ja-JP" altLang="en-US" sz="1600" b="1" dirty="0">
                    <a:solidFill>
                      <a:srgbClr val="FFC000"/>
                    </a:solidFill>
                    <a:latin typeface="HG丸ｺﾞｼｯｸM-PRO" pitchFamily="50" charset="-128"/>
                  </a:rPr>
                  <a:t>大気圏にある</a:t>
                </a:r>
                <a:endParaRPr lang="en-US" altLang="ja-JP" sz="1600" b="1" dirty="0">
                  <a:solidFill>
                    <a:srgbClr val="FFC000"/>
                  </a:solidFill>
                  <a:latin typeface="HG丸ｺﾞｼｯｸM-PRO" pitchFamily="50" charset="-128"/>
                </a:endParaRPr>
              </a:p>
              <a:p>
                <a:pPr fontAlgn="base">
                  <a:spcBef>
                    <a:spcPct val="0"/>
                  </a:spcBef>
                  <a:spcAft>
                    <a:spcPct val="0"/>
                  </a:spcAft>
                  <a:defRPr/>
                </a:pPr>
                <a:r>
                  <a:rPr lang="ja-JP" altLang="en-US" sz="1600" b="1" dirty="0">
                    <a:solidFill>
                      <a:srgbClr val="FFC000"/>
                    </a:solidFill>
                    <a:latin typeface="HG丸ｺﾞｼｯｸM-PRO" pitchFamily="50" charset="-128"/>
                  </a:rPr>
                  <a:t>物質の原子核</a:t>
                </a:r>
              </a:p>
            </p:txBody>
          </p:sp>
        </p:grpSp>
        <p:sp>
          <p:nvSpPr>
            <p:cNvPr id="165" name="テキスト ボックス 164"/>
            <p:cNvSpPr txBox="1"/>
            <p:nvPr/>
          </p:nvSpPr>
          <p:spPr>
            <a:xfrm>
              <a:off x="7351953" y="2441573"/>
              <a:ext cx="1728192" cy="461665"/>
            </a:xfrm>
            <a:prstGeom prst="rect">
              <a:avLst/>
            </a:prstGeom>
            <a:gradFill rotWithShape="1">
              <a:gsLst>
                <a:gs pos="0">
                  <a:srgbClr val="C0504D">
                    <a:satMod val="103000"/>
                    <a:lumMod val="102000"/>
                    <a:tint val="94000"/>
                  </a:srgbClr>
                </a:gs>
                <a:gs pos="50000">
                  <a:srgbClr val="C0504D">
                    <a:satMod val="110000"/>
                    <a:lumMod val="100000"/>
                    <a:shade val="100000"/>
                  </a:srgbClr>
                </a:gs>
                <a:gs pos="100000">
                  <a:srgbClr val="C0504D">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algn="ctr" fontAlgn="base">
                <a:spcBef>
                  <a:spcPct val="0"/>
                </a:spcBef>
                <a:spcAft>
                  <a:spcPct val="0"/>
                </a:spcAft>
                <a:defRPr/>
              </a:pPr>
              <a:r>
                <a:rPr kumimoji="0" lang="ja-JP" altLang="en-US" sz="2400" b="1" kern="0" dirty="0">
                  <a:solidFill>
                    <a:prstClr val="white"/>
                  </a:solidFill>
                  <a:latin typeface="HG丸ｺﾞｼｯｸM-PRO" pitchFamily="50" charset="-128"/>
                </a:rPr>
                <a:t>外部被ばく</a:t>
              </a:r>
            </a:p>
          </p:txBody>
        </p:sp>
      </p:grpSp>
      <p:grpSp>
        <p:nvGrpSpPr>
          <p:cNvPr id="166" name="グループ化 165"/>
          <p:cNvGrpSpPr/>
          <p:nvPr/>
        </p:nvGrpSpPr>
        <p:grpSpPr>
          <a:xfrm>
            <a:off x="1259319" y="1450196"/>
            <a:ext cx="7071608" cy="4086168"/>
            <a:chOff x="1241376" y="1916832"/>
            <a:chExt cx="7071608" cy="4086168"/>
          </a:xfrm>
        </p:grpSpPr>
        <p:sp>
          <p:nvSpPr>
            <p:cNvPr id="167" name="Rectangle 81"/>
            <p:cNvSpPr>
              <a:spLocks noChangeArrowheads="1"/>
            </p:cNvSpPr>
            <p:nvPr/>
          </p:nvSpPr>
          <p:spPr bwMode="auto">
            <a:xfrm>
              <a:off x="1241376" y="1916832"/>
              <a:ext cx="6912768" cy="4076876"/>
            </a:xfrm>
            <a:prstGeom prst="rect">
              <a:avLst/>
            </a:prstGeom>
            <a:solidFill>
              <a:schemeClr val="bg1"/>
            </a:solidFill>
            <a:ln w="19050">
              <a:solidFill>
                <a:srgbClr val="FF0000"/>
              </a:solidFill>
              <a:miter lim="800000"/>
              <a:headEnd/>
              <a:tailEnd/>
            </a:ln>
          </p:spPr>
          <p:txBody>
            <a:bodyPr wrap="none" anchor="ctr"/>
            <a:lstStyle/>
            <a:p>
              <a:pPr fontAlgn="base">
                <a:spcBef>
                  <a:spcPct val="0"/>
                </a:spcBef>
                <a:spcAft>
                  <a:spcPct val="0"/>
                </a:spcAft>
                <a:defRPr/>
              </a:pPr>
              <a:endParaRPr lang="ja-JP" altLang="en-US" sz="2800">
                <a:solidFill>
                  <a:srgbClr val="FFFFFF"/>
                </a:solidFill>
                <a:latin typeface="Times New Roman" pitchFamily="18" charset="0"/>
                <a:ea typeface="ＭＳ Ｐゴシック" pitchFamily="50" charset="-128"/>
              </a:endParaRPr>
            </a:p>
          </p:txBody>
        </p:sp>
        <p:sp>
          <p:nvSpPr>
            <p:cNvPr id="168" name="テキスト ボックス 167"/>
            <p:cNvSpPr txBox="1"/>
            <p:nvPr/>
          </p:nvSpPr>
          <p:spPr>
            <a:xfrm>
              <a:off x="1781436" y="1916832"/>
              <a:ext cx="5832648" cy="461665"/>
            </a:xfrm>
            <a:prstGeom prst="rect">
              <a:avLst/>
            </a:prstGeom>
            <a:noFill/>
          </p:spPr>
          <p:txBody>
            <a:bodyPr wrap="square" rtlCol="0">
              <a:spAutoFit/>
            </a:bodyPr>
            <a:lstStyle/>
            <a:p>
              <a:pPr fontAlgn="base">
                <a:spcBef>
                  <a:spcPct val="0"/>
                </a:spcBef>
                <a:spcAft>
                  <a:spcPct val="0"/>
                </a:spcAft>
                <a:defRPr/>
              </a:pPr>
              <a:r>
                <a:rPr lang="ja-JP" altLang="en-US" sz="2400" b="1" dirty="0">
                  <a:solidFill>
                    <a:srgbClr val="000000"/>
                  </a:solidFill>
                </a:rPr>
                <a:t>日本の平均被ばく量</a:t>
              </a:r>
              <a:r>
                <a:rPr lang="en-US" altLang="ja-JP" sz="2400" b="1" dirty="0">
                  <a:solidFill>
                    <a:srgbClr val="000000"/>
                  </a:solidFill>
                </a:rPr>
                <a:t>2.1 mSv/</a:t>
              </a:r>
              <a:r>
                <a:rPr lang="ja-JP" altLang="en-US" sz="2400" b="1" dirty="0">
                  <a:solidFill>
                    <a:srgbClr val="000000"/>
                  </a:solidFill>
                </a:rPr>
                <a:t>年の内訳</a:t>
              </a:r>
            </a:p>
          </p:txBody>
        </p:sp>
        <p:graphicFrame>
          <p:nvGraphicFramePr>
            <p:cNvPr id="169" name="グラフ 168">
              <a:extLst/>
            </p:cNvPr>
            <p:cNvGraphicFramePr>
              <a:graphicFrameLocks/>
            </p:cNvGraphicFramePr>
            <p:nvPr>
              <p:extLst/>
            </p:nvPr>
          </p:nvGraphicFramePr>
          <p:xfrm>
            <a:off x="1871700" y="2341984"/>
            <a:ext cx="5652120" cy="3391272"/>
          </p:xfrm>
          <a:graphic>
            <a:graphicData uri="http://schemas.openxmlformats.org/drawingml/2006/chart">
              <c:chart xmlns:c="http://schemas.openxmlformats.org/drawingml/2006/chart" xmlns:r="http://schemas.openxmlformats.org/officeDocument/2006/relationships" r:id="rId9"/>
            </a:graphicData>
          </a:graphic>
        </p:graphicFrame>
        <p:sp>
          <p:nvSpPr>
            <p:cNvPr id="170" name="テキスト ボックス 169"/>
            <p:cNvSpPr txBox="1"/>
            <p:nvPr/>
          </p:nvSpPr>
          <p:spPr>
            <a:xfrm>
              <a:off x="1904272" y="5664446"/>
              <a:ext cx="6408712" cy="338554"/>
            </a:xfrm>
            <a:prstGeom prst="rect">
              <a:avLst/>
            </a:prstGeom>
            <a:noFill/>
          </p:spPr>
          <p:txBody>
            <a:bodyPr wrap="square" rtlCol="0">
              <a:spAutoFit/>
            </a:bodyPr>
            <a:lstStyle/>
            <a:p>
              <a:pPr algn="r" fontAlgn="base">
                <a:spcBef>
                  <a:spcPct val="0"/>
                </a:spcBef>
                <a:spcAft>
                  <a:spcPct val="0"/>
                </a:spcAft>
              </a:pPr>
              <a:r>
                <a:rPr lang="zh-TW" altLang="en-US" sz="1600" b="1" dirty="0">
                  <a:solidFill>
                    <a:srgbClr val="000000"/>
                  </a:solidFill>
                </a:rPr>
                <a:t>出典：（公財）原子力安全研究協会「生活環境放射線」（</a:t>
              </a:r>
              <a:r>
                <a:rPr lang="en-US" altLang="zh-TW" sz="1600" b="1" dirty="0">
                  <a:solidFill>
                    <a:srgbClr val="000000"/>
                  </a:solidFill>
                </a:rPr>
                <a:t>2011</a:t>
              </a:r>
              <a:r>
                <a:rPr lang="ja-JP" altLang="en-US" sz="1600" b="1" dirty="0">
                  <a:solidFill>
                    <a:srgbClr val="000000"/>
                  </a:solidFill>
                </a:rPr>
                <a:t>）</a:t>
              </a:r>
              <a:endParaRPr lang="zh-TW" altLang="en-US" sz="1600" b="1" dirty="0">
                <a:solidFill>
                  <a:srgbClr val="000000"/>
                </a:solidFill>
              </a:endParaRPr>
            </a:p>
          </p:txBody>
        </p:sp>
      </p:grpSp>
    </p:spTree>
    <p:extLst>
      <p:ext uri="{BB962C8B-B14F-4D97-AF65-F5344CB8AC3E}">
        <p14:creationId xmlns:p14="http://schemas.microsoft.com/office/powerpoint/2010/main" val="35862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dissolve">
                                      <p:cBhvr>
                                        <p:cTn id="17" dur="500"/>
                                        <p:tgtEl>
                                          <p:spTgt spid="14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dissolve">
                                      <p:cBhvr>
                                        <p:cTn id="22" dur="500"/>
                                        <p:tgtEl>
                                          <p:spTgt spid="1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6"/>
                                        </p:tgtEl>
                                        <p:attrNameLst>
                                          <p:attrName>style.visibility</p:attrName>
                                        </p:attrNameLst>
                                      </p:cBhvr>
                                      <p:to>
                                        <p:strVal val="visible"/>
                                      </p:to>
                                    </p:set>
                                    <p:animEffect transition="in" filter="dissolve">
                                      <p:cBhvr>
                                        <p:cTn id="2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81"/>
          <p:cNvSpPr>
            <a:spLocks noChangeArrowheads="1"/>
          </p:cNvSpPr>
          <p:nvPr/>
        </p:nvSpPr>
        <p:spPr bwMode="auto">
          <a:xfrm>
            <a:off x="234268" y="5616987"/>
            <a:ext cx="8712968" cy="119675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fontAlgn="base">
              <a:spcBef>
                <a:spcPct val="0"/>
              </a:spcBef>
              <a:spcAft>
                <a:spcPct val="0"/>
              </a:spcAft>
              <a:defRPr/>
            </a:pPr>
            <a:endParaRPr lang="ja-JP" altLang="en-US" sz="2400">
              <a:solidFill>
                <a:srgbClr val="FFFFFF"/>
              </a:solidFill>
              <a:ea typeface="ＭＳ Ｐゴシック" pitchFamily="50" charset="-128"/>
            </a:endParaRPr>
          </a:p>
        </p:txBody>
      </p:sp>
      <p:sp>
        <p:nvSpPr>
          <p:cNvPr id="15363" name="Text Box 3"/>
          <p:cNvSpPr txBox="1">
            <a:spLocks noChangeArrowheads="1"/>
          </p:cNvSpPr>
          <p:nvPr/>
        </p:nvSpPr>
        <p:spPr bwMode="auto">
          <a:xfrm>
            <a:off x="2051720" y="132346"/>
            <a:ext cx="55446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r>
              <a:rPr lang="ja-JP" altLang="en-US" sz="2800" b="1" dirty="0">
                <a:solidFill>
                  <a:srgbClr val="000000"/>
                </a:solidFill>
                <a:latin typeface="HG丸ｺﾞｼｯｸM-PRO" pitchFamily="50" charset="-128"/>
                <a:ea typeface="HG丸ｺﾞｼｯｸM-PRO" pitchFamily="50" charset="-128"/>
              </a:rPr>
              <a:t>世界の年間自然放射線量</a:t>
            </a:r>
            <a:r>
              <a:rPr lang="ja-JP" altLang="en-US" b="1" dirty="0">
                <a:solidFill>
                  <a:srgbClr val="000000"/>
                </a:solidFill>
                <a:latin typeface="HG丸ｺﾞｼｯｸM-PRO" pitchFamily="50" charset="-128"/>
                <a:ea typeface="HG丸ｺﾞｼｯｸM-PRO" pitchFamily="50" charset="-128"/>
              </a:rPr>
              <a:t>（地面から）</a:t>
            </a:r>
            <a:endParaRPr lang="ja-JP" altLang="en-US" sz="2800" b="1" dirty="0">
              <a:solidFill>
                <a:srgbClr val="000000"/>
              </a:solidFill>
              <a:latin typeface="HG丸ｺﾞｼｯｸM-PRO" pitchFamily="50" charset="-128"/>
              <a:ea typeface="HG丸ｺﾞｼｯｸM-PRO" pitchFamily="50" charset="-128"/>
            </a:endParaRPr>
          </a:p>
        </p:txBody>
      </p:sp>
      <p:sp>
        <p:nvSpPr>
          <p:cNvPr id="4" name="テキスト ボックス 3"/>
          <p:cNvSpPr txBox="1"/>
          <p:nvPr/>
        </p:nvSpPr>
        <p:spPr>
          <a:xfrm>
            <a:off x="250665" y="5601983"/>
            <a:ext cx="8696571" cy="1200329"/>
          </a:xfrm>
          <a:prstGeom prst="rect">
            <a:avLst/>
          </a:prstGeom>
          <a:noFill/>
        </p:spPr>
        <p:txBody>
          <a:bodyPr wrap="square" rtlCol="0">
            <a:spAutoFit/>
          </a:bodyPr>
          <a:lstStyle/>
          <a:p>
            <a:pPr fontAlgn="base">
              <a:spcBef>
                <a:spcPct val="0"/>
              </a:spcBef>
              <a:spcAft>
                <a:spcPct val="0"/>
              </a:spcAft>
              <a:defRPr/>
            </a:pPr>
            <a:r>
              <a:rPr lang="ja-JP" altLang="en-US" sz="1600" b="1" dirty="0">
                <a:solidFill>
                  <a:srgbClr val="000000"/>
                </a:solidFill>
              </a:rPr>
              <a:t>＊ラムサール（イラン）、ケララ（インド）、ガラパリ（ブラジル）などは、生涯の被ばく</a:t>
            </a:r>
            <a:endParaRPr lang="en-US" altLang="ja-JP" sz="1600" b="1" dirty="0">
              <a:solidFill>
                <a:srgbClr val="000000"/>
              </a:solidFill>
            </a:endParaRPr>
          </a:p>
          <a:p>
            <a:pPr fontAlgn="base">
              <a:spcBef>
                <a:spcPct val="0"/>
              </a:spcBef>
              <a:spcAft>
                <a:spcPct val="0"/>
              </a:spcAft>
              <a:defRPr/>
            </a:pPr>
            <a:r>
              <a:rPr lang="ja-JP" altLang="en-US" sz="1600" b="1" dirty="0">
                <a:solidFill>
                  <a:srgbClr val="000000"/>
                </a:solidFill>
              </a:rPr>
              <a:t>　線量が数百</a:t>
            </a:r>
            <a:r>
              <a:rPr lang="en-US" altLang="ja-JP" sz="1600" b="1" dirty="0" err="1">
                <a:solidFill>
                  <a:srgbClr val="000000"/>
                </a:solidFill>
              </a:rPr>
              <a:t>mSv</a:t>
            </a:r>
            <a:r>
              <a:rPr lang="ja-JP" altLang="en-US" sz="1600" b="1" dirty="0">
                <a:solidFill>
                  <a:srgbClr val="000000"/>
                </a:solidFill>
              </a:rPr>
              <a:t>をこえる。これらの地域で、がんの発生率高いというデータは得られて</a:t>
            </a:r>
            <a:r>
              <a:rPr lang="ja-JP" altLang="en-US" sz="1600" b="1" dirty="0" err="1">
                <a:solidFill>
                  <a:srgbClr val="000000"/>
                </a:solidFill>
              </a:rPr>
              <a:t>い</a:t>
            </a:r>
            <a:endParaRPr lang="en-US" altLang="ja-JP" sz="1600" b="1" dirty="0">
              <a:solidFill>
                <a:srgbClr val="000000"/>
              </a:solidFill>
            </a:endParaRPr>
          </a:p>
          <a:p>
            <a:pPr fontAlgn="base">
              <a:spcBef>
                <a:spcPct val="0"/>
              </a:spcBef>
              <a:spcAft>
                <a:spcPct val="0"/>
              </a:spcAft>
              <a:defRPr/>
            </a:pPr>
            <a:r>
              <a:rPr lang="ja-JP" altLang="en-US" sz="1600" b="1" dirty="0">
                <a:solidFill>
                  <a:srgbClr val="000000"/>
                </a:solidFill>
              </a:rPr>
              <a:t>　ない。</a:t>
            </a:r>
            <a:endParaRPr lang="en-US" altLang="ja-JP" sz="1600" b="1" dirty="0">
              <a:solidFill>
                <a:srgbClr val="000000"/>
              </a:solidFill>
            </a:endParaRPr>
          </a:p>
          <a:p>
            <a:pPr fontAlgn="base">
              <a:spcBef>
                <a:spcPct val="0"/>
              </a:spcBef>
              <a:spcAft>
                <a:spcPct val="0"/>
              </a:spcAft>
              <a:defRPr/>
            </a:pPr>
            <a:endParaRPr lang="en-US" altLang="ja-JP" sz="800" b="1" dirty="0">
              <a:solidFill>
                <a:srgbClr val="000000"/>
              </a:solidFill>
            </a:endParaRPr>
          </a:p>
          <a:p>
            <a:pPr fontAlgn="base">
              <a:spcBef>
                <a:spcPct val="0"/>
              </a:spcBef>
              <a:spcAft>
                <a:spcPct val="0"/>
              </a:spcAft>
              <a:defRPr/>
            </a:pPr>
            <a:r>
              <a:rPr lang="ja-JP" altLang="en-US" sz="1600" b="1" dirty="0">
                <a:solidFill>
                  <a:srgbClr val="000000"/>
                </a:solidFill>
              </a:rPr>
              <a:t>＊毎日微量の放射線を受け続ける場合と瞬時に同じ量を被ばくした場合の影響は違う！　</a:t>
            </a:r>
          </a:p>
        </p:txBody>
      </p:sp>
      <p:pic>
        <p:nvPicPr>
          <p:cNvPr id="3937282" name="Picture 2"/>
          <p:cNvPicPr>
            <a:picLocks noChangeAspect="1" noChangeArrowheads="1"/>
          </p:cNvPicPr>
          <p:nvPr/>
        </p:nvPicPr>
        <p:blipFill>
          <a:blip r:embed="rId3" cstate="print"/>
          <a:srcRect/>
          <a:stretch>
            <a:fillRect/>
          </a:stretch>
        </p:blipFill>
        <p:spPr bwMode="auto">
          <a:xfrm>
            <a:off x="683568" y="1052736"/>
            <a:ext cx="7920000" cy="4049761"/>
          </a:xfrm>
          <a:prstGeom prst="rect">
            <a:avLst/>
          </a:prstGeom>
          <a:noFill/>
          <a:ln w="9525">
            <a:noFill/>
            <a:miter lim="800000"/>
            <a:headEnd/>
            <a:tailEnd/>
          </a:ln>
        </p:spPr>
      </p:pic>
      <p:sp>
        <p:nvSpPr>
          <p:cNvPr id="7" name="フローチャート : 磁気ディスク 6"/>
          <p:cNvSpPr/>
          <p:nvPr/>
        </p:nvSpPr>
        <p:spPr>
          <a:xfrm>
            <a:off x="7668344" y="3247854"/>
            <a:ext cx="504056" cy="576064"/>
          </a:xfrm>
          <a:prstGeom prst="flowChartMagneticDisk">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8" name="フローチャート : 磁気ディスク 7"/>
          <p:cNvSpPr/>
          <p:nvPr/>
        </p:nvSpPr>
        <p:spPr>
          <a:xfrm>
            <a:off x="6660232" y="1879702"/>
            <a:ext cx="288032" cy="216024"/>
          </a:xfrm>
          <a:prstGeom prst="flowChartMagneticDisk">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9" name="テキスト ボックス 8"/>
          <p:cNvSpPr txBox="1"/>
          <p:nvPr/>
        </p:nvSpPr>
        <p:spPr>
          <a:xfrm>
            <a:off x="7812360" y="3895926"/>
            <a:ext cx="1044000" cy="52322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base">
              <a:spcBef>
                <a:spcPct val="0"/>
              </a:spcBef>
              <a:spcAft>
                <a:spcPct val="0"/>
              </a:spcAft>
              <a:defRPr/>
            </a:pPr>
            <a:r>
              <a:rPr lang="ja-JP" altLang="en-US" sz="1400" dirty="0">
                <a:solidFill>
                  <a:srgbClr val="000000"/>
                </a:solidFill>
              </a:rPr>
              <a:t>ガラパリ</a:t>
            </a:r>
            <a:endParaRPr lang="en-US" altLang="ja-JP" sz="1400" dirty="0">
              <a:solidFill>
                <a:srgbClr val="000000"/>
              </a:solidFill>
            </a:endParaRPr>
          </a:p>
          <a:p>
            <a:pPr algn="ctr" fontAlgn="base">
              <a:spcBef>
                <a:spcPct val="0"/>
              </a:spcBef>
              <a:spcAft>
                <a:spcPct val="0"/>
              </a:spcAft>
              <a:defRPr/>
            </a:pPr>
            <a:r>
              <a:rPr lang="en-US" altLang="ja-JP" sz="1400" dirty="0">
                <a:solidFill>
                  <a:srgbClr val="FF0000"/>
                </a:solidFill>
              </a:rPr>
              <a:t>5.5</a:t>
            </a:r>
            <a:r>
              <a:rPr lang="ja-JP" altLang="en-US" sz="1400" dirty="0">
                <a:solidFill>
                  <a:srgbClr val="FF0000"/>
                </a:solidFill>
              </a:rPr>
              <a:t>（</a:t>
            </a:r>
            <a:r>
              <a:rPr lang="en-US" altLang="ja-JP" sz="1400" dirty="0">
                <a:solidFill>
                  <a:srgbClr val="FF0000"/>
                </a:solidFill>
              </a:rPr>
              <a:t>35</a:t>
            </a:r>
            <a:r>
              <a:rPr lang="ja-JP" altLang="en-US" sz="1400" dirty="0">
                <a:solidFill>
                  <a:srgbClr val="FF0000"/>
                </a:solidFill>
              </a:rPr>
              <a:t>）</a:t>
            </a:r>
          </a:p>
        </p:txBody>
      </p:sp>
      <p:sp>
        <p:nvSpPr>
          <p:cNvPr id="10" name="テキスト ボックス 9"/>
          <p:cNvSpPr txBox="1"/>
          <p:nvPr/>
        </p:nvSpPr>
        <p:spPr>
          <a:xfrm>
            <a:off x="7020272" y="1853824"/>
            <a:ext cx="1296144" cy="52322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base">
              <a:spcBef>
                <a:spcPct val="0"/>
              </a:spcBef>
              <a:spcAft>
                <a:spcPct val="0"/>
              </a:spcAft>
              <a:defRPr/>
            </a:pPr>
            <a:r>
              <a:rPr lang="ja-JP" altLang="en-US" sz="1400" dirty="0">
                <a:solidFill>
                  <a:srgbClr val="000000"/>
                </a:solidFill>
              </a:rPr>
              <a:t>アメリカ</a:t>
            </a:r>
            <a:endParaRPr lang="en-US" altLang="ja-JP" sz="1400" dirty="0">
              <a:solidFill>
                <a:srgbClr val="000000"/>
              </a:solidFill>
            </a:endParaRPr>
          </a:p>
          <a:p>
            <a:pPr algn="ctr" fontAlgn="base">
              <a:spcBef>
                <a:spcPct val="0"/>
              </a:spcBef>
              <a:spcAft>
                <a:spcPct val="0"/>
              </a:spcAft>
              <a:defRPr/>
            </a:pPr>
            <a:r>
              <a:rPr lang="en-US" altLang="ja-JP" sz="1400" dirty="0">
                <a:solidFill>
                  <a:srgbClr val="000000"/>
                </a:solidFill>
              </a:rPr>
              <a:t>0.40</a:t>
            </a:r>
            <a:r>
              <a:rPr lang="ja-JP" altLang="en-US" sz="1400" dirty="0">
                <a:solidFill>
                  <a:srgbClr val="000000"/>
                </a:solidFill>
              </a:rPr>
              <a:t>（</a:t>
            </a:r>
            <a:r>
              <a:rPr lang="en-US" altLang="ja-JP" sz="1400" dirty="0">
                <a:solidFill>
                  <a:srgbClr val="000000"/>
                </a:solidFill>
              </a:rPr>
              <a:t>0.88</a:t>
            </a:r>
            <a:r>
              <a:rPr lang="ja-JP" altLang="en-US" sz="1400" dirty="0">
                <a:solidFill>
                  <a:srgbClr val="000000"/>
                </a:solidFill>
              </a:rPr>
              <a:t>）</a:t>
            </a:r>
          </a:p>
        </p:txBody>
      </p:sp>
      <p:sp>
        <p:nvSpPr>
          <p:cNvPr id="11" name="テキスト ボックス 10"/>
          <p:cNvSpPr txBox="1"/>
          <p:nvPr/>
        </p:nvSpPr>
        <p:spPr>
          <a:xfrm>
            <a:off x="6780996" y="4970420"/>
            <a:ext cx="2232248" cy="52322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fontAlgn="base">
              <a:spcBef>
                <a:spcPct val="0"/>
              </a:spcBef>
              <a:spcAft>
                <a:spcPct val="0"/>
              </a:spcAft>
              <a:defRPr/>
            </a:pPr>
            <a:r>
              <a:rPr lang="ja-JP" altLang="en-US" sz="1400" dirty="0">
                <a:solidFill>
                  <a:srgbClr val="000000"/>
                </a:solidFill>
              </a:rPr>
              <a:t>世界平均　</a:t>
            </a:r>
            <a:r>
              <a:rPr lang="en-US" altLang="ja-JP" sz="1400" dirty="0">
                <a:solidFill>
                  <a:srgbClr val="000000"/>
                </a:solidFill>
              </a:rPr>
              <a:t>0.50 </a:t>
            </a:r>
            <a:r>
              <a:rPr lang="en-US" altLang="ja-JP" sz="1400" dirty="0" err="1">
                <a:solidFill>
                  <a:srgbClr val="000000"/>
                </a:solidFill>
              </a:rPr>
              <a:t>mSv</a:t>
            </a:r>
            <a:r>
              <a:rPr lang="en-US" altLang="ja-JP" sz="1400" dirty="0">
                <a:solidFill>
                  <a:srgbClr val="000000"/>
                </a:solidFill>
              </a:rPr>
              <a:t>/</a:t>
            </a:r>
            <a:r>
              <a:rPr lang="ja-JP" altLang="en-US" sz="1400" dirty="0">
                <a:solidFill>
                  <a:srgbClr val="000000"/>
                </a:solidFill>
              </a:rPr>
              <a:t>年</a:t>
            </a:r>
            <a:endParaRPr lang="en-US" altLang="ja-JP" sz="1400" dirty="0">
              <a:solidFill>
                <a:srgbClr val="000000"/>
              </a:solidFill>
            </a:endParaRPr>
          </a:p>
          <a:p>
            <a:pPr fontAlgn="base">
              <a:spcBef>
                <a:spcPct val="0"/>
              </a:spcBef>
              <a:spcAft>
                <a:spcPct val="0"/>
              </a:spcAft>
              <a:defRPr/>
            </a:pPr>
            <a:r>
              <a:rPr lang="ja-JP" altLang="en-US" sz="1400" dirty="0">
                <a:solidFill>
                  <a:srgbClr val="000000"/>
                </a:solidFill>
              </a:rPr>
              <a:t>（　　）　最高値</a:t>
            </a:r>
          </a:p>
        </p:txBody>
      </p:sp>
      <p:sp>
        <p:nvSpPr>
          <p:cNvPr id="12" name="フローチャート : 磁気ディスク 11"/>
          <p:cNvSpPr/>
          <p:nvPr/>
        </p:nvSpPr>
        <p:spPr>
          <a:xfrm>
            <a:off x="3923928" y="2815806"/>
            <a:ext cx="504056" cy="432048"/>
          </a:xfrm>
          <a:prstGeom prst="flowChartMagneticDisk">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13" name="テキスト ボックス 12"/>
          <p:cNvSpPr txBox="1"/>
          <p:nvPr/>
        </p:nvSpPr>
        <p:spPr>
          <a:xfrm>
            <a:off x="4466618" y="3086960"/>
            <a:ext cx="1260000" cy="52322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base">
              <a:spcBef>
                <a:spcPct val="0"/>
              </a:spcBef>
              <a:spcAft>
                <a:spcPct val="0"/>
              </a:spcAft>
              <a:defRPr/>
            </a:pPr>
            <a:r>
              <a:rPr lang="ja-JP" altLang="en-US" sz="1400" dirty="0">
                <a:solidFill>
                  <a:srgbClr val="000000"/>
                </a:solidFill>
              </a:rPr>
              <a:t>陽江（中国）</a:t>
            </a:r>
            <a:endParaRPr lang="en-US" altLang="ja-JP" sz="1400" dirty="0">
              <a:solidFill>
                <a:srgbClr val="000000"/>
              </a:solidFill>
            </a:endParaRPr>
          </a:p>
          <a:p>
            <a:pPr algn="ctr" fontAlgn="base">
              <a:spcBef>
                <a:spcPct val="0"/>
              </a:spcBef>
              <a:spcAft>
                <a:spcPct val="0"/>
              </a:spcAft>
              <a:defRPr/>
            </a:pPr>
            <a:r>
              <a:rPr lang="en-US" altLang="ja-JP" sz="1400" dirty="0">
                <a:solidFill>
                  <a:srgbClr val="000000"/>
                </a:solidFill>
              </a:rPr>
              <a:t>3.51</a:t>
            </a:r>
            <a:r>
              <a:rPr lang="ja-JP" altLang="en-US" sz="1400" dirty="0">
                <a:solidFill>
                  <a:srgbClr val="000000"/>
                </a:solidFill>
              </a:rPr>
              <a:t>（</a:t>
            </a:r>
            <a:r>
              <a:rPr lang="en-US" altLang="ja-JP" sz="1400" dirty="0">
                <a:solidFill>
                  <a:srgbClr val="000000"/>
                </a:solidFill>
              </a:rPr>
              <a:t>5.4</a:t>
            </a:r>
            <a:r>
              <a:rPr lang="ja-JP" altLang="en-US" sz="1400" dirty="0">
                <a:solidFill>
                  <a:srgbClr val="000000"/>
                </a:solidFill>
              </a:rPr>
              <a:t>）</a:t>
            </a:r>
          </a:p>
        </p:txBody>
      </p:sp>
      <p:sp>
        <p:nvSpPr>
          <p:cNvPr id="14" name="フローチャート : 磁気ディスク 13"/>
          <p:cNvSpPr/>
          <p:nvPr/>
        </p:nvSpPr>
        <p:spPr>
          <a:xfrm>
            <a:off x="2771800" y="2599782"/>
            <a:ext cx="504056" cy="468000"/>
          </a:xfrm>
          <a:prstGeom prst="flowChartMagneticDisk">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15" name="テキスト ボックス 14"/>
          <p:cNvSpPr txBox="1"/>
          <p:nvPr/>
        </p:nvSpPr>
        <p:spPr>
          <a:xfrm>
            <a:off x="2483768" y="3140968"/>
            <a:ext cx="1343634" cy="4770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base">
              <a:spcBef>
                <a:spcPct val="0"/>
              </a:spcBef>
              <a:spcAft>
                <a:spcPct val="0"/>
              </a:spcAft>
              <a:defRPr/>
            </a:pPr>
            <a:r>
              <a:rPr lang="ja-JP" altLang="en-US" sz="1100" dirty="0">
                <a:solidFill>
                  <a:srgbClr val="000000"/>
                </a:solidFill>
              </a:rPr>
              <a:t>ケララ（インド）</a:t>
            </a:r>
            <a:endParaRPr lang="en-US" altLang="ja-JP" sz="1100" dirty="0">
              <a:solidFill>
                <a:srgbClr val="000000"/>
              </a:solidFill>
            </a:endParaRPr>
          </a:p>
          <a:p>
            <a:pPr algn="ctr" fontAlgn="base">
              <a:spcBef>
                <a:spcPct val="0"/>
              </a:spcBef>
              <a:spcAft>
                <a:spcPct val="0"/>
              </a:spcAft>
              <a:defRPr/>
            </a:pPr>
            <a:r>
              <a:rPr lang="en-US" altLang="ja-JP" sz="1400" dirty="0">
                <a:solidFill>
                  <a:srgbClr val="FF0000"/>
                </a:solidFill>
              </a:rPr>
              <a:t>3.8</a:t>
            </a:r>
            <a:r>
              <a:rPr lang="ja-JP" altLang="en-US" sz="1400" dirty="0">
                <a:solidFill>
                  <a:srgbClr val="FF0000"/>
                </a:solidFill>
              </a:rPr>
              <a:t>（</a:t>
            </a:r>
            <a:r>
              <a:rPr lang="en-US" altLang="ja-JP" sz="1400" dirty="0">
                <a:solidFill>
                  <a:srgbClr val="FF0000"/>
                </a:solidFill>
              </a:rPr>
              <a:t>35</a:t>
            </a:r>
            <a:r>
              <a:rPr lang="ja-JP" altLang="en-US" sz="1400" dirty="0">
                <a:solidFill>
                  <a:srgbClr val="FF0000"/>
                </a:solidFill>
              </a:rPr>
              <a:t>）</a:t>
            </a:r>
          </a:p>
        </p:txBody>
      </p:sp>
      <p:sp>
        <p:nvSpPr>
          <p:cNvPr id="17" name="テキスト ボックス 16"/>
          <p:cNvSpPr txBox="1"/>
          <p:nvPr/>
        </p:nvSpPr>
        <p:spPr>
          <a:xfrm>
            <a:off x="539552" y="2348880"/>
            <a:ext cx="1631666" cy="4770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base">
              <a:spcBef>
                <a:spcPct val="0"/>
              </a:spcBef>
              <a:spcAft>
                <a:spcPct val="0"/>
              </a:spcAft>
              <a:defRPr/>
            </a:pPr>
            <a:r>
              <a:rPr lang="ja-JP" altLang="en-US" sz="1100" dirty="0">
                <a:solidFill>
                  <a:srgbClr val="000000"/>
                </a:solidFill>
              </a:rPr>
              <a:t>ラムサール（イラン）</a:t>
            </a:r>
            <a:endParaRPr lang="en-US" altLang="ja-JP" sz="1100" dirty="0">
              <a:solidFill>
                <a:srgbClr val="000000"/>
              </a:solidFill>
            </a:endParaRPr>
          </a:p>
          <a:p>
            <a:pPr algn="ctr" fontAlgn="base">
              <a:spcBef>
                <a:spcPct val="0"/>
              </a:spcBef>
              <a:spcAft>
                <a:spcPct val="0"/>
              </a:spcAft>
              <a:defRPr/>
            </a:pPr>
            <a:r>
              <a:rPr lang="en-US" altLang="ja-JP" sz="1400" dirty="0">
                <a:solidFill>
                  <a:srgbClr val="FF0000"/>
                </a:solidFill>
              </a:rPr>
              <a:t>10.2</a:t>
            </a:r>
            <a:r>
              <a:rPr lang="ja-JP" altLang="en-US" sz="1400" dirty="0">
                <a:solidFill>
                  <a:srgbClr val="FF0000"/>
                </a:solidFill>
              </a:rPr>
              <a:t>（</a:t>
            </a:r>
            <a:r>
              <a:rPr lang="en-US" altLang="ja-JP" sz="1400" dirty="0">
                <a:solidFill>
                  <a:srgbClr val="FF0000"/>
                </a:solidFill>
              </a:rPr>
              <a:t>260</a:t>
            </a:r>
            <a:r>
              <a:rPr lang="ja-JP" altLang="en-US" sz="1400" dirty="0">
                <a:solidFill>
                  <a:srgbClr val="FF0000"/>
                </a:solidFill>
              </a:rPr>
              <a:t>）</a:t>
            </a:r>
          </a:p>
        </p:txBody>
      </p:sp>
      <p:sp>
        <p:nvSpPr>
          <p:cNvPr id="18" name="フローチャート : 磁気ディスク 17"/>
          <p:cNvSpPr/>
          <p:nvPr/>
        </p:nvSpPr>
        <p:spPr>
          <a:xfrm>
            <a:off x="4355976" y="1951710"/>
            <a:ext cx="288032" cy="216024"/>
          </a:xfrm>
          <a:prstGeom prst="flowChartMagneticDisk">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19" name="テキスト ボックス 18"/>
          <p:cNvSpPr txBox="1"/>
          <p:nvPr/>
        </p:nvSpPr>
        <p:spPr>
          <a:xfrm>
            <a:off x="4681512" y="2023718"/>
            <a:ext cx="1258640" cy="523220"/>
          </a:xfrm>
          <a:prstGeom prst="rect">
            <a:avLst/>
          </a:prstGeom>
          <a:ln w="7620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base">
              <a:spcBef>
                <a:spcPct val="0"/>
              </a:spcBef>
              <a:spcAft>
                <a:spcPct val="0"/>
              </a:spcAft>
              <a:defRPr/>
            </a:pPr>
            <a:r>
              <a:rPr lang="ja-JP" altLang="en-US" sz="1400" dirty="0">
                <a:solidFill>
                  <a:srgbClr val="000000"/>
                </a:solidFill>
              </a:rPr>
              <a:t>日本</a:t>
            </a:r>
            <a:endParaRPr lang="en-US" altLang="ja-JP" sz="1400" dirty="0">
              <a:solidFill>
                <a:srgbClr val="000000"/>
              </a:solidFill>
            </a:endParaRPr>
          </a:p>
          <a:p>
            <a:pPr algn="ctr" fontAlgn="base">
              <a:spcBef>
                <a:spcPct val="0"/>
              </a:spcBef>
              <a:spcAft>
                <a:spcPct val="0"/>
              </a:spcAft>
              <a:defRPr/>
            </a:pPr>
            <a:r>
              <a:rPr lang="en-US" altLang="ja-JP" sz="1400" dirty="0">
                <a:solidFill>
                  <a:srgbClr val="000000"/>
                </a:solidFill>
              </a:rPr>
              <a:t>0.33</a:t>
            </a:r>
            <a:r>
              <a:rPr lang="ja-JP" altLang="en-US" sz="1400" dirty="0">
                <a:solidFill>
                  <a:srgbClr val="000000"/>
                </a:solidFill>
              </a:rPr>
              <a:t>（</a:t>
            </a:r>
            <a:r>
              <a:rPr lang="en-US" altLang="ja-JP" sz="1400" dirty="0">
                <a:solidFill>
                  <a:srgbClr val="000000"/>
                </a:solidFill>
              </a:rPr>
              <a:t>1.26</a:t>
            </a:r>
            <a:r>
              <a:rPr lang="ja-JP" altLang="en-US" sz="1400" dirty="0">
                <a:solidFill>
                  <a:srgbClr val="000000"/>
                </a:solidFill>
              </a:rPr>
              <a:t>）</a:t>
            </a:r>
          </a:p>
        </p:txBody>
      </p:sp>
      <p:sp>
        <p:nvSpPr>
          <p:cNvPr id="20" name="フローチャート : 磁気ディスク 19"/>
          <p:cNvSpPr/>
          <p:nvPr/>
        </p:nvSpPr>
        <p:spPr>
          <a:xfrm>
            <a:off x="3851920" y="1591670"/>
            <a:ext cx="288032" cy="216024"/>
          </a:xfrm>
          <a:prstGeom prst="flowChartMagneticDisk">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21" name="テキスト ボックス 20"/>
          <p:cNvSpPr txBox="1"/>
          <p:nvPr/>
        </p:nvSpPr>
        <p:spPr>
          <a:xfrm>
            <a:off x="3851920" y="1035858"/>
            <a:ext cx="1258640" cy="52322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base">
              <a:spcBef>
                <a:spcPct val="0"/>
              </a:spcBef>
              <a:spcAft>
                <a:spcPct val="0"/>
              </a:spcAft>
              <a:defRPr/>
            </a:pPr>
            <a:r>
              <a:rPr lang="ja-JP" altLang="en-US" sz="1400" dirty="0">
                <a:solidFill>
                  <a:srgbClr val="000000"/>
                </a:solidFill>
              </a:rPr>
              <a:t>中国</a:t>
            </a:r>
            <a:endParaRPr lang="en-US" altLang="ja-JP" sz="1400" dirty="0">
              <a:solidFill>
                <a:srgbClr val="000000"/>
              </a:solidFill>
            </a:endParaRPr>
          </a:p>
          <a:p>
            <a:pPr algn="ctr" fontAlgn="base">
              <a:spcBef>
                <a:spcPct val="0"/>
              </a:spcBef>
              <a:spcAft>
                <a:spcPct val="0"/>
              </a:spcAft>
              <a:defRPr/>
            </a:pPr>
            <a:r>
              <a:rPr lang="en-US" altLang="ja-JP" sz="1400" dirty="0">
                <a:solidFill>
                  <a:srgbClr val="000000"/>
                </a:solidFill>
              </a:rPr>
              <a:t>0.54</a:t>
            </a:r>
            <a:r>
              <a:rPr lang="ja-JP" altLang="en-US" sz="1400" dirty="0">
                <a:solidFill>
                  <a:srgbClr val="000000"/>
                </a:solidFill>
              </a:rPr>
              <a:t>（</a:t>
            </a:r>
            <a:r>
              <a:rPr lang="en-US" altLang="ja-JP" sz="1400" dirty="0">
                <a:solidFill>
                  <a:srgbClr val="000000"/>
                </a:solidFill>
              </a:rPr>
              <a:t>3.0</a:t>
            </a:r>
            <a:r>
              <a:rPr lang="ja-JP" altLang="en-US" sz="1400" dirty="0">
                <a:solidFill>
                  <a:srgbClr val="000000"/>
                </a:solidFill>
              </a:rPr>
              <a:t>）</a:t>
            </a:r>
          </a:p>
        </p:txBody>
      </p:sp>
      <p:sp>
        <p:nvSpPr>
          <p:cNvPr id="22" name="フローチャート : 磁気ディスク 21"/>
          <p:cNvSpPr/>
          <p:nvPr/>
        </p:nvSpPr>
        <p:spPr>
          <a:xfrm>
            <a:off x="1979712" y="1735686"/>
            <a:ext cx="288032" cy="216024"/>
          </a:xfrm>
          <a:prstGeom prst="flowChartMagneticDisk">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23" name="フローチャート : 磁気ディスク 22"/>
          <p:cNvSpPr/>
          <p:nvPr/>
        </p:nvSpPr>
        <p:spPr>
          <a:xfrm>
            <a:off x="1547664" y="1735686"/>
            <a:ext cx="288032" cy="216024"/>
          </a:xfrm>
          <a:prstGeom prst="flowChartMagneticDisk">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24" name="フローチャート : 磁気ディスク 23"/>
          <p:cNvSpPr/>
          <p:nvPr/>
        </p:nvSpPr>
        <p:spPr>
          <a:xfrm>
            <a:off x="2005964" y="1234630"/>
            <a:ext cx="288032" cy="216024"/>
          </a:xfrm>
          <a:prstGeom prst="flowChartMagneticDisk">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25" name="テキスト ボックス 24"/>
          <p:cNvSpPr txBox="1"/>
          <p:nvPr/>
        </p:nvSpPr>
        <p:spPr>
          <a:xfrm>
            <a:off x="2313874" y="1376020"/>
            <a:ext cx="1296000" cy="52322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base">
              <a:spcBef>
                <a:spcPct val="0"/>
              </a:spcBef>
              <a:spcAft>
                <a:spcPct val="0"/>
              </a:spcAft>
              <a:defRPr/>
            </a:pPr>
            <a:r>
              <a:rPr lang="ja-JP" altLang="en-US" sz="1400" dirty="0">
                <a:solidFill>
                  <a:srgbClr val="000000"/>
                </a:solidFill>
              </a:rPr>
              <a:t>イタリア</a:t>
            </a:r>
            <a:endParaRPr lang="en-US" altLang="ja-JP" sz="1400" dirty="0">
              <a:solidFill>
                <a:srgbClr val="000000"/>
              </a:solidFill>
            </a:endParaRPr>
          </a:p>
          <a:p>
            <a:pPr algn="ctr" fontAlgn="base">
              <a:spcBef>
                <a:spcPct val="0"/>
              </a:spcBef>
              <a:spcAft>
                <a:spcPct val="0"/>
              </a:spcAft>
              <a:defRPr/>
            </a:pPr>
            <a:r>
              <a:rPr lang="en-US" altLang="ja-JP" sz="1400" dirty="0">
                <a:solidFill>
                  <a:srgbClr val="000000"/>
                </a:solidFill>
              </a:rPr>
              <a:t>0.50</a:t>
            </a:r>
            <a:r>
              <a:rPr lang="ja-JP" altLang="en-US" sz="1400" dirty="0">
                <a:solidFill>
                  <a:srgbClr val="000000"/>
                </a:solidFill>
              </a:rPr>
              <a:t>（</a:t>
            </a:r>
            <a:r>
              <a:rPr lang="en-US" altLang="ja-JP" sz="1400" dirty="0">
                <a:solidFill>
                  <a:srgbClr val="000000"/>
                </a:solidFill>
              </a:rPr>
              <a:t>4.38</a:t>
            </a:r>
            <a:r>
              <a:rPr lang="ja-JP" altLang="en-US" sz="1400" dirty="0">
                <a:solidFill>
                  <a:srgbClr val="000000"/>
                </a:solidFill>
              </a:rPr>
              <a:t>）</a:t>
            </a:r>
          </a:p>
        </p:txBody>
      </p:sp>
      <p:sp>
        <p:nvSpPr>
          <p:cNvPr id="16" name="フローチャート : 磁気ディスク 15"/>
          <p:cNvSpPr/>
          <p:nvPr/>
        </p:nvSpPr>
        <p:spPr>
          <a:xfrm>
            <a:off x="2195736" y="1879702"/>
            <a:ext cx="504056" cy="1188080"/>
          </a:xfrm>
          <a:prstGeom prst="flowChartMagneticDisk">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2400">
              <a:solidFill>
                <a:srgbClr val="FFFFFF"/>
              </a:solidFill>
            </a:endParaRPr>
          </a:p>
        </p:txBody>
      </p:sp>
      <p:sp>
        <p:nvSpPr>
          <p:cNvPr id="26" name="テキスト ボックス 25"/>
          <p:cNvSpPr txBox="1"/>
          <p:nvPr/>
        </p:nvSpPr>
        <p:spPr>
          <a:xfrm>
            <a:off x="208390" y="1303638"/>
            <a:ext cx="1296000" cy="52322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base">
              <a:spcBef>
                <a:spcPct val="0"/>
              </a:spcBef>
              <a:spcAft>
                <a:spcPct val="0"/>
              </a:spcAft>
              <a:defRPr/>
            </a:pPr>
            <a:r>
              <a:rPr lang="ja-JP" altLang="en-US" sz="1400" dirty="0">
                <a:solidFill>
                  <a:srgbClr val="000000"/>
                </a:solidFill>
              </a:rPr>
              <a:t>フランス</a:t>
            </a:r>
            <a:endParaRPr lang="en-US" altLang="ja-JP" sz="1400" dirty="0">
              <a:solidFill>
                <a:srgbClr val="000000"/>
              </a:solidFill>
            </a:endParaRPr>
          </a:p>
          <a:p>
            <a:pPr algn="ctr" fontAlgn="base">
              <a:spcBef>
                <a:spcPct val="0"/>
              </a:spcBef>
              <a:spcAft>
                <a:spcPct val="0"/>
              </a:spcAft>
              <a:defRPr/>
            </a:pPr>
            <a:r>
              <a:rPr lang="en-US" altLang="ja-JP" sz="1400" dirty="0">
                <a:solidFill>
                  <a:srgbClr val="000000"/>
                </a:solidFill>
              </a:rPr>
              <a:t>0.60</a:t>
            </a:r>
            <a:r>
              <a:rPr lang="ja-JP" altLang="en-US" sz="1400" dirty="0">
                <a:solidFill>
                  <a:srgbClr val="000000"/>
                </a:solidFill>
              </a:rPr>
              <a:t>（</a:t>
            </a:r>
            <a:r>
              <a:rPr lang="en-US" altLang="ja-JP" sz="1400" dirty="0">
                <a:solidFill>
                  <a:srgbClr val="000000"/>
                </a:solidFill>
              </a:rPr>
              <a:t>2.20</a:t>
            </a:r>
            <a:r>
              <a:rPr lang="ja-JP" altLang="en-US" sz="1400" dirty="0">
                <a:solidFill>
                  <a:srgbClr val="000000"/>
                </a:solidFill>
              </a:rPr>
              <a:t>）</a:t>
            </a:r>
          </a:p>
        </p:txBody>
      </p:sp>
      <p:sp>
        <p:nvSpPr>
          <p:cNvPr id="27" name="テキスト ボックス 26"/>
          <p:cNvSpPr txBox="1"/>
          <p:nvPr/>
        </p:nvSpPr>
        <p:spPr>
          <a:xfrm>
            <a:off x="1187624" y="693070"/>
            <a:ext cx="1296000" cy="52322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base">
              <a:spcBef>
                <a:spcPct val="0"/>
              </a:spcBef>
              <a:spcAft>
                <a:spcPct val="0"/>
              </a:spcAft>
              <a:defRPr/>
            </a:pPr>
            <a:r>
              <a:rPr lang="ja-JP" altLang="en-US" sz="1400" dirty="0">
                <a:solidFill>
                  <a:srgbClr val="000000"/>
                </a:solidFill>
              </a:rPr>
              <a:t>ノルウェー</a:t>
            </a:r>
            <a:r>
              <a:rPr lang="en-US" altLang="ja-JP" sz="1400" dirty="0">
                <a:solidFill>
                  <a:srgbClr val="000000"/>
                </a:solidFill>
              </a:rPr>
              <a:t>0.63</a:t>
            </a:r>
            <a:r>
              <a:rPr lang="ja-JP" altLang="en-US" sz="1400" dirty="0">
                <a:solidFill>
                  <a:srgbClr val="000000"/>
                </a:solidFill>
              </a:rPr>
              <a:t>（</a:t>
            </a:r>
            <a:r>
              <a:rPr lang="en-US" altLang="ja-JP" sz="1400" dirty="0">
                <a:solidFill>
                  <a:srgbClr val="000000"/>
                </a:solidFill>
              </a:rPr>
              <a:t>10.5</a:t>
            </a:r>
            <a:r>
              <a:rPr lang="ja-JP" altLang="en-US" sz="1400" dirty="0">
                <a:solidFill>
                  <a:srgbClr val="000000"/>
                </a:solidFill>
              </a:rPr>
              <a:t>）</a:t>
            </a:r>
          </a:p>
        </p:txBody>
      </p:sp>
      <p:sp>
        <p:nvSpPr>
          <p:cNvPr id="28" name="テキスト ボックス 27"/>
          <p:cNvSpPr txBox="1"/>
          <p:nvPr/>
        </p:nvSpPr>
        <p:spPr>
          <a:xfrm>
            <a:off x="1366" y="5157192"/>
            <a:ext cx="4354610"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fontAlgn="base">
              <a:spcBef>
                <a:spcPct val="0"/>
              </a:spcBef>
              <a:spcAft>
                <a:spcPct val="0"/>
              </a:spcAft>
              <a:defRPr/>
            </a:pPr>
            <a:r>
              <a:rPr lang="ja-JP" altLang="en-US" sz="1100" dirty="0">
                <a:solidFill>
                  <a:srgbClr val="000000"/>
                </a:solidFill>
              </a:rPr>
              <a:t>（</a:t>
            </a:r>
            <a:r>
              <a:rPr lang="en-US" altLang="ja-JP" sz="1100" dirty="0">
                <a:solidFill>
                  <a:srgbClr val="000000"/>
                </a:solidFill>
              </a:rPr>
              <a:t>1993</a:t>
            </a:r>
            <a:r>
              <a:rPr lang="ja-JP" altLang="en-US" sz="1100" dirty="0">
                <a:solidFill>
                  <a:srgbClr val="000000"/>
                </a:solidFill>
              </a:rPr>
              <a:t>年 国連科学委員会報告書等により作成）</a:t>
            </a:r>
            <a:endParaRPr lang="en-US" altLang="ja-JP" sz="1100" dirty="0">
              <a:solidFill>
                <a:srgbClr val="000000"/>
              </a:solidFill>
            </a:endParaRPr>
          </a:p>
          <a:p>
            <a:pPr fontAlgn="base">
              <a:spcBef>
                <a:spcPct val="0"/>
              </a:spcBef>
              <a:spcAft>
                <a:spcPct val="0"/>
              </a:spcAft>
              <a:defRPr/>
            </a:pPr>
            <a:r>
              <a:rPr lang="ja-JP" altLang="en-US" sz="1100" dirty="0">
                <a:solidFill>
                  <a:srgbClr val="000000"/>
                </a:solidFill>
              </a:rPr>
              <a:t>ガラパリ・ケララ（</a:t>
            </a:r>
            <a:r>
              <a:rPr lang="en-US" altLang="ja-JP" sz="1100" dirty="0">
                <a:solidFill>
                  <a:srgbClr val="000000"/>
                </a:solidFill>
              </a:rPr>
              <a:t>1982</a:t>
            </a:r>
            <a:r>
              <a:rPr lang="ja-JP" altLang="en-US" sz="1100" dirty="0">
                <a:solidFill>
                  <a:srgbClr val="000000"/>
                </a:solidFill>
              </a:rPr>
              <a:t>報告）、ラムサール（</a:t>
            </a:r>
            <a:r>
              <a:rPr lang="en-US" altLang="ja-JP" sz="1100" dirty="0">
                <a:solidFill>
                  <a:srgbClr val="000000"/>
                </a:solidFill>
              </a:rPr>
              <a:t>M. </a:t>
            </a:r>
            <a:r>
              <a:rPr lang="en-US" altLang="ja-JP" sz="1100" dirty="0" err="1">
                <a:solidFill>
                  <a:srgbClr val="000000"/>
                </a:solidFill>
              </a:rPr>
              <a:t>Sorbi</a:t>
            </a:r>
            <a:r>
              <a:rPr lang="en-US" altLang="ja-JP" sz="1100" dirty="0">
                <a:solidFill>
                  <a:srgbClr val="000000"/>
                </a:solidFill>
              </a:rPr>
              <a:t> 1997</a:t>
            </a:r>
            <a:r>
              <a:rPr lang="ja-JP" altLang="en-US" sz="1100" dirty="0">
                <a:solidFill>
                  <a:srgbClr val="000000"/>
                </a:solidFill>
              </a:rPr>
              <a:t>）</a:t>
            </a:r>
          </a:p>
        </p:txBody>
      </p:sp>
    </p:spTree>
    <p:extLst>
      <p:ext uri="{BB962C8B-B14F-4D97-AF65-F5344CB8AC3E}">
        <p14:creationId xmlns:p14="http://schemas.microsoft.com/office/powerpoint/2010/main" val="11583410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2"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3" dur="500"/>
                                        <p:tgtEl>
                                          <p:spTgt spid="4">
                                            <p:txEl>
                                              <p:pRg st="0" end="0"/>
                                            </p:txEl>
                                          </p:spTgt>
                                        </p:tgtEl>
                                      </p:cBhvr>
                                    </p:animEffect>
                                  </p:childTnLst>
                                </p:cTn>
                              </p:par>
                              <p:par>
                                <p:cTn id="14" presetID="55"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p:cTn id="16" dur="5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7" dur="5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8" dur="500"/>
                                        <p:tgtEl>
                                          <p:spTgt spid="4">
                                            <p:txEl>
                                              <p:pRg st="1" end="1"/>
                                            </p:txEl>
                                          </p:spTgt>
                                        </p:tgtEl>
                                      </p:cBhvr>
                                    </p:animEffect>
                                  </p:childTnLst>
                                </p:cTn>
                              </p:par>
                              <p:par>
                                <p:cTn id="19" presetID="55"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2" dur="5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p:cTn id="28" dur="5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29" dur="5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1547664" y="2564904"/>
            <a:ext cx="7021288" cy="646331"/>
          </a:xfrm>
          <a:prstGeom prst="rect">
            <a:avLst/>
          </a:prstGeom>
          <a:noFill/>
        </p:spPr>
        <p:txBody>
          <a:bodyPr wrap="square" rtlCol="0">
            <a:spAutoFit/>
          </a:bodyPr>
          <a:lstStyle/>
          <a:p>
            <a:r>
              <a:rPr lang="ja-JP" altLang="en-US" sz="3600" b="1" dirty="0">
                <a:solidFill>
                  <a:srgbClr val="000000"/>
                </a:solidFill>
                <a:latin typeface="HG丸ｺﾞｼｯｸM-PRO" panose="020F0600000000000000" pitchFamily="50" charset="-128"/>
                <a:ea typeface="HG丸ｺﾞｼｯｸM-PRO" panose="020F0600000000000000" pitchFamily="50" charset="-128"/>
              </a:rPr>
              <a:t>実効半減期って何でしょうか？</a:t>
            </a:r>
          </a:p>
        </p:txBody>
      </p:sp>
    </p:spTree>
    <p:extLst>
      <p:ext uri="{BB962C8B-B14F-4D97-AF65-F5344CB8AC3E}">
        <p14:creationId xmlns:p14="http://schemas.microsoft.com/office/powerpoint/2010/main" val="141818007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3"/>
          <p:cNvSpPr>
            <a:spLocks noChangeArrowheads="1"/>
          </p:cNvSpPr>
          <p:nvPr/>
        </p:nvSpPr>
        <p:spPr bwMode="auto">
          <a:xfrm>
            <a:off x="511942" y="5085184"/>
            <a:ext cx="83340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61938" lvl="1" indent="-261938" fontAlgn="base">
              <a:spcBef>
                <a:spcPct val="0"/>
              </a:spcBef>
              <a:spcAft>
                <a:spcPts val="1200"/>
              </a:spcAft>
              <a:buFont typeface="Arial" pitchFamily="34" charset="0"/>
              <a:buChar char="•"/>
              <a:defRPr/>
            </a:pPr>
            <a:r>
              <a:rPr kumimoji="0" lang="ja-JP" altLang="en-US" sz="2400" b="1" dirty="0">
                <a:solidFill>
                  <a:srgbClr val="000000"/>
                </a:solidFill>
                <a:sym typeface="Arial" pitchFamily="34" charset="0"/>
              </a:rPr>
              <a:t>半減期</a:t>
            </a:r>
            <a:r>
              <a:rPr kumimoji="0" lang="en-US" altLang="ja-JP" sz="2400" b="1" dirty="0">
                <a:solidFill>
                  <a:srgbClr val="000000"/>
                </a:solidFill>
                <a:sym typeface="Arial" pitchFamily="34" charset="0"/>
              </a:rPr>
              <a:t>:</a:t>
            </a:r>
            <a:r>
              <a:rPr kumimoji="0" lang="ja-JP" altLang="en-US" sz="2400" b="1" dirty="0">
                <a:solidFill>
                  <a:srgbClr val="000000"/>
                </a:solidFill>
                <a:sym typeface="Arial" pitchFamily="34" charset="0"/>
              </a:rPr>
              <a:t> 放射性崩壊によって放射性物質</a:t>
            </a:r>
            <a:r>
              <a:rPr kumimoji="0" lang="ja-JP" altLang="en-US" b="1" dirty="0">
                <a:solidFill>
                  <a:srgbClr val="000000"/>
                </a:solidFill>
                <a:sym typeface="Arial" pitchFamily="34" charset="0"/>
              </a:rPr>
              <a:t>（不安定）</a:t>
            </a:r>
            <a:r>
              <a:rPr kumimoji="0" lang="ja-JP" altLang="en-US" sz="2400" b="1" dirty="0">
                <a:solidFill>
                  <a:srgbClr val="000000"/>
                </a:solidFill>
                <a:sym typeface="Arial" pitchFamily="34" charset="0"/>
              </a:rPr>
              <a:t>の数が半分になるまでの時間（放射能をもつ放射性物質が半分になるまでの時間）</a:t>
            </a:r>
            <a:r>
              <a:rPr kumimoji="0" lang="ja-JP" altLang="en-US" sz="2400" b="1" dirty="0">
                <a:solidFill>
                  <a:srgbClr val="FF0000"/>
                </a:solidFill>
                <a:sym typeface="Arial" pitchFamily="34" charset="0"/>
              </a:rPr>
              <a:t>→　すなわち、放射線を出す能力が半分になる！</a:t>
            </a:r>
            <a:endParaRPr lang="ja-JP" altLang="en-US" sz="2400" dirty="0">
              <a:solidFill>
                <a:srgbClr val="FF0000"/>
              </a:solidFill>
              <a:latin typeface="Times New Roman" pitchFamily="18" charset="0"/>
              <a:ea typeface="ＭＳ Ｐゴシック" pitchFamily="50" charset="-128"/>
            </a:endParaRPr>
          </a:p>
        </p:txBody>
      </p:sp>
      <p:sp>
        <p:nvSpPr>
          <p:cNvPr id="2" name="正方形/長方形 1"/>
          <p:cNvSpPr/>
          <p:nvPr/>
        </p:nvSpPr>
        <p:spPr>
          <a:xfrm>
            <a:off x="3027236" y="44624"/>
            <a:ext cx="2696892" cy="705834"/>
          </a:xfrm>
          <a:prstGeom prst="rect">
            <a:avLst/>
          </a:prstGeom>
        </p:spPr>
        <p:txBody>
          <a:bodyPr wrap="none">
            <a:spAutoFit/>
          </a:bodyPr>
          <a:lstStyle/>
          <a:p>
            <a:pPr marL="39688" fontAlgn="base">
              <a:lnSpc>
                <a:spcPct val="140000"/>
              </a:lnSpc>
              <a:spcBef>
                <a:spcPct val="0"/>
              </a:spcBef>
              <a:spcAft>
                <a:spcPct val="0"/>
              </a:spcAft>
              <a:defRPr/>
            </a:pPr>
            <a:r>
              <a:rPr kumimoji="0" lang="ja-JP" altLang="en-US" sz="3200" b="1" dirty="0">
                <a:solidFill>
                  <a:srgbClr val="000000"/>
                </a:solidFill>
                <a:sym typeface="Osaka" charset="-128"/>
              </a:rPr>
              <a:t>半減期とは？</a:t>
            </a:r>
            <a:endParaRPr kumimoji="0" lang="en-US" altLang="ja-JP" sz="3200" b="1" dirty="0">
              <a:solidFill>
                <a:srgbClr val="000000"/>
              </a:solidFill>
              <a:sym typeface="Osaka" charset="-128"/>
            </a:endParaRPr>
          </a:p>
        </p:txBody>
      </p:sp>
      <p:sp>
        <p:nvSpPr>
          <p:cNvPr id="44" name="Rectangle 81"/>
          <p:cNvSpPr>
            <a:spLocks noChangeArrowheads="1"/>
          </p:cNvSpPr>
          <p:nvPr/>
        </p:nvSpPr>
        <p:spPr bwMode="auto">
          <a:xfrm>
            <a:off x="1259633" y="1628800"/>
            <a:ext cx="6552727" cy="3312368"/>
          </a:xfrm>
          <a:prstGeom prst="rect">
            <a:avLst/>
          </a:prstGeom>
          <a:noFill/>
          <a:ln w="19050">
            <a:solidFill>
              <a:schemeClr val="accent2"/>
            </a:solidFill>
            <a:miter lim="800000"/>
            <a:headEnd/>
            <a:tailEnd/>
          </a:ln>
        </p:spPr>
        <p:txBody>
          <a:bodyPr wrap="none" anchor="ctr"/>
          <a:lstStyle/>
          <a:p>
            <a:pPr fontAlgn="base">
              <a:spcBef>
                <a:spcPct val="0"/>
              </a:spcBef>
              <a:spcAft>
                <a:spcPct val="0"/>
              </a:spcAft>
              <a:defRPr/>
            </a:pPr>
            <a:endParaRPr lang="ja-JP" altLang="en-US" sz="2400" dirty="0">
              <a:solidFill>
                <a:srgbClr val="FFFFFF"/>
              </a:solidFill>
            </a:endParaRPr>
          </a:p>
        </p:txBody>
      </p:sp>
      <p:grpSp>
        <p:nvGrpSpPr>
          <p:cNvPr id="3" name="グループ化 75"/>
          <p:cNvGrpSpPr/>
          <p:nvPr/>
        </p:nvGrpSpPr>
        <p:grpSpPr>
          <a:xfrm>
            <a:off x="2603780" y="2074825"/>
            <a:ext cx="384043" cy="420299"/>
            <a:chOff x="9540552" y="1484784"/>
            <a:chExt cx="288032" cy="315224"/>
          </a:xfrm>
        </p:grpSpPr>
        <p:sp>
          <p:nvSpPr>
            <p:cNvPr id="52" name="円/楕円 51"/>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53" name="円/楕円 52"/>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54" name="円/楕円 53"/>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55" name="円/楕円 54"/>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56" name="円/楕円 55"/>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57" name="円/楕円 56"/>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58" name="円/楕円 57"/>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59" name="円/楕円 58"/>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60" name="円/楕円 59"/>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61" name="円/楕円 60"/>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62" name="円/楕円 61"/>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63" name="円/楕円 62"/>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64" name="円/楕円 63"/>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65" name="円/楕円 64"/>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66" name="円/楕円 65"/>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67" name="円/楕円 66"/>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68" name="円/楕円 67"/>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69" name="円/楕円 68"/>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70" name="円/楕円 69"/>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71" name="円/楕円 70"/>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72" name="円/楕円 71"/>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73" name="円/楕円 72"/>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74" name="円/楕円 73"/>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75" name="円/楕円 74"/>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4" name="グループ化 76"/>
          <p:cNvGrpSpPr/>
          <p:nvPr/>
        </p:nvGrpSpPr>
        <p:grpSpPr>
          <a:xfrm>
            <a:off x="2891812" y="2842900"/>
            <a:ext cx="384043" cy="420299"/>
            <a:chOff x="9540552" y="1484784"/>
            <a:chExt cx="288032" cy="315224"/>
          </a:xfrm>
        </p:grpSpPr>
        <p:sp>
          <p:nvSpPr>
            <p:cNvPr id="78" name="円/楕円 77"/>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79" name="円/楕円 78"/>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0" name="円/楕円 79"/>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1" name="円/楕円 80"/>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2" name="円/楕円 81"/>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3" name="円/楕円 82"/>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4" name="円/楕円 83"/>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5" name="円/楕円 84"/>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6" name="円/楕円 85"/>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7" name="円/楕円 86"/>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8" name="円/楕円 87"/>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9" name="円/楕円 88"/>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0" name="円/楕円 89"/>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1" name="円/楕円 90"/>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2" name="円/楕円 91"/>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3" name="円/楕円 92"/>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4" name="円/楕円 93"/>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5" name="円/楕円 94"/>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6" name="円/楕円 95"/>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7" name="円/楕円 96"/>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8" name="円/楕円 97"/>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9" name="円/楕円 98"/>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00" name="円/楕円 99"/>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01" name="円/楕円 100"/>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5" name="グループ化 101"/>
          <p:cNvGrpSpPr/>
          <p:nvPr/>
        </p:nvGrpSpPr>
        <p:grpSpPr>
          <a:xfrm>
            <a:off x="2123727" y="2746887"/>
            <a:ext cx="384043" cy="420299"/>
            <a:chOff x="9540552" y="1484784"/>
            <a:chExt cx="288032" cy="315224"/>
          </a:xfrm>
        </p:grpSpPr>
        <p:sp>
          <p:nvSpPr>
            <p:cNvPr id="103" name="円/楕円 102"/>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04" name="円/楕円 103"/>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05" name="円/楕円 104"/>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06" name="円/楕円 105"/>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07" name="円/楕円 106"/>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08" name="円/楕円 107"/>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09" name="円/楕円 108"/>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0" name="円/楕円 109"/>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1" name="円/楕円 110"/>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2" name="円/楕円 111"/>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3" name="円/楕円 112"/>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4" name="円/楕円 113"/>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5" name="円/楕円 114"/>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6" name="円/楕円 115"/>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7" name="円/楕円 116"/>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8" name="円/楕円 117"/>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9" name="円/楕円 118"/>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20" name="円/楕円 119"/>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21" name="円/楕円 120"/>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22" name="円/楕円 121"/>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23" name="円/楕円 122"/>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24" name="円/楕円 123"/>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25" name="円/楕円 124"/>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26" name="円/楕円 125"/>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6" name="グループ化 126"/>
          <p:cNvGrpSpPr/>
          <p:nvPr/>
        </p:nvGrpSpPr>
        <p:grpSpPr>
          <a:xfrm>
            <a:off x="2339752" y="3512757"/>
            <a:ext cx="384043" cy="420299"/>
            <a:chOff x="9540552" y="1484784"/>
            <a:chExt cx="288032" cy="315224"/>
          </a:xfrm>
        </p:grpSpPr>
        <p:sp>
          <p:nvSpPr>
            <p:cNvPr id="128" name="円/楕円 127"/>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29" name="円/楕円 128"/>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0" name="円/楕円 129"/>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1" name="円/楕円 130"/>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2" name="円/楕円 131"/>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3" name="円/楕円 132"/>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4" name="円/楕円 133"/>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5" name="円/楕円 134"/>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6" name="円/楕円 135"/>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7" name="円/楕円 136"/>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8" name="円/楕円 137"/>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9" name="円/楕円 138"/>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0" name="円/楕円 139"/>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1" name="円/楕円 140"/>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2" name="円/楕円 141"/>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3" name="円/楕円 142"/>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4" name="円/楕円 143"/>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5" name="円/楕円 144"/>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6" name="円/楕円 145"/>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7" name="円/楕円 146"/>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8" name="円/楕円 147"/>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9" name="円/楕円 148"/>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50" name="円/楕円 149"/>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51" name="円/楕円 150"/>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7" name="グループ化 151"/>
          <p:cNvGrpSpPr/>
          <p:nvPr/>
        </p:nvGrpSpPr>
        <p:grpSpPr>
          <a:xfrm>
            <a:off x="3467876" y="2458858"/>
            <a:ext cx="384043" cy="420299"/>
            <a:chOff x="9540552" y="1484784"/>
            <a:chExt cx="288032" cy="315224"/>
          </a:xfrm>
        </p:grpSpPr>
        <p:sp>
          <p:nvSpPr>
            <p:cNvPr id="153" name="円/楕円 152"/>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54" name="円/楕円 153"/>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55" name="円/楕円 154"/>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56" name="円/楕円 155"/>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57" name="円/楕円 156"/>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58" name="円/楕円 157"/>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59" name="円/楕円 158"/>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0" name="円/楕円 159"/>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1" name="円/楕円 160"/>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2" name="円/楕円 161"/>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3" name="円/楕円 162"/>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4" name="円/楕円 163"/>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5" name="円/楕円 164"/>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6" name="円/楕円 165"/>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7" name="円/楕円 166"/>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8" name="円/楕円 167"/>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9" name="円/楕円 168"/>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70" name="円/楕円 169"/>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71" name="円/楕円 170"/>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72" name="円/楕円 171"/>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73" name="円/楕円 172"/>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74" name="円/楕円 173"/>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75" name="円/楕円 174"/>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76" name="円/楕円 175"/>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8" name="グループ化 176"/>
          <p:cNvGrpSpPr/>
          <p:nvPr/>
        </p:nvGrpSpPr>
        <p:grpSpPr>
          <a:xfrm>
            <a:off x="3371866" y="3610995"/>
            <a:ext cx="384043" cy="420299"/>
            <a:chOff x="9540552" y="1484784"/>
            <a:chExt cx="288032" cy="315224"/>
          </a:xfrm>
        </p:grpSpPr>
        <p:sp>
          <p:nvSpPr>
            <p:cNvPr id="178" name="円/楕円 177"/>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79" name="円/楕円 178"/>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0" name="円/楕円 179"/>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1" name="円/楕円 180"/>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2" name="円/楕円 181"/>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3" name="円/楕円 182"/>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4" name="円/楕円 183"/>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5" name="円/楕円 184"/>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6" name="円/楕円 185"/>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7" name="円/楕円 186"/>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8" name="円/楕円 187"/>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9" name="円/楕円 188"/>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0" name="円/楕円 189"/>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1" name="円/楕円 190"/>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2" name="円/楕円 191"/>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3" name="円/楕円 192"/>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4" name="円/楕円 193"/>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5" name="円/楕円 194"/>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6" name="円/楕円 195"/>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7" name="円/楕円 196"/>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8" name="円/楕円 197"/>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9" name="円/楕円 198"/>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00" name="円/楕円 199"/>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01" name="円/楕円 200"/>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9" name="グループ化 201"/>
          <p:cNvGrpSpPr/>
          <p:nvPr/>
        </p:nvGrpSpPr>
        <p:grpSpPr>
          <a:xfrm>
            <a:off x="5700132" y="2074825"/>
            <a:ext cx="384043" cy="420299"/>
            <a:chOff x="9540552" y="1484784"/>
            <a:chExt cx="288032" cy="315224"/>
          </a:xfrm>
        </p:grpSpPr>
        <p:sp>
          <p:nvSpPr>
            <p:cNvPr id="203" name="円/楕円 202"/>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04" name="円/楕円 203"/>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05" name="円/楕円 204"/>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06" name="円/楕円 205"/>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07" name="円/楕円 206"/>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08" name="円/楕円 207"/>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09" name="円/楕円 208"/>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0" name="円/楕円 209"/>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1" name="円/楕円 210"/>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2" name="円/楕円 211"/>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3" name="円/楕円 212"/>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4" name="円/楕円 213"/>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5" name="円/楕円 214"/>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6" name="円/楕円 215"/>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7" name="円/楕円 216"/>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8" name="円/楕円 217"/>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9" name="円/楕円 218"/>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20" name="円/楕円 219"/>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21" name="円/楕円 220"/>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22" name="円/楕円 221"/>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23" name="円/楕円 222"/>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24" name="円/楕円 223"/>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25" name="円/楕円 224"/>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26" name="円/楕円 225"/>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10" name="グループ化 226"/>
          <p:cNvGrpSpPr/>
          <p:nvPr/>
        </p:nvGrpSpPr>
        <p:grpSpPr>
          <a:xfrm>
            <a:off x="5988164" y="2842900"/>
            <a:ext cx="384043" cy="420299"/>
            <a:chOff x="9540552" y="1484784"/>
            <a:chExt cx="288032" cy="315224"/>
          </a:xfrm>
        </p:grpSpPr>
        <p:sp>
          <p:nvSpPr>
            <p:cNvPr id="228" name="円/楕円 227"/>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29" name="円/楕円 228"/>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0" name="円/楕円 229"/>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1" name="円/楕円 230"/>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2" name="円/楕円 231"/>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3" name="円/楕円 232"/>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4" name="円/楕円 233"/>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5" name="円/楕円 234"/>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6" name="円/楕円 235"/>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7" name="円/楕円 236"/>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8" name="円/楕円 237"/>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9" name="円/楕円 238"/>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0" name="円/楕円 239"/>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1" name="円/楕円 240"/>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2" name="円/楕円 241"/>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3" name="円/楕円 242"/>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4" name="円/楕円 243"/>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5" name="円/楕円 244"/>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6" name="円/楕円 245"/>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7" name="円/楕円 246"/>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8" name="円/楕円 247"/>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9" name="円/楕円 248"/>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50" name="円/楕円 249"/>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51" name="円/楕円 250"/>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11" name="グループ化 251"/>
          <p:cNvGrpSpPr/>
          <p:nvPr/>
        </p:nvGrpSpPr>
        <p:grpSpPr>
          <a:xfrm>
            <a:off x="5220079" y="2746887"/>
            <a:ext cx="384043" cy="420299"/>
            <a:chOff x="9540552" y="1484784"/>
            <a:chExt cx="288032" cy="315224"/>
          </a:xfrm>
        </p:grpSpPr>
        <p:sp>
          <p:nvSpPr>
            <p:cNvPr id="253" name="円/楕円 252"/>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54" name="円/楕円 253"/>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55" name="円/楕円 254"/>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56" name="円/楕円 255"/>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57" name="円/楕円 256"/>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58" name="円/楕円 257"/>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59" name="円/楕円 258"/>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0" name="円/楕円 259"/>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1" name="円/楕円 260"/>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2" name="円/楕円 261"/>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3" name="円/楕円 262"/>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4" name="円/楕円 263"/>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5" name="円/楕円 264"/>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6" name="円/楕円 265"/>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7" name="円/楕円 266"/>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8" name="円/楕円 267"/>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9" name="円/楕円 268"/>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70" name="円/楕円 269"/>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71" name="円/楕円 270"/>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72" name="円/楕円 271"/>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73" name="円/楕円 272"/>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74" name="円/楕円 273"/>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75" name="円/楕円 274"/>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76" name="円/楕円 275"/>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12" name="グループ化 276"/>
          <p:cNvGrpSpPr/>
          <p:nvPr/>
        </p:nvGrpSpPr>
        <p:grpSpPr>
          <a:xfrm>
            <a:off x="5508111" y="3322963"/>
            <a:ext cx="384043" cy="420299"/>
            <a:chOff x="9540552" y="1484784"/>
            <a:chExt cx="288032" cy="315224"/>
          </a:xfrm>
        </p:grpSpPr>
        <p:sp>
          <p:nvSpPr>
            <p:cNvPr id="278" name="円/楕円 277"/>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79" name="円/楕円 278"/>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80" name="円/楕円 279"/>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81" name="円/楕円 280"/>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82" name="円/楕円 281"/>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83" name="円/楕円 282"/>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84" name="円/楕円 283"/>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85" name="円/楕円 284"/>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86" name="円/楕円 285"/>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87" name="円/楕円 286"/>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88" name="円/楕円 287"/>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89" name="円/楕円 288"/>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90" name="円/楕円 289"/>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91" name="円/楕円 290"/>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92" name="円/楕円 291"/>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93" name="円/楕円 292"/>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94" name="円/楕円 293"/>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95" name="円/楕円 294"/>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96" name="円/楕円 295"/>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97" name="円/楕円 296"/>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98" name="円/楕円 297"/>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99" name="円/楕円 298"/>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00" name="円/楕円 299"/>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01" name="円/楕円 300"/>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13" name="グループ化 301"/>
          <p:cNvGrpSpPr/>
          <p:nvPr/>
        </p:nvGrpSpPr>
        <p:grpSpPr>
          <a:xfrm>
            <a:off x="6564228" y="2458858"/>
            <a:ext cx="384043" cy="420299"/>
            <a:chOff x="9540552" y="1484784"/>
            <a:chExt cx="288032" cy="315224"/>
          </a:xfrm>
        </p:grpSpPr>
        <p:sp>
          <p:nvSpPr>
            <p:cNvPr id="303" name="円/楕円 302"/>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04" name="円/楕円 303"/>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05" name="円/楕円 304"/>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06" name="円/楕円 305"/>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07" name="円/楕円 306"/>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08" name="円/楕円 307"/>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09" name="円/楕円 308"/>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10" name="円/楕円 309"/>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11" name="円/楕円 310"/>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12" name="円/楕円 311"/>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13" name="円/楕円 312"/>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14" name="円/楕円 313"/>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15" name="円/楕円 314"/>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16" name="円/楕円 315"/>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17" name="円/楕円 316"/>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18" name="円/楕円 317"/>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19" name="円/楕円 318"/>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20" name="円/楕円 319"/>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21" name="円/楕円 320"/>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22" name="円/楕円 321"/>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23" name="円/楕円 322"/>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24" name="円/楕円 323"/>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25" name="円/楕円 324"/>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26" name="円/楕円 325"/>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14" name="グループ化 326"/>
          <p:cNvGrpSpPr/>
          <p:nvPr/>
        </p:nvGrpSpPr>
        <p:grpSpPr>
          <a:xfrm>
            <a:off x="6468218" y="3610995"/>
            <a:ext cx="384043" cy="420299"/>
            <a:chOff x="9540552" y="1484784"/>
            <a:chExt cx="288032" cy="315224"/>
          </a:xfrm>
        </p:grpSpPr>
        <p:sp>
          <p:nvSpPr>
            <p:cNvPr id="328" name="円/楕円 327"/>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29" name="円/楕円 328"/>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30" name="円/楕円 329"/>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31" name="円/楕円 330"/>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32" name="円/楕円 331"/>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33" name="円/楕円 332"/>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34" name="円/楕円 333"/>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35" name="円/楕円 334"/>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36" name="円/楕円 335"/>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37" name="円/楕円 336"/>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38" name="円/楕円 337"/>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39" name="円/楕円 338"/>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40" name="円/楕円 339"/>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41" name="円/楕円 340"/>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42" name="円/楕円 341"/>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43" name="円/楕円 342"/>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44" name="円/楕円 343"/>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45" name="円/楕円 344"/>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46" name="円/楕円 345"/>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47" name="円/楕円 346"/>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48" name="円/楕円 347"/>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49" name="円/楕円 348"/>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50" name="円/楕円 349"/>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51" name="円/楕円 350"/>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17" name="グループ化 16"/>
          <p:cNvGrpSpPr/>
          <p:nvPr/>
        </p:nvGrpSpPr>
        <p:grpSpPr>
          <a:xfrm>
            <a:off x="3923928" y="2123564"/>
            <a:ext cx="1728192" cy="1295405"/>
            <a:chOff x="3923928" y="3491716"/>
            <a:chExt cx="1728192" cy="1295405"/>
          </a:xfrm>
        </p:grpSpPr>
        <p:sp>
          <p:nvSpPr>
            <p:cNvPr id="352" name="右矢印 351"/>
            <p:cNvSpPr/>
            <p:nvPr/>
          </p:nvSpPr>
          <p:spPr>
            <a:xfrm>
              <a:off x="4259970" y="4115046"/>
              <a:ext cx="768085" cy="67207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353" name="テキスト ボックス 352"/>
            <p:cNvSpPr txBox="1"/>
            <p:nvPr/>
          </p:nvSpPr>
          <p:spPr>
            <a:xfrm>
              <a:off x="3923928" y="3491716"/>
              <a:ext cx="1728192" cy="369332"/>
            </a:xfrm>
            <a:prstGeom prst="rect">
              <a:avLst/>
            </a:prstGeom>
            <a:noFill/>
          </p:spPr>
          <p:txBody>
            <a:bodyPr wrap="square" rtlCol="0">
              <a:spAutoFit/>
            </a:bodyPr>
            <a:lstStyle/>
            <a:p>
              <a:pPr fontAlgn="base">
                <a:spcBef>
                  <a:spcPct val="0"/>
                </a:spcBef>
                <a:spcAft>
                  <a:spcPct val="0"/>
                </a:spcAft>
                <a:defRPr/>
              </a:pPr>
              <a:r>
                <a:rPr lang="ja-JP" altLang="en-US" b="1" dirty="0">
                  <a:solidFill>
                    <a:srgbClr val="000000"/>
                  </a:solidFill>
                </a:rPr>
                <a:t>半減期が経過</a:t>
              </a:r>
            </a:p>
          </p:txBody>
        </p:sp>
      </p:grpSp>
      <p:sp>
        <p:nvSpPr>
          <p:cNvPr id="354" name="テキスト ボックス 353"/>
          <p:cNvSpPr txBox="1"/>
          <p:nvPr/>
        </p:nvSpPr>
        <p:spPr>
          <a:xfrm>
            <a:off x="1907704" y="4187059"/>
            <a:ext cx="2016225" cy="646331"/>
          </a:xfrm>
          <a:prstGeom prst="rect">
            <a:avLst/>
          </a:prstGeom>
          <a:noFill/>
          <a:ln>
            <a:solidFill>
              <a:schemeClr val="tx1"/>
            </a:solidFill>
            <a:prstDash val="sysDash"/>
          </a:ln>
        </p:spPr>
        <p:txBody>
          <a:bodyPr wrap="square" rtlCol="0">
            <a:spAutoFit/>
          </a:bodyPr>
          <a:lstStyle/>
          <a:p>
            <a:pPr algn="ctr" fontAlgn="base">
              <a:spcBef>
                <a:spcPct val="0"/>
              </a:spcBef>
              <a:spcAft>
                <a:spcPct val="0"/>
              </a:spcAft>
              <a:defRPr/>
            </a:pPr>
            <a:r>
              <a:rPr lang="ja-JP" altLang="en-US" b="1" dirty="0">
                <a:solidFill>
                  <a:srgbClr val="000000"/>
                </a:solidFill>
              </a:rPr>
              <a:t>放射能をもつ</a:t>
            </a:r>
            <a:endParaRPr lang="en-US" altLang="ja-JP" b="1" dirty="0">
              <a:solidFill>
                <a:srgbClr val="000000"/>
              </a:solidFill>
            </a:endParaRPr>
          </a:p>
          <a:p>
            <a:pPr algn="ctr" fontAlgn="base">
              <a:spcBef>
                <a:spcPct val="0"/>
              </a:spcBef>
              <a:spcAft>
                <a:spcPct val="0"/>
              </a:spcAft>
              <a:defRPr/>
            </a:pPr>
            <a:r>
              <a:rPr lang="ja-JP" altLang="en-US" b="1" dirty="0">
                <a:solidFill>
                  <a:srgbClr val="000000"/>
                </a:solidFill>
              </a:rPr>
              <a:t>放射性物質は</a:t>
            </a:r>
            <a:r>
              <a:rPr lang="en-US" altLang="ja-JP" b="1" dirty="0">
                <a:solidFill>
                  <a:srgbClr val="000000"/>
                </a:solidFill>
              </a:rPr>
              <a:t>6</a:t>
            </a:r>
            <a:r>
              <a:rPr lang="ja-JP" altLang="en-US" b="1" dirty="0">
                <a:solidFill>
                  <a:srgbClr val="000000"/>
                </a:solidFill>
              </a:rPr>
              <a:t>個</a:t>
            </a:r>
          </a:p>
        </p:txBody>
      </p:sp>
      <p:sp>
        <p:nvSpPr>
          <p:cNvPr id="355" name="テキスト ボックス 354"/>
          <p:cNvSpPr txBox="1"/>
          <p:nvPr/>
        </p:nvSpPr>
        <p:spPr>
          <a:xfrm>
            <a:off x="4976881" y="4187059"/>
            <a:ext cx="2115399" cy="646331"/>
          </a:xfrm>
          <a:prstGeom prst="rect">
            <a:avLst/>
          </a:prstGeom>
          <a:noFill/>
          <a:ln>
            <a:solidFill>
              <a:schemeClr val="tx1"/>
            </a:solidFill>
            <a:prstDash val="sysDash"/>
          </a:ln>
        </p:spPr>
        <p:txBody>
          <a:bodyPr wrap="square" rtlCol="0">
            <a:spAutoFit/>
          </a:bodyPr>
          <a:lstStyle/>
          <a:p>
            <a:pPr algn="ctr" fontAlgn="base">
              <a:spcBef>
                <a:spcPct val="0"/>
              </a:spcBef>
              <a:spcAft>
                <a:spcPct val="0"/>
              </a:spcAft>
              <a:defRPr/>
            </a:pPr>
            <a:r>
              <a:rPr lang="ja-JP" altLang="en-US" b="1" dirty="0">
                <a:solidFill>
                  <a:srgbClr val="000000"/>
                </a:solidFill>
              </a:rPr>
              <a:t>放射能をもつ</a:t>
            </a:r>
            <a:endParaRPr lang="en-US" altLang="ja-JP" b="1" dirty="0">
              <a:solidFill>
                <a:srgbClr val="000000"/>
              </a:solidFill>
            </a:endParaRPr>
          </a:p>
          <a:p>
            <a:pPr algn="ctr" fontAlgn="base">
              <a:spcBef>
                <a:spcPct val="0"/>
              </a:spcBef>
              <a:spcAft>
                <a:spcPct val="0"/>
              </a:spcAft>
              <a:defRPr/>
            </a:pPr>
            <a:r>
              <a:rPr lang="ja-JP" altLang="en-US" b="1" dirty="0">
                <a:solidFill>
                  <a:srgbClr val="000000"/>
                </a:solidFill>
              </a:rPr>
              <a:t>放射性物質は</a:t>
            </a:r>
            <a:r>
              <a:rPr lang="en-US" altLang="ja-JP" b="1" dirty="0">
                <a:solidFill>
                  <a:srgbClr val="000000"/>
                </a:solidFill>
              </a:rPr>
              <a:t>3</a:t>
            </a:r>
            <a:r>
              <a:rPr lang="ja-JP" altLang="en-US" b="1" dirty="0">
                <a:solidFill>
                  <a:srgbClr val="000000"/>
                </a:solidFill>
              </a:rPr>
              <a:t>個</a:t>
            </a:r>
          </a:p>
        </p:txBody>
      </p:sp>
      <p:sp>
        <p:nvSpPr>
          <p:cNvPr id="433" name="テキスト ボックス 432"/>
          <p:cNvSpPr txBox="1"/>
          <p:nvPr/>
        </p:nvSpPr>
        <p:spPr>
          <a:xfrm>
            <a:off x="2651785" y="1628800"/>
            <a:ext cx="1656184"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fontAlgn="base">
              <a:spcBef>
                <a:spcPct val="0"/>
              </a:spcBef>
              <a:spcAft>
                <a:spcPct val="0"/>
              </a:spcAft>
              <a:defRPr/>
            </a:pPr>
            <a:r>
              <a:rPr lang="ja-JP" altLang="en-US" b="1" dirty="0">
                <a:solidFill>
                  <a:srgbClr val="000000"/>
                </a:solidFill>
              </a:rPr>
              <a:t>放射性崩壊</a:t>
            </a:r>
          </a:p>
        </p:txBody>
      </p:sp>
      <p:sp>
        <p:nvSpPr>
          <p:cNvPr id="15" name="稲妻 14"/>
          <p:cNvSpPr/>
          <p:nvPr/>
        </p:nvSpPr>
        <p:spPr>
          <a:xfrm>
            <a:off x="1572826" y="1942678"/>
            <a:ext cx="1008112" cy="228299"/>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16" name="爆発 2 15"/>
          <p:cNvSpPr/>
          <p:nvPr/>
        </p:nvSpPr>
        <p:spPr>
          <a:xfrm>
            <a:off x="2592013" y="2137996"/>
            <a:ext cx="423456" cy="296983"/>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356" name="爆発 2 355"/>
          <p:cNvSpPr/>
          <p:nvPr/>
        </p:nvSpPr>
        <p:spPr>
          <a:xfrm>
            <a:off x="2111853" y="2832110"/>
            <a:ext cx="423456" cy="296983"/>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357" name="爆発 2 356"/>
          <p:cNvSpPr/>
          <p:nvPr/>
        </p:nvSpPr>
        <p:spPr>
          <a:xfrm>
            <a:off x="2888025" y="2924944"/>
            <a:ext cx="423456" cy="296983"/>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364" name="爆発 2 363"/>
          <p:cNvSpPr/>
          <p:nvPr/>
        </p:nvSpPr>
        <p:spPr>
          <a:xfrm>
            <a:off x="3419872" y="2532203"/>
            <a:ext cx="423456" cy="296983"/>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365" name="爆発 2 364"/>
          <p:cNvSpPr/>
          <p:nvPr/>
        </p:nvSpPr>
        <p:spPr>
          <a:xfrm>
            <a:off x="3347864" y="3696206"/>
            <a:ext cx="423456" cy="296983"/>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366" name="爆発 2 365"/>
          <p:cNvSpPr/>
          <p:nvPr/>
        </p:nvSpPr>
        <p:spPr>
          <a:xfrm>
            <a:off x="2291494" y="3621274"/>
            <a:ext cx="423456" cy="296983"/>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367" name="稲妻 366"/>
          <p:cNvSpPr/>
          <p:nvPr/>
        </p:nvSpPr>
        <p:spPr>
          <a:xfrm rot="1864818">
            <a:off x="1403654" y="2292254"/>
            <a:ext cx="1008112" cy="228299"/>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368" name="稲妻 367"/>
          <p:cNvSpPr/>
          <p:nvPr/>
        </p:nvSpPr>
        <p:spPr>
          <a:xfrm rot="19315744">
            <a:off x="1512808" y="3906472"/>
            <a:ext cx="907375" cy="205486"/>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369" name="稲妻 368"/>
          <p:cNvSpPr/>
          <p:nvPr/>
        </p:nvSpPr>
        <p:spPr>
          <a:xfrm rot="12030668">
            <a:off x="3718899" y="4034783"/>
            <a:ext cx="907375" cy="24674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370" name="稲妻 369"/>
          <p:cNvSpPr/>
          <p:nvPr/>
        </p:nvSpPr>
        <p:spPr>
          <a:xfrm rot="10800000">
            <a:off x="3250743" y="3119180"/>
            <a:ext cx="907375" cy="24674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371" name="稲妻 370"/>
          <p:cNvSpPr/>
          <p:nvPr/>
        </p:nvSpPr>
        <p:spPr>
          <a:xfrm rot="9092074">
            <a:off x="3761940" y="2510226"/>
            <a:ext cx="907375" cy="295506"/>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372" name="爆発 2 371"/>
          <p:cNvSpPr/>
          <p:nvPr/>
        </p:nvSpPr>
        <p:spPr>
          <a:xfrm>
            <a:off x="6447474" y="3656899"/>
            <a:ext cx="423456" cy="296983"/>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373" name="稲妻 372"/>
          <p:cNvSpPr/>
          <p:nvPr/>
        </p:nvSpPr>
        <p:spPr>
          <a:xfrm rot="12030668">
            <a:off x="6818509" y="3995476"/>
            <a:ext cx="907375" cy="24674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374" name="爆発 2 373"/>
          <p:cNvSpPr/>
          <p:nvPr/>
        </p:nvSpPr>
        <p:spPr>
          <a:xfrm>
            <a:off x="5456563" y="3417125"/>
            <a:ext cx="423456" cy="296983"/>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375" name="稲妻 374"/>
          <p:cNvSpPr/>
          <p:nvPr/>
        </p:nvSpPr>
        <p:spPr>
          <a:xfrm rot="19315744">
            <a:off x="4677877" y="3702323"/>
            <a:ext cx="907375" cy="205486"/>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376" name="爆発 2 375"/>
          <p:cNvSpPr/>
          <p:nvPr/>
        </p:nvSpPr>
        <p:spPr>
          <a:xfrm>
            <a:off x="6528091" y="2525045"/>
            <a:ext cx="423456" cy="296983"/>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377" name="稲妻 376"/>
          <p:cNvSpPr/>
          <p:nvPr/>
        </p:nvSpPr>
        <p:spPr>
          <a:xfrm rot="9092074">
            <a:off x="6870159" y="2503068"/>
            <a:ext cx="907375" cy="295506"/>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358" name="Rectangle 3"/>
          <p:cNvSpPr>
            <a:spLocks noChangeArrowheads="1"/>
          </p:cNvSpPr>
          <p:nvPr/>
        </p:nvSpPr>
        <p:spPr bwMode="auto">
          <a:xfrm>
            <a:off x="511942" y="980728"/>
            <a:ext cx="83340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61938" lvl="1" indent="-261938" fontAlgn="base">
              <a:spcBef>
                <a:spcPct val="0"/>
              </a:spcBef>
              <a:spcAft>
                <a:spcPts val="1200"/>
              </a:spcAft>
              <a:buFont typeface="Arial" pitchFamily="34" charset="0"/>
              <a:buChar char="•"/>
              <a:defRPr/>
            </a:pPr>
            <a:r>
              <a:rPr kumimoji="0" lang="ja-JP" altLang="en-US" sz="2400" b="1" dirty="0">
                <a:solidFill>
                  <a:srgbClr val="000000"/>
                </a:solidFill>
                <a:sym typeface="Arial" pitchFamily="34" charset="0"/>
              </a:rPr>
              <a:t>放射性物質が壊れる </a:t>
            </a:r>
            <a:r>
              <a:rPr kumimoji="0" lang="ja-JP" altLang="en-US" sz="2800" b="1" dirty="0">
                <a:solidFill>
                  <a:srgbClr val="000000"/>
                </a:solidFill>
                <a:sym typeface="Arial" pitchFamily="34" charset="0"/>
              </a:rPr>
              <a:t>⇨ </a:t>
            </a:r>
            <a:r>
              <a:rPr kumimoji="0" lang="ja-JP" altLang="en-US" sz="2400" b="1" dirty="0">
                <a:solidFill>
                  <a:srgbClr val="000000"/>
                </a:solidFill>
                <a:sym typeface="Arial" pitchFamily="34" charset="0"/>
              </a:rPr>
              <a:t>放射性崩壊</a:t>
            </a:r>
            <a:r>
              <a:rPr kumimoji="0" lang="ja-JP" altLang="en-US" b="1" dirty="0">
                <a:solidFill>
                  <a:srgbClr val="000000"/>
                </a:solidFill>
                <a:sym typeface="Arial" pitchFamily="34" charset="0"/>
              </a:rPr>
              <a:t>（放射性壊変</a:t>
            </a:r>
            <a:r>
              <a:rPr kumimoji="0" lang="en-US" altLang="ja-JP" b="1" dirty="0">
                <a:solidFill>
                  <a:srgbClr val="000000"/>
                </a:solidFill>
                <a:sym typeface="Arial" pitchFamily="34" charset="0"/>
              </a:rPr>
              <a:t>,</a:t>
            </a:r>
            <a:r>
              <a:rPr kumimoji="0" lang="ja-JP" altLang="en-US" b="1" dirty="0">
                <a:solidFill>
                  <a:srgbClr val="000000"/>
                </a:solidFill>
                <a:sym typeface="Arial" pitchFamily="34" charset="0"/>
              </a:rPr>
              <a:t> 原子核崩壊）</a:t>
            </a:r>
            <a:endParaRPr kumimoji="0" lang="en-US" altLang="ja-JP" sz="2400" b="1" dirty="0">
              <a:solidFill>
                <a:srgbClr val="000000"/>
              </a:solidFill>
              <a:sym typeface="Arial" pitchFamily="34" charset="0"/>
            </a:endParaRPr>
          </a:p>
        </p:txBody>
      </p:sp>
      <p:grpSp>
        <p:nvGrpSpPr>
          <p:cNvPr id="21" name="グループ化 20"/>
          <p:cNvGrpSpPr/>
          <p:nvPr/>
        </p:nvGrpSpPr>
        <p:grpSpPr>
          <a:xfrm>
            <a:off x="1218143" y="3116870"/>
            <a:ext cx="1210588" cy="477226"/>
            <a:chOff x="1218143" y="3116870"/>
            <a:chExt cx="1210588" cy="477226"/>
          </a:xfrm>
        </p:grpSpPr>
        <p:cxnSp>
          <p:nvCxnSpPr>
            <p:cNvPr id="19" name="直線矢印コネクタ 18"/>
            <p:cNvCxnSpPr>
              <a:endCxn id="116" idx="3"/>
            </p:cNvCxnSpPr>
            <p:nvPr/>
          </p:nvCxnSpPr>
          <p:spPr>
            <a:xfrm flipV="1">
              <a:off x="1907704" y="3116870"/>
              <a:ext cx="230083" cy="1463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1218143" y="3255542"/>
              <a:ext cx="1210588" cy="338554"/>
            </a:xfrm>
            <a:prstGeom prst="rect">
              <a:avLst/>
            </a:prstGeom>
          </p:spPr>
          <p:txBody>
            <a:bodyPr wrap="none">
              <a:spAutoFit/>
            </a:bodyPr>
            <a:lstStyle/>
            <a:p>
              <a:r>
                <a:rPr lang="ja-JP" altLang="en-US" sz="1600" dirty="0" smtClean="0">
                  <a:solidFill>
                    <a:srgbClr val="000000"/>
                  </a:solidFill>
                </a:rPr>
                <a:t>放射性物質</a:t>
              </a:r>
              <a:endParaRPr lang="ja-JP" altLang="en-US" sz="1600" dirty="0">
                <a:solidFill>
                  <a:srgbClr val="000000"/>
                </a:solidFill>
              </a:endParaRPr>
            </a:p>
          </p:txBody>
        </p:sp>
      </p:grpSp>
      <p:grpSp>
        <p:nvGrpSpPr>
          <p:cNvPr id="359" name="グループ化 358"/>
          <p:cNvGrpSpPr/>
          <p:nvPr/>
        </p:nvGrpSpPr>
        <p:grpSpPr>
          <a:xfrm>
            <a:off x="1187747" y="4218972"/>
            <a:ext cx="800219" cy="458476"/>
            <a:chOff x="1218143" y="3135620"/>
            <a:chExt cx="800219" cy="458476"/>
          </a:xfrm>
        </p:grpSpPr>
        <p:cxnSp>
          <p:nvCxnSpPr>
            <p:cNvPr id="360" name="直線矢印コネクタ 359"/>
            <p:cNvCxnSpPr/>
            <p:nvPr/>
          </p:nvCxnSpPr>
          <p:spPr>
            <a:xfrm flipV="1">
              <a:off x="1617780" y="3135620"/>
              <a:ext cx="137244" cy="1721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1" name="正方形/長方形 360"/>
            <p:cNvSpPr/>
            <p:nvPr/>
          </p:nvSpPr>
          <p:spPr>
            <a:xfrm>
              <a:off x="1218143" y="3255542"/>
              <a:ext cx="800219" cy="338554"/>
            </a:xfrm>
            <a:prstGeom prst="rect">
              <a:avLst/>
            </a:prstGeom>
          </p:spPr>
          <p:txBody>
            <a:bodyPr wrap="none">
              <a:spAutoFit/>
            </a:bodyPr>
            <a:lstStyle/>
            <a:p>
              <a:r>
                <a:rPr lang="ja-JP" altLang="en-US" sz="1600" dirty="0" smtClean="0">
                  <a:solidFill>
                    <a:srgbClr val="000000"/>
                  </a:solidFill>
                </a:rPr>
                <a:t>放射線</a:t>
              </a:r>
              <a:endParaRPr lang="ja-JP" altLang="en-US" sz="1600" dirty="0">
                <a:solidFill>
                  <a:srgbClr val="000000"/>
                </a:solidFill>
              </a:endParaRPr>
            </a:p>
          </p:txBody>
        </p:sp>
      </p:grpSp>
    </p:spTree>
    <p:extLst>
      <p:ext uri="{BB962C8B-B14F-4D97-AF65-F5344CB8AC3E}">
        <p14:creationId xmlns:p14="http://schemas.microsoft.com/office/powerpoint/2010/main" val="40520705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dissolve">
                                      <p:cBhvr>
                                        <p:cTn id="13" dur="500"/>
                                        <p:tgtEl>
                                          <p:spTgt spid="44"/>
                                        </p:tgtEl>
                                      </p:cBhvr>
                                    </p:animEffect>
                                  </p:childTnLst>
                                </p:cTn>
                              </p:par>
                              <p:par>
                                <p:cTn id="14" presetID="9"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9"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par>
                                <p:cTn id="23" presetID="9"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par>
                                <p:cTn id="26" presetID="9"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56"/>
                                        </p:tgtEl>
                                        <p:attrNameLst>
                                          <p:attrName>style.visibility</p:attrName>
                                        </p:attrNameLst>
                                      </p:cBhvr>
                                      <p:to>
                                        <p:strVal val="visible"/>
                                      </p:to>
                                    </p:set>
                                    <p:anim calcmode="lin" valueType="num">
                                      <p:cBhvr>
                                        <p:cTn id="38" dur="500" fill="hold"/>
                                        <p:tgtEl>
                                          <p:spTgt spid="356"/>
                                        </p:tgtEl>
                                        <p:attrNameLst>
                                          <p:attrName>ppt_w</p:attrName>
                                        </p:attrNameLst>
                                      </p:cBhvr>
                                      <p:tavLst>
                                        <p:tav tm="0">
                                          <p:val>
                                            <p:fltVal val="0"/>
                                          </p:val>
                                        </p:tav>
                                        <p:tav tm="100000">
                                          <p:val>
                                            <p:strVal val="#ppt_w"/>
                                          </p:val>
                                        </p:tav>
                                      </p:tavLst>
                                    </p:anim>
                                    <p:anim calcmode="lin" valueType="num">
                                      <p:cBhvr>
                                        <p:cTn id="39" dur="500" fill="hold"/>
                                        <p:tgtEl>
                                          <p:spTgt spid="356"/>
                                        </p:tgtEl>
                                        <p:attrNameLst>
                                          <p:attrName>ppt_h</p:attrName>
                                        </p:attrNameLst>
                                      </p:cBhvr>
                                      <p:tavLst>
                                        <p:tav tm="0">
                                          <p:val>
                                            <p:fltVal val="0"/>
                                          </p:val>
                                        </p:tav>
                                        <p:tav tm="100000">
                                          <p:val>
                                            <p:strVal val="#ppt_h"/>
                                          </p:val>
                                        </p:tav>
                                      </p:tavLst>
                                    </p:anim>
                                    <p:animEffect transition="in" filter="fade">
                                      <p:cBhvr>
                                        <p:cTn id="40" dur="500"/>
                                        <p:tgtEl>
                                          <p:spTgt spid="35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57"/>
                                        </p:tgtEl>
                                        <p:attrNameLst>
                                          <p:attrName>style.visibility</p:attrName>
                                        </p:attrNameLst>
                                      </p:cBhvr>
                                      <p:to>
                                        <p:strVal val="visible"/>
                                      </p:to>
                                    </p:set>
                                    <p:anim calcmode="lin" valueType="num">
                                      <p:cBhvr>
                                        <p:cTn id="43" dur="500" fill="hold"/>
                                        <p:tgtEl>
                                          <p:spTgt spid="357"/>
                                        </p:tgtEl>
                                        <p:attrNameLst>
                                          <p:attrName>ppt_w</p:attrName>
                                        </p:attrNameLst>
                                      </p:cBhvr>
                                      <p:tavLst>
                                        <p:tav tm="0">
                                          <p:val>
                                            <p:fltVal val="0"/>
                                          </p:val>
                                        </p:tav>
                                        <p:tav tm="100000">
                                          <p:val>
                                            <p:strVal val="#ppt_w"/>
                                          </p:val>
                                        </p:tav>
                                      </p:tavLst>
                                    </p:anim>
                                    <p:anim calcmode="lin" valueType="num">
                                      <p:cBhvr>
                                        <p:cTn id="44" dur="500" fill="hold"/>
                                        <p:tgtEl>
                                          <p:spTgt spid="357"/>
                                        </p:tgtEl>
                                        <p:attrNameLst>
                                          <p:attrName>ppt_h</p:attrName>
                                        </p:attrNameLst>
                                      </p:cBhvr>
                                      <p:tavLst>
                                        <p:tav tm="0">
                                          <p:val>
                                            <p:fltVal val="0"/>
                                          </p:val>
                                        </p:tav>
                                        <p:tav tm="100000">
                                          <p:val>
                                            <p:strVal val="#ppt_h"/>
                                          </p:val>
                                        </p:tav>
                                      </p:tavLst>
                                    </p:anim>
                                    <p:animEffect transition="in" filter="fade">
                                      <p:cBhvr>
                                        <p:cTn id="45" dur="500"/>
                                        <p:tgtEl>
                                          <p:spTgt spid="357"/>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64"/>
                                        </p:tgtEl>
                                        <p:attrNameLst>
                                          <p:attrName>style.visibility</p:attrName>
                                        </p:attrNameLst>
                                      </p:cBhvr>
                                      <p:to>
                                        <p:strVal val="visible"/>
                                      </p:to>
                                    </p:set>
                                    <p:anim calcmode="lin" valueType="num">
                                      <p:cBhvr>
                                        <p:cTn id="48" dur="500" fill="hold"/>
                                        <p:tgtEl>
                                          <p:spTgt spid="364"/>
                                        </p:tgtEl>
                                        <p:attrNameLst>
                                          <p:attrName>ppt_w</p:attrName>
                                        </p:attrNameLst>
                                      </p:cBhvr>
                                      <p:tavLst>
                                        <p:tav tm="0">
                                          <p:val>
                                            <p:fltVal val="0"/>
                                          </p:val>
                                        </p:tav>
                                        <p:tav tm="100000">
                                          <p:val>
                                            <p:strVal val="#ppt_w"/>
                                          </p:val>
                                        </p:tav>
                                      </p:tavLst>
                                    </p:anim>
                                    <p:anim calcmode="lin" valueType="num">
                                      <p:cBhvr>
                                        <p:cTn id="49" dur="500" fill="hold"/>
                                        <p:tgtEl>
                                          <p:spTgt spid="364"/>
                                        </p:tgtEl>
                                        <p:attrNameLst>
                                          <p:attrName>ppt_h</p:attrName>
                                        </p:attrNameLst>
                                      </p:cBhvr>
                                      <p:tavLst>
                                        <p:tav tm="0">
                                          <p:val>
                                            <p:fltVal val="0"/>
                                          </p:val>
                                        </p:tav>
                                        <p:tav tm="100000">
                                          <p:val>
                                            <p:strVal val="#ppt_h"/>
                                          </p:val>
                                        </p:tav>
                                      </p:tavLst>
                                    </p:anim>
                                    <p:animEffect transition="in" filter="fade">
                                      <p:cBhvr>
                                        <p:cTn id="50" dur="500"/>
                                        <p:tgtEl>
                                          <p:spTgt spid="364"/>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65"/>
                                        </p:tgtEl>
                                        <p:attrNameLst>
                                          <p:attrName>style.visibility</p:attrName>
                                        </p:attrNameLst>
                                      </p:cBhvr>
                                      <p:to>
                                        <p:strVal val="visible"/>
                                      </p:to>
                                    </p:set>
                                    <p:anim calcmode="lin" valueType="num">
                                      <p:cBhvr>
                                        <p:cTn id="53" dur="500" fill="hold"/>
                                        <p:tgtEl>
                                          <p:spTgt spid="365"/>
                                        </p:tgtEl>
                                        <p:attrNameLst>
                                          <p:attrName>ppt_w</p:attrName>
                                        </p:attrNameLst>
                                      </p:cBhvr>
                                      <p:tavLst>
                                        <p:tav tm="0">
                                          <p:val>
                                            <p:fltVal val="0"/>
                                          </p:val>
                                        </p:tav>
                                        <p:tav tm="100000">
                                          <p:val>
                                            <p:strVal val="#ppt_w"/>
                                          </p:val>
                                        </p:tav>
                                      </p:tavLst>
                                    </p:anim>
                                    <p:anim calcmode="lin" valueType="num">
                                      <p:cBhvr>
                                        <p:cTn id="54" dur="500" fill="hold"/>
                                        <p:tgtEl>
                                          <p:spTgt spid="365"/>
                                        </p:tgtEl>
                                        <p:attrNameLst>
                                          <p:attrName>ppt_h</p:attrName>
                                        </p:attrNameLst>
                                      </p:cBhvr>
                                      <p:tavLst>
                                        <p:tav tm="0">
                                          <p:val>
                                            <p:fltVal val="0"/>
                                          </p:val>
                                        </p:tav>
                                        <p:tav tm="100000">
                                          <p:val>
                                            <p:strVal val="#ppt_h"/>
                                          </p:val>
                                        </p:tav>
                                      </p:tavLst>
                                    </p:anim>
                                    <p:animEffect transition="in" filter="fade">
                                      <p:cBhvr>
                                        <p:cTn id="55" dur="500"/>
                                        <p:tgtEl>
                                          <p:spTgt spid="365"/>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66"/>
                                        </p:tgtEl>
                                        <p:attrNameLst>
                                          <p:attrName>style.visibility</p:attrName>
                                        </p:attrNameLst>
                                      </p:cBhvr>
                                      <p:to>
                                        <p:strVal val="visible"/>
                                      </p:to>
                                    </p:set>
                                    <p:anim calcmode="lin" valueType="num">
                                      <p:cBhvr>
                                        <p:cTn id="58" dur="500" fill="hold"/>
                                        <p:tgtEl>
                                          <p:spTgt spid="366"/>
                                        </p:tgtEl>
                                        <p:attrNameLst>
                                          <p:attrName>ppt_w</p:attrName>
                                        </p:attrNameLst>
                                      </p:cBhvr>
                                      <p:tavLst>
                                        <p:tav tm="0">
                                          <p:val>
                                            <p:fltVal val="0"/>
                                          </p:val>
                                        </p:tav>
                                        <p:tav tm="100000">
                                          <p:val>
                                            <p:strVal val="#ppt_w"/>
                                          </p:val>
                                        </p:tav>
                                      </p:tavLst>
                                    </p:anim>
                                    <p:anim calcmode="lin" valueType="num">
                                      <p:cBhvr>
                                        <p:cTn id="59" dur="500" fill="hold"/>
                                        <p:tgtEl>
                                          <p:spTgt spid="366"/>
                                        </p:tgtEl>
                                        <p:attrNameLst>
                                          <p:attrName>ppt_h</p:attrName>
                                        </p:attrNameLst>
                                      </p:cBhvr>
                                      <p:tavLst>
                                        <p:tav tm="0">
                                          <p:val>
                                            <p:fltVal val="0"/>
                                          </p:val>
                                        </p:tav>
                                        <p:tav tm="100000">
                                          <p:val>
                                            <p:strVal val="#ppt_h"/>
                                          </p:val>
                                        </p:tav>
                                      </p:tavLst>
                                    </p:anim>
                                    <p:animEffect transition="in" filter="fade">
                                      <p:cBhvr>
                                        <p:cTn id="60" dur="500"/>
                                        <p:tgtEl>
                                          <p:spTgt spid="366"/>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433"/>
                                        </p:tgtEl>
                                        <p:attrNameLst>
                                          <p:attrName>style.visibility</p:attrName>
                                        </p:attrNameLst>
                                      </p:cBhvr>
                                      <p:to>
                                        <p:strVal val="visible"/>
                                      </p:to>
                                    </p:set>
                                    <p:animEffect transition="in" filter="dissolve">
                                      <p:cBhvr>
                                        <p:cTn id="63" dur="500"/>
                                        <p:tgtEl>
                                          <p:spTgt spid="433"/>
                                        </p:tgtEl>
                                      </p:cBhvr>
                                    </p:animEffect>
                                  </p:childTnLst>
                                </p:cTn>
                              </p:par>
                            </p:childTnLst>
                          </p:cTn>
                        </p:par>
                        <p:par>
                          <p:cTn id="64" fill="hold">
                            <p:stCondLst>
                              <p:cond delay="500"/>
                            </p:stCondLst>
                            <p:childTnLst>
                              <p:par>
                                <p:cTn id="65" presetID="22" presetClass="entr" presetSubtype="4"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67"/>
                                        </p:tgtEl>
                                        <p:attrNameLst>
                                          <p:attrName>style.visibility</p:attrName>
                                        </p:attrNameLst>
                                      </p:cBhvr>
                                      <p:to>
                                        <p:strVal val="visible"/>
                                      </p:to>
                                    </p:set>
                                    <p:animEffect transition="in" filter="wipe(down)">
                                      <p:cBhvr>
                                        <p:cTn id="70" dur="500"/>
                                        <p:tgtEl>
                                          <p:spTgt spid="367"/>
                                        </p:tgtEl>
                                      </p:cBhvr>
                                    </p:animEffect>
                                  </p:childTnLst>
                                </p:cTn>
                              </p:par>
                              <p:par>
                                <p:cTn id="71" presetID="22" presetClass="entr" presetSubtype="2" fill="hold" grpId="0" nodeType="withEffect">
                                  <p:stCondLst>
                                    <p:cond delay="0"/>
                                  </p:stCondLst>
                                  <p:childTnLst>
                                    <p:set>
                                      <p:cBhvr>
                                        <p:cTn id="72" dur="1" fill="hold">
                                          <p:stCondLst>
                                            <p:cond delay="0"/>
                                          </p:stCondLst>
                                        </p:cTn>
                                        <p:tgtEl>
                                          <p:spTgt spid="368"/>
                                        </p:tgtEl>
                                        <p:attrNameLst>
                                          <p:attrName>style.visibility</p:attrName>
                                        </p:attrNameLst>
                                      </p:cBhvr>
                                      <p:to>
                                        <p:strVal val="visible"/>
                                      </p:to>
                                    </p:set>
                                    <p:animEffect transition="in" filter="wipe(right)">
                                      <p:cBhvr>
                                        <p:cTn id="73" dur="500"/>
                                        <p:tgtEl>
                                          <p:spTgt spid="368"/>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69"/>
                                        </p:tgtEl>
                                        <p:attrNameLst>
                                          <p:attrName>style.visibility</p:attrName>
                                        </p:attrNameLst>
                                      </p:cBhvr>
                                      <p:to>
                                        <p:strVal val="visible"/>
                                      </p:to>
                                    </p:set>
                                    <p:animEffect transition="in" filter="wipe(left)">
                                      <p:cBhvr>
                                        <p:cTn id="76" dur="500"/>
                                        <p:tgtEl>
                                          <p:spTgt spid="369"/>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370"/>
                                        </p:tgtEl>
                                        <p:attrNameLst>
                                          <p:attrName>style.visibility</p:attrName>
                                        </p:attrNameLst>
                                      </p:cBhvr>
                                      <p:to>
                                        <p:strVal val="visible"/>
                                      </p:to>
                                    </p:set>
                                    <p:animEffect transition="in" filter="wipe(left)">
                                      <p:cBhvr>
                                        <p:cTn id="79" dur="500"/>
                                        <p:tgtEl>
                                          <p:spTgt spid="370"/>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371"/>
                                        </p:tgtEl>
                                        <p:attrNameLst>
                                          <p:attrName>style.visibility</p:attrName>
                                        </p:attrNameLst>
                                      </p:cBhvr>
                                      <p:to>
                                        <p:strVal val="visible"/>
                                      </p:to>
                                    </p:set>
                                    <p:animEffect transition="in" filter="wipe(left)">
                                      <p:cBhvr>
                                        <p:cTn id="82" dur="500"/>
                                        <p:tgtEl>
                                          <p:spTgt spid="371"/>
                                        </p:tgtEl>
                                      </p:cBhvr>
                                    </p:animEffect>
                                  </p:childTnLst>
                                </p:cTn>
                              </p:par>
                              <p:par>
                                <p:cTn id="83" presetID="22" presetClass="entr" presetSubtype="8" fill="hold" nodeType="withEffect">
                                  <p:stCondLst>
                                    <p:cond delay="0"/>
                                  </p:stCondLst>
                                  <p:childTnLst>
                                    <p:set>
                                      <p:cBhvr>
                                        <p:cTn id="84" dur="1" fill="hold">
                                          <p:stCondLst>
                                            <p:cond delay="0"/>
                                          </p:stCondLst>
                                        </p:cTn>
                                        <p:tgtEl>
                                          <p:spTgt spid="358">
                                            <p:txEl>
                                              <p:pRg st="0" end="0"/>
                                            </p:txEl>
                                          </p:spTgt>
                                        </p:tgtEl>
                                        <p:attrNameLst>
                                          <p:attrName>style.visibility</p:attrName>
                                        </p:attrNameLst>
                                      </p:cBhvr>
                                      <p:to>
                                        <p:strVal val="visible"/>
                                      </p:to>
                                    </p:set>
                                    <p:animEffect transition="in" filter="wipe(left)">
                                      <p:cBhvr>
                                        <p:cTn id="85" dur="500"/>
                                        <p:tgtEl>
                                          <p:spTgt spid="358">
                                            <p:txEl>
                                              <p:pRg st="0" end="0"/>
                                            </p:txEl>
                                          </p:spTgt>
                                        </p:tgtEl>
                                      </p:cBhvr>
                                    </p:animEffect>
                                  </p:childTnLst>
                                </p:cTn>
                              </p:par>
                              <p:par>
                                <p:cTn id="86" presetID="9" presetClass="entr" presetSubtype="0" fill="hold" nodeType="withEffect">
                                  <p:stCondLst>
                                    <p:cond delay="0"/>
                                  </p:stCondLst>
                                  <p:childTnLst>
                                    <p:set>
                                      <p:cBhvr>
                                        <p:cTn id="87" dur="1" fill="hold">
                                          <p:stCondLst>
                                            <p:cond delay="0"/>
                                          </p:stCondLst>
                                        </p:cTn>
                                        <p:tgtEl>
                                          <p:spTgt spid="359"/>
                                        </p:tgtEl>
                                        <p:attrNameLst>
                                          <p:attrName>style.visibility</p:attrName>
                                        </p:attrNameLst>
                                      </p:cBhvr>
                                      <p:to>
                                        <p:strVal val="visible"/>
                                      </p:to>
                                    </p:set>
                                    <p:animEffect transition="in" filter="dissolve">
                                      <p:cBhvr>
                                        <p:cTn id="88" dur="500"/>
                                        <p:tgtEl>
                                          <p:spTgt spid="359"/>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354"/>
                                        </p:tgtEl>
                                        <p:attrNameLst>
                                          <p:attrName>style.visibility</p:attrName>
                                        </p:attrNameLst>
                                      </p:cBhvr>
                                      <p:to>
                                        <p:strVal val="visible"/>
                                      </p:to>
                                    </p:set>
                                    <p:animEffect transition="in" filter="dissolve">
                                      <p:cBhvr>
                                        <p:cTn id="93" dur="500"/>
                                        <p:tgtEl>
                                          <p:spTgt spid="35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wipe(left)">
                                      <p:cBhvr>
                                        <p:cTn id="98" dur="500"/>
                                        <p:tgtEl>
                                          <p:spTgt spid="17"/>
                                        </p:tgtEl>
                                      </p:cBhvr>
                                    </p:animEffect>
                                  </p:childTnLst>
                                </p:cTn>
                              </p:par>
                            </p:childTnLst>
                          </p:cTn>
                        </p:par>
                        <p:par>
                          <p:cTn id="99" fill="hold">
                            <p:stCondLst>
                              <p:cond delay="500"/>
                            </p:stCondLst>
                            <p:childTnLst>
                              <p:par>
                                <p:cTn id="100" presetID="9" presetClass="entr" presetSubtype="0" fill="hold" nodeType="afterEffect">
                                  <p:stCondLst>
                                    <p:cond delay="0"/>
                                  </p:stCondLst>
                                  <p:childTnLst>
                                    <p:set>
                                      <p:cBhvr>
                                        <p:cTn id="101" dur="1" fill="hold">
                                          <p:stCondLst>
                                            <p:cond delay="0"/>
                                          </p:stCondLst>
                                        </p:cTn>
                                        <p:tgtEl>
                                          <p:spTgt spid="11"/>
                                        </p:tgtEl>
                                        <p:attrNameLst>
                                          <p:attrName>style.visibility</p:attrName>
                                        </p:attrNameLst>
                                      </p:cBhvr>
                                      <p:to>
                                        <p:strVal val="visible"/>
                                      </p:to>
                                    </p:set>
                                    <p:animEffect transition="in" filter="dissolve">
                                      <p:cBhvr>
                                        <p:cTn id="102" dur="500"/>
                                        <p:tgtEl>
                                          <p:spTgt spid="11"/>
                                        </p:tgtEl>
                                      </p:cBhvr>
                                    </p:animEffect>
                                  </p:childTnLst>
                                </p:cTn>
                              </p:par>
                              <p:par>
                                <p:cTn id="103" presetID="9" presetClass="entr" presetSubtype="0" fill="hold" nodeType="withEffect">
                                  <p:stCondLst>
                                    <p:cond delay="0"/>
                                  </p:stCondLst>
                                  <p:childTnLst>
                                    <p:set>
                                      <p:cBhvr>
                                        <p:cTn id="104" dur="1" fill="hold">
                                          <p:stCondLst>
                                            <p:cond delay="0"/>
                                          </p:stCondLst>
                                        </p:cTn>
                                        <p:tgtEl>
                                          <p:spTgt spid="10"/>
                                        </p:tgtEl>
                                        <p:attrNameLst>
                                          <p:attrName>style.visibility</p:attrName>
                                        </p:attrNameLst>
                                      </p:cBhvr>
                                      <p:to>
                                        <p:strVal val="visible"/>
                                      </p:to>
                                    </p:set>
                                    <p:animEffect transition="in" filter="dissolve">
                                      <p:cBhvr>
                                        <p:cTn id="105" dur="500"/>
                                        <p:tgtEl>
                                          <p:spTgt spid="10"/>
                                        </p:tgtEl>
                                      </p:cBhvr>
                                    </p:animEffect>
                                  </p:childTnLst>
                                </p:cTn>
                              </p:par>
                              <p:par>
                                <p:cTn id="106" presetID="9" presetClass="entr" presetSubtype="0" fill="hold" nodeType="with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dissolve">
                                      <p:cBhvr>
                                        <p:cTn id="108" dur="500"/>
                                        <p:tgtEl>
                                          <p:spTgt spid="12"/>
                                        </p:tgtEl>
                                      </p:cBhvr>
                                    </p:animEffect>
                                  </p:childTnLst>
                                </p:cTn>
                              </p:par>
                              <p:par>
                                <p:cTn id="109" presetID="9" presetClass="entr" presetSubtype="0" fill="hold" nodeType="with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dissolve">
                                      <p:cBhvr>
                                        <p:cTn id="111" dur="500"/>
                                        <p:tgtEl>
                                          <p:spTgt spid="14"/>
                                        </p:tgtEl>
                                      </p:cBhvr>
                                    </p:animEffect>
                                  </p:childTnLst>
                                </p:cTn>
                              </p:par>
                              <p:par>
                                <p:cTn id="112" presetID="9"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dissolve">
                                      <p:cBhvr>
                                        <p:cTn id="114" dur="500"/>
                                        <p:tgtEl>
                                          <p:spTgt spid="9"/>
                                        </p:tgtEl>
                                      </p:cBhvr>
                                    </p:animEffect>
                                  </p:childTnLst>
                                </p:cTn>
                              </p:par>
                              <p:par>
                                <p:cTn id="115" presetID="9" presetClass="entr" presetSubtype="0" fill="hold" nodeType="withEffect">
                                  <p:stCondLst>
                                    <p:cond delay="0"/>
                                  </p:stCondLst>
                                  <p:childTnLst>
                                    <p:set>
                                      <p:cBhvr>
                                        <p:cTn id="116" dur="1" fill="hold">
                                          <p:stCondLst>
                                            <p:cond delay="0"/>
                                          </p:stCondLst>
                                        </p:cTn>
                                        <p:tgtEl>
                                          <p:spTgt spid="13"/>
                                        </p:tgtEl>
                                        <p:attrNameLst>
                                          <p:attrName>style.visibility</p:attrName>
                                        </p:attrNameLst>
                                      </p:cBhvr>
                                      <p:to>
                                        <p:strVal val="visible"/>
                                      </p:to>
                                    </p:set>
                                    <p:animEffect transition="in" filter="dissolve">
                                      <p:cBhvr>
                                        <p:cTn id="117" dur="500"/>
                                        <p:tgtEl>
                                          <p:spTgt spid="13"/>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372"/>
                                        </p:tgtEl>
                                        <p:attrNameLst>
                                          <p:attrName>style.visibility</p:attrName>
                                        </p:attrNameLst>
                                      </p:cBhvr>
                                      <p:to>
                                        <p:strVal val="visible"/>
                                      </p:to>
                                    </p:set>
                                    <p:anim calcmode="lin" valueType="num">
                                      <p:cBhvr>
                                        <p:cTn id="122" dur="500" fill="hold"/>
                                        <p:tgtEl>
                                          <p:spTgt spid="372"/>
                                        </p:tgtEl>
                                        <p:attrNameLst>
                                          <p:attrName>ppt_w</p:attrName>
                                        </p:attrNameLst>
                                      </p:cBhvr>
                                      <p:tavLst>
                                        <p:tav tm="0">
                                          <p:val>
                                            <p:fltVal val="0"/>
                                          </p:val>
                                        </p:tav>
                                        <p:tav tm="100000">
                                          <p:val>
                                            <p:strVal val="#ppt_w"/>
                                          </p:val>
                                        </p:tav>
                                      </p:tavLst>
                                    </p:anim>
                                    <p:anim calcmode="lin" valueType="num">
                                      <p:cBhvr>
                                        <p:cTn id="123" dur="500" fill="hold"/>
                                        <p:tgtEl>
                                          <p:spTgt spid="372"/>
                                        </p:tgtEl>
                                        <p:attrNameLst>
                                          <p:attrName>ppt_h</p:attrName>
                                        </p:attrNameLst>
                                      </p:cBhvr>
                                      <p:tavLst>
                                        <p:tav tm="0">
                                          <p:val>
                                            <p:fltVal val="0"/>
                                          </p:val>
                                        </p:tav>
                                        <p:tav tm="100000">
                                          <p:val>
                                            <p:strVal val="#ppt_h"/>
                                          </p:val>
                                        </p:tav>
                                      </p:tavLst>
                                    </p:anim>
                                    <p:animEffect transition="in" filter="fade">
                                      <p:cBhvr>
                                        <p:cTn id="124" dur="500"/>
                                        <p:tgtEl>
                                          <p:spTgt spid="372"/>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374"/>
                                        </p:tgtEl>
                                        <p:attrNameLst>
                                          <p:attrName>style.visibility</p:attrName>
                                        </p:attrNameLst>
                                      </p:cBhvr>
                                      <p:to>
                                        <p:strVal val="visible"/>
                                      </p:to>
                                    </p:set>
                                    <p:anim calcmode="lin" valueType="num">
                                      <p:cBhvr>
                                        <p:cTn id="127" dur="500" fill="hold"/>
                                        <p:tgtEl>
                                          <p:spTgt spid="374"/>
                                        </p:tgtEl>
                                        <p:attrNameLst>
                                          <p:attrName>ppt_w</p:attrName>
                                        </p:attrNameLst>
                                      </p:cBhvr>
                                      <p:tavLst>
                                        <p:tav tm="0">
                                          <p:val>
                                            <p:fltVal val="0"/>
                                          </p:val>
                                        </p:tav>
                                        <p:tav tm="100000">
                                          <p:val>
                                            <p:strVal val="#ppt_w"/>
                                          </p:val>
                                        </p:tav>
                                      </p:tavLst>
                                    </p:anim>
                                    <p:anim calcmode="lin" valueType="num">
                                      <p:cBhvr>
                                        <p:cTn id="128" dur="500" fill="hold"/>
                                        <p:tgtEl>
                                          <p:spTgt spid="374"/>
                                        </p:tgtEl>
                                        <p:attrNameLst>
                                          <p:attrName>ppt_h</p:attrName>
                                        </p:attrNameLst>
                                      </p:cBhvr>
                                      <p:tavLst>
                                        <p:tav tm="0">
                                          <p:val>
                                            <p:fltVal val="0"/>
                                          </p:val>
                                        </p:tav>
                                        <p:tav tm="100000">
                                          <p:val>
                                            <p:strVal val="#ppt_h"/>
                                          </p:val>
                                        </p:tav>
                                      </p:tavLst>
                                    </p:anim>
                                    <p:animEffect transition="in" filter="fade">
                                      <p:cBhvr>
                                        <p:cTn id="129" dur="500"/>
                                        <p:tgtEl>
                                          <p:spTgt spid="374"/>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376"/>
                                        </p:tgtEl>
                                        <p:attrNameLst>
                                          <p:attrName>style.visibility</p:attrName>
                                        </p:attrNameLst>
                                      </p:cBhvr>
                                      <p:to>
                                        <p:strVal val="visible"/>
                                      </p:to>
                                    </p:set>
                                    <p:anim calcmode="lin" valueType="num">
                                      <p:cBhvr>
                                        <p:cTn id="132" dur="500" fill="hold"/>
                                        <p:tgtEl>
                                          <p:spTgt spid="376"/>
                                        </p:tgtEl>
                                        <p:attrNameLst>
                                          <p:attrName>ppt_w</p:attrName>
                                        </p:attrNameLst>
                                      </p:cBhvr>
                                      <p:tavLst>
                                        <p:tav tm="0">
                                          <p:val>
                                            <p:fltVal val="0"/>
                                          </p:val>
                                        </p:tav>
                                        <p:tav tm="100000">
                                          <p:val>
                                            <p:strVal val="#ppt_w"/>
                                          </p:val>
                                        </p:tav>
                                      </p:tavLst>
                                    </p:anim>
                                    <p:anim calcmode="lin" valueType="num">
                                      <p:cBhvr>
                                        <p:cTn id="133" dur="500" fill="hold"/>
                                        <p:tgtEl>
                                          <p:spTgt spid="376"/>
                                        </p:tgtEl>
                                        <p:attrNameLst>
                                          <p:attrName>ppt_h</p:attrName>
                                        </p:attrNameLst>
                                      </p:cBhvr>
                                      <p:tavLst>
                                        <p:tav tm="0">
                                          <p:val>
                                            <p:fltVal val="0"/>
                                          </p:val>
                                        </p:tav>
                                        <p:tav tm="100000">
                                          <p:val>
                                            <p:strVal val="#ppt_h"/>
                                          </p:val>
                                        </p:tav>
                                      </p:tavLst>
                                    </p:anim>
                                    <p:animEffect transition="in" filter="fade">
                                      <p:cBhvr>
                                        <p:cTn id="134" dur="500"/>
                                        <p:tgtEl>
                                          <p:spTgt spid="376"/>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373"/>
                                        </p:tgtEl>
                                        <p:attrNameLst>
                                          <p:attrName>style.visibility</p:attrName>
                                        </p:attrNameLst>
                                      </p:cBhvr>
                                      <p:to>
                                        <p:strVal val="visible"/>
                                      </p:to>
                                    </p:set>
                                    <p:animEffect transition="in" filter="wipe(left)">
                                      <p:cBhvr>
                                        <p:cTn id="138" dur="500"/>
                                        <p:tgtEl>
                                          <p:spTgt spid="373"/>
                                        </p:tgtEl>
                                      </p:cBhvr>
                                    </p:animEffect>
                                  </p:childTnLst>
                                </p:cTn>
                              </p:par>
                              <p:par>
                                <p:cTn id="139" presetID="22" presetClass="entr" presetSubtype="2" fill="hold" grpId="0" nodeType="withEffect">
                                  <p:stCondLst>
                                    <p:cond delay="0"/>
                                  </p:stCondLst>
                                  <p:childTnLst>
                                    <p:set>
                                      <p:cBhvr>
                                        <p:cTn id="140" dur="1" fill="hold">
                                          <p:stCondLst>
                                            <p:cond delay="0"/>
                                          </p:stCondLst>
                                        </p:cTn>
                                        <p:tgtEl>
                                          <p:spTgt spid="375"/>
                                        </p:tgtEl>
                                        <p:attrNameLst>
                                          <p:attrName>style.visibility</p:attrName>
                                        </p:attrNameLst>
                                      </p:cBhvr>
                                      <p:to>
                                        <p:strVal val="visible"/>
                                      </p:to>
                                    </p:set>
                                    <p:animEffect transition="in" filter="wipe(right)">
                                      <p:cBhvr>
                                        <p:cTn id="141" dur="500"/>
                                        <p:tgtEl>
                                          <p:spTgt spid="375"/>
                                        </p:tgtEl>
                                      </p:cBhvr>
                                    </p:animEffect>
                                  </p:childTnLst>
                                </p:cTn>
                              </p:par>
                              <p:par>
                                <p:cTn id="142" presetID="22" presetClass="entr" presetSubtype="8" fill="hold" grpId="0" nodeType="withEffect">
                                  <p:stCondLst>
                                    <p:cond delay="0"/>
                                  </p:stCondLst>
                                  <p:childTnLst>
                                    <p:set>
                                      <p:cBhvr>
                                        <p:cTn id="143" dur="1" fill="hold">
                                          <p:stCondLst>
                                            <p:cond delay="0"/>
                                          </p:stCondLst>
                                        </p:cTn>
                                        <p:tgtEl>
                                          <p:spTgt spid="377"/>
                                        </p:tgtEl>
                                        <p:attrNameLst>
                                          <p:attrName>style.visibility</p:attrName>
                                        </p:attrNameLst>
                                      </p:cBhvr>
                                      <p:to>
                                        <p:strVal val="visible"/>
                                      </p:to>
                                    </p:set>
                                    <p:animEffect transition="in" filter="wipe(left)">
                                      <p:cBhvr>
                                        <p:cTn id="144" dur="500"/>
                                        <p:tgtEl>
                                          <p:spTgt spid="377"/>
                                        </p:tgtEl>
                                      </p:cBhvr>
                                    </p:animEffect>
                                  </p:childTnLst>
                                </p:cTn>
                              </p:par>
                            </p:childTnLst>
                          </p:cTn>
                        </p:par>
                        <p:par>
                          <p:cTn id="145" fill="hold">
                            <p:stCondLst>
                              <p:cond delay="1000"/>
                            </p:stCondLst>
                            <p:childTnLst>
                              <p:par>
                                <p:cTn id="146" presetID="9" presetClass="entr" presetSubtype="0" fill="hold" grpId="0" nodeType="afterEffect">
                                  <p:stCondLst>
                                    <p:cond delay="0"/>
                                  </p:stCondLst>
                                  <p:childTnLst>
                                    <p:set>
                                      <p:cBhvr>
                                        <p:cTn id="147" dur="1" fill="hold">
                                          <p:stCondLst>
                                            <p:cond delay="0"/>
                                          </p:stCondLst>
                                        </p:cTn>
                                        <p:tgtEl>
                                          <p:spTgt spid="355"/>
                                        </p:tgtEl>
                                        <p:attrNameLst>
                                          <p:attrName>style.visibility</p:attrName>
                                        </p:attrNameLst>
                                      </p:cBhvr>
                                      <p:to>
                                        <p:strVal val="visible"/>
                                      </p:to>
                                    </p:set>
                                    <p:animEffect transition="in" filter="dissolve">
                                      <p:cBhvr>
                                        <p:cTn id="148" dur="500"/>
                                        <p:tgtEl>
                                          <p:spTgt spid="355"/>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nodeType="clickEffect">
                                  <p:stCondLst>
                                    <p:cond delay="0"/>
                                  </p:stCondLst>
                                  <p:childTnLst>
                                    <p:set>
                                      <p:cBhvr>
                                        <p:cTn id="152" dur="1" fill="hold">
                                          <p:stCondLst>
                                            <p:cond delay="0"/>
                                          </p:stCondLst>
                                        </p:cTn>
                                        <p:tgtEl>
                                          <p:spTgt spid="7172">
                                            <p:txEl>
                                              <p:pRg st="0" end="0"/>
                                            </p:txEl>
                                          </p:spTgt>
                                        </p:tgtEl>
                                        <p:attrNameLst>
                                          <p:attrName>style.visibility</p:attrName>
                                        </p:attrNameLst>
                                      </p:cBhvr>
                                      <p:to>
                                        <p:strVal val="visible"/>
                                      </p:to>
                                    </p:set>
                                    <p:animEffect transition="in" filter="wipe(left)">
                                      <p:cBhvr>
                                        <p:cTn id="153" dur="500"/>
                                        <p:tgtEl>
                                          <p:spTgt spid="71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54" grpId="0" animBg="1"/>
      <p:bldP spid="355" grpId="0" animBg="1"/>
      <p:bldP spid="433" grpId="0" animBg="1"/>
      <p:bldP spid="15" grpId="0" animBg="1"/>
      <p:bldP spid="16" grpId="0" animBg="1"/>
      <p:bldP spid="356" grpId="0" animBg="1"/>
      <p:bldP spid="357"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正方形/長方形 4"/>
          <p:cNvSpPr/>
          <p:nvPr/>
        </p:nvSpPr>
        <p:spPr>
          <a:xfrm>
            <a:off x="395536" y="1196752"/>
            <a:ext cx="8424936" cy="53285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graphicFrame>
        <p:nvGraphicFramePr>
          <p:cNvPr id="7" name="表 6"/>
          <p:cNvGraphicFramePr>
            <a:graphicFrameLocks noGrp="1"/>
          </p:cNvGraphicFramePr>
          <p:nvPr>
            <p:extLst/>
          </p:nvPr>
        </p:nvGraphicFramePr>
        <p:xfrm>
          <a:off x="4932041" y="1412777"/>
          <a:ext cx="1656183" cy="974327"/>
        </p:xfrm>
        <a:graphic>
          <a:graphicData uri="http://schemas.openxmlformats.org/drawingml/2006/table">
            <a:tbl>
              <a:tblPr first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720079"/>
                <a:gridCol w="936104"/>
              </a:tblGrid>
              <a:tr h="363985">
                <a:tc>
                  <a:txBody>
                    <a:bodyPr/>
                    <a:lstStyle>
                      <a:defPPr>
                        <a:defRPr lang="ja-JP"/>
                      </a:defPPr>
                      <a:lvl1pPr marL="0" algn="l" defTabSz="914400" rtl="0" eaLnBrk="1" latinLnBrk="0" hangingPunct="1">
                        <a:defRPr kumimoji="1" sz="1800" b="1" kern="1200">
                          <a:solidFill>
                            <a:schemeClr val="lt1"/>
                          </a:solidFill>
                          <a:latin typeface="Comic Sans MS"/>
                          <a:ea typeface="HG丸ｺﾞｼｯｸM-PRO"/>
                        </a:defRPr>
                      </a:lvl1pPr>
                      <a:lvl2pPr marL="457200" algn="l" defTabSz="914400" rtl="0" eaLnBrk="1" latinLnBrk="0" hangingPunct="1">
                        <a:defRPr kumimoji="1" sz="1800" b="1" kern="1200">
                          <a:solidFill>
                            <a:schemeClr val="lt1"/>
                          </a:solidFill>
                          <a:latin typeface="Comic Sans MS"/>
                          <a:ea typeface="HG丸ｺﾞｼｯｸM-PRO"/>
                        </a:defRPr>
                      </a:lvl2pPr>
                      <a:lvl3pPr marL="914400" algn="l" defTabSz="914400" rtl="0" eaLnBrk="1" latinLnBrk="0" hangingPunct="1">
                        <a:defRPr kumimoji="1" sz="1800" b="1" kern="1200">
                          <a:solidFill>
                            <a:schemeClr val="lt1"/>
                          </a:solidFill>
                          <a:latin typeface="Comic Sans MS"/>
                          <a:ea typeface="HG丸ｺﾞｼｯｸM-PRO"/>
                        </a:defRPr>
                      </a:lvl3pPr>
                      <a:lvl4pPr marL="1371600" algn="l" defTabSz="914400" rtl="0" eaLnBrk="1" latinLnBrk="0" hangingPunct="1">
                        <a:defRPr kumimoji="1" sz="1800" b="1" kern="1200">
                          <a:solidFill>
                            <a:schemeClr val="lt1"/>
                          </a:solidFill>
                          <a:latin typeface="Comic Sans MS"/>
                          <a:ea typeface="HG丸ｺﾞｼｯｸM-PRO"/>
                        </a:defRPr>
                      </a:lvl4pPr>
                      <a:lvl5pPr marL="1828800" algn="l" defTabSz="914400" rtl="0" eaLnBrk="1" latinLnBrk="0" hangingPunct="1">
                        <a:defRPr kumimoji="1" sz="1800" b="1" kern="1200">
                          <a:solidFill>
                            <a:schemeClr val="lt1"/>
                          </a:solidFill>
                          <a:latin typeface="Comic Sans MS"/>
                          <a:ea typeface="HG丸ｺﾞｼｯｸM-PRO"/>
                        </a:defRPr>
                      </a:lvl5pPr>
                      <a:lvl6pPr marL="2286000" algn="l" defTabSz="914400" rtl="0" eaLnBrk="1" latinLnBrk="0" hangingPunct="1">
                        <a:defRPr kumimoji="1" sz="1800" b="1" kern="1200">
                          <a:solidFill>
                            <a:schemeClr val="lt1"/>
                          </a:solidFill>
                          <a:latin typeface="Comic Sans MS"/>
                          <a:ea typeface="HG丸ｺﾞｼｯｸM-PRO"/>
                        </a:defRPr>
                      </a:lvl6pPr>
                      <a:lvl7pPr marL="2743200" algn="l" defTabSz="914400" rtl="0" eaLnBrk="1" latinLnBrk="0" hangingPunct="1">
                        <a:defRPr kumimoji="1" sz="1800" b="1" kern="1200">
                          <a:solidFill>
                            <a:schemeClr val="lt1"/>
                          </a:solidFill>
                          <a:latin typeface="Comic Sans MS"/>
                          <a:ea typeface="HG丸ｺﾞｼｯｸM-PRO"/>
                        </a:defRPr>
                      </a:lvl7pPr>
                      <a:lvl8pPr marL="3200400" algn="l" defTabSz="914400" rtl="0" eaLnBrk="1" latinLnBrk="0" hangingPunct="1">
                        <a:defRPr kumimoji="1" sz="1800" b="1" kern="1200">
                          <a:solidFill>
                            <a:schemeClr val="lt1"/>
                          </a:solidFill>
                          <a:latin typeface="Comic Sans MS"/>
                          <a:ea typeface="HG丸ｺﾞｼｯｸM-PRO"/>
                        </a:defRPr>
                      </a:lvl8pPr>
                      <a:lvl9pPr marL="3657600" algn="l" defTabSz="914400" rtl="0" eaLnBrk="1" latinLnBrk="0" hangingPunct="1">
                        <a:defRPr kumimoji="1" sz="1800" b="1" kern="1200">
                          <a:solidFill>
                            <a:schemeClr val="lt1"/>
                          </a:solidFill>
                          <a:latin typeface="Comic Sans MS"/>
                          <a:ea typeface="HG丸ｺﾞｼｯｸM-PRO"/>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700" u="none" strike="noStrike" cap="none" normalizeH="0" baseline="0" dirty="0" smtClean="0">
                          <a:ln>
                            <a:noFill/>
                          </a:ln>
                          <a:solidFill>
                            <a:schemeClr val="tx1"/>
                          </a:solidFill>
                          <a:effectLst/>
                          <a:latin typeface="Comic Sans MS" pitchFamily="66" charset="0"/>
                          <a:ea typeface="HG丸ｺﾞｼｯｸM-PRO" pitchFamily="50" charset="-128"/>
                        </a:rPr>
                        <a:t>核種</a:t>
                      </a:r>
                      <a:endParaRPr kumimoji="1" lang="ja-JP" altLang="en-US" sz="1700" b="1" i="0" u="none" strike="noStrike" cap="none" normalizeH="0" baseline="0" dirty="0" smtClean="0">
                        <a:ln>
                          <a:noFill/>
                        </a:ln>
                        <a:solidFill>
                          <a:schemeClr val="tx1"/>
                        </a:solidFill>
                        <a:effectLst/>
                        <a:latin typeface="Comic Sans MS" pitchFamily="66" charset="0"/>
                        <a:ea typeface="HG丸ｺﾞｼｯｸM-PRO" pitchFamily="50" charset="-128"/>
                      </a:endParaRPr>
                    </a:p>
                  </a:txBody>
                  <a:tcPr marL="47940" marR="47940" marT="0" marB="0" anchor="ctr" horzOverflow="overflow">
                    <a:lnL w="9525" cap="flat" cmpd="sng" algn="ctr">
                      <a:solidFill>
                        <a:srgbClr val="4F81BD">
                          <a:shade val="95000"/>
                          <a:satMod val="105000"/>
                        </a:srgbClr>
                      </a:solidFill>
                      <a:prstDash val="solid"/>
                    </a:lnL>
                    <a:lnR>
                      <a:noFill/>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4F81BD"/>
                    </a:solidFill>
                  </a:tcPr>
                </a:tc>
                <a:tc>
                  <a:txBody>
                    <a:bodyPr/>
                    <a:lstStyle>
                      <a:defPPr>
                        <a:defRPr lang="ja-JP"/>
                      </a:defPPr>
                      <a:lvl1pPr marL="0" algn="l" defTabSz="914400" rtl="0" eaLnBrk="1" latinLnBrk="0" hangingPunct="1">
                        <a:defRPr kumimoji="1" sz="1800" b="1" kern="1200">
                          <a:solidFill>
                            <a:schemeClr val="lt1"/>
                          </a:solidFill>
                          <a:latin typeface="Comic Sans MS"/>
                          <a:ea typeface="HG丸ｺﾞｼｯｸM-PRO"/>
                        </a:defRPr>
                      </a:lvl1pPr>
                      <a:lvl2pPr marL="457200" algn="l" defTabSz="914400" rtl="0" eaLnBrk="1" latinLnBrk="0" hangingPunct="1">
                        <a:defRPr kumimoji="1" sz="1800" b="1" kern="1200">
                          <a:solidFill>
                            <a:schemeClr val="lt1"/>
                          </a:solidFill>
                          <a:latin typeface="Comic Sans MS"/>
                          <a:ea typeface="HG丸ｺﾞｼｯｸM-PRO"/>
                        </a:defRPr>
                      </a:lvl2pPr>
                      <a:lvl3pPr marL="914400" algn="l" defTabSz="914400" rtl="0" eaLnBrk="1" latinLnBrk="0" hangingPunct="1">
                        <a:defRPr kumimoji="1" sz="1800" b="1" kern="1200">
                          <a:solidFill>
                            <a:schemeClr val="lt1"/>
                          </a:solidFill>
                          <a:latin typeface="Comic Sans MS"/>
                          <a:ea typeface="HG丸ｺﾞｼｯｸM-PRO"/>
                        </a:defRPr>
                      </a:lvl3pPr>
                      <a:lvl4pPr marL="1371600" algn="l" defTabSz="914400" rtl="0" eaLnBrk="1" latinLnBrk="0" hangingPunct="1">
                        <a:defRPr kumimoji="1" sz="1800" b="1" kern="1200">
                          <a:solidFill>
                            <a:schemeClr val="lt1"/>
                          </a:solidFill>
                          <a:latin typeface="Comic Sans MS"/>
                          <a:ea typeface="HG丸ｺﾞｼｯｸM-PRO"/>
                        </a:defRPr>
                      </a:lvl4pPr>
                      <a:lvl5pPr marL="1828800" algn="l" defTabSz="914400" rtl="0" eaLnBrk="1" latinLnBrk="0" hangingPunct="1">
                        <a:defRPr kumimoji="1" sz="1800" b="1" kern="1200">
                          <a:solidFill>
                            <a:schemeClr val="lt1"/>
                          </a:solidFill>
                          <a:latin typeface="Comic Sans MS"/>
                          <a:ea typeface="HG丸ｺﾞｼｯｸM-PRO"/>
                        </a:defRPr>
                      </a:lvl5pPr>
                      <a:lvl6pPr marL="2286000" algn="l" defTabSz="914400" rtl="0" eaLnBrk="1" latinLnBrk="0" hangingPunct="1">
                        <a:defRPr kumimoji="1" sz="1800" b="1" kern="1200">
                          <a:solidFill>
                            <a:schemeClr val="lt1"/>
                          </a:solidFill>
                          <a:latin typeface="Comic Sans MS"/>
                          <a:ea typeface="HG丸ｺﾞｼｯｸM-PRO"/>
                        </a:defRPr>
                      </a:lvl6pPr>
                      <a:lvl7pPr marL="2743200" algn="l" defTabSz="914400" rtl="0" eaLnBrk="1" latinLnBrk="0" hangingPunct="1">
                        <a:defRPr kumimoji="1" sz="1800" b="1" kern="1200">
                          <a:solidFill>
                            <a:schemeClr val="lt1"/>
                          </a:solidFill>
                          <a:latin typeface="Comic Sans MS"/>
                          <a:ea typeface="HG丸ｺﾞｼｯｸM-PRO"/>
                        </a:defRPr>
                      </a:lvl7pPr>
                      <a:lvl8pPr marL="3200400" algn="l" defTabSz="914400" rtl="0" eaLnBrk="1" latinLnBrk="0" hangingPunct="1">
                        <a:defRPr kumimoji="1" sz="1800" b="1" kern="1200">
                          <a:solidFill>
                            <a:schemeClr val="lt1"/>
                          </a:solidFill>
                          <a:latin typeface="Comic Sans MS"/>
                          <a:ea typeface="HG丸ｺﾞｼｯｸM-PRO"/>
                        </a:defRPr>
                      </a:lvl8pPr>
                      <a:lvl9pPr marL="3657600" algn="l" defTabSz="914400" rtl="0" eaLnBrk="1" latinLnBrk="0" hangingPunct="1">
                        <a:defRPr kumimoji="1" sz="1800" b="1" kern="1200">
                          <a:solidFill>
                            <a:schemeClr val="lt1"/>
                          </a:solidFill>
                          <a:latin typeface="Comic Sans MS"/>
                          <a:ea typeface="HG丸ｺﾞｼｯｸM-PRO"/>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700" u="none" strike="noStrike" cap="none" normalizeH="0" baseline="0" dirty="0" smtClean="0">
                          <a:ln>
                            <a:noFill/>
                          </a:ln>
                          <a:solidFill>
                            <a:schemeClr val="tx1"/>
                          </a:solidFill>
                          <a:effectLst/>
                          <a:latin typeface="Comic Sans MS" pitchFamily="66" charset="0"/>
                          <a:ea typeface="HG丸ｺﾞｼｯｸM-PRO" pitchFamily="50" charset="-128"/>
                        </a:rPr>
                        <a:t>半減期</a:t>
                      </a:r>
                      <a:endParaRPr kumimoji="1" lang="ja-JP" altLang="en-US" sz="1700" b="1" i="0" u="none" strike="noStrike" cap="none" normalizeH="0" baseline="0" dirty="0" smtClean="0">
                        <a:ln>
                          <a:noFill/>
                        </a:ln>
                        <a:solidFill>
                          <a:schemeClr val="tx1"/>
                        </a:solidFill>
                        <a:effectLst/>
                        <a:latin typeface="Comic Sans MS" pitchFamily="66" charset="0"/>
                        <a:ea typeface="HG丸ｺﾞｼｯｸM-PRO" pitchFamily="50" charset="-128"/>
                      </a:endParaRPr>
                    </a:p>
                  </a:txBody>
                  <a:tcPr marL="47940" marR="47940" marT="0" marB="0" anchor="ctr" horzOverflow="overflow">
                    <a:lnL>
                      <a:noFill/>
                    </a:lnL>
                    <a:lnR>
                      <a:noFill/>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4F81BD"/>
                    </a:solidFill>
                  </a:tcPr>
                </a:tc>
              </a:tr>
              <a:tr h="305171">
                <a:tc>
                  <a:txBody>
                    <a:bodyPr/>
                    <a:lstStyle>
                      <a:defPPr>
                        <a:defRPr lang="ja-JP"/>
                      </a:defPPr>
                      <a:lvl1pPr marL="0" algn="l" defTabSz="914400" rtl="0" eaLnBrk="1" latinLnBrk="0" hangingPunct="1">
                        <a:defRPr kumimoji="1" sz="1800" kern="1200">
                          <a:solidFill>
                            <a:schemeClr val="dk1"/>
                          </a:solidFill>
                          <a:latin typeface="Comic Sans MS"/>
                          <a:ea typeface="HG丸ｺﾞｼｯｸM-PRO"/>
                        </a:defRPr>
                      </a:lvl1pPr>
                      <a:lvl2pPr marL="457200" algn="l" defTabSz="914400" rtl="0" eaLnBrk="1" latinLnBrk="0" hangingPunct="1">
                        <a:defRPr kumimoji="1" sz="1800" kern="1200">
                          <a:solidFill>
                            <a:schemeClr val="dk1"/>
                          </a:solidFill>
                          <a:latin typeface="Comic Sans MS"/>
                          <a:ea typeface="HG丸ｺﾞｼｯｸM-PRO"/>
                        </a:defRPr>
                      </a:lvl2pPr>
                      <a:lvl3pPr marL="914400" algn="l" defTabSz="914400" rtl="0" eaLnBrk="1" latinLnBrk="0" hangingPunct="1">
                        <a:defRPr kumimoji="1" sz="1800" kern="1200">
                          <a:solidFill>
                            <a:schemeClr val="dk1"/>
                          </a:solidFill>
                          <a:latin typeface="Comic Sans MS"/>
                          <a:ea typeface="HG丸ｺﾞｼｯｸM-PRO"/>
                        </a:defRPr>
                      </a:lvl3pPr>
                      <a:lvl4pPr marL="1371600" algn="l" defTabSz="914400" rtl="0" eaLnBrk="1" latinLnBrk="0" hangingPunct="1">
                        <a:defRPr kumimoji="1" sz="1800" kern="1200">
                          <a:solidFill>
                            <a:schemeClr val="dk1"/>
                          </a:solidFill>
                          <a:latin typeface="Comic Sans MS"/>
                          <a:ea typeface="HG丸ｺﾞｼｯｸM-PRO"/>
                        </a:defRPr>
                      </a:lvl4pPr>
                      <a:lvl5pPr marL="1828800" algn="l" defTabSz="914400" rtl="0" eaLnBrk="1" latinLnBrk="0" hangingPunct="1">
                        <a:defRPr kumimoji="1" sz="1800" kern="1200">
                          <a:solidFill>
                            <a:schemeClr val="dk1"/>
                          </a:solidFill>
                          <a:latin typeface="Comic Sans MS"/>
                          <a:ea typeface="HG丸ｺﾞｼｯｸM-PRO"/>
                        </a:defRPr>
                      </a:lvl5pPr>
                      <a:lvl6pPr marL="2286000" algn="l" defTabSz="914400" rtl="0" eaLnBrk="1" latinLnBrk="0" hangingPunct="1">
                        <a:defRPr kumimoji="1" sz="1800" kern="1200">
                          <a:solidFill>
                            <a:schemeClr val="dk1"/>
                          </a:solidFill>
                          <a:latin typeface="Comic Sans MS"/>
                          <a:ea typeface="HG丸ｺﾞｼｯｸM-PRO"/>
                        </a:defRPr>
                      </a:lvl6pPr>
                      <a:lvl7pPr marL="2743200" algn="l" defTabSz="914400" rtl="0" eaLnBrk="1" latinLnBrk="0" hangingPunct="1">
                        <a:defRPr kumimoji="1" sz="1800" kern="1200">
                          <a:solidFill>
                            <a:schemeClr val="dk1"/>
                          </a:solidFill>
                          <a:latin typeface="Comic Sans MS"/>
                          <a:ea typeface="HG丸ｺﾞｼｯｸM-PRO"/>
                        </a:defRPr>
                      </a:lvl7pPr>
                      <a:lvl8pPr marL="3200400" algn="l" defTabSz="914400" rtl="0" eaLnBrk="1" latinLnBrk="0" hangingPunct="1">
                        <a:defRPr kumimoji="1" sz="1800" kern="1200">
                          <a:solidFill>
                            <a:schemeClr val="dk1"/>
                          </a:solidFill>
                          <a:latin typeface="Comic Sans MS"/>
                          <a:ea typeface="HG丸ｺﾞｼｯｸM-PRO"/>
                        </a:defRPr>
                      </a:lvl8pPr>
                      <a:lvl9pPr marL="3657600" algn="l" defTabSz="914400" rtl="0" eaLnBrk="1" latinLnBrk="0" hangingPunct="1">
                        <a:defRPr kumimoji="1" sz="1800" kern="1200">
                          <a:solidFill>
                            <a:schemeClr val="dk1"/>
                          </a:solidFill>
                          <a:latin typeface="Comic Sans MS"/>
                          <a:ea typeface="HG丸ｺﾞｼｯｸM-PRO"/>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700" u="none" strike="noStrike" cap="none" normalizeH="0" baseline="30000" dirty="0" smtClean="0">
                          <a:ln>
                            <a:noFill/>
                          </a:ln>
                          <a:effectLst/>
                          <a:latin typeface="Comic Sans MS" pitchFamily="66" charset="0"/>
                          <a:ea typeface="HG丸ｺﾞｼｯｸM-PRO" pitchFamily="50" charset="-128"/>
                        </a:rPr>
                        <a:t> 131</a:t>
                      </a:r>
                      <a:r>
                        <a:rPr kumimoji="1" lang="en-US" altLang="ja-JP" sz="1700" u="none" strike="noStrike" cap="none" normalizeH="0" baseline="0" dirty="0" smtClean="0">
                          <a:ln>
                            <a:noFill/>
                          </a:ln>
                          <a:effectLst/>
                          <a:latin typeface="Comic Sans MS" pitchFamily="66" charset="0"/>
                          <a:ea typeface="HG丸ｺﾞｼｯｸM-PRO" pitchFamily="50" charset="-128"/>
                        </a:rPr>
                        <a:t>I</a:t>
                      </a:r>
                      <a:endParaRPr kumimoji="1" lang="ja-JP" altLang="ja-JP" sz="1700" b="0" i="0" u="none" strike="noStrike" cap="none" normalizeH="0" baseline="0" dirty="0" smtClean="0">
                        <a:ln>
                          <a:noFill/>
                        </a:ln>
                        <a:solidFill>
                          <a:schemeClr val="bg1"/>
                        </a:solidFill>
                        <a:effectLst/>
                        <a:latin typeface="Comic Sans MS" pitchFamily="66" charset="0"/>
                        <a:ea typeface="HG丸ｺﾞｼｯｸM-PRO" pitchFamily="50" charset="-128"/>
                      </a:endParaRPr>
                    </a:p>
                  </a:txBody>
                  <a:tcPr marL="47940" marR="47940" marT="0" marB="0" anchor="ctr" horzOverflow="overflow">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dk1"/>
                          </a:solidFill>
                          <a:latin typeface="Comic Sans MS"/>
                          <a:ea typeface="HG丸ｺﾞｼｯｸM-PRO"/>
                        </a:defRPr>
                      </a:lvl1pPr>
                      <a:lvl2pPr marL="457200" algn="l" defTabSz="914400" rtl="0" eaLnBrk="1" latinLnBrk="0" hangingPunct="1">
                        <a:defRPr kumimoji="1" sz="1800" kern="1200">
                          <a:solidFill>
                            <a:schemeClr val="dk1"/>
                          </a:solidFill>
                          <a:latin typeface="Comic Sans MS"/>
                          <a:ea typeface="HG丸ｺﾞｼｯｸM-PRO"/>
                        </a:defRPr>
                      </a:lvl2pPr>
                      <a:lvl3pPr marL="914400" algn="l" defTabSz="914400" rtl="0" eaLnBrk="1" latinLnBrk="0" hangingPunct="1">
                        <a:defRPr kumimoji="1" sz="1800" kern="1200">
                          <a:solidFill>
                            <a:schemeClr val="dk1"/>
                          </a:solidFill>
                          <a:latin typeface="Comic Sans MS"/>
                          <a:ea typeface="HG丸ｺﾞｼｯｸM-PRO"/>
                        </a:defRPr>
                      </a:lvl3pPr>
                      <a:lvl4pPr marL="1371600" algn="l" defTabSz="914400" rtl="0" eaLnBrk="1" latinLnBrk="0" hangingPunct="1">
                        <a:defRPr kumimoji="1" sz="1800" kern="1200">
                          <a:solidFill>
                            <a:schemeClr val="dk1"/>
                          </a:solidFill>
                          <a:latin typeface="Comic Sans MS"/>
                          <a:ea typeface="HG丸ｺﾞｼｯｸM-PRO"/>
                        </a:defRPr>
                      </a:lvl4pPr>
                      <a:lvl5pPr marL="1828800" algn="l" defTabSz="914400" rtl="0" eaLnBrk="1" latinLnBrk="0" hangingPunct="1">
                        <a:defRPr kumimoji="1" sz="1800" kern="1200">
                          <a:solidFill>
                            <a:schemeClr val="dk1"/>
                          </a:solidFill>
                          <a:latin typeface="Comic Sans MS"/>
                          <a:ea typeface="HG丸ｺﾞｼｯｸM-PRO"/>
                        </a:defRPr>
                      </a:lvl5pPr>
                      <a:lvl6pPr marL="2286000" algn="l" defTabSz="914400" rtl="0" eaLnBrk="1" latinLnBrk="0" hangingPunct="1">
                        <a:defRPr kumimoji="1" sz="1800" kern="1200">
                          <a:solidFill>
                            <a:schemeClr val="dk1"/>
                          </a:solidFill>
                          <a:latin typeface="Comic Sans MS"/>
                          <a:ea typeface="HG丸ｺﾞｼｯｸM-PRO"/>
                        </a:defRPr>
                      </a:lvl6pPr>
                      <a:lvl7pPr marL="2743200" algn="l" defTabSz="914400" rtl="0" eaLnBrk="1" latinLnBrk="0" hangingPunct="1">
                        <a:defRPr kumimoji="1" sz="1800" kern="1200">
                          <a:solidFill>
                            <a:schemeClr val="dk1"/>
                          </a:solidFill>
                          <a:latin typeface="Comic Sans MS"/>
                          <a:ea typeface="HG丸ｺﾞｼｯｸM-PRO"/>
                        </a:defRPr>
                      </a:lvl7pPr>
                      <a:lvl8pPr marL="3200400" algn="l" defTabSz="914400" rtl="0" eaLnBrk="1" latinLnBrk="0" hangingPunct="1">
                        <a:defRPr kumimoji="1" sz="1800" kern="1200">
                          <a:solidFill>
                            <a:schemeClr val="dk1"/>
                          </a:solidFill>
                          <a:latin typeface="Comic Sans MS"/>
                          <a:ea typeface="HG丸ｺﾞｼｯｸM-PRO"/>
                        </a:defRPr>
                      </a:lvl8pPr>
                      <a:lvl9pPr marL="3657600" algn="l" defTabSz="914400" rtl="0" eaLnBrk="1" latinLnBrk="0" hangingPunct="1">
                        <a:defRPr kumimoji="1" sz="1800" kern="1200">
                          <a:solidFill>
                            <a:schemeClr val="dk1"/>
                          </a:solidFill>
                          <a:latin typeface="Comic Sans MS"/>
                          <a:ea typeface="HG丸ｺﾞｼｯｸM-PRO"/>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700" u="none" strike="noStrike" cap="none" normalizeH="0" baseline="0" dirty="0" smtClean="0">
                          <a:ln>
                            <a:noFill/>
                          </a:ln>
                          <a:effectLst/>
                          <a:latin typeface="Comic Sans MS" pitchFamily="66" charset="0"/>
                          <a:ea typeface="HG丸ｺﾞｼｯｸM-PRO" pitchFamily="50" charset="-128"/>
                        </a:rPr>
                        <a:t>8.0 </a:t>
                      </a:r>
                      <a:r>
                        <a:rPr kumimoji="1" lang="ja-JP" altLang="en-US" sz="1700" u="none" strike="noStrike" cap="none" normalizeH="0" baseline="0" dirty="0" smtClean="0">
                          <a:ln>
                            <a:noFill/>
                          </a:ln>
                          <a:effectLst/>
                          <a:latin typeface="Comic Sans MS" pitchFamily="66" charset="0"/>
                          <a:ea typeface="HG丸ｺﾞｼｯｸM-PRO" pitchFamily="50" charset="-128"/>
                        </a:rPr>
                        <a:t>日</a:t>
                      </a:r>
                      <a:endParaRPr kumimoji="1" lang="ja-JP" altLang="ja-JP" sz="1700" b="0" i="0" u="none" strike="noStrike" cap="none" normalizeH="0" baseline="0" dirty="0" smtClean="0">
                        <a:ln>
                          <a:noFill/>
                        </a:ln>
                        <a:solidFill>
                          <a:schemeClr val="bg1"/>
                        </a:solidFill>
                        <a:effectLst/>
                        <a:latin typeface="Comic Sans MS" pitchFamily="66" charset="0"/>
                        <a:ea typeface="HG丸ｺﾞｼｯｸM-PRO" pitchFamily="50" charset="-128"/>
                      </a:endParaRPr>
                    </a:p>
                  </a:txBody>
                  <a:tcPr marL="47940" marR="47940" marT="0" marB="0" anchor="ctr" horzOverflow="overflow">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r>
              <a:tr h="305171">
                <a:tc>
                  <a:txBody>
                    <a:bodyPr/>
                    <a:lstStyle>
                      <a:defPPr>
                        <a:defRPr lang="ja-JP"/>
                      </a:defPPr>
                      <a:lvl1pPr marL="0" algn="l" defTabSz="914400" rtl="0" eaLnBrk="1" latinLnBrk="0" hangingPunct="1">
                        <a:defRPr kumimoji="1" sz="1800" kern="1200">
                          <a:solidFill>
                            <a:schemeClr val="dk1"/>
                          </a:solidFill>
                          <a:latin typeface="Comic Sans MS"/>
                          <a:ea typeface="HG丸ｺﾞｼｯｸM-PRO"/>
                        </a:defRPr>
                      </a:lvl1pPr>
                      <a:lvl2pPr marL="457200" algn="l" defTabSz="914400" rtl="0" eaLnBrk="1" latinLnBrk="0" hangingPunct="1">
                        <a:defRPr kumimoji="1" sz="1800" kern="1200">
                          <a:solidFill>
                            <a:schemeClr val="dk1"/>
                          </a:solidFill>
                          <a:latin typeface="Comic Sans MS"/>
                          <a:ea typeface="HG丸ｺﾞｼｯｸM-PRO"/>
                        </a:defRPr>
                      </a:lvl2pPr>
                      <a:lvl3pPr marL="914400" algn="l" defTabSz="914400" rtl="0" eaLnBrk="1" latinLnBrk="0" hangingPunct="1">
                        <a:defRPr kumimoji="1" sz="1800" kern="1200">
                          <a:solidFill>
                            <a:schemeClr val="dk1"/>
                          </a:solidFill>
                          <a:latin typeface="Comic Sans MS"/>
                          <a:ea typeface="HG丸ｺﾞｼｯｸM-PRO"/>
                        </a:defRPr>
                      </a:lvl3pPr>
                      <a:lvl4pPr marL="1371600" algn="l" defTabSz="914400" rtl="0" eaLnBrk="1" latinLnBrk="0" hangingPunct="1">
                        <a:defRPr kumimoji="1" sz="1800" kern="1200">
                          <a:solidFill>
                            <a:schemeClr val="dk1"/>
                          </a:solidFill>
                          <a:latin typeface="Comic Sans MS"/>
                          <a:ea typeface="HG丸ｺﾞｼｯｸM-PRO"/>
                        </a:defRPr>
                      </a:lvl4pPr>
                      <a:lvl5pPr marL="1828800" algn="l" defTabSz="914400" rtl="0" eaLnBrk="1" latinLnBrk="0" hangingPunct="1">
                        <a:defRPr kumimoji="1" sz="1800" kern="1200">
                          <a:solidFill>
                            <a:schemeClr val="dk1"/>
                          </a:solidFill>
                          <a:latin typeface="Comic Sans MS"/>
                          <a:ea typeface="HG丸ｺﾞｼｯｸM-PRO"/>
                        </a:defRPr>
                      </a:lvl5pPr>
                      <a:lvl6pPr marL="2286000" algn="l" defTabSz="914400" rtl="0" eaLnBrk="1" latinLnBrk="0" hangingPunct="1">
                        <a:defRPr kumimoji="1" sz="1800" kern="1200">
                          <a:solidFill>
                            <a:schemeClr val="dk1"/>
                          </a:solidFill>
                          <a:latin typeface="Comic Sans MS"/>
                          <a:ea typeface="HG丸ｺﾞｼｯｸM-PRO"/>
                        </a:defRPr>
                      </a:lvl6pPr>
                      <a:lvl7pPr marL="2743200" algn="l" defTabSz="914400" rtl="0" eaLnBrk="1" latinLnBrk="0" hangingPunct="1">
                        <a:defRPr kumimoji="1" sz="1800" kern="1200">
                          <a:solidFill>
                            <a:schemeClr val="dk1"/>
                          </a:solidFill>
                          <a:latin typeface="Comic Sans MS"/>
                          <a:ea typeface="HG丸ｺﾞｼｯｸM-PRO"/>
                        </a:defRPr>
                      </a:lvl7pPr>
                      <a:lvl8pPr marL="3200400" algn="l" defTabSz="914400" rtl="0" eaLnBrk="1" latinLnBrk="0" hangingPunct="1">
                        <a:defRPr kumimoji="1" sz="1800" kern="1200">
                          <a:solidFill>
                            <a:schemeClr val="dk1"/>
                          </a:solidFill>
                          <a:latin typeface="Comic Sans MS"/>
                          <a:ea typeface="HG丸ｺﾞｼｯｸM-PRO"/>
                        </a:defRPr>
                      </a:lvl8pPr>
                      <a:lvl9pPr marL="3657600" algn="l" defTabSz="914400" rtl="0" eaLnBrk="1" latinLnBrk="0" hangingPunct="1">
                        <a:defRPr kumimoji="1" sz="1800" kern="1200">
                          <a:solidFill>
                            <a:schemeClr val="dk1"/>
                          </a:solidFill>
                          <a:latin typeface="Comic Sans MS"/>
                          <a:ea typeface="HG丸ｺﾞｼｯｸM-PRO"/>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700" u="none" strike="noStrike" cap="none" normalizeH="0" baseline="30000" dirty="0" smtClean="0">
                          <a:ln>
                            <a:noFill/>
                          </a:ln>
                          <a:effectLst/>
                          <a:latin typeface="Comic Sans MS" pitchFamily="66" charset="0"/>
                          <a:ea typeface="HG丸ｺﾞｼｯｸM-PRO" pitchFamily="50" charset="-128"/>
                        </a:rPr>
                        <a:t> 137</a:t>
                      </a:r>
                      <a:r>
                        <a:rPr kumimoji="1" lang="en-US" altLang="ja-JP" sz="1700" u="none" strike="noStrike" cap="none" normalizeH="0" baseline="0" dirty="0" smtClean="0">
                          <a:ln>
                            <a:noFill/>
                          </a:ln>
                          <a:effectLst/>
                          <a:latin typeface="Comic Sans MS" pitchFamily="66" charset="0"/>
                          <a:ea typeface="HG丸ｺﾞｼｯｸM-PRO" pitchFamily="50" charset="-128"/>
                        </a:rPr>
                        <a:t>Cs</a:t>
                      </a:r>
                      <a:endParaRPr kumimoji="1" lang="ja-JP" altLang="ja-JP" sz="1700" b="0" i="0" u="none" strike="noStrike" cap="none" normalizeH="0" baseline="0" dirty="0" smtClean="0">
                        <a:ln>
                          <a:noFill/>
                        </a:ln>
                        <a:solidFill>
                          <a:schemeClr val="bg1"/>
                        </a:solidFill>
                        <a:effectLst/>
                        <a:latin typeface="Comic Sans MS" pitchFamily="66" charset="0"/>
                        <a:ea typeface="HG丸ｺﾞｼｯｸM-PRO" pitchFamily="50" charset="-128"/>
                      </a:endParaRPr>
                    </a:p>
                  </a:txBody>
                  <a:tcPr marL="47940" marR="47940" marT="0" marB="0" anchor="ctr" horzOverflow="overflow">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dk1"/>
                          </a:solidFill>
                          <a:latin typeface="Comic Sans MS"/>
                          <a:ea typeface="HG丸ｺﾞｼｯｸM-PRO"/>
                        </a:defRPr>
                      </a:lvl1pPr>
                      <a:lvl2pPr marL="457200" algn="l" defTabSz="914400" rtl="0" eaLnBrk="1" latinLnBrk="0" hangingPunct="1">
                        <a:defRPr kumimoji="1" sz="1800" kern="1200">
                          <a:solidFill>
                            <a:schemeClr val="dk1"/>
                          </a:solidFill>
                          <a:latin typeface="Comic Sans MS"/>
                          <a:ea typeface="HG丸ｺﾞｼｯｸM-PRO"/>
                        </a:defRPr>
                      </a:lvl2pPr>
                      <a:lvl3pPr marL="914400" algn="l" defTabSz="914400" rtl="0" eaLnBrk="1" latinLnBrk="0" hangingPunct="1">
                        <a:defRPr kumimoji="1" sz="1800" kern="1200">
                          <a:solidFill>
                            <a:schemeClr val="dk1"/>
                          </a:solidFill>
                          <a:latin typeface="Comic Sans MS"/>
                          <a:ea typeface="HG丸ｺﾞｼｯｸM-PRO"/>
                        </a:defRPr>
                      </a:lvl3pPr>
                      <a:lvl4pPr marL="1371600" algn="l" defTabSz="914400" rtl="0" eaLnBrk="1" latinLnBrk="0" hangingPunct="1">
                        <a:defRPr kumimoji="1" sz="1800" kern="1200">
                          <a:solidFill>
                            <a:schemeClr val="dk1"/>
                          </a:solidFill>
                          <a:latin typeface="Comic Sans MS"/>
                          <a:ea typeface="HG丸ｺﾞｼｯｸM-PRO"/>
                        </a:defRPr>
                      </a:lvl4pPr>
                      <a:lvl5pPr marL="1828800" algn="l" defTabSz="914400" rtl="0" eaLnBrk="1" latinLnBrk="0" hangingPunct="1">
                        <a:defRPr kumimoji="1" sz="1800" kern="1200">
                          <a:solidFill>
                            <a:schemeClr val="dk1"/>
                          </a:solidFill>
                          <a:latin typeface="Comic Sans MS"/>
                          <a:ea typeface="HG丸ｺﾞｼｯｸM-PRO"/>
                        </a:defRPr>
                      </a:lvl5pPr>
                      <a:lvl6pPr marL="2286000" algn="l" defTabSz="914400" rtl="0" eaLnBrk="1" latinLnBrk="0" hangingPunct="1">
                        <a:defRPr kumimoji="1" sz="1800" kern="1200">
                          <a:solidFill>
                            <a:schemeClr val="dk1"/>
                          </a:solidFill>
                          <a:latin typeface="Comic Sans MS"/>
                          <a:ea typeface="HG丸ｺﾞｼｯｸM-PRO"/>
                        </a:defRPr>
                      </a:lvl6pPr>
                      <a:lvl7pPr marL="2743200" algn="l" defTabSz="914400" rtl="0" eaLnBrk="1" latinLnBrk="0" hangingPunct="1">
                        <a:defRPr kumimoji="1" sz="1800" kern="1200">
                          <a:solidFill>
                            <a:schemeClr val="dk1"/>
                          </a:solidFill>
                          <a:latin typeface="Comic Sans MS"/>
                          <a:ea typeface="HG丸ｺﾞｼｯｸM-PRO"/>
                        </a:defRPr>
                      </a:lvl7pPr>
                      <a:lvl8pPr marL="3200400" algn="l" defTabSz="914400" rtl="0" eaLnBrk="1" latinLnBrk="0" hangingPunct="1">
                        <a:defRPr kumimoji="1" sz="1800" kern="1200">
                          <a:solidFill>
                            <a:schemeClr val="dk1"/>
                          </a:solidFill>
                          <a:latin typeface="Comic Sans MS"/>
                          <a:ea typeface="HG丸ｺﾞｼｯｸM-PRO"/>
                        </a:defRPr>
                      </a:lvl8pPr>
                      <a:lvl9pPr marL="3657600" algn="l" defTabSz="914400" rtl="0" eaLnBrk="1" latinLnBrk="0" hangingPunct="1">
                        <a:defRPr kumimoji="1" sz="1800" kern="1200">
                          <a:solidFill>
                            <a:schemeClr val="dk1"/>
                          </a:solidFill>
                          <a:latin typeface="Comic Sans MS"/>
                          <a:ea typeface="HG丸ｺﾞｼｯｸM-PRO"/>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700" u="none" strike="noStrike" cap="none" normalizeH="0" baseline="0" dirty="0" smtClean="0">
                          <a:ln>
                            <a:noFill/>
                          </a:ln>
                          <a:effectLst/>
                          <a:latin typeface="Comic Sans MS" pitchFamily="66" charset="0"/>
                          <a:ea typeface="HG丸ｺﾞｼｯｸM-PRO" pitchFamily="50" charset="-128"/>
                        </a:rPr>
                        <a:t>30 </a:t>
                      </a:r>
                      <a:r>
                        <a:rPr kumimoji="1" lang="ja-JP" altLang="en-US" sz="1700" u="none" strike="noStrike" cap="none" normalizeH="0" baseline="0" dirty="0" smtClean="0">
                          <a:ln>
                            <a:noFill/>
                          </a:ln>
                          <a:effectLst/>
                          <a:latin typeface="Comic Sans MS" pitchFamily="66" charset="0"/>
                          <a:ea typeface="HG丸ｺﾞｼｯｸM-PRO" pitchFamily="50" charset="-128"/>
                        </a:rPr>
                        <a:t>年</a:t>
                      </a:r>
                      <a:endParaRPr kumimoji="1" lang="ja-JP" altLang="ja-JP" sz="1700" b="0" i="0" u="none" strike="noStrike" cap="none" normalizeH="0" baseline="0" dirty="0" smtClean="0">
                        <a:ln>
                          <a:noFill/>
                        </a:ln>
                        <a:solidFill>
                          <a:schemeClr val="bg1"/>
                        </a:solidFill>
                        <a:effectLst/>
                        <a:latin typeface="Comic Sans MS" pitchFamily="66" charset="0"/>
                        <a:ea typeface="HG丸ｺﾞｼｯｸM-PRO" pitchFamily="50" charset="-128"/>
                      </a:endParaRPr>
                    </a:p>
                  </a:txBody>
                  <a:tcPr marL="47940" marR="47940" marT="0" marB="0" anchor="ctr" horzOverflow="overflow">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r>
            </a:tbl>
          </a:graphicData>
        </a:graphic>
      </p:graphicFrame>
      <p:cxnSp>
        <p:nvCxnSpPr>
          <p:cNvPr id="8" name="直線矢印コネクタ 7"/>
          <p:cNvCxnSpPr/>
          <p:nvPr/>
        </p:nvCxnSpPr>
        <p:spPr>
          <a:xfrm rot="5400000" flipH="1" flipV="1">
            <a:off x="-612576" y="3861048"/>
            <a:ext cx="3888432" cy="1588"/>
          </a:xfrm>
          <a:prstGeom prst="straightConnector1">
            <a:avLst/>
          </a:prstGeom>
          <a:ln>
            <a:solidFill>
              <a:schemeClr val="tx1"/>
            </a:solidFill>
            <a:tailEnd type="arrow"/>
          </a:ln>
        </p:spPr>
        <p:style>
          <a:lnRef idx="3">
            <a:schemeClr val="accent3"/>
          </a:lnRef>
          <a:fillRef idx="0">
            <a:schemeClr val="accent3"/>
          </a:fillRef>
          <a:effectRef idx="2">
            <a:schemeClr val="accent3"/>
          </a:effectRef>
          <a:fontRef idx="minor">
            <a:schemeClr val="tx1"/>
          </a:fontRef>
        </p:style>
      </p:cxnSp>
      <p:cxnSp>
        <p:nvCxnSpPr>
          <p:cNvPr id="9" name="直線矢印コネクタ 8"/>
          <p:cNvCxnSpPr/>
          <p:nvPr/>
        </p:nvCxnSpPr>
        <p:spPr>
          <a:xfrm>
            <a:off x="1331641" y="5805264"/>
            <a:ext cx="6552728" cy="1588"/>
          </a:xfrm>
          <a:prstGeom prst="straightConnector1">
            <a:avLst/>
          </a:prstGeom>
          <a:ln>
            <a:solidFill>
              <a:schemeClr val="tx1"/>
            </a:solidFill>
            <a:tailEnd type="arrow"/>
          </a:ln>
        </p:spPr>
        <p:style>
          <a:lnRef idx="3">
            <a:schemeClr val="accent3"/>
          </a:lnRef>
          <a:fillRef idx="0">
            <a:schemeClr val="accent3"/>
          </a:fillRef>
          <a:effectRef idx="2">
            <a:schemeClr val="accent3"/>
          </a:effectRef>
          <a:fontRef idx="minor">
            <a:schemeClr val="tx1"/>
          </a:fontRef>
        </p:style>
      </p:cxnSp>
      <p:sp>
        <p:nvSpPr>
          <p:cNvPr id="11" name="フリーフォーム 10"/>
          <p:cNvSpPr/>
          <p:nvPr/>
        </p:nvSpPr>
        <p:spPr>
          <a:xfrm>
            <a:off x="1333042" y="2478795"/>
            <a:ext cx="6444867" cy="1773716"/>
          </a:xfrm>
          <a:custGeom>
            <a:avLst/>
            <a:gdLst>
              <a:gd name="connsiteX0" fmla="*/ 0 w 6444867"/>
              <a:gd name="connsiteY0" fmla="*/ 0 h 1773716"/>
              <a:gd name="connsiteX1" fmla="*/ 1520328 w 6444867"/>
              <a:gd name="connsiteY1" fmla="*/ 914400 h 1773716"/>
              <a:gd name="connsiteX2" fmla="*/ 4197426 w 6444867"/>
              <a:gd name="connsiteY2" fmla="*/ 1465244 h 1773716"/>
              <a:gd name="connsiteX3" fmla="*/ 6444867 w 6444867"/>
              <a:gd name="connsiteY3" fmla="*/ 1773716 h 1773716"/>
            </a:gdLst>
            <a:ahLst/>
            <a:cxnLst>
              <a:cxn ang="0">
                <a:pos x="connsiteX0" y="connsiteY0"/>
              </a:cxn>
              <a:cxn ang="0">
                <a:pos x="connsiteX1" y="connsiteY1"/>
              </a:cxn>
              <a:cxn ang="0">
                <a:pos x="connsiteX2" y="connsiteY2"/>
              </a:cxn>
              <a:cxn ang="0">
                <a:pos x="connsiteX3" y="connsiteY3"/>
              </a:cxn>
            </a:cxnLst>
            <a:rect l="l" t="t" r="r" b="b"/>
            <a:pathLst>
              <a:path w="6444867" h="1773716">
                <a:moveTo>
                  <a:pt x="0" y="0"/>
                </a:moveTo>
                <a:cubicBezTo>
                  <a:pt x="410378" y="335096"/>
                  <a:pt x="820757" y="670193"/>
                  <a:pt x="1520328" y="914400"/>
                </a:cubicBezTo>
                <a:cubicBezTo>
                  <a:pt x="2219899" y="1158607"/>
                  <a:pt x="3376670" y="1322025"/>
                  <a:pt x="4197426" y="1465244"/>
                </a:cubicBezTo>
                <a:cubicBezTo>
                  <a:pt x="5018182" y="1608463"/>
                  <a:pt x="5731524" y="1691089"/>
                  <a:pt x="6444867" y="1773716"/>
                </a:cubicBezTo>
              </a:path>
            </a:pathLst>
          </a:custGeom>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ja-JP" altLang="en-US" sz="2400">
              <a:solidFill>
                <a:srgbClr val="000000"/>
              </a:solidFill>
            </a:endParaRPr>
          </a:p>
        </p:txBody>
      </p:sp>
      <p:sp>
        <p:nvSpPr>
          <p:cNvPr id="17" name="フリーフォーム 16"/>
          <p:cNvSpPr/>
          <p:nvPr/>
        </p:nvSpPr>
        <p:spPr>
          <a:xfrm>
            <a:off x="1331640" y="2492898"/>
            <a:ext cx="2137272" cy="3260993"/>
          </a:xfrm>
          <a:custGeom>
            <a:avLst/>
            <a:gdLst>
              <a:gd name="connsiteX0" fmla="*/ 0 w 2137272"/>
              <a:gd name="connsiteY0" fmla="*/ 0 h 3260993"/>
              <a:gd name="connsiteX1" fmla="*/ 396607 w 2137272"/>
              <a:gd name="connsiteY1" fmla="*/ 2148289 h 3260993"/>
              <a:gd name="connsiteX2" fmla="*/ 1167788 w 2137272"/>
              <a:gd name="connsiteY2" fmla="*/ 2974554 h 3260993"/>
              <a:gd name="connsiteX3" fmla="*/ 2137272 w 2137272"/>
              <a:gd name="connsiteY3" fmla="*/ 3260993 h 3260993"/>
            </a:gdLst>
            <a:ahLst/>
            <a:cxnLst>
              <a:cxn ang="0">
                <a:pos x="connsiteX0" y="connsiteY0"/>
              </a:cxn>
              <a:cxn ang="0">
                <a:pos x="connsiteX1" y="connsiteY1"/>
              </a:cxn>
              <a:cxn ang="0">
                <a:pos x="connsiteX2" y="connsiteY2"/>
              </a:cxn>
              <a:cxn ang="0">
                <a:pos x="connsiteX3" y="connsiteY3"/>
              </a:cxn>
            </a:cxnLst>
            <a:rect l="l" t="t" r="r" b="b"/>
            <a:pathLst>
              <a:path w="2137272" h="3260993">
                <a:moveTo>
                  <a:pt x="0" y="0"/>
                </a:moveTo>
                <a:cubicBezTo>
                  <a:pt x="100988" y="826265"/>
                  <a:pt x="201976" y="1652530"/>
                  <a:pt x="396607" y="2148289"/>
                </a:cubicBezTo>
                <a:cubicBezTo>
                  <a:pt x="591238" y="2644048"/>
                  <a:pt x="877677" y="2789103"/>
                  <a:pt x="1167788" y="2974554"/>
                </a:cubicBezTo>
                <a:cubicBezTo>
                  <a:pt x="1457899" y="3160005"/>
                  <a:pt x="1797585" y="3210499"/>
                  <a:pt x="2137272" y="3260993"/>
                </a:cubicBezTo>
              </a:path>
            </a:pathLst>
          </a:custGeom>
          <a:ln>
            <a:solidFill>
              <a:srgbClr val="CC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ja-JP" altLang="en-US" sz="2400">
              <a:solidFill>
                <a:srgbClr val="000000"/>
              </a:solidFill>
            </a:endParaRPr>
          </a:p>
        </p:txBody>
      </p:sp>
      <p:sp>
        <p:nvSpPr>
          <p:cNvPr id="18" name="テキスト ボックス 17"/>
          <p:cNvSpPr txBox="1"/>
          <p:nvPr/>
        </p:nvSpPr>
        <p:spPr>
          <a:xfrm>
            <a:off x="683569" y="2298358"/>
            <a:ext cx="720080" cy="400110"/>
          </a:xfrm>
          <a:prstGeom prst="rect">
            <a:avLst/>
          </a:prstGeom>
          <a:noFill/>
        </p:spPr>
        <p:txBody>
          <a:bodyPr wrap="square" rtlCol="0">
            <a:spAutoFit/>
          </a:bodyPr>
          <a:lstStyle/>
          <a:p>
            <a:pPr algn="r" fontAlgn="base">
              <a:spcBef>
                <a:spcPct val="0"/>
              </a:spcBef>
              <a:spcAft>
                <a:spcPct val="0"/>
              </a:spcAft>
            </a:pPr>
            <a:r>
              <a:rPr lang="en-US" altLang="ja-JP" sz="2000" dirty="0" smtClean="0">
                <a:solidFill>
                  <a:srgbClr val="000000"/>
                </a:solidFill>
              </a:rPr>
              <a:t>100</a:t>
            </a:r>
            <a:endParaRPr lang="ja-JP" altLang="en-US" sz="2000" dirty="0">
              <a:solidFill>
                <a:srgbClr val="000000"/>
              </a:solidFill>
            </a:endParaRPr>
          </a:p>
        </p:txBody>
      </p:sp>
      <p:sp>
        <p:nvSpPr>
          <p:cNvPr id="19" name="テキスト ボックス 18"/>
          <p:cNvSpPr txBox="1"/>
          <p:nvPr/>
        </p:nvSpPr>
        <p:spPr>
          <a:xfrm>
            <a:off x="683569" y="3892986"/>
            <a:ext cx="720080" cy="400110"/>
          </a:xfrm>
          <a:prstGeom prst="rect">
            <a:avLst/>
          </a:prstGeom>
          <a:noFill/>
        </p:spPr>
        <p:txBody>
          <a:bodyPr wrap="square" rtlCol="0">
            <a:spAutoFit/>
          </a:bodyPr>
          <a:lstStyle/>
          <a:p>
            <a:pPr algn="r" fontAlgn="base">
              <a:spcBef>
                <a:spcPct val="0"/>
              </a:spcBef>
              <a:spcAft>
                <a:spcPct val="0"/>
              </a:spcAft>
            </a:pPr>
            <a:r>
              <a:rPr lang="en-US" altLang="ja-JP" sz="2000" dirty="0" smtClean="0">
                <a:solidFill>
                  <a:srgbClr val="000000"/>
                </a:solidFill>
              </a:rPr>
              <a:t>50</a:t>
            </a:r>
            <a:endParaRPr lang="ja-JP" altLang="en-US" sz="2000" dirty="0">
              <a:solidFill>
                <a:srgbClr val="000000"/>
              </a:solidFill>
            </a:endParaRPr>
          </a:p>
        </p:txBody>
      </p:sp>
      <p:sp>
        <p:nvSpPr>
          <p:cNvPr id="20" name="テキスト ボックス 19"/>
          <p:cNvSpPr txBox="1"/>
          <p:nvPr/>
        </p:nvSpPr>
        <p:spPr>
          <a:xfrm>
            <a:off x="611560" y="5693186"/>
            <a:ext cx="720080" cy="400110"/>
          </a:xfrm>
          <a:prstGeom prst="rect">
            <a:avLst/>
          </a:prstGeom>
          <a:noFill/>
        </p:spPr>
        <p:txBody>
          <a:bodyPr wrap="square" rtlCol="0">
            <a:spAutoFit/>
          </a:bodyPr>
          <a:lstStyle/>
          <a:p>
            <a:pPr algn="r" fontAlgn="base">
              <a:spcBef>
                <a:spcPct val="0"/>
              </a:spcBef>
              <a:spcAft>
                <a:spcPct val="0"/>
              </a:spcAft>
            </a:pPr>
            <a:r>
              <a:rPr lang="en-US" altLang="ja-JP" sz="2000" dirty="0" smtClean="0">
                <a:solidFill>
                  <a:srgbClr val="000000"/>
                </a:solidFill>
              </a:rPr>
              <a:t>0</a:t>
            </a:r>
            <a:endParaRPr lang="ja-JP" altLang="en-US" sz="2000" dirty="0">
              <a:solidFill>
                <a:srgbClr val="000000"/>
              </a:solidFill>
            </a:endParaRPr>
          </a:p>
        </p:txBody>
      </p:sp>
      <p:sp>
        <p:nvSpPr>
          <p:cNvPr id="21" name="テキスト ボックス 20"/>
          <p:cNvSpPr txBox="1"/>
          <p:nvPr/>
        </p:nvSpPr>
        <p:spPr>
          <a:xfrm>
            <a:off x="683569" y="4685074"/>
            <a:ext cx="720080" cy="400110"/>
          </a:xfrm>
          <a:prstGeom prst="rect">
            <a:avLst/>
          </a:prstGeom>
          <a:noFill/>
        </p:spPr>
        <p:txBody>
          <a:bodyPr wrap="square" rtlCol="0">
            <a:spAutoFit/>
          </a:bodyPr>
          <a:lstStyle/>
          <a:p>
            <a:pPr algn="r" fontAlgn="base">
              <a:spcBef>
                <a:spcPct val="0"/>
              </a:spcBef>
              <a:spcAft>
                <a:spcPct val="0"/>
              </a:spcAft>
            </a:pPr>
            <a:r>
              <a:rPr lang="en-US" altLang="ja-JP" sz="2000" dirty="0" smtClean="0">
                <a:solidFill>
                  <a:srgbClr val="000000"/>
                </a:solidFill>
              </a:rPr>
              <a:t>25</a:t>
            </a:r>
            <a:endParaRPr lang="ja-JP" altLang="en-US" sz="2000" dirty="0">
              <a:solidFill>
                <a:srgbClr val="000000"/>
              </a:solidFill>
            </a:endParaRPr>
          </a:p>
        </p:txBody>
      </p:sp>
      <p:sp>
        <p:nvSpPr>
          <p:cNvPr id="22" name="テキスト ボックス 21"/>
          <p:cNvSpPr txBox="1"/>
          <p:nvPr/>
        </p:nvSpPr>
        <p:spPr>
          <a:xfrm>
            <a:off x="683569" y="5117122"/>
            <a:ext cx="720080" cy="400110"/>
          </a:xfrm>
          <a:prstGeom prst="rect">
            <a:avLst/>
          </a:prstGeom>
          <a:noFill/>
        </p:spPr>
        <p:txBody>
          <a:bodyPr wrap="square" rtlCol="0">
            <a:spAutoFit/>
          </a:bodyPr>
          <a:lstStyle/>
          <a:p>
            <a:pPr algn="r" fontAlgn="base">
              <a:spcBef>
                <a:spcPct val="0"/>
              </a:spcBef>
              <a:spcAft>
                <a:spcPct val="0"/>
              </a:spcAft>
            </a:pPr>
            <a:r>
              <a:rPr lang="en-US" altLang="ja-JP" sz="2000" dirty="0" smtClean="0">
                <a:solidFill>
                  <a:srgbClr val="000000"/>
                </a:solidFill>
              </a:rPr>
              <a:t>12.5</a:t>
            </a:r>
            <a:endParaRPr lang="ja-JP" altLang="en-US" sz="2000" dirty="0">
              <a:solidFill>
                <a:srgbClr val="000000"/>
              </a:solidFill>
            </a:endParaRPr>
          </a:p>
        </p:txBody>
      </p:sp>
      <p:sp>
        <p:nvSpPr>
          <p:cNvPr id="23" name="テキスト ボックス 22"/>
          <p:cNvSpPr txBox="1"/>
          <p:nvPr/>
        </p:nvSpPr>
        <p:spPr>
          <a:xfrm>
            <a:off x="683569" y="5405154"/>
            <a:ext cx="720080" cy="400110"/>
          </a:xfrm>
          <a:prstGeom prst="rect">
            <a:avLst/>
          </a:prstGeom>
          <a:noFill/>
        </p:spPr>
        <p:txBody>
          <a:bodyPr wrap="square" rtlCol="0">
            <a:spAutoFit/>
          </a:bodyPr>
          <a:lstStyle/>
          <a:p>
            <a:pPr algn="r" fontAlgn="base">
              <a:spcBef>
                <a:spcPct val="0"/>
              </a:spcBef>
              <a:spcAft>
                <a:spcPct val="0"/>
              </a:spcAft>
            </a:pPr>
            <a:r>
              <a:rPr lang="en-US" altLang="ja-JP" sz="2000" dirty="0" smtClean="0">
                <a:solidFill>
                  <a:srgbClr val="000000"/>
                </a:solidFill>
              </a:rPr>
              <a:t>6.25</a:t>
            </a:r>
            <a:endParaRPr lang="ja-JP" altLang="en-US" sz="2000" dirty="0">
              <a:solidFill>
                <a:srgbClr val="000000"/>
              </a:solidFill>
            </a:endParaRPr>
          </a:p>
        </p:txBody>
      </p:sp>
      <p:cxnSp>
        <p:nvCxnSpPr>
          <p:cNvPr id="25" name="直線コネクタ 24"/>
          <p:cNvCxnSpPr/>
          <p:nvPr/>
        </p:nvCxnSpPr>
        <p:spPr>
          <a:xfrm flipV="1">
            <a:off x="1331640" y="4077072"/>
            <a:ext cx="4932000" cy="0"/>
          </a:xfrm>
          <a:prstGeom prst="line">
            <a:avLst/>
          </a:prstGeom>
          <a:ln>
            <a:solidFill>
              <a:schemeClr val="tx1"/>
            </a:solidFill>
            <a:prstDash val="sysDot"/>
          </a:ln>
        </p:spPr>
        <p:style>
          <a:lnRef idx="2">
            <a:schemeClr val="accent3"/>
          </a:lnRef>
          <a:fillRef idx="0">
            <a:schemeClr val="accent3"/>
          </a:fillRef>
          <a:effectRef idx="1">
            <a:schemeClr val="accent3"/>
          </a:effectRef>
          <a:fontRef idx="minor">
            <a:schemeClr val="tx1"/>
          </a:fontRef>
        </p:style>
      </p:cxnSp>
      <p:cxnSp>
        <p:nvCxnSpPr>
          <p:cNvPr id="26" name="直線コネクタ 25"/>
          <p:cNvCxnSpPr/>
          <p:nvPr/>
        </p:nvCxnSpPr>
        <p:spPr>
          <a:xfrm rot="5400000" flipH="1" flipV="1">
            <a:off x="5399544" y="4941168"/>
            <a:ext cx="1728192" cy="0"/>
          </a:xfrm>
          <a:prstGeom prst="line">
            <a:avLst/>
          </a:prstGeom>
          <a:ln>
            <a:solidFill>
              <a:schemeClr val="tx1"/>
            </a:solidFill>
            <a:prstDash val="sysDot"/>
          </a:ln>
        </p:spPr>
        <p:style>
          <a:lnRef idx="2">
            <a:schemeClr val="accent3"/>
          </a:lnRef>
          <a:fillRef idx="0">
            <a:schemeClr val="accent3"/>
          </a:fillRef>
          <a:effectRef idx="1">
            <a:schemeClr val="accent3"/>
          </a:effectRef>
          <a:fontRef idx="minor">
            <a:schemeClr val="tx1"/>
          </a:fontRef>
        </p:style>
      </p:cxnSp>
      <p:cxnSp>
        <p:nvCxnSpPr>
          <p:cNvPr id="28" name="直線コネクタ 27"/>
          <p:cNvCxnSpPr/>
          <p:nvPr/>
        </p:nvCxnSpPr>
        <p:spPr>
          <a:xfrm rot="5400000" flipH="1" flipV="1">
            <a:off x="683568" y="4941168"/>
            <a:ext cx="1728192" cy="0"/>
          </a:xfrm>
          <a:prstGeom prst="line">
            <a:avLst/>
          </a:prstGeom>
          <a:ln>
            <a:solidFill>
              <a:schemeClr val="tx1"/>
            </a:solidFill>
            <a:prstDash val="sysDot"/>
          </a:ln>
        </p:spPr>
        <p:style>
          <a:lnRef idx="2">
            <a:schemeClr val="accent3"/>
          </a:lnRef>
          <a:fillRef idx="0">
            <a:schemeClr val="accent3"/>
          </a:fillRef>
          <a:effectRef idx="1">
            <a:schemeClr val="accent3"/>
          </a:effectRef>
          <a:fontRef idx="minor">
            <a:schemeClr val="tx1"/>
          </a:fontRef>
        </p:style>
      </p:cxnSp>
      <p:cxnSp>
        <p:nvCxnSpPr>
          <p:cNvPr id="29" name="直線コネクタ 28"/>
          <p:cNvCxnSpPr/>
          <p:nvPr/>
        </p:nvCxnSpPr>
        <p:spPr>
          <a:xfrm>
            <a:off x="1331641" y="4869160"/>
            <a:ext cx="504056" cy="0"/>
          </a:xfrm>
          <a:prstGeom prst="line">
            <a:avLst/>
          </a:prstGeom>
          <a:ln>
            <a:solidFill>
              <a:schemeClr val="tx1"/>
            </a:solidFill>
            <a:prstDash val="sysDot"/>
          </a:ln>
        </p:spPr>
        <p:style>
          <a:lnRef idx="2">
            <a:schemeClr val="accent3"/>
          </a:lnRef>
          <a:fillRef idx="0">
            <a:schemeClr val="accent3"/>
          </a:fillRef>
          <a:effectRef idx="1">
            <a:schemeClr val="accent3"/>
          </a:effectRef>
          <a:fontRef idx="minor">
            <a:schemeClr val="tx1"/>
          </a:fontRef>
        </p:style>
      </p:cxnSp>
      <p:cxnSp>
        <p:nvCxnSpPr>
          <p:cNvPr id="31" name="直線コネクタ 30"/>
          <p:cNvCxnSpPr/>
          <p:nvPr/>
        </p:nvCxnSpPr>
        <p:spPr>
          <a:xfrm>
            <a:off x="1331640" y="5301208"/>
            <a:ext cx="864096" cy="0"/>
          </a:xfrm>
          <a:prstGeom prst="line">
            <a:avLst/>
          </a:prstGeom>
          <a:ln>
            <a:solidFill>
              <a:schemeClr val="tx1"/>
            </a:solidFill>
            <a:prstDash val="sysDot"/>
          </a:ln>
        </p:spPr>
        <p:style>
          <a:lnRef idx="2">
            <a:schemeClr val="accent3"/>
          </a:lnRef>
          <a:fillRef idx="0">
            <a:schemeClr val="accent3"/>
          </a:fillRef>
          <a:effectRef idx="1">
            <a:schemeClr val="accent3"/>
          </a:effectRef>
          <a:fontRef idx="minor">
            <a:schemeClr val="tx1"/>
          </a:fontRef>
        </p:style>
      </p:cxnSp>
      <p:cxnSp>
        <p:nvCxnSpPr>
          <p:cNvPr id="33" name="直線コネクタ 32"/>
          <p:cNvCxnSpPr/>
          <p:nvPr/>
        </p:nvCxnSpPr>
        <p:spPr>
          <a:xfrm>
            <a:off x="1331641" y="5589240"/>
            <a:ext cx="1368152" cy="0"/>
          </a:xfrm>
          <a:prstGeom prst="line">
            <a:avLst/>
          </a:prstGeom>
          <a:ln>
            <a:solidFill>
              <a:schemeClr val="tx1"/>
            </a:solidFill>
            <a:prstDash val="sysDot"/>
          </a:ln>
        </p:spPr>
        <p:style>
          <a:lnRef idx="2">
            <a:schemeClr val="accent3"/>
          </a:lnRef>
          <a:fillRef idx="0">
            <a:schemeClr val="accent3"/>
          </a:fillRef>
          <a:effectRef idx="1">
            <a:schemeClr val="accent3"/>
          </a:effectRef>
          <a:fontRef idx="minor">
            <a:schemeClr val="tx1"/>
          </a:fontRef>
        </p:style>
      </p:cxnSp>
      <p:cxnSp>
        <p:nvCxnSpPr>
          <p:cNvPr id="35" name="直線コネクタ 34"/>
          <p:cNvCxnSpPr/>
          <p:nvPr/>
        </p:nvCxnSpPr>
        <p:spPr>
          <a:xfrm rot="5400000" flipH="1" flipV="1">
            <a:off x="1367644" y="5337212"/>
            <a:ext cx="936104" cy="0"/>
          </a:xfrm>
          <a:prstGeom prst="line">
            <a:avLst/>
          </a:prstGeom>
          <a:ln>
            <a:solidFill>
              <a:schemeClr val="tx1"/>
            </a:solidFill>
            <a:prstDash val="sysDot"/>
          </a:ln>
        </p:spPr>
        <p:style>
          <a:lnRef idx="2">
            <a:schemeClr val="accent3"/>
          </a:lnRef>
          <a:fillRef idx="0">
            <a:schemeClr val="accent3"/>
          </a:fillRef>
          <a:effectRef idx="1">
            <a:schemeClr val="accent3"/>
          </a:effectRef>
          <a:fontRef idx="minor">
            <a:schemeClr val="tx1"/>
          </a:fontRef>
        </p:style>
      </p:cxnSp>
      <p:cxnSp>
        <p:nvCxnSpPr>
          <p:cNvPr id="37" name="直線コネクタ 36"/>
          <p:cNvCxnSpPr/>
          <p:nvPr/>
        </p:nvCxnSpPr>
        <p:spPr>
          <a:xfrm rot="5400000" flipH="1" flipV="1">
            <a:off x="1943708" y="5553236"/>
            <a:ext cx="504056" cy="0"/>
          </a:xfrm>
          <a:prstGeom prst="line">
            <a:avLst/>
          </a:prstGeom>
          <a:ln>
            <a:solidFill>
              <a:schemeClr val="tx1"/>
            </a:solidFill>
            <a:prstDash val="sysDot"/>
          </a:ln>
        </p:spPr>
        <p:style>
          <a:lnRef idx="2">
            <a:schemeClr val="accent3"/>
          </a:lnRef>
          <a:fillRef idx="0">
            <a:schemeClr val="accent3"/>
          </a:fillRef>
          <a:effectRef idx="1">
            <a:schemeClr val="accent3"/>
          </a:effectRef>
          <a:fontRef idx="minor">
            <a:schemeClr val="tx1"/>
          </a:fontRef>
        </p:style>
      </p:cxnSp>
      <p:cxnSp>
        <p:nvCxnSpPr>
          <p:cNvPr id="39" name="直線コネクタ 38"/>
          <p:cNvCxnSpPr/>
          <p:nvPr/>
        </p:nvCxnSpPr>
        <p:spPr>
          <a:xfrm rot="5400000" flipH="1" flipV="1">
            <a:off x="2591780" y="5697252"/>
            <a:ext cx="216024" cy="0"/>
          </a:xfrm>
          <a:prstGeom prst="line">
            <a:avLst/>
          </a:prstGeom>
          <a:ln>
            <a:solidFill>
              <a:schemeClr val="tx1"/>
            </a:solidFill>
            <a:prstDash val="sysDot"/>
          </a:ln>
        </p:spPr>
        <p:style>
          <a:lnRef idx="2">
            <a:schemeClr val="accent3"/>
          </a:lnRef>
          <a:fillRef idx="0">
            <a:schemeClr val="accent3"/>
          </a:fillRef>
          <a:effectRef idx="1">
            <a:schemeClr val="accent3"/>
          </a:effectRef>
          <a:fontRef idx="minor">
            <a:schemeClr val="tx1"/>
          </a:fontRef>
        </p:style>
      </p:cxnSp>
      <p:sp>
        <p:nvSpPr>
          <p:cNvPr id="41" name="テキスト ボックス 40"/>
          <p:cNvSpPr txBox="1"/>
          <p:nvPr/>
        </p:nvSpPr>
        <p:spPr>
          <a:xfrm>
            <a:off x="1043608" y="5805264"/>
            <a:ext cx="720080" cy="338554"/>
          </a:xfrm>
          <a:prstGeom prst="rect">
            <a:avLst/>
          </a:prstGeom>
          <a:noFill/>
        </p:spPr>
        <p:txBody>
          <a:bodyPr wrap="square" rtlCol="0">
            <a:spAutoFit/>
          </a:bodyPr>
          <a:lstStyle/>
          <a:p>
            <a:pPr algn="r" fontAlgn="base">
              <a:spcBef>
                <a:spcPct val="0"/>
              </a:spcBef>
              <a:spcAft>
                <a:spcPct val="0"/>
              </a:spcAft>
            </a:pPr>
            <a:r>
              <a:rPr lang="en-US" altLang="ja-JP" sz="1600" dirty="0" smtClean="0">
                <a:solidFill>
                  <a:srgbClr val="000000"/>
                </a:solidFill>
              </a:rPr>
              <a:t>8</a:t>
            </a:r>
            <a:r>
              <a:rPr lang="ja-JP" altLang="en-US" sz="1600" dirty="0" smtClean="0">
                <a:solidFill>
                  <a:srgbClr val="000000"/>
                </a:solidFill>
              </a:rPr>
              <a:t>日</a:t>
            </a:r>
            <a:endParaRPr lang="ja-JP" altLang="en-US" sz="1600" dirty="0">
              <a:solidFill>
                <a:srgbClr val="000000"/>
              </a:solidFill>
            </a:endParaRPr>
          </a:p>
        </p:txBody>
      </p:sp>
      <p:sp>
        <p:nvSpPr>
          <p:cNvPr id="42" name="テキスト ボックス 41"/>
          <p:cNvSpPr txBox="1"/>
          <p:nvPr/>
        </p:nvSpPr>
        <p:spPr>
          <a:xfrm>
            <a:off x="1475656" y="5805264"/>
            <a:ext cx="720080" cy="338554"/>
          </a:xfrm>
          <a:prstGeom prst="rect">
            <a:avLst/>
          </a:prstGeom>
          <a:noFill/>
        </p:spPr>
        <p:txBody>
          <a:bodyPr wrap="square" rtlCol="0">
            <a:spAutoFit/>
          </a:bodyPr>
          <a:lstStyle/>
          <a:p>
            <a:pPr algn="r" fontAlgn="base">
              <a:spcBef>
                <a:spcPct val="0"/>
              </a:spcBef>
              <a:spcAft>
                <a:spcPct val="0"/>
              </a:spcAft>
            </a:pPr>
            <a:r>
              <a:rPr lang="en-US" altLang="ja-JP" sz="1600" dirty="0" smtClean="0">
                <a:solidFill>
                  <a:srgbClr val="000000"/>
                </a:solidFill>
              </a:rPr>
              <a:t>16</a:t>
            </a:r>
            <a:r>
              <a:rPr lang="ja-JP" altLang="en-US" sz="1600" dirty="0" smtClean="0">
                <a:solidFill>
                  <a:srgbClr val="000000"/>
                </a:solidFill>
              </a:rPr>
              <a:t>日</a:t>
            </a:r>
            <a:endParaRPr lang="ja-JP" altLang="en-US" sz="1600" dirty="0">
              <a:solidFill>
                <a:srgbClr val="000000"/>
              </a:solidFill>
            </a:endParaRPr>
          </a:p>
        </p:txBody>
      </p:sp>
      <p:sp>
        <p:nvSpPr>
          <p:cNvPr id="43" name="テキスト ボックス 42"/>
          <p:cNvSpPr txBox="1"/>
          <p:nvPr/>
        </p:nvSpPr>
        <p:spPr>
          <a:xfrm>
            <a:off x="1907704" y="5805264"/>
            <a:ext cx="720080" cy="338554"/>
          </a:xfrm>
          <a:prstGeom prst="rect">
            <a:avLst/>
          </a:prstGeom>
          <a:noFill/>
        </p:spPr>
        <p:txBody>
          <a:bodyPr wrap="square" rtlCol="0">
            <a:spAutoFit/>
          </a:bodyPr>
          <a:lstStyle/>
          <a:p>
            <a:pPr algn="r" fontAlgn="base">
              <a:spcBef>
                <a:spcPct val="0"/>
              </a:spcBef>
              <a:spcAft>
                <a:spcPct val="0"/>
              </a:spcAft>
            </a:pPr>
            <a:r>
              <a:rPr lang="en-US" altLang="ja-JP" sz="1600" dirty="0" smtClean="0">
                <a:solidFill>
                  <a:srgbClr val="000000"/>
                </a:solidFill>
              </a:rPr>
              <a:t>24</a:t>
            </a:r>
            <a:r>
              <a:rPr lang="ja-JP" altLang="en-US" sz="1600" dirty="0" smtClean="0">
                <a:solidFill>
                  <a:srgbClr val="000000"/>
                </a:solidFill>
              </a:rPr>
              <a:t>日</a:t>
            </a:r>
            <a:endParaRPr lang="ja-JP" altLang="en-US" sz="1600" dirty="0">
              <a:solidFill>
                <a:srgbClr val="000000"/>
              </a:solidFill>
            </a:endParaRPr>
          </a:p>
        </p:txBody>
      </p:sp>
      <p:sp>
        <p:nvSpPr>
          <p:cNvPr id="44" name="テキスト ボックス 43"/>
          <p:cNvSpPr txBox="1"/>
          <p:nvPr/>
        </p:nvSpPr>
        <p:spPr>
          <a:xfrm>
            <a:off x="2411760" y="5805264"/>
            <a:ext cx="792088" cy="338554"/>
          </a:xfrm>
          <a:prstGeom prst="rect">
            <a:avLst/>
          </a:prstGeom>
          <a:noFill/>
        </p:spPr>
        <p:txBody>
          <a:bodyPr wrap="square" rtlCol="0">
            <a:spAutoFit/>
          </a:bodyPr>
          <a:lstStyle/>
          <a:p>
            <a:pPr algn="r" fontAlgn="base">
              <a:spcBef>
                <a:spcPct val="0"/>
              </a:spcBef>
              <a:spcAft>
                <a:spcPct val="0"/>
              </a:spcAft>
            </a:pPr>
            <a:r>
              <a:rPr lang="en-US" altLang="ja-JP" sz="1600" dirty="0" smtClean="0">
                <a:solidFill>
                  <a:srgbClr val="000000"/>
                </a:solidFill>
              </a:rPr>
              <a:t>1</a:t>
            </a:r>
            <a:r>
              <a:rPr lang="ja-JP" altLang="en-US" sz="1600" dirty="0" smtClean="0">
                <a:solidFill>
                  <a:srgbClr val="000000"/>
                </a:solidFill>
              </a:rPr>
              <a:t>ヶ月</a:t>
            </a:r>
            <a:endParaRPr lang="ja-JP" altLang="en-US" sz="1600" dirty="0">
              <a:solidFill>
                <a:srgbClr val="000000"/>
              </a:solidFill>
            </a:endParaRPr>
          </a:p>
        </p:txBody>
      </p:sp>
      <p:sp>
        <p:nvSpPr>
          <p:cNvPr id="45" name="テキスト ボックス 44"/>
          <p:cNvSpPr txBox="1"/>
          <p:nvPr/>
        </p:nvSpPr>
        <p:spPr>
          <a:xfrm>
            <a:off x="3635897" y="5805264"/>
            <a:ext cx="792088" cy="338554"/>
          </a:xfrm>
          <a:prstGeom prst="rect">
            <a:avLst/>
          </a:prstGeom>
          <a:noFill/>
        </p:spPr>
        <p:txBody>
          <a:bodyPr wrap="square" rtlCol="0">
            <a:spAutoFit/>
          </a:bodyPr>
          <a:lstStyle/>
          <a:p>
            <a:pPr algn="r" fontAlgn="base">
              <a:spcBef>
                <a:spcPct val="0"/>
              </a:spcBef>
              <a:spcAft>
                <a:spcPct val="0"/>
              </a:spcAft>
            </a:pPr>
            <a:r>
              <a:rPr lang="en-US" altLang="ja-JP" sz="1600" dirty="0" smtClean="0">
                <a:solidFill>
                  <a:srgbClr val="000000"/>
                </a:solidFill>
              </a:rPr>
              <a:t>2</a:t>
            </a:r>
            <a:r>
              <a:rPr lang="ja-JP" altLang="en-US" sz="1600" dirty="0" smtClean="0">
                <a:solidFill>
                  <a:srgbClr val="000000"/>
                </a:solidFill>
              </a:rPr>
              <a:t>ヶ月</a:t>
            </a:r>
            <a:endParaRPr lang="ja-JP" altLang="en-US" sz="1600" dirty="0">
              <a:solidFill>
                <a:srgbClr val="000000"/>
              </a:solidFill>
            </a:endParaRPr>
          </a:p>
        </p:txBody>
      </p:sp>
      <p:sp>
        <p:nvSpPr>
          <p:cNvPr id="46" name="フリーフォーム 45"/>
          <p:cNvSpPr/>
          <p:nvPr/>
        </p:nvSpPr>
        <p:spPr>
          <a:xfrm rot="5400000">
            <a:off x="4879431" y="5713859"/>
            <a:ext cx="288033" cy="182816"/>
          </a:xfrm>
          <a:custGeom>
            <a:avLst/>
            <a:gdLst>
              <a:gd name="connsiteX0" fmla="*/ 0 w 352540"/>
              <a:gd name="connsiteY0" fmla="*/ 214828 h 326833"/>
              <a:gd name="connsiteX1" fmla="*/ 88135 w 352540"/>
              <a:gd name="connsiteY1" fmla="*/ 16525 h 326833"/>
              <a:gd name="connsiteX2" fmla="*/ 231354 w 352540"/>
              <a:gd name="connsiteY2" fmla="*/ 313980 h 326833"/>
              <a:gd name="connsiteX3" fmla="*/ 352540 w 352540"/>
              <a:gd name="connsiteY3" fmla="*/ 93643 h 326833"/>
            </a:gdLst>
            <a:ahLst/>
            <a:cxnLst>
              <a:cxn ang="0">
                <a:pos x="connsiteX0" y="connsiteY0"/>
              </a:cxn>
              <a:cxn ang="0">
                <a:pos x="connsiteX1" y="connsiteY1"/>
              </a:cxn>
              <a:cxn ang="0">
                <a:pos x="connsiteX2" y="connsiteY2"/>
              </a:cxn>
              <a:cxn ang="0">
                <a:pos x="connsiteX3" y="connsiteY3"/>
              </a:cxn>
            </a:cxnLst>
            <a:rect l="l" t="t" r="r" b="b"/>
            <a:pathLst>
              <a:path w="352540" h="326833">
                <a:moveTo>
                  <a:pt x="0" y="214828"/>
                </a:moveTo>
                <a:cubicBezTo>
                  <a:pt x="24788" y="107414"/>
                  <a:pt x="49576" y="0"/>
                  <a:pt x="88135" y="16525"/>
                </a:cubicBezTo>
                <a:cubicBezTo>
                  <a:pt x="126694" y="33050"/>
                  <a:pt x="187287" y="301127"/>
                  <a:pt x="231354" y="313980"/>
                </a:cubicBezTo>
                <a:cubicBezTo>
                  <a:pt x="275421" y="326833"/>
                  <a:pt x="313980" y="210238"/>
                  <a:pt x="352540" y="93643"/>
                </a:cubicBezTo>
              </a:path>
            </a:pathLst>
          </a:custGeom>
          <a:ln>
            <a:solidFill>
              <a:schemeClr val="tx1"/>
            </a:solidFill>
          </a:ln>
        </p:spPr>
        <p:style>
          <a:lnRef idx="2">
            <a:schemeClr val="accent3"/>
          </a:lnRef>
          <a:fillRef idx="0">
            <a:schemeClr val="accent3"/>
          </a:fillRef>
          <a:effectRef idx="1">
            <a:schemeClr val="accent3"/>
          </a:effectRef>
          <a:fontRef idx="minor">
            <a:schemeClr val="tx1"/>
          </a:fontRef>
        </p:style>
        <p:txBody>
          <a:bodyPr rtlCol="0" anchor="ctr"/>
          <a:lstStyle/>
          <a:p>
            <a:pPr algn="ctr" fontAlgn="base">
              <a:spcBef>
                <a:spcPct val="0"/>
              </a:spcBef>
              <a:spcAft>
                <a:spcPct val="0"/>
              </a:spcAft>
            </a:pPr>
            <a:endParaRPr lang="ja-JP" altLang="en-US" sz="2400">
              <a:solidFill>
                <a:srgbClr val="000000"/>
              </a:solidFill>
            </a:endParaRPr>
          </a:p>
        </p:txBody>
      </p:sp>
      <p:sp>
        <p:nvSpPr>
          <p:cNvPr id="47" name="フリーフォーム 46"/>
          <p:cNvSpPr/>
          <p:nvPr/>
        </p:nvSpPr>
        <p:spPr>
          <a:xfrm rot="5400000">
            <a:off x="4951441" y="5713858"/>
            <a:ext cx="288033" cy="182816"/>
          </a:xfrm>
          <a:custGeom>
            <a:avLst/>
            <a:gdLst>
              <a:gd name="connsiteX0" fmla="*/ 0 w 352540"/>
              <a:gd name="connsiteY0" fmla="*/ 214828 h 326833"/>
              <a:gd name="connsiteX1" fmla="*/ 88135 w 352540"/>
              <a:gd name="connsiteY1" fmla="*/ 16525 h 326833"/>
              <a:gd name="connsiteX2" fmla="*/ 231354 w 352540"/>
              <a:gd name="connsiteY2" fmla="*/ 313980 h 326833"/>
              <a:gd name="connsiteX3" fmla="*/ 352540 w 352540"/>
              <a:gd name="connsiteY3" fmla="*/ 93643 h 326833"/>
            </a:gdLst>
            <a:ahLst/>
            <a:cxnLst>
              <a:cxn ang="0">
                <a:pos x="connsiteX0" y="connsiteY0"/>
              </a:cxn>
              <a:cxn ang="0">
                <a:pos x="connsiteX1" y="connsiteY1"/>
              </a:cxn>
              <a:cxn ang="0">
                <a:pos x="connsiteX2" y="connsiteY2"/>
              </a:cxn>
              <a:cxn ang="0">
                <a:pos x="connsiteX3" y="connsiteY3"/>
              </a:cxn>
            </a:cxnLst>
            <a:rect l="l" t="t" r="r" b="b"/>
            <a:pathLst>
              <a:path w="352540" h="326833">
                <a:moveTo>
                  <a:pt x="0" y="214828"/>
                </a:moveTo>
                <a:cubicBezTo>
                  <a:pt x="24788" y="107414"/>
                  <a:pt x="49576" y="0"/>
                  <a:pt x="88135" y="16525"/>
                </a:cubicBezTo>
                <a:cubicBezTo>
                  <a:pt x="126694" y="33050"/>
                  <a:pt x="187287" y="301127"/>
                  <a:pt x="231354" y="313980"/>
                </a:cubicBezTo>
                <a:cubicBezTo>
                  <a:pt x="275421" y="326833"/>
                  <a:pt x="313980" y="210238"/>
                  <a:pt x="352540" y="93643"/>
                </a:cubicBezTo>
              </a:path>
            </a:pathLst>
          </a:custGeom>
          <a:ln>
            <a:solidFill>
              <a:schemeClr val="tx1"/>
            </a:solidFill>
          </a:ln>
        </p:spPr>
        <p:style>
          <a:lnRef idx="2">
            <a:schemeClr val="accent3"/>
          </a:lnRef>
          <a:fillRef idx="0">
            <a:schemeClr val="accent3"/>
          </a:fillRef>
          <a:effectRef idx="1">
            <a:schemeClr val="accent3"/>
          </a:effectRef>
          <a:fontRef idx="minor">
            <a:schemeClr val="tx1"/>
          </a:fontRef>
        </p:style>
        <p:txBody>
          <a:bodyPr rtlCol="0" anchor="ctr"/>
          <a:lstStyle/>
          <a:p>
            <a:pPr algn="ctr" fontAlgn="base">
              <a:spcBef>
                <a:spcPct val="0"/>
              </a:spcBef>
              <a:spcAft>
                <a:spcPct val="0"/>
              </a:spcAft>
            </a:pPr>
            <a:endParaRPr lang="ja-JP" altLang="en-US" sz="2400">
              <a:solidFill>
                <a:srgbClr val="000000"/>
              </a:solidFill>
            </a:endParaRPr>
          </a:p>
        </p:txBody>
      </p:sp>
      <p:sp>
        <p:nvSpPr>
          <p:cNvPr id="48" name="テキスト ボックス 47"/>
          <p:cNvSpPr txBox="1"/>
          <p:nvPr/>
        </p:nvSpPr>
        <p:spPr>
          <a:xfrm>
            <a:off x="5796137" y="5805264"/>
            <a:ext cx="792088" cy="338554"/>
          </a:xfrm>
          <a:prstGeom prst="rect">
            <a:avLst/>
          </a:prstGeom>
          <a:noFill/>
        </p:spPr>
        <p:txBody>
          <a:bodyPr wrap="square" rtlCol="0">
            <a:spAutoFit/>
          </a:bodyPr>
          <a:lstStyle/>
          <a:p>
            <a:pPr algn="r" fontAlgn="base">
              <a:spcBef>
                <a:spcPct val="0"/>
              </a:spcBef>
              <a:spcAft>
                <a:spcPct val="0"/>
              </a:spcAft>
            </a:pPr>
            <a:r>
              <a:rPr lang="en-US" altLang="ja-JP" sz="1600" dirty="0" smtClean="0">
                <a:solidFill>
                  <a:srgbClr val="000000"/>
                </a:solidFill>
              </a:rPr>
              <a:t>30</a:t>
            </a:r>
            <a:r>
              <a:rPr lang="ja-JP" altLang="en-US" sz="1600" dirty="0" smtClean="0">
                <a:solidFill>
                  <a:srgbClr val="000000"/>
                </a:solidFill>
              </a:rPr>
              <a:t>年</a:t>
            </a:r>
            <a:endParaRPr lang="ja-JP" altLang="en-US" sz="1600" dirty="0">
              <a:solidFill>
                <a:srgbClr val="000000"/>
              </a:solidFill>
            </a:endParaRPr>
          </a:p>
        </p:txBody>
      </p:sp>
      <p:sp>
        <p:nvSpPr>
          <p:cNvPr id="49" name="テキスト ボックス 48"/>
          <p:cNvSpPr txBox="1"/>
          <p:nvPr/>
        </p:nvSpPr>
        <p:spPr>
          <a:xfrm>
            <a:off x="7020273" y="5805264"/>
            <a:ext cx="792088" cy="338554"/>
          </a:xfrm>
          <a:prstGeom prst="rect">
            <a:avLst/>
          </a:prstGeom>
          <a:noFill/>
        </p:spPr>
        <p:txBody>
          <a:bodyPr wrap="square" rtlCol="0">
            <a:spAutoFit/>
          </a:bodyPr>
          <a:lstStyle/>
          <a:p>
            <a:pPr algn="r" fontAlgn="base">
              <a:spcBef>
                <a:spcPct val="0"/>
              </a:spcBef>
              <a:spcAft>
                <a:spcPct val="0"/>
              </a:spcAft>
            </a:pPr>
            <a:r>
              <a:rPr lang="ja-JP" altLang="en-US" sz="1600" dirty="0" smtClean="0">
                <a:solidFill>
                  <a:srgbClr val="000000"/>
                </a:solidFill>
              </a:rPr>
              <a:t>時間</a:t>
            </a:r>
            <a:endParaRPr lang="ja-JP" altLang="en-US" sz="1600" dirty="0">
              <a:solidFill>
                <a:srgbClr val="000000"/>
              </a:solidFill>
            </a:endParaRPr>
          </a:p>
        </p:txBody>
      </p:sp>
      <p:sp>
        <p:nvSpPr>
          <p:cNvPr id="50" name="テキスト ボックス 49"/>
          <p:cNvSpPr txBox="1"/>
          <p:nvPr/>
        </p:nvSpPr>
        <p:spPr>
          <a:xfrm rot="16200000">
            <a:off x="-596462" y="3661139"/>
            <a:ext cx="2509538" cy="338554"/>
          </a:xfrm>
          <a:prstGeom prst="rect">
            <a:avLst/>
          </a:prstGeom>
          <a:noFill/>
        </p:spPr>
        <p:txBody>
          <a:bodyPr wrap="square" rtlCol="0">
            <a:spAutoFit/>
          </a:bodyPr>
          <a:lstStyle/>
          <a:p>
            <a:pPr algn="r" fontAlgn="base">
              <a:spcBef>
                <a:spcPct val="0"/>
              </a:spcBef>
              <a:spcAft>
                <a:spcPct val="0"/>
              </a:spcAft>
            </a:pPr>
            <a:r>
              <a:rPr lang="ja-JP" altLang="en-US" sz="1600" dirty="0" smtClean="0">
                <a:solidFill>
                  <a:srgbClr val="000000"/>
                </a:solidFill>
              </a:rPr>
              <a:t>放射性物質の原子の個数</a:t>
            </a:r>
            <a:endParaRPr lang="ja-JP" altLang="en-US" sz="1600" dirty="0">
              <a:solidFill>
                <a:srgbClr val="000000"/>
              </a:solidFill>
            </a:endParaRPr>
          </a:p>
        </p:txBody>
      </p:sp>
      <p:sp>
        <p:nvSpPr>
          <p:cNvPr id="51" name="テキスト ボックス 50"/>
          <p:cNvSpPr txBox="1"/>
          <p:nvPr/>
        </p:nvSpPr>
        <p:spPr>
          <a:xfrm>
            <a:off x="7812360" y="4005064"/>
            <a:ext cx="1331640" cy="400110"/>
          </a:xfrm>
          <a:prstGeom prst="rect">
            <a:avLst/>
          </a:prstGeom>
          <a:noFill/>
        </p:spPr>
        <p:txBody>
          <a:bodyPr wrap="square" rtlCol="0">
            <a:spAutoFit/>
          </a:bodyPr>
          <a:lstStyle/>
          <a:p>
            <a:pPr fontAlgn="base">
              <a:spcBef>
                <a:spcPct val="0"/>
              </a:spcBef>
              <a:spcAft>
                <a:spcPct val="0"/>
              </a:spcAft>
            </a:pPr>
            <a:r>
              <a:rPr lang="en-US" altLang="ja-JP" sz="2000" baseline="30000" dirty="0" smtClean="0">
                <a:solidFill>
                  <a:srgbClr val="0070C0"/>
                </a:solidFill>
              </a:rPr>
              <a:t>137</a:t>
            </a:r>
            <a:r>
              <a:rPr lang="en-US" altLang="ja-JP" sz="2000" dirty="0" smtClean="0">
                <a:solidFill>
                  <a:srgbClr val="0070C0"/>
                </a:solidFill>
              </a:rPr>
              <a:t>Cs</a:t>
            </a:r>
            <a:endParaRPr lang="ja-JP" altLang="en-US" sz="2000" dirty="0">
              <a:solidFill>
                <a:srgbClr val="0070C0"/>
              </a:solidFill>
            </a:endParaRPr>
          </a:p>
        </p:txBody>
      </p:sp>
      <p:sp>
        <p:nvSpPr>
          <p:cNvPr id="52" name="テキスト ボックス 51"/>
          <p:cNvSpPr txBox="1"/>
          <p:nvPr/>
        </p:nvSpPr>
        <p:spPr>
          <a:xfrm>
            <a:off x="3384376" y="5477162"/>
            <a:ext cx="1331640" cy="400110"/>
          </a:xfrm>
          <a:prstGeom prst="rect">
            <a:avLst/>
          </a:prstGeom>
          <a:noFill/>
        </p:spPr>
        <p:txBody>
          <a:bodyPr wrap="square" rtlCol="0">
            <a:spAutoFit/>
          </a:bodyPr>
          <a:lstStyle/>
          <a:p>
            <a:pPr fontAlgn="base">
              <a:spcBef>
                <a:spcPct val="0"/>
              </a:spcBef>
              <a:spcAft>
                <a:spcPct val="0"/>
              </a:spcAft>
            </a:pPr>
            <a:r>
              <a:rPr lang="en-US" altLang="ja-JP" sz="2000" baseline="30000" dirty="0" smtClean="0">
                <a:solidFill>
                  <a:srgbClr val="FF9900"/>
                </a:solidFill>
              </a:rPr>
              <a:t>131</a:t>
            </a:r>
            <a:r>
              <a:rPr lang="en-US" altLang="ja-JP" sz="2000" dirty="0" smtClean="0">
                <a:solidFill>
                  <a:srgbClr val="FF9900"/>
                </a:solidFill>
              </a:rPr>
              <a:t>I</a:t>
            </a:r>
            <a:endParaRPr lang="ja-JP" altLang="en-US" sz="2000" dirty="0">
              <a:solidFill>
                <a:srgbClr val="FF9900"/>
              </a:solidFill>
            </a:endParaRPr>
          </a:p>
        </p:txBody>
      </p:sp>
      <p:grpSp>
        <p:nvGrpSpPr>
          <p:cNvPr id="2" name="グループ化 193"/>
          <p:cNvGrpSpPr/>
          <p:nvPr/>
        </p:nvGrpSpPr>
        <p:grpSpPr>
          <a:xfrm>
            <a:off x="1619672" y="3429000"/>
            <a:ext cx="1080120" cy="864096"/>
            <a:chOff x="1619672" y="3212976"/>
            <a:chExt cx="1080120" cy="864096"/>
          </a:xfrm>
        </p:grpSpPr>
        <p:sp>
          <p:nvSpPr>
            <p:cNvPr id="89" name="正方形/長方形 88"/>
            <p:cNvSpPr/>
            <p:nvPr/>
          </p:nvSpPr>
          <p:spPr>
            <a:xfrm>
              <a:off x="1835696" y="3212976"/>
              <a:ext cx="864096" cy="86409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90" name="円/楕円 89"/>
            <p:cNvSpPr/>
            <p:nvPr/>
          </p:nvSpPr>
          <p:spPr>
            <a:xfrm>
              <a:off x="1835696" y="3212976"/>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91" name="円/楕円 90"/>
            <p:cNvSpPr/>
            <p:nvPr/>
          </p:nvSpPr>
          <p:spPr>
            <a:xfrm>
              <a:off x="1835696" y="3429000"/>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92" name="円/楕円 91"/>
            <p:cNvSpPr/>
            <p:nvPr/>
          </p:nvSpPr>
          <p:spPr>
            <a:xfrm>
              <a:off x="1835696" y="3645048"/>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93" name="円/楕円 92"/>
            <p:cNvSpPr/>
            <p:nvPr/>
          </p:nvSpPr>
          <p:spPr>
            <a:xfrm>
              <a:off x="1835696" y="3861072"/>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94" name="円/楕円 93"/>
            <p:cNvSpPr/>
            <p:nvPr/>
          </p:nvSpPr>
          <p:spPr>
            <a:xfrm>
              <a:off x="2051744" y="3861048"/>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95" name="円/楕円 94"/>
            <p:cNvSpPr/>
            <p:nvPr/>
          </p:nvSpPr>
          <p:spPr>
            <a:xfrm>
              <a:off x="2051720" y="3645024"/>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96" name="円/楕円 95"/>
            <p:cNvSpPr/>
            <p:nvPr/>
          </p:nvSpPr>
          <p:spPr>
            <a:xfrm>
              <a:off x="2051720" y="3429000"/>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97" name="円/楕円 96"/>
            <p:cNvSpPr/>
            <p:nvPr/>
          </p:nvSpPr>
          <p:spPr>
            <a:xfrm>
              <a:off x="2051720" y="3212976"/>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98" name="円/楕円 97"/>
            <p:cNvSpPr/>
            <p:nvPr/>
          </p:nvSpPr>
          <p:spPr>
            <a:xfrm>
              <a:off x="2267768" y="321297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99" name="円/楕円 98"/>
            <p:cNvSpPr/>
            <p:nvPr/>
          </p:nvSpPr>
          <p:spPr>
            <a:xfrm>
              <a:off x="2267744" y="3429024"/>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00" name="円/楕円 99"/>
            <p:cNvSpPr/>
            <p:nvPr/>
          </p:nvSpPr>
          <p:spPr>
            <a:xfrm>
              <a:off x="2267744" y="3645048"/>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01" name="円/楕円 100"/>
            <p:cNvSpPr/>
            <p:nvPr/>
          </p:nvSpPr>
          <p:spPr>
            <a:xfrm>
              <a:off x="2267744" y="3861072"/>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02" name="円/楕円 101"/>
            <p:cNvSpPr/>
            <p:nvPr/>
          </p:nvSpPr>
          <p:spPr>
            <a:xfrm>
              <a:off x="2483792" y="321297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03" name="円/楕円 102"/>
            <p:cNvSpPr/>
            <p:nvPr/>
          </p:nvSpPr>
          <p:spPr>
            <a:xfrm>
              <a:off x="2483768" y="3429024"/>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04" name="円/楕円 103"/>
            <p:cNvSpPr/>
            <p:nvPr/>
          </p:nvSpPr>
          <p:spPr>
            <a:xfrm>
              <a:off x="2483768" y="3645048"/>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05" name="円/楕円 104"/>
            <p:cNvSpPr/>
            <p:nvPr/>
          </p:nvSpPr>
          <p:spPr>
            <a:xfrm>
              <a:off x="2483768" y="3861072"/>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cxnSp>
          <p:nvCxnSpPr>
            <p:cNvPr id="192" name="直線矢印コネクタ 191"/>
            <p:cNvCxnSpPr/>
            <p:nvPr/>
          </p:nvCxnSpPr>
          <p:spPr>
            <a:xfrm rot="5400000">
              <a:off x="1583668" y="3681028"/>
              <a:ext cx="216024" cy="144016"/>
            </a:xfrm>
            <a:prstGeom prst="straightConnector1">
              <a:avLst/>
            </a:prstGeom>
            <a:ln>
              <a:solidFill>
                <a:srgbClr val="FF9900"/>
              </a:solidFill>
              <a:tailEnd type="arrow"/>
            </a:ln>
          </p:spPr>
          <p:style>
            <a:lnRef idx="2">
              <a:schemeClr val="accent1"/>
            </a:lnRef>
            <a:fillRef idx="0">
              <a:schemeClr val="accent1"/>
            </a:fillRef>
            <a:effectRef idx="1">
              <a:schemeClr val="accent1"/>
            </a:effectRef>
            <a:fontRef idx="minor">
              <a:schemeClr val="tx1"/>
            </a:fontRef>
          </p:style>
        </p:cxnSp>
      </p:grpSp>
      <p:grpSp>
        <p:nvGrpSpPr>
          <p:cNvPr id="3" name="グループ化 190"/>
          <p:cNvGrpSpPr/>
          <p:nvPr/>
        </p:nvGrpSpPr>
        <p:grpSpPr>
          <a:xfrm>
            <a:off x="1403649" y="1340768"/>
            <a:ext cx="1224135" cy="1373668"/>
            <a:chOff x="1403649" y="1124744"/>
            <a:chExt cx="1224135" cy="1373668"/>
          </a:xfrm>
        </p:grpSpPr>
        <p:sp>
          <p:nvSpPr>
            <p:cNvPr id="70" name="正方形/長方形 69"/>
            <p:cNvSpPr/>
            <p:nvPr/>
          </p:nvSpPr>
          <p:spPr>
            <a:xfrm>
              <a:off x="1763688" y="1124744"/>
              <a:ext cx="864096" cy="86409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71" name="円/楕円 70"/>
            <p:cNvSpPr/>
            <p:nvPr/>
          </p:nvSpPr>
          <p:spPr>
            <a:xfrm>
              <a:off x="1763688" y="1124744"/>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72" name="円/楕円 71"/>
            <p:cNvSpPr/>
            <p:nvPr/>
          </p:nvSpPr>
          <p:spPr>
            <a:xfrm>
              <a:off x="1763688" y="1340768"/>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73" name="円/楕円 72"/>
            <p:cNvSpPr/>
            <p:nvPr/>
          </p:nvSpPr>
          <p:spPr>
            <a:xfrm>
              <a:off x="1763688" y="1556816"/>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74" name="円/楕円 73"/>
            <p:cNvSpPr/>
            <p:nvPr/>
          </p:nvSpPr>
          <p:spPr>
            <a:xfrm>
              <a:off x="1763688" y="1772840"/>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75" name="円/楕円 74"/>
            <p:cNvSpPr/>
            <p:nvPr/>
          </p:nvSpPr>
          <p:spPr>
            <a:xfrm>
              <a:off x="1979736" y="1772816"/>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76" name="円/楕円 75"/>
            <p:cNvSpPr/>
            <p:nvPr/>
          </p:nvSpPr>
          <p:spPr>
            <a:xfrm>
              <a:off x="1979712" y="1556792"/>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77" name="円/楕円 76"/>
            <p:cNvSpPr/>
            <p:nvPr/>
          </p:nvSpPr>
          <p:spPr>
            <a:xfrm>
              <a:off x="1979712" y="1340768"/>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78" name="円/楕円 77"/>
            <p:cNvSpPr/>
            <p:nvPr/>
          </p:nvSpPr>
          <p:spPr>
            <a:xfrm>
              <a:off x="1979712" y="1124744"/>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79" name="円/楕円 78"/>
            <p:cNvSpPr/>
            <p:nvPr/>
          </p:nvSpPr>
          <p:spPr>
            <a:xfrm>
              <a:off x="2195760" y="1124744"/>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80" name="円/楕円 79"/>
            <p:cNvSpPr/>
            <p:nvPr/>
          </p:nvSpPr>
          <p:spPr>
            <a:xfrm>
              <a:off x="2195736" y="1340792"/>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81" name="円/楕円 80"/>
            <p:cNvSpPr/>
            <p:nvPr/>
          </p:nvSpPr>
          <p:spPr>
            <a:xfrm>
              <a:off x="2195736" y="1556816"/>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82" name="円/楕円 81"/>
            <p:cNvSpPr/>
            <p:nvPr/>
          </p:nvSpPr>
          <p:spPr>
            <a:xfrm>
              <a:off x="2195736" y="1772840"/>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83" name="円/楕円 82"/>
            <p:cNvSpPr/>
            <p:nvPr/>
          </p:nvSpPr>
          <p:spPr>
            <a:xfrm>
              <a:off x="2411784" y="1124744"/>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84" name="円/楕円 83"/>
            <p:cNvSpPr/>
            <p:nvPr/>
          </p:nvSpPr>
          <p:spPr>
            <a:xfrm>
              <a:off x="2411760" y="1340792"/>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85" name="円/楕円 84"/>
            <p:cNvSpPr/>
            <p:nvPr/>
          </p:nvSpPr>
          <p:spPr>
            <a:xfrm>
              <a:off x="2411760" y="1556816"/>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86" name="円/楕円 85"/>
            <p:cNvSpPr/>
            <p:nvPr/>
          </p:nvSpPr>
          <p:spPr>
            <a:xfrm>
              <a:off x="2411760" y="1772840"/>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cxnSp>
          <p:nvCxnSpPr>
            <p:cNvPr id="193" name="直線矢印コネクタ 192"/>
            <p:cNvCxnSpPr>
              <a:endCxn id="18" idx="3"/>
            </p:cNvCxnSpPr>
            <p:nvPr/>
          </p:nvCxnSpPr>
          <p:spPr>
            <a:xfrm rot="5400000">
              <a:off x="1328882" y="2135614"/>
              <a:ext cx="437565" cy="288032"/>
            </a:xfrm>
            <a:prstGeom prst="straightConnector1">
              <a:avLst/>
            </a:prstGeom>
            <a:ln>
              <a:solidFill>
                <a:srgbClr val="FF9900"/>
              </a:solidFill>
              <a:tailEnd type="arrow"/>
            </a:ln>
          </p:spPr>
          <p:style>
            <a:lnRef idx="2">
              <a:schemeClr val="accent1"/>
            </a:lnRef>
            <a:fillRef idx="0">
              <a:schemeClr val="accent1"/>
            </a:fillRef>
            <a:effectRef idx="1">
              <a:schemeClr val="accent1"/>
            </a:effectRef>
            <a:fontRef idx="minor">
              <a:schemeClr val="tx1"/>
            </a:fontRef>
          </p:style>
        </p:cxnSp>
      </p:grpSp>
      <p:grpSp>
        <p:nvGrpSpPr>
          <p:cNvPr id="4" name="グループ化 195"/>
          <p:cNvGrpSpPr/>
          <p:nvPr/>
        </p:nvGrpSpPr>
        <p:grpSpPr>
          <a:xfrm>
            <a:off x="1835697" y="3645024"/>
            <a:ext cx="1872208" cy="1224136"/>
            <a:chOff x="1835696" y="3429000"/>
            <a:chExt cx="1872208" cy="1224136"/>
          </a:xfrm>
        </p:grpSpPr>
        <p:sp>
          <p:nvSpPr>
            <p:cNvPr id="140" name="正方形/長方形 139"/>
            <p:cNvSpPr/>
            <p:nvPr/>
          </p:nvSpPr>
          <p:spPr>
            <a:xfrm>
              <a:off x="2843808" y="3429000"/>
              <a:ext cx="864096" cy="86409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41" name="円/楕円 140"/>
            <p:cNvSpPr/>
            <p:nvPr/>
          </p:nvSpPr>
          <p:spPr>
            <a:xfrm>
              <a:off x="2843808" y="3429000"/>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42" name="円/楕円 141"/>
            <p:cNvSpPr/>
            <p:nvPr/>
          </p:nvSpPr>
          <p:spPr>
            <a:xfrm>
              <a:off x="2843808" y="3645024"/>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43" name="円/楕円 142"/>
            <p:cNvSpPr/>
            <p:nvPr/>
          </p:nvSpPr>
          <p:spPr>
            <a:xfrm>
              <a:off x="2843808" y="3861072"/>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44" name="円/楕円 143"/>
            <p:cNvSpPr/>
            <p:nvPr/>
          </p:nvSpPr>
          <p:spPr>
            <a:xfrm>
              <a:off x="2843808" y="407709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45" name="円/楕円 144"/>
            <p:cNvSpPr/>
            <p:nvPr/>
          </p:nvSpPr>
          <p:spPr>
            <a:xfrm>
              <a:off x="3059856" y="4077072"/>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46" name="円/楕円 145"/>
            <p:cNvSpPr/>
            <p:nvPr/>
          </p:nvSpPr>
          <p:spPr>
            <a:xfrm>
              <a:off x="3059832" y="3861048"/>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47" name="円/楕円 146"/>
            <p:cNvSpPr/>
            <p:nvPr/>
          </p:nvSpPr>
          <p:spPr>
            <a:xfrm>
              <a:off x="3059832" y="3645024"/>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48" name="円/楕円 147"/>
            <p:cNvSpPr/>
            <p:nvPr/>
          </p:nvSpPr>
          <p:spPr>
            <a:xfrm>
              <a:off x="3059832" y="3429000"/>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49" name="円/楕円 148"/>
            <p:cNvSpPr/>
            <p:nvPr/>
          </p:nvSpPr>
          <p:spPr>
            <a:xfrm>
              <a:off x="3275880" y="3429000"/>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50" name="円/楕円 149"/>
            <p:cNvSpPr/>
            <p:nvPr/>
          </p:nvSpPr>
          <p:spPr>
            <a:xfrm>
              <a:off x="3275856" y="3645048"/>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51" name="円/楕円 150"/>
            <p:cNvSpPr/>
            <p:nvPr/>
          </p:nvSpPr>
          <p:spPr>
            <a:xfrm>
              <a:off x="3275856" y="3861072"/>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52" name="円/楕円 151"/>
            <p:cNvSpPr/>
            <p:nvPr/>
          </p:nvSpPr>
          <p:spPr>
            <a:xfrm>
              <a:off x="3275856" y="407709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53" name="円/楕円 152"/>
            <p:cNvSpPr/>
            <p:nvPr/>
          </p:nvSpPr>
          <p:spPr>
            <a:xfrm>
              <a:off x="3491904" y="3429000"/>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54" name="円/楕円 153"/>
            <p:cNvSpPr/>
            <p:nvPr/>
          </p:nvSpPr>
          <p:spPr>
            <a:xfrm>
              <a:off x="3491880" y="3645048"/>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55" name="円/楕円 154"/>
            <p:cNvSpPr/>
            <p:nvPr/>
          </p:nvSpPr>
          <p:spPr>
            <a:xfrm>
              <a:off x="3491880" y="3861072"/>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56" name="円/楕円 155"/>
            <p:cNvSpPr/>
            <p:nvPr/>
          </p:nvSpPr>
          <p:spPr>
            <a:xfrm>
              <a:off x="3491880" y="407709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cxnSp>
          <p:nvCxnSpPr>
            <p:cNvPr id="195" name="直線矢印コネクタ 194"/>
            <p:cNvCxnSpPr/>
            <p:nvPr/>
          </p:nvCxnSpPr>
          <p:spPr>
            <a:xfrm rot="10800000" flipV="1">
              <a:off x="1835696" y="4221088"/>
              <a:ext cx="1008112" cy="432048"/>
            </a:xfrm>
            <a:prstGeom prst="straightConnector1">
              <a:avLst/>
            </a:prstGeom>
            <a:ln>
              <a:solidFill>
                <a:srgbClr val="FF9900"/>
              </a:solidFill>
              <a:tailEnd type="arrow"/>
            </a:ln>
          </p:spPr>
          <p:style>
            <a:lnRef idx="2">
              <a:schemeClr val="accent1"/>
            </a:lnRef>
            <a:fillRef idx="0">
              <a:schemeClr val="accent1"/>
            </a:fillRef>
            <a:effectRef idx="1">
              <a:schemeClr val="accent1"/>
            </a:effectRef>
            <a:fontRef idx="minor">
              <a:schemeClr val="tx1"/>
            </a:fontRef>
          </p:style>
        </p:cxnSp>
      </p:grpSp>
      <p:grpSp>
        <p:nvGrpSpPr>
          <p:cNvPr id="6" name="グループ化 197"/>
          <p:cNvGrpSpPr/>
          <p:nvPr/>
        </p:nvGrpSpPr>
        <p:grpSpPr>
          <a:xfrm>
            <a:off x="2195736" y="3933056"/>
            <a:ext cx="2520280" cy="1296144"/>
            <a:chOff x="2195736" y="3717032"/>
            <a:chExt cx="2520280" cy="1296144"/>
          </a:xfrm>
        </p:grpSpPr>
        <p:sp>
          <p:nvSpPr>
            <p:cNvPr id="157" name="正方形/長方形 156"/>
            <p:cNvSpPr/>
            <p:nvPr/>
          </p:nvSpPr>
          <p:spPr>
            <a:xfrm>
              <a:off x="3851920" y="3717032"/>
              <a:ext cx="864096" cy="86409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58" name="円/楕円 157"/>
            <p:cNvSpPr/>
            <p:nvPr/>
          </p:nvSpPr>
          <p:spPr>
            <a:xfrm>
              <a:off x="3851920" y="3717032"/>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59" name="円/楕円 158"/>
            <p:cNvSpPr/>
            <p:nvPr/>
          </p:nvSpPr>
          <p:spPr>
            <a:xfrm>
              <a:off x="3851920" y="393305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60" name="円/楕円 159"/>
            <p:cNvSpPr/>
            <p:nvPr/>
          </p:nvSpPr>
          <p:spPr>
            <a:xfrm>
              <a:off x="3851920" y="4149104"/>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61" name="円/楕円 160"/>
            <p:cNvSpPr/>
            <p:nvPr/>
          </p:nvSpPr>
          <p:spPr>
            <a:xfrm>
              <a:off x="3851920" y="4365128"/>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62" name="円/楕円 161"/>
            <p:cNvSpPr/>
            <p:nvPr/>
          </p:nvSpPr>
          <p:spPr>
            <a:xfrm>
              <a:off x="4067968" y="4365104"/>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63" name="円/楕円 162"/>
            <p:cNvSpPr/>
            <p:nvPr/>
          </p:nvSpPr>
          <p:spPr>
            <a:xfrm>
              <a:off x="4067944" y="4149080"/>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64" name="円/楕円 163"/>
            <p:cNvSpPr/>
            <p:nvPr/>
          </p:nvSpPr>
          <p:spPr>
            <a:xfrm>
              <a:off x="4067944" y="393305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65" name="円/楕円 164"/>
            <p:cNvSpPr/>
            <p:nvPr/>
          </p:nvSpPr>
          <p:spPr>
            <a:xfrm>
              <a:off x="4067944" y="3717032"/>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66" name="円/楕円 165"/>
            <p:cNvSpPr/>
            <p:nvPr/>
          </p:nvSpPr>
          <p:spPr>
            <a:xfrm>
              <a:off x="4283992" y="3717032"/>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67" name="円/楕円 166"/>
            <p:cNvSpPr/>
            <p:nvPr/>
          </p:nvSpPr>
          <p:spPr>
            <a:xfrm>
              <a:off x="4283968" y="3933080"/>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68" name="円/楕円 167"/>
            <p:cNvSpPr/>
            <p:nvPr/>
          </p:nvSpPr>
          <p:spPr>
            <a:xfrm>
              <a:off x="4283968" y="4149104"/>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69" name="円/楕円 168"/>
            <p:cNvSpPr/>
            <p:nvPr/>
          </p:nvSpPr>
          <p:spPr>
            <a:xfrm>
              <a:off x="4283968" y="4365128"/>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70" name="円/楕円 169"/>
            <p:cNvSpPr/>
            <p:nvPr/>
          </p:nvSpPr>
          <p:spPr>
            <a:xfrm>
              <a:off x="4500016" y="3717032"/>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71" name="円/楕円 170"/>
            <p:cNvSpPr/>
            <p:nvPr/>
          </p:nvSpPr>
          <p:spPr>
            <a:xfrm>
              <a:off x="4499992" y="3933080"/>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72" name="円/楕円 171"/>
            <p:cNvSpPr/>
            <p:nvPr/>
          </p:nvSpPr>
          <p:spPr>
            <a:xfrm>
              <a:off x="4499992" y="4149104"/>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173" name="円/楕円 172"/>
            <p:cNvSpPr/>
            <p:nvPr/>
          </p:nvSpPr>
          <p:spPr>
            <a:xfrm>
              <a:off x="4499992" y="4365128"/>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cxnSp>
          <p:nvCxnSpPr>
            <p:cNvPr id="197" name="直線矢印コネクタ 196"/>
            <p:cNvCxnSpPr/>
            <p:nvPr/>
          </p:nvCxnSpPr>
          <p:spPr>
            <a:xfrm rot="10800000" flipV="1">
              <a:off x="2195736" y="4437112"/>
              <a:ext cx="1656184" cy="576064"/>
            </a:xfrm>
            <a:prstGeom prst="straightConnector1">
              <a:avLst/>
            </a:prstGeom>
            <a:ln>
              <a:solidFill>
                <a:srgbClr val="FF9900"/>
              </a:solidFill>
              <a:tailEnd type="arrow"/>
            </a:ln>
          </p:spPr>
          <p:style>
            <a:lnRef idx="2">
              <a:schemeClr val="accent1"/>
            </a:lnRef>
            <a:fillRef idx="0">
              <a:schemeClr val="accent1"/>
            </a:fillRef>
            <a:effectRef idx="1">
              <a:schemeClr val="accent1"/>
            </a:effectRef>
            <a:fontRef idx="minor">
              <a:schemeClr val="tx1"/>
            </a:fontRef>
          </p:style>
        </p:cxnSp>
      </p:grpSp>
      <p:grpSp>
        <p:nvGrpSpPr>
          <p:cNvPr id="10" name="グループ化 199"/>
          <p:cNvGrpSpPr/>
          <p:nvPr/>
        </p:nvGrpSpPr>
        <p:grpSpPr>
          <a:xfrm>
            <a:off x="2699792" y="4077072"/>
            <a:ext cx="3024336" cy="1440160"/>
            <a:chOff x="2699792" y="3861048"/>
            <a:chExt cx="3024336" cy="1440160"/>
          </a:xfrm>
        </p:grpSpPr>
        <p:sp>
          <p:nvSpPr>
            <p:cNvPr id="174" name="正方形/長方形 173"/>
            <p:cNvSpPr/>
            <p:nvPr/>
          </p:nvSpPr>
          <p:spPr>
            <a:xfrm>
              <a:off x="4860032" y="3861048"/>
              <a:ext cx="864096" cy="86409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a:solidFill>
                  <a:srgbClr val="FFFFFF"/>
                </a:solidFill>
              </a:endParaRPr>
            </a:p>
          </p:txBody>
        </p:sp>
        <p:sp>
          <p:nvSpPr>
            <p:cNvPr id="175" name="円/楕円 174"/>
            <p:cNvSpPr/>
            <p:nvPr/>
          </p:nvSpPr>
          <p:spPr>
            <a:xfrm>
              <a:off x="4860032" y="3861048"/>
              <a:ext cx="216000" cy="216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a:solidFill>
                  <a:srgbClr val="FFFFFF"/>
                </a:solidFill>
              </a:endParaRPr>
            </a:p>
          </p:txBody>
        </p:sp>
        <p:sp>
          <p:nvSpPr>
            <p:cNvPr id="176" name="円/楕円 175"/>
            <p:cNvSpPr/>
            <p:nvPr/>
          </p:nvSpPr>
          <p:spPr>
            <a:xfrm>
              <a:off x="4860032" y="4077072"/>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a:solidFill>
                  <a:srgbClr val="FFFFFF"/>
                </a:solidFill>
              </a:endParaRPr>
            </a:p>
          </p:txBody>
        </p:sp>
        <p:sp>
          <p:nvSpPr>
            <p:cNvPr id="177" name="円/楕円 176"/>
            <p:cNvSpPr/>
            <p:nvPr/>
          </p:nvSpPr>
          <p:spPr>
            <a:xfrm>
              <a:off x="4860032" y="4293120"/>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a:solidFill>
                  <a:srgbClr val="FFFFFF"/>
                </a:solidFill>
              </a:endParaRPr>
            </a:p>
          </p:txBody>
        </p:sp>
        <p:sp>
          <p:nvSpPr>
            <p:cNvPr id="178" name="円/楕円 177"/>
            <p:cNvSpPr/>
            <p:nvPr/>
          </p:nvSpPr>
          <p:spPr>
            <a:xfrm>
              <a:off x="4860032" y="4509144"/>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a:solidFill>
                  <a:srgbClr val="FFFFFF"/>
                </a:solidFill>
              </a:endParaRPr>
            </a:p>
          </p:txBody>
        </p:sp>
        <p:sp>
          <p:nvSpPr>
            <p:cNvPr id="179" name="円/楕円 178"/>
            <p:cNvSpPr/>
            <p:nvPr/>
          </p:nvSpPr>
          <p:spPr>
            <a:xfrm>
              <a:off x="5076080" y="4509120"/>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a:solidFill>
                  <a:srgbClr val="FFFFFF"/>
                </a:solidFill>
              </a:endParaRPr>
            </a:p>
          </p:txBody>
        </p:sp>
        <p:sp>
          <p:nvSpPr>
            <p:cNvPr id="180" name="円/楕円 179"/>
            <p:cNvSpPr/>
            <p:nvPr/>
          </p:nvSpPr>
          <p:spPr>
            <a:xfrm>
              <a:off x="5076056" y="429309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a:solidFill>
                  <a:srgbClr val="FFFFFF"/>
                </a:solidFill>
              </a:endParaRPr>
            </a:p>
          </p:txBody>
        </p:sp>
        <p:sp>
          <p:nvSpPr>
            <p:cNvPr id="181" name="円/楕円 180"/>
            <p:cNvSpPr/>
            <p:nvPr/>
          </p:nvSpPr>
          <p:spPr>
            <a:xfrm>
              <a:off x="5076056" y="4077072"/>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a:solidFill>
                  <a:srgbClr val="FFFFFF"/>
                </a:solidFill>
              </a:endParaRPr>
            </a:p>
          </p:txBody>
        </p:sp>
        <p:sp>
          <p:nvSpPr>
            <p:cNvPr id="182" name="円/楕円 181"/>
            <p:cNvSpPr/>
            <p:nvPr/>
          </p:nvSpPr>
          <p:spPr>
            <a:xfrm>
              <a:off x="5076056" y="3861048"/>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a:solidFill>
                  <a:srgbClr val="FFFFFF"/>
                </a:solidFill>
              </a:endParaRPr>
            </a:p>
          </p:txBody>
        </p:sp>
        <p:sp>
          <p:nvSpPr>
            <p:cNvPr id="183" name="円/楕円 182"/>
            <p:cNvSpPr/>
            <p:nvPr/>
          </p:nvSpPr>
          <p:spPr>
            <a:xfrm>
              <a:off x="5292104" y="3861048"/>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a:solidFill>
                  <a:srgbClr val="FFFFFF"/>
                </a:solidFill>
              </a:endParaRPr>
            </a:p>
          </p:txBody>
        </p:sp>
        <p:sp>
          <p:nvSpPr>
            <p:cNvPr id="184" name="円/楕円 183"/>
            <p:cNvSpPr/>
            <p:nvPr/>
          </p:nvSpPr>
          <p:spPr>
            <a:xfrm>
              <a:off x="5292080" y="407709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a:solidFill>
                  <a:srgbClr val="FFFFFF"/>
                </a:solidFill>
              </a:endParaRPr>
            </a:p>
          </p:txBody>
        </p:sp>
        <p:sp>
          <p:nvSpPr>
            <p:cNvPr id="185" name="円/楕円 184"/>
            <p:cNvSpPr/>
            <p:nvPr/>
          </p:nvSpPr>
          <p:spPr>
            <a:xfrm>
              <a:off x="5292080" y="4293120"/>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a:solidFill>
                  <a:srgbClr val="FFFFFF"/>
                </a:solidFill>
              </a:endParaRPr>
            </a:p>
          </p:txBody>
        </p:sp>
        <p:sp>
          <p:nvSpPr>
            <p:cNvPr id="186" name="円/楕円 185"/>
            <p:cNvSpPr/>
            <p:nvPr/>
          </p:nvSpPr>
          <p:spPr>
            <a:xfrm>
              <a:off x="5292080" y="4509144"/>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a:solidFill>
                  <a:srgbClr val="FFFFFF"/>
                </a:solidFill>
              </a:endParaRPr>
            </a:p>
          </p:txBody>
        </p:sp>
        <p:sp>
          <p:nvSpPr>
            <p:cNvPr id="187" name="円/楕円 186"/>
            <p:cNvSpPr/>
            <p:nvPr/>
          </p:nvSpPr>
          <p:spPr>
            <a:xfrm>
              <a:off x="5508128" y="3861048"/>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a:solidFill>
                  <a:srgbClr val="FFFFFF"/>
                </a:solidFill>
              </a:endParaRPr>
            </a:p>
          </p:txBody>
        </p:sp>
        <p:sp>
          <p:nvSpPr>
            <p:cNvPr id="188" name="円/楕円 187"/>
            <p:cNvSpPr/>
            <p:nvPr/>
          </p:nvSpPr>
          <p:spPr>
            <a:xfrm>
              <a:off x="5508104" y="407709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a:solidFill>
                  <a:srgbClr val="FFFFFF"/>
                </a:solidFill>
              </a:endParaRPr>
            </a:p>
          </p:txBody>
        </p:sp>
        <p:sp>
          <p:nvSpPr>
            <p:cNvPr id="189" name="円/楕円 188"/>
            <p:cNvSpPr/>
            <p:nvPr/>
          </p:nvSpPr>
          <p:spPr>
            <a:xfrm>
              <a:off x="5508104" y="4293120"/>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a:solidFill>
                  <a:srgbClr val="FFFFFF"/>
                </a:solidFill>
              </a:endParaRPr>
            </a:p>
          </p:txBody>
        </p:sp>
        <p:sp>
          <p:nvSpPr>
            <p:cNvPr id="190" name="円/楕円 189"/>
            <p:cNvSpPr/>
            <p:nvPr/>
          </p:nvSpPr>
          <p:spPr>
            <a:xfrm>
              <a:off x="5508104" y="4509144"/>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a:solidFill>
                  <a:srgbClr val="FFFFFF"/>
                </a:solidFill>
              </a:endParaRPr>
            </a:p>
          </p:txBody>
        </p:sp>
        <p:cxnSp>
          <p:nvCxnSpPr>
            <p:cNvPr id="199" name="直線矢印コネクタ 198"/>
            <p:cNvCxnSpPr/>
            <p:nvPr/>
          </p:nvCxnSpPr>
          <p:spPr>
            <a:xfrm rot="10800000" flipV="1">
              <a:off x="2699792" y="4653136"/>
              <a:ext cx="2160240" cy="648072"/>
            </a:xfrm>
            <a:prstGeom prst="straightConnector1">
              <a:avLst/>
            </a:prstGeom>
            <a:ln>
              <a:solidFill>
                <a:srgbClr val="FF9900"/>
              </a:solidFill>
              <a:tailEnd type="arrow"/>
            </a:ln>
          </p:spPr>
          <p:style>
            <a:lnRef idx="2">
              <a:schemeClr val="accent1"/>
            </a:lnRef>
            <a:fillRef idx="0">
              <a:schemeClr val="accent1"/>
            </a:fillRef>
            <a:effectRef idx="1">
              <a:schemeClr val="accent1"/>
            </a:effectRef>
            <a:fontRef idx="minor">
              <a:schemeClr val="tx1"/>
            </a:fontRef>
          </p:style>
        </p:cxnSp>
      </p:grpSp>
      <p:grpSp>
        <p:nvGrpSpPr>
          <p:cNvPr id="12" name="グループ化 201"/>
          <p:cNvGrpSpPr/>
          <p:nvPr/>
        </p:nvGrpSpPr>
        <p:grpSpPr>
          <a:xfrm>
            <a:off x="1475658" y="1340768"/>
            <a:ext cx="2160239" cy="1152130"/>
            <a:chOff x="1475657" y="1124744"/>
            <a:chExt cx="2160239" cy="1152130"/>
          </a:xfrm>
        </p:grpSpPr>
        <p:sp>
          <p:nvSpPr>
            <p:cNvPr id="53" name="正方形/長方形 52"/>
            <p:cNvSpPr/>
            <p:nvPr/>
          </p:nvSpPr>
          <p:spPr>
            <a:xfrm>
              <a:off x="2771800" y="1124744"/>
              <a:ext cx="864096" cy="86409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54" name="円/楕円 53"/>
            <p:cNvSpPr/>
            <p:nvPr/>
          </p:nvSpPr>
          <p:spPr>
            <a:xfrm>
              <a:off x="2771800" y="1124744"/>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55" name="円/楕円 54"/>
            <p:cNvSpPr/>
            <p:nvPr/>
          </p:nvSpPr>
          <p:spPr>
            <a:xfrm>
              <a:off x="2771800" y="1340768"/>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56" name="円/楕円 55"/>
            <p:cNvSpPr/>
            <p:nvPr/>
          </p:nvSpPr>
          <p:spPr>
            <a:xfrm>
              <a:off x="2771800" y="1556816"/>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57" name="円/楕円 56"/>
            <p:cNvSpPr/>
            <p:nvPr/>
          </p:nvSpPr>
          <p:spPr>
            <a:xfrm>
              <a:off x="2771800" y="1772840"/>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58" name="円/楕円 57"/>
            <p:cNvSpPr/>
            <p:nvPr/>
          </p:nvSpPr>
          <p:spPr>
            <a:xfrm>
              <a:off x="2987848" y="1772816"/>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59" name="円/楕円 58"/>
            <p:cNvSpPr/>
            <p:nvPr/>
          </p:nvSpPr>
          <p:spPr>
            <a:xfrm>
              <a:off x="2987824" y="1556792"/>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60" name="円/楕円 59"/>
            <p:cNvSpPr/>
            <p:nvPr/>
          </p:nvSpPr>
          <p:spPr>
            <a:xfrm>
              <a:off x="2987824" y="1340768"/>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61" name="円/楕円 60"/>
            <p:cNvSpPr/>
            <p:nvPr/>
          </p:nvSpPr>
          <p:spPr>
            <a:xfrm>
              <a:off x="2987824" y="1124744"/>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62" name="円/楕円 61"/>
            <p:cNvSpPr/>
            <p:nvPr/>
          </p:nvSpPr>
          <p:spPr>
            <a:xfrm>
              <a:off x="3203872" y="1124744"/>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63" name="円/楕円 62"/>
            <p:cNvSpPr/>
            <p:nvPr/>
          </p:nvSpPr>
          <p:spPr>
            <a:xfrm>
              <a:off x="3203848" y="1340792"/>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64" name="円/楕円 63"/>
            <p:cNvSpPr/>
            <p:nvPr/>
          </p:nvSpPr>
          <p:spPr>
            <a:xfrm>
              <a:off x="3203848" y="1556816"/>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65" name="円/楕円 64"/>
            <p:cNvSpPr/>
            <p:nvPr/>
          </p:nvSpPr>
          <p:spPr>
            <a:xfrm>
              <a:off x="3203848" y="1772840"/>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66" name="円/楕円 65"/>
            <p:cNvSpPr/>
            <p:nvPr/>
          </p:nvSpPr>
          <p:spPr>
            <a:xfrm>
              <a:off x="3419896" y="1124744"/>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67" name="円/楕円 66"/>
            <p:cNvSpPr/>
            <p:nvPr/>
          </p:nvSpPr>
          <p:spPr>
            <a:xfrm>
              <a:off x="3419872" y="1340792"/>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68" name="円/楕円 67"/>
            <p:cNvSpPr/>
            <p:nvPr/>
          </p:nvSpPr>
          <p:spPr>
            <a:xfrm>
              <a:off x="3419872" y="1556816"/>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69" name="円/楕円 68"/>
            <p:cNvSpPr/>
            <p:nvPr/>
          </p:nvSpPr>
          <p:spPr>
            <a:xfrm>
              <a:off x="3419872" y="1772840"/>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cxnSp>
          <p:nvCxnSpPr>
            <p:cNvPr id="201" name="直線矢印コネクタ 200"/>
            <p:cNvCxnSpPr/>
            <p:nvPr/>
          </p:nvCxnSpPr>
          <p:spPr>
            <a:xfrm rot="10800000" flipV="1">
              <a:off x="1475657" y="1988840"/>
              <a:ext cx="1296145" cy="2880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3" name="グループ化 220"/>
          <p:cNvGrpSpPr/>
          <p:nvPr/>
        </p:nvGrpSpPr>
        <p:grpSpPr>
          <a:xfrm>
            <a:off x="6300193" y="2708920"/>
            <a:ext cx="1368152" cy="1296144"/>
            <a:chOff x="6300192" y="2492896"/>
            <a:chExt cx="1368152" cy="1296144"/>
          </a:xfrm>
        </p:grpSpPr>
        <p:sp>
          <p:nvSpPr>
            <p:cNvPr id="203" name="正方形/長方形 202"/>
            <p:cNvSpPr/>
            <p:nvPr/>
          </p:nvSpPr>
          <p:spPr>
            <a:xfrm>
              <a:off x="6804248" y="2492896"/>
              <a:ext cx="864096" cy="86409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204" name="円/楕円 203"/>
            <p:cNvSpPr/>
            <p:nvPr/>
          </p:nvSpPr>
          <p:spPr>
            <a:xfrm>
              <a:off x="6804248" y="2492896"/>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205" name="円/楕円 204"/>
            <p:cNvSpPr/>
            <p:nvPr/>
          </p:nvSpPr>
          <p:spPr>
            <a:xfrm>
              <a:off x="6804248" y="2708920"/>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206" name="円/楕円 205"/>
            <p:cNvSpPr/>
            <p:nvPr/>
          </p:nvSpPr>
          <p:spPr>
            <a:xfrm>
              <a:off x="6804248" y="2924968"/>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207" name="円/楕円 206"/>
            <p:cNvSpPr/>
            <p:nvPr/>
          </p:nvSpPr>
          <p:spPr>
            <a:xfrm>
              <a:off x="6804248" y="3140992"/>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208" name="円/楕円 207"/>
            <p:cNvSpPr/>
            <p:nvPr/>
          </p:nvSpPr>
          <p:spPr>
            <a:xfrm>
              <a:off x="7020296" y="3140968"/>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209" name="円/楕円 208"/>
            <p:cNvSpPr/>
            <p:nvPr/>
          </p:nvSpPr>
          <p:spPr>
            <a:xfrm>
              <a:off x="7020272" y="2924944"/>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210" name="円/楕円 209"/>
            <p:cNvSpPr/>
            <p:nvPr/>
          </p:nvSpPr>
          <p:spPr>
            <a:xfrm>
              <a:off x="7020272" y="2708920"/>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211" name="円/楕円 210"/>
            <p:cNvSpPr/>
            <p:nvPr/>
          </p:nvSpPr>
          <p:spPr>
            <a:xfrm>
              <a:off x="7020272" y="2492896"/>
              <a:ext cx="216000" cy="216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212" name="円/楕円 211"/>
            <p:cNvSpPr/>
            <p:nvPr/>
          </p:nvSpPr>
          <p:spPr>
            <a:xfrm>
              <a:off x="7236320" y="249289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213" name="円/楕円 212"/>
            <p:cNvSpPr/>
            <p:nvPr/>
          </p:nvSpPr>
          <p:spPr>
            <a:xfrm>
              <a:off x="7236296" y="2708944"/>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214" name="円/楕円 213"/>
            <p:cNvSpPr/>
            <p:nvPr/>
          </p:nvSpPr>
          <p:spPr>
            <a:xfrm>
              <a:off x="7236296" y="2924968"/>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215" name="円/楕円 214"/>
            <p:cNvSpPr/>
            <p:nvPr/>
          </p:nvSpPr>
          <p:spPr>
            <a:xfrm>
              <a:off x="7236296" y="3140992"/>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216" name="円/楕円 215"/>
            <p:cNvSpPr/>
            <p:nvPr/>
          </p:nvSpPr>
          <p:spPr>
            <a:xfrm>
              <a:off x="7452344" y="249289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217" name="円/楕円 216"/>
            <p:cNvSpPr/>
            <p:nvPr/>
          </p:nvSpPr>
          <p:spPr>
            <a:xfrm>
              <a:off x="7452320" y="2708944"/>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218" name="円/楕円 217"/>
            <p:cNvSpPr/>
            <p:nvPr/>
          </p:nvSpPr>
          <p:spPr>
            <a:xfrm>
              <a:off x="7452320" y="2924968"/>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sp>
          <p:nvSpPr>
            <p:cNvPr id="219" name="円/楕円 218"/>
            <p:cNvSpPr/>
            <p:nvPr/>
          </p:nvSpPr>
          <p:spPr>
            <a:xfrm>
              <a:off x="7452320" y="3140992"/>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cxnSp>
          <p:nvCxnSpPr>
            <p:cNvPr id="220" name="直線矢印コネクタ 219"/>
            <p:cNvCxnSpPr/>
            <p:nvPr/>
          </p:nvCxnSpPr>
          <p:spPr>
            <a:xfrm rot="5400000">
              <a:off x="6228185" y="3212975"/>
              <a:ext cx="648072" cy="5040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91" name="正方形/長方形 190"/>
          <p:cNvSpPr/>
          <p:nvPr/>
        </p:nvSpPr>
        <p:spPr>
          <a:xfrm>
            <a:off x="2349130" y="342992"/>
            <a:ext cx="4344779" cy="705834"/>
          </a:xfrm>
          <a:prstGeom prst="rect">
            <a:avLst/>
          </a:prstGeom>
        </p:spPr>
        <p:txBody>
          <a:bodyPr wrap="none">
            <a:spAutoFit/>
          </a:bodyPr>
          <a:lstStyle/>
          <a:p>
            <a:pPr marL="39688" fontAlgn="base">
              <a:lnSpc>
                <a:spcPct val="140000"/>
              </a:lnSpc>
              <a:spcBef>
                <a:spcPct val="0"/>
              </a:spcBef>
              <a:spcAft>
                <a:spcPct val="0"/>
              </a:spcAft>
            </a:pPr>
            <a:r>
              <a:rPr kumimoji="0" lang="ja-JP" altLang="en-US" sz="3200" b="1" dirty="0" smtClean="0">
                <a:solidFill>
                  <a:srgbClr val="000000"/>
                </a:solidFill>
                <a:sym typeface="Osaka" charset="-128"/>
              </a:rPr>
              <a:t>半減期をイメージで！</a:t>
            </a:r>
            <a:endParaRPr kumimoji="0" lang="en-US" altLang="ja-JP" sz="3200" b="1" dirty="0">
              <a:solidFill>
                <a:srgbClr val="000000"/>
              </a:solidFill>
              <a:sym typeface="Osaka" charset="-128"/>
            </a:endParaRPr>
          </a:p>
        </p:txBody>
      </p:sp>
    </p:spTree>
    <p:extLst>
      <p:ext uri="{BB962C8B-B14F-4D97-AF65-F5344CB8AC3E}">
        <p14:creationId xmlns:p14="http://schemas.microsoft.com/office/powerpoint/2010/main" val="31235472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strVal val="#ppt_w*0.70"/>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strVal val="#ppt_w*0.70"/>
                                          </p:val>
                                        </p:tav>
                                        <p:tav tm="100000">
                                          <p:val>
                                            <p:strVal val="#ppt_w"/>
                                          </p:val>
                                        </p:tav>
                                      </p:tavLst>
                                    </p:anim>
                                    <p:anim calcmode="lin" valueType="num">
                                      <p:cBhvr>
                                        <p:cTn id="22" dur="500" fill="hold"/>
                                        <p:tgtEl>
                                          <p:spTgt spid="4"/>
                                        </p:tgtEl>
                                        <p:attrNameLst>
                                          <p:attrName>ppt_h</p:attrName>
                                        </p:attrNameLst>
                                      </p:cBhvr>
                                      <p:tavLst>
                                        <p:tav tm="0">
                                          <p:val>
                                            <p:strVal val="#ppt_h"/>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strVal val="#ppt_w*0.70"/>
                                          </p:val>
                                        </p:tav>
                                        <p:tav tm="100000">
                                          <p:val>
                                            <p:strVal val="#ppt_w"/>
                                          </p:val>
                                        </p:tav>
                                      </p:tavLst>
                                    </p:anim>
                                    <p:anim calcmode="lin" valueType="num">
                                      <p:cBhvr>
                                        <p:cTn id="29" dur="500" fill="hold"/>
                                        <p:tgtEl>
                                          <p:spTgt spid="6"/>
                                        </p:tgtEl>
                                        <p:attrNameLst>
                                          <p:attrName>ppt_h</p:attrName>
                                        </p:attrNameLst>
                                      </p:cBhvr>
                                      <p:tavLst>
                                        <p:tav tm="0">
                                          <p:val>
                                            <p:strVal val="#ppt_h"/>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strVal val="#ppt_w*0.70"/>
                                          </p:val>
                                        </p:tav>
                                        <p:tav tm="100000">
                                          <p:val>
                                            <p:strVal val="#ppt_w"/>
                                          </p:val>
                                        </p:tav>
                                      </p:tavLst>
                                    </p:anim>
                                    <p:anim calcmode="lin" valueType="num">
                                      <p:cBhvr>
                                        <p:cTn id="36" dur="500" fill="hold"/>
                                        <p:tgtEl>
                                          <p:spTgt spid="10"/>
                                        </p:tgtEl>
                                        <p:attrNameLst>
                                          <p:attrName>ppt_h</p:attrName>
                                        </p:attrNameLst>
                                      </p:cBhvr>
                                      <p:tavLst>
                                        <p:tav tm="0">
                                          <p:val>
                                            <p:strVal val="#ppt_h"/>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 calcmode="lin" valueType="num">
                                      <p:cBhvr>
                                        <p:cTn id="45" dur="500" fill="hold"/>
                                        <p:tgtEl>
                                          <p:spTgt spid="51"/>
                                        </p:tgtEl>
                                        <p:attrNameLst>
                                          <p:attrName>ppt_w</p:attrName>
                                        </p:attrNameLst>
                                      </p:cBhvr>
                                      <p:tavLst>
                                        <p:tav tm="0">
                                          <p:val>
                                            <p:strVal val="#ppt_w*0.70"/>
                                          </p:val>
                                        </p:tav>
                                        <p:tav tm="100000">
                                          <p:val>
                                            <p:strVal val="#ppt_w"/>
                                          </p:val>
                                        </p:tav>
                                      </p:tavLst>
                                    </p:anim>
                                    <p:anim calcmode="lin" valueType="num">
                                      <p:cBhvr>
                                        <p:cTn id="46" dur="500" fill="hold"/>
                                        <p:tgtEl>
                                          <p:spTgt spid="51"/>
                                        </p:tgtEl>
                                        <p:attrNameLst>
                                          <p:attrName>ppt_h</p:attrName>
                                        </p:attrNameLst>
                                      </p:cBhvr>
                                      <p:tavLst>
                                        <p:tav tm="0">
                                          <p:val>
                                            <p:strVal val="#ppt_h"/>
                                          </p:val>
                                        </p:tav>
                                        <p:tav tm="100000">
                                          <p:val>
                                            <p:strVal val="#ppt_h"/>
                                          </p:val>
                                        </p:tav>
                                      </p:tavLst>
                                    </p:anim>
                                    <p:animEffect transition="in" filter="fade">
                                      <p:cBhvr>
                                        <p:cTn id="47" dur="500"/>
                                        <p:tgtEl>
                                          <p:spTgt spid="51"/>
                                        </p:tgtEl>
                                      </p:cBhvr>
                                    </p:animEffect>
                                  </p:childTnLst>
                                </p:cTn>
                              </p:par>
                              <p:par>
                                <p:cTn id="48" presetID="22" presetClass="entr" presetSubtype="8"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par>
                                <p:cTn id="51" presetID="22" presetClass="entr" presetSubtype="8"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left)">
                                      <p:cBhvr>
                                        <p:cTn id="53" dur="500"/>
                                        <p:tgtEl>
                                          <p:spTgt spid="26"/>
                                        </p:tgtEl>
                                      </p:cBhvr>
                                    </p:animEffect>
                                  </p:childTnLst>
                                </p:cTn>
                              </p:par>
                              <p:par>
                                <p:cTn id="54" presetID="55"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strVal val="#ppt_w*0.70"/>
                                          </p:val>
                                        </p:tav>
                                        <p:tav tm="100000">
                                          <p:val>
                                            <p:strVal val="#ppt_w"/>
                                          </p:val>
                                        </p:tav>
                                      </p:tavLst>
                                    </p:anim>
                                    <p:anim calcmode="lin" valueType="num">
                                      <p:cBhvr>
                                        <p:cTn id="57" dur="500" fill="hold"/>
                                        <p:tgtEl>
                                          <p:spTgt spid="12"/>
                                        </p:tgtEl>
                                        <p:attrNameLst>
                                          <p:attrName>ppt_h</p:attrName>
                                        </p:attrNameLst>
                                      </p:cBhvr>
                                      <p:tavLst>
                                        <p:tav tm="0">
                                          <p:val>
                                            <p:strVal val="#ppt_h"/>
                                          </p:val>
                                        </p:tav>
                                        <p:tav tm="100000">
                                          <p:val>
                                            <p:strVal val="#ppt_h"/>
                                          </p:val>
                                        </p:tav>
                                      </p:tavLst>
                                    </p:anim>
                                    <p:animEffect transition="in" filter="fade">
                                      <p:cBhvr>
                                        <p:cTn id="58" dur="500"/>
                                        <p:tgtEl>
                                          <p:spTgt spid="12"/>
                                        </p:tgtEl>
                                      </p:cBhvr>
                                    </p:animEffect>
                                  </p:childTnLst>
                                </p:cTn>
                              </p:par>
                              <p:par>
                                <p:cTn id="59" presetID="55"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strVal val="#ppt_w*0.70"/>
                                          </p:val>
                                        </p:tav>
                                        <p:tav tm="100000">
                                          <p:val>
                                            <p:strVal val="#ppt_w"/>
                                          </p:val>
                                        </p:tav>
                                      </p:tavLst>
                                    </p:anim>
                                    <p:anim calcmode="lin" valueType="num">
                                      <p:cBhvr>
                                        <p:cTn id="62" dur="500" fill="hold"/>
                                        <p:tgtEl>
                                          <p:spTgt spid="13"/>
                                        </p:tgtEl>
                                        <p:attrNameLst>
                                          <p:attrName>ppt_h</p:attrName>
                                        </p:attrNameLst>
                                      </p:cBhvr>
                                      <p:tavLst>
                                        <p:tav tm="0">
                                          <p:val>
                                            <p:strVal val="#ppt_h"/>
                                          </p:val>
                                        </p:tav>
                                        <p:tav tm="100000">
                                          <p:val>
                                            <p:strVal val="#ppt_h"/>
                                          </p:val>
                                        </p:tav>
                                      </p:tavLst>
                                    </p:anim>
                                    <p:animEffect transition="in" filter="fade">
                                      <p:cBhvr>
                                        <p:cTn id="6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custDataLst>
              <p:tags r:id="rId2"/>
            </p:custDataLst>
          </p:nvPr>
        </p:nvSpPr>
        <p:spPr>
          <a:xfrm>
            <a:off x="3765398" y="-142412"/>
            <a:ext cx="1738536" cy="892602"/>
          </a:xfrm>
        </p:spPr>
        <p:txBody>
          <a:bodyPr>
            <a:normAutofit/>
          </a:bodyPr>
          <a:lstStyle/>
          <a:p>
            <a:pPr algn="l"/>
            <a:r>
              <a:rPr lang="ja-JP" altLang="en-US" sz="3600" b="1" dirty="0" smtClean="0">
                <a:latin typeface="HG丸ｺﾞｼｯｸM-PRO" panose="020F0600000000000000" pitchFamily="50" charset="-128"/>
                <a:ea typeface="HG丸ｺﾞｼｯｸM-PRO" panose="020F0600000000000000" pitchFamily="50" charset="-128"/>
              </a:rPr>
              <a:t>正当化</a:t>
            </a:r>
            <a:endParaRPr kumimoji="1" lang="ja-JP" altLang="en-US" sz="3600" b="1" dirty="0">
              <a:latin typeface="HG丸ｺﾞｼｯｸM-PRO" panose="020F0600000000000000" pitchFamily="50" charset="-128"/>
              <a:ea typeface="HG丸ｺﾞｼｯｸM-PRO" panose="020F0600000000000000" pitchFamily="50" charset="-128"/>
            </a:endParaRPr>
          </a:p>
        </p:txBody>
      </p:sp>
      <p:sp>
        <p:nvSpPr>
          <p:cNvPr id="35" name="正方形/長方形 34"/>
          <p:cNvSpPr/>
          <p:nvPr/>
        </p:nvSpPr>
        <p:spPr>
          <a:xfrm>
            <a:off x="592246" y="620688"/>
            <a:ext cx="8124326" cy="7694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2200" dirty="0">
                <a:solidFill>
                  <a:sysClr val="windowText" lastClr="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放</a:t>
            </a:r>
            <a:r>
              <a:rPr lang="ja-JP" altLang="en-US" sz="2200" dirty="0" smtClean="0">
                <a:solidFill>
                  <a:sysClr val="windowText" lastClr="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射線の使用は、便益（ベネフィット）が損害（リスク）を</a:t>
            </a:r>
            <a:endParaRPr lang="en-US" altLang="ja-JP" sz="2200" dirty="0" smtClean="0">
              <a:solidFill>
                <a:sysClr val="windowText" lastClr="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altLang="en-US" sz="2200" dirty="0" smtClean="0">
                <a:solidFill>
                  <a:sysClr val="windowText" lastClr="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上回る</a:t>
            </a:r>
            <a:r>
              <a:rPr lang="ja-JP" altLang="en-US" sz="2200" dirty="0">
                <a:solidFill>
                  <a:sysClr val="windowText" lastClr="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状況</a:t>
            </a:r>
            <a:r>
              <a:rPr lang="ja-JP" altLang="en-US" sz="2200" dirty="0" smtClean="0">
                <a:solidFill>
                  <a:sysClr val="windowText" lastClr="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でのみ認められる。</a:t>
            </a:r>
            <a:endParaRPr lang="en-US" altLang="ja-JP" sz="2200" dirty="0">
              <a:solidFill>
                <a:sysClr val="windowText" lastClr="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grpSp>
        <p:nvGrpSpPr>
          <p:cNvPr id="19" name="グループ化 18"/>
          <p:cNvGrpSpPr/>
          <p:nvPr/>
        </p:nvGrpSpPr>
        <p:grpSpPr>
          <a:xfrm>
            <a:off x="340523" y="1955511"/>
            <a:ext cx="3974954" cy="1340922"/>
            <a:chOff x="1306286" y="1941616"/>
            <a:chExt cx="3974954" cy="1340922"/>
          </a:xfrm>
        </p:grpSpPr>
        <p:pic>
          <p:nvPicPr>
            <p:cNvPr id="36" name="図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0080" y="2298000"/>
              <a:ext cx="1334968" cy="984538"/>
            </a:xfrm>
            <a:prstGeom prst="rect">
              <a:avLst/>
            </a:prstGeom>
          </p:spPr>
        </p:pic>
        <p:sp>
          <p:nvSpPr>
            <p:cNvPr id="37" name="正方形/長方形 36"/>
            <p:cNvSpPr/>
            <p:nvPr/>
          </p:nvSpPr>
          <p:spPr>
            <a:xfrm>
              <a:off x="1377607" y="1992644"/>
              <a:ext cx="390363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srgbClr val="000000"/>
                  </a:solidFill>
                  <a:effectLst/>
                  <a:uLnTx/>
                  <a:uFillTx/>
                  <a:latin typeface="HG丸ｺﾞｼｯｸM-PRO" panose="020F0600000000000000" pitchFamily="50" charset="-128"/>
                  <a:ea typeface="HG丸ｺﾞｼｯｸM-PRO"/>
                </a:rPr>
                <a:t>放射線検査による被ばくは</a:t>
              </a:r>
              <a:r>
                <a:rPr kumimoji="0" lang="ja-JP" altLang="en-US" sz="1800" b="1" i="0" u="none" strike="noStrike" kern="0" cap="none" spc="0" normalizeH="0" baseline="0" noProof="0" dirty="0" smtClean="0">
                  <a:ln>
                    <a:noFill/>
                  </a:ln>
                  <a:solidFill>
                    <a:srgbClr val="FF0000"/>
                  </a:solidFill>
                  <a:effectLst/>
                  <a:uLnTx/>
                  <a:uFillTx/>
                  <a:latin typeface="HG丸ｺﾞｼｯｸM-PRO" panose="020F0600000000000000" pitchFamily="50" charset="-128"/>
                  <a:ea typeface="HG丸ｺﾞｼｯｸM-PRO"/>
                </a:rPr>
                <a:t>リスク</a:t>
              </a:r>
              <a:r>
                <a:rPr kumimoji="0" lang="ja-JP" altLang="en-US" sz="1800" b="1" i="0" u="none" strike="noStrike" kern="0" cap="none" spc="0" normalizeH="0" baseline="0" noProof="0" dirty="0" smtClean="0">
                  <a:ln>
                    <a:noFill/>
                  </a:ln>
                  <a:solidFill>
                    <a:prstClr val="black"/>
                  </a:solidFill>
                  <a:effectLst/>
                  <a:uLnTx/>
                  <a:uFillTx/>
                  <a:latin typeface="HG丸ｺﾞｼｯｸM-PRO" panose="020F0600000000000000" pitchFamily="50" charset="-128"/>
                  <a:ea typeface="HG丸ｺﾞｼｯｸM-PRO"/>
                </a:rPr>
                <a:t>！</a:t>
              </a:r>
              <a:endParaRPr kumimoji="0" lang="ja-JP" altLang="en-US" sz="1800" b="0" i="0" u="none" strike="noStrike" kern="0" cap="none" spc="0" normalizeH="0" baseline="0" noProof="0" dirty="0" smtClean="0">
                <a:ln>
                  <a:noFill/>
                </a:ln>
                <a:solidFill>
                  <a:prstClr val="black"/>
                </a:solidFill>
                <a:effectLst/>
                <a:uLnTx/>
                <a:uFillTx/>
                <a:latin typeface="Comic Sans MS"/>
                <a:ea typeface="HG丸ｺﾞｼｯｸM-PRO"/>
              </a:endParaRPr>
            </a:p>
          </p:txBody>
        </p:sp>
        <p:sp>
          <p:nvSpPr>
            <p:cNvPr id="38" name="四角形: 角を丸くする 13"/>
            <p:cNvSpPr/>
            <p:nvPr/>
          </p:nvSpPr>
          <p:spPr>
            <a:xfrm>
              <a:off x="1306286" y="1941616"/>
              <a:ext cx="3974954" cy="1246909"/>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omic Sans MS"/>
                <a:ea typeface="HG丸ｺﾞｼｯｸM-PRO"/>
                <a:cs typeface="+mn-cs"/>
              </a:endParaRPr>
            </a:p>
          </p:txBody>
        </p:sp>
      </p:grpSp>
      <p:pic>
        <p:nvPicPr>
          <p:cNvPr id="39" name="図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0086" y="2804164"/>
            <a:ext cx="3653765" cy="2390130"/>
          </a:xfrm>
          <a:prstGeom prst="rect">
            <a:avLst/>
          </a:prstGeom>
        </p:spPr>
      </p:pic>
      <p:grpSp>
        <p:nvGrpSpPr>
          <p:cNvPr id="40" name="グループ化 39"/>
          <p:cNvGrpSpPr/>
          <p:nvPr/>
        </p:nvGrpSpPr>
        <p:grpSpPr>
          <a:xfrm>
            <a:off x="4761353" y="1955511"/>
            <a:ext cx="4265970" cy="1806337"/>
            <a:chOff x="4824591" y="1952203"/>
            <a:chExt cx="4265970" cy="1806337"/>
          </a:xfrm>
        </p:grpSpPr>
        <p:pic>
          <p:nvPicPr>
            <p:cNvPr id="41" name="図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86312" y="2575657"/>
              <a:ext cx="869685" cy="959357"/>
            </a:xfrm>
            <a:prstGeom prst="rect">
              <a:avLst/>
            </a:prstGeom>
          </p:spPr>
        </p:pic>
        <p:pic>
          <p:nvPicPr>
            <p:cNvPr id="42" name="図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7090" y="2529403"/>
              <a:ext cx="1159998" cy="1229137"/>
            </a:xfrm>
            <a:prstGeom prst="rect">
              <a:avLst/>
            </a:prstGeom>
          </p:spPr>
        </p:pic>
        <p:sp>
          <p:nvSpPr>
            <p:cNvPr id="43" name="正方形/長方形 42"/>
            <p:cNvSpPr/>
            <p:nvPr/>
          </p:nvSpPr>
          <p:spPr>
            <a:xfrm>
              <a:off x="4857811" y="1959520"/>
              <a:ext cx="1579278"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srgbClr val="000000"/>
                  </a:solidFill>
                  <a:effectLst/>
                  <a:uLnTx/>
                  <a:uFillTx/>
                  <a:latin typeface="HG丸ｺﾞｼｯｸM-PRO" panose="020F0600000000000000" pitchFamily="50" charset="-128"/>
                  <a:ea typeface="HG丸ｺﾞｼｯｸM-PRO"/>
                </a:rPr>
                <a:t>検査により</a:t>
              </a:r>
              <a:endParaRPr kumimoji="0" lang="en-US" altLang="ja-JP" sz="1800" b="1" i="0" u="none" strike="noStrike" kern="0" cap="none" spc="0" normalizeH="0" baseline="0" noProof="0" dirty="0" smtClean="0">
                <a:ln>
                  <a:noFill/>
                </a:ln>
                <a:solidFill>
                  <a:srgbClr val="000000"/>
                </a:solidFill>
                <a:effectLst/>
                <a:uLnTx/>
                <a:uFillTx/>
                <a:latin typeface="HG丸ｺﾞｼｯｸM-PRO" panose="020F0600000000000000" pitchFamily="50" charset="-128"/>
                <a:ea typeface="HG丸ｺﾞｼｯｸM-PRO"/>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srgbClr val="000000"/>
                  </a:solidFill>
                  <a:effectLst/>
                  <a:uLnTx/>
                  <a:uFillTx/>
                  <a:latin typeface="HG丸ｺﾞｼｯｸM-PRO" panose="020F0600000000000000" pitchFamily="50" charset="-128"/>
                  <a:ea typeface="HG丸ｺﾞｼｯｸM-PRO"/>
                </a:rPr>
                <a:t>得られた安心</a:t>
              </a:r>
              <a:endParaRPr kumimoji="0" lang="ja-JP" altLang="en-US" sz="1800" b="0" i="0" u="none" strike="noStrike" kern="0" cap="none" spc="0" normalizeH="0" baseline="0" noProof="0" dirty="0" smtClean="0">
                <a:ln>
                  <a:noFill/>
                </a:ln>
                <a:solidFill>
                  <a:prstClr val="black"/>
                </a:solidFill>
                <a:effectLst/>
                <a:uLnTx/>
                <a:uFillTx/>
                <a:latin typeface="Comic Sans MS"/>
                <a:ea typeface="HG丸ｺﾞｼｯｸM-PRO"/>
              </a:endParaRPr>
            </a:p>
          </p:txBody>
        </p:sp>
        <p:sp>
          <p:nvSpPr>
            <p:cNvPr id="44" name="正方形/長方形 43"/>
            <p:cNvSpPr/>
            <p:nvPr/>
          </p:nvSpPr>
          <p:spPr>
            <a:xfrm>
              <a:off x="6355046" y="1985421"/>
              <a:ext cx="2676137"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smtClean="0">
                  <a:ln>
                    <a:noFill/>
                  </a:ln>
                  <a:solidFill>
                    <a:srgbClr val="000000"/>
                  </a:solidFill>
                  <a:effectLst/>
                  <a:uLnTx/>
                  <a:uFillTx/>
                  <a:latin typeface="HG丸ｺﾞｼｯｸM-PRO" panose="020F0600000000000000" pitchFamily="50" charset="-128"/>
                  <a:ea typeface="HG丸ｺﾞｼｯｸM-PRO"/>
                </a:rPr>
                <a:t>検査で病気を発見し、　　適切な治療を早期に受ける</a:t>
              </a:r>
              <a:endParaRPr kumimoji="0" lang="ja-JP" altLang="en-US" sz="1600" b="0" i="0" u="none" strike="noStrike" kern="0" cap="none" spc="0" normalizeH="0" baseline="0" noProof="0" dirty="0" smtClean="0">
                <a:ln>
                  <a:noFill/>
                </a:ln>
                <a:solidFill>
                  <a:prstClr val="black"/>
                </a:solidFill>
                <a:effectLst/>
                <a:uLnTx/>
                <a:uFillTx/>
                <a:latin typeface="Comic Sans MS"/>
                <a:ea typeface="HG丸ｺﾞｼｯｸM-PRO"/>
              </a:endParaRPr>
            </a:p>
          </p:txBody>
        </p:sp>
        <p:sp>
          <p:nvSpPr>
            <p:cNvPr id="45" name="正方形/長方形 44"/>
            <p:cNvSpPr/>
            <p:nvPr/>
          </p:nvSpPr>
          <p:spPr>
            <a:xfrm>
              <a:off x="7220267" y="3301301"/>
              <a:ext cx="157927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srgbClr val="0070C0"/>
                  </a:solidFill>
                  <a:effectLst/>
                  <a:uLnTx/>
                  <a:uFillTx/>
                  <a:latin typeface="HG丸ｺﾞｼｯｸM-PRO" panose="020F0600000000000000" pitchFamily="50" charset="-128"/>
                  <a:ea typeface="HG丸ｺﾞｼｯｸM-PRO"/>
                </a:rPr>
                <a:t>ベネフィット</a:t>
              </a:r>
              <a:endParaRPr kumimoji="0" lang="ja-JP" altLang="en-US" sz="1800" b="0" i="0" u="none" strike="noStrike" kern="0" cap="none" spc="0" normalizeH="0" baseline="0" noProof="0" dirty="0" smtClean="0">
                <a:ln>
                  <a:noFill/>
                </a:ln>
                <a:solidFill>
                  <a:prstClr val="black"/>
                </a:solidFill>
                <a:effectLst/>
                <a:uLnTx/>
                <a:uFillTx/>
                <a:latin typeface="Comic Sans MS"/>
                <a:ea typeface="HG丸ｺﾞｼｯｸM-PRO"/>
              </a:endParaRPr>
            </a:p>
          </p:txBody>
        </p:sp>
        <p:sp>
          <p:nvSpPr>
            <p:cNvPr id="46" name="四角形: 角を丸くする 68"/>
            <p:cNvSpPr/>
            <p:nvPr/>
          </p:nvSpPr>
          <p:spPr>
            <a:xfrm>
              <a:off x="4824591" y="1952203"/>
              <a:ext cx="4265970" cy="1806337"/>
            </a:xfrm>
            <a:prstGeom prst="roundRect">
              <a:avLst>
                <a:gd name="adj" fmla="val 10093"/>
              </a:avLst>
            </a:prstGeom>
            <a:no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omic Sans MS"/>
                <a:ea typeface="HG丸ｺﾞｼｯｸM-PRO"/>
                <a:cs typeface="+mn-cs"/>
              </a:endParaRPr>
            </a:p>
          </p:txBody>
        </p:sp>
      </p:grpSp>
      <p:sp>
        <p:nvSpPr>
          <p:cNvPr id="49" name="タイトル 1"/>
          <p:cNvSpPr txBox="1">
            <a:spLocks/>
          </p:cNvSpPr>
          <p:nvPr>
            <p:custDataLst>
              <p:tags r:id="rId3"/>
            </p:custDataLst>
          </p:nvPr>
        </p:nvSpPr>
        <p:spPr>
          <a:xfrm>
            <a:off x="395536" y="1390678"/>
            <a:ext cx="1568458" cy="6677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dirty="0" smtClean="0">
                <a:latin typeface="HG丸ｺﾞｼｯｸM-PRO" panose="020F0600000000000000" pitchFamily="50" charset="-128"/>
                <a:ea typeface="HG丸ｺﾞｼｯｸM-PRO" panose="020F0600000000000000" pitchFamily="50" charset="-128"/>
              </a:rPr>
              <a:t>医療被ばく</a:t>
            </a:r>
            <a:endParaRPr lang="ja-JP" altLang="en-US" sz="2000" dirty="0">
              <a:latin typeface="HG丸ｺﾞｼｯｸM-PRO" panose="020F0600000000000000" pitchFamily="50" charset="-128"/>
              <a:ea typeface="HG丸ｺﾞｼｯｸM-PRO" panose="020F0600000000000000" pitchFamily="50" charset="-128"/>
            </a:endParaRPr>
          </a:p>
        </p:txBody>
      </p:sp>
      <p:sp>
        <p:nvSpPr>
          <p:cNvPr id="50" name="正方形/長方形 49"/>
          <p:cNvSpPr/>
          <p:nvPr/>
        </p:nvSpPr>
        <p:spPr>
          <a:xfrm>
            <a:off x="66614" y="3632284"/>
            <a:ext cx="3377092" cy="1077218"/>
          </a:xfrm>
          <a:prstGeom prst="rect">
            <a:avLst/>
          </a:prstGeom>
        </p:spPr>
        <p:txBody>
          <a:bodyPr wrap="square">
            <a:spAutoFit/>
          </a:bodyPr>
          <a:lstStyle/>
          <a:p>
            <a:r>
              <a:rPr lang="ja-JP" altLang="en-US" sz="2000" b="1" dirty="0">
                <a:solidFill>
                  <a:prstClr val="black"/>
                </a:solidFill>
                <a:latin typeface="Comic Sans MS"/>
                <a:ea typeface="HG丸ｺﾞｼｯｸM-PRO"/>
              </a:rPr>
              <a:t>天秤にかけ、必ず</a:t>
            </a:r>
            <a:r>
              <a:rPr lang="ja-JP" altLang="en-US" sz="2000" b="1" dirty="0">
                <a:solidFill>
                  <a:srgbClr val="FF0000"/>
                </a:solidFill>
                <a:latin typeface="Comic Sans MS"/>
                <a:ea typeface="HG丸ｺﾞｼｯｸM-PRO"/>
              </a:rPr>
              <a:t>リスク</a:t>
            </a:r>
            <a:r>
              <a:rPr lang="ja-JP" altLang="en-US" sz="2000" b="1" dirty="0">
                <a:solidFill>
                  <a:prstClr val="black"/>
                </a:solidFill>
                <a:latin typeface="Comic Sans MS"/>
                <a:ea typeface="HG丸ｺﾞｼｯｸM-PRO"/>
              </a:rPr>
              <a:t>を</a:t>
            </a:r>
            <a:r>
              <a:rPr lang="ja-JP" altLang="en-US" sz="2000" b="1" dirty="0">
                <a:solidFill>
                  <a:srgbClr val="0070C0"/>
                </a:solidFill>
                <a:latin typeface="Comic Sans MS"/>
                <a:ea typeface="HG丸ｺﾞｼｯｸM-PRO"/>
              </a:rPr>
              <a:t>ベネフィット</a:t>
            </a:r>
            <a:r>
              <a:rPr lang="ja-JP" altLang="en-US" sz="2000" b="1" dirty="0">
                <a:solidFill>
                  <a:prstClr val="black"/>
                </a:solidFill>
                <a:latin typeface="Comic Sans MS"/>
                <a:ea typeface="HG丸ｺﾞｼｯｸM-PRO"/>
              </a:rPr>
              <a:t>が</a:t>
            </a:r>
            <a:r>
              <a:rPr lang="ja-JP" altLang="en-US" sz="2400" b="1" dirty="0">
                <a:solidFill>
                  <a:prstClr val="black"/>
                </a:solidFill>
                <a:latin typeface="Comic Sans MS"/>
                <a:ea typeface="HG丸ｺﾞｼｯｸM-PRO"/>
              </a:rPr>
              <a:t>上回る</a:t>
            </a:r>
            <a:r>
              <a:rPr lang="ja-JP" altLang="en-US" sz="2000" b="1" dirty="0">
                <a:solidFill>
                  <a:prstClr val="black"/>
                </a:solidFill>
                <a:latin typeface="Comic Sans MS"/>
                <a:ea typeface="HG丸ｺﾞｼｯｸM-PRO"/>
              </a:rPr>
              <a:t>時のみ検査を行う！</a:t>
            </a:r>
          </a:p>
        </p:txBody>
      </p:sp>
      <p:sp>
        <p:nvSpPr>
          <p:cNvPr id="51" name="正方形/長方形 50"/>
          <p:cNvSpPr/>
          <p:nvPr/>
        </p:nvSpPr>
        <p:spPr>
          <a:xfrm>
            <a:off x="1013698" y="4970914"/>
            <a:ext cx="2557110"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ja-JP" altLang="en-US" sz="2000" b="1" dirty="0" smtClean="0">
                <a:solidFill>
                  <a:prstClr val="black"/>
                </a:solidFill>
                <a:latin typeface="Comic Sans MS"/>
                <a:ea typeface="HG丸ｺﾞｼｯｸM-PRO"/>
              </a:rPr>
              <a:t>“</a:t>
            </a:r>
            <a:r>
              <a:rPr lang="ja-JP" altLang="en-US" sz="2400" b="1" dirty="0">
                <a:solidFill>
                  <a:prstClr val="black"/>
                </a:solidFill>
                <a:latin typeface="Comic Sans MS"/>
                <a:ea typeface="HG丸ｺﾞｼｯｸM-PRO"/>
              </a:rPr>
              <a:t>行為の正当化</a:t>
            </a:r>
            <a:r>
              <a:rPr lang="ja-JP" altLang="en-US" sz="2000" b="1" dirty="0" smtClean="0">
                <a:solidFill>
                  <a:prstClr val="black"/>
                </a:solidFill>
                <a:latin typeface="Comic Sans MS"/>
                <a:ea typeface="HG丸ｺﾞｼｯｸM-PRO"/>
              </a:rPr>
              <a:t>”</a:t>
            </a:r>
            <a:endParaRPr lang="ja-JP" altLang="en-US" sz="2000" b="1" dirty="0">
              <a:solidFill>
                <a:prstClr val="black"/>
              </a:solidFill>
              <a:latin typeface="Comic Sans MS"/>
              <a:ea typeface="HG丸ｺﾞｼｯｸM-PRO"/>
            </a:endParaRPr>
          </a:p>
        </p:txBody>
      </p:sp>
      <p:sp>
        <p:nvSpPr>
          <p:cNvPr id="53" name="タイトル 1"/>
          <p:cNvSpPr txBox="1">
            <a:spLocks/>
          </p:cNvSpPr>
          <p:nvPr>
            <p:custDataLst>
              <p:tags r:id="rId4"/>
            </p:custDataLst>
          </p:nvPr>
        </p:nvSpPr>
        <p:spPr>
          <a:xfrm>
            <a:off x="404684" y="4625141"/>
            <a:ext cx="1235984" cy="307863"/>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dirty="0" smtClean="0">
                <a:latin typeface="HG丸ｺﾞｼｯｸM-PRO" panose="020F0600000000000000" pitchFamily="50" charset="-128"/>
                <a:ea typeface="HG丸ｺﾞｼｯｸM-PRO" panose="020F0600000000000000" pitchFamily="50" charset="-128"/>
              </a:rPr>
              <a:t>（治療も）</a:t>
            </a:r>
            <a:endParaRPr lang="ja-JP" altLang="en-US" sz="1600" dirty="0">
              <a:latin typeface="HG丸ｺﾞｼｯｸM-PRO" panose="020F0600000000000000" pitchFamily="50" charset="-128"/>
              <a:ea typeface="HG丸ｺﾞｼｯｸM-PRO" panose="020F0600000000000000" pitchFamily="50" charset="-128"/>
            </a:endParaRPr>
          </a:p>
        </p:txBody>
      </p:sp>
      <p:sp>
        <p:nvSpPr>
          <p:cNvPr id="55" name="テキスト ボックス 54"/>
          <p:cNvSpPr txBox="1"/>
          <p:nvPr/>
        </p:nvSpPr>
        <p:spPr>
          <a:xfrm>
            <a:off x="143957" y="5632999"/>
            <a:ext cx="4395173" cy="1015663"/>
          </a:xfrm>
          <a:prstGeom prst="rect">
            <a:avLst/>
          </a:prstGeom>
          <a:noFill/>
          <a:ln>
            <a:noFill/>
            <a:prstDash val="sysDash"/>
          </a:ln>
        </p:spPr>
        <p:txBody>
          <a:bodyPr wrap="square" rtlCol="0">
            <a:spAutoFit/>
          </a:bodyPr>
          <a:lstStyle/>
          <a:p>
            <a:pPr>
              <a:defRPr/>
            </a:pPr>
            <a:r>
              <a:rPr lang="ja-JP" altLang="en-US" sz="2000" dirty="0" smtClean="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放射線診療の行為に対する正当化の責任は、医師・歯科医師</a:t>
            </a:r>
            <a:r>
              <a:rPr lang="ja-JP" altLang="en-US" sz="2000" dirty="0">
                <a:latin typeface="HG丸ｺﾞｼｯｸM-PRO" panose="020F0600000000000000" pitchFamily="50" charset="-128"/>
                <a:ea typeface="HG丸ｺﾞｼｯｸM-PRO" panose="020F0600000000000000" pitchFamily="50" charset="-128"/>
                <a:cs typeface="Times New Roman" panose="02020603050405020304" pitchFamily="18" charset="0"/>
              </a:rPr>
              <a:t>十分な説明と同意が</a:t>
            </a:r>
            <a:r>
              <a:rPr lang="ja-JP" altLang="en-US" sz="2000"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必要</a:t>
            </a:r>
            <a:endParaRPr lang="en-US" altLang="ja-JP" sz="20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grpSp>
        <p:nvGrpSpPr>
          <p:cNvPr id="4" name="グループ化 3"/>
          <p:cNvGrpSpPr/>
          <p:nvPr/>
        </p:nvGrpSpPr>
        <p:grpSpPr>
          <a:xfrm>
            <a:off x="4646363" y="5603754"/>
            <a:ext cx="4527853" cy="1015663"/>
            <a:chOff x="4646363" y="5603754"/>
            <a:chExt cx="4527853" cy="1015663"/>
          </a:xfrm>
        </p:grpSpPr>
        <p:sp>
          <p:nvSpPr>
            <p:cNvPr id="56" name="正方形/長方形 55"/>
            <p:cNvSpPr/>
            <p:nvPr/>
          </p:nvSpPr>
          <p:spPr>
            <a:xfrm>
              <a:off x="5450610" y="5603754"/>
              <a:ext cx="3723606" cy="1015663"/>
            </a:xfrm>
            <a:prstGeom prst="rect">
              <a:avLst/>
            </a:prstGeom>
          </p:spPr>
          <p:txBody>
            <a:bodyPr wrap="square">
              <a:spAutoFit/>
            </a:bodyPr>
            <a:lstStyle/>
            <a:p>
              <a:r>
                <a:rPr lang="ja-JP" altLang="en-US" sz="2000" b="1" dirty="0" smtClean="0">
                  <a:latin typeface="HG丸ｺﾞｼｯｸM-PRO" panose="020F0600000000000000" pitchFamily="50" charset="-128"/>
                  <a:ea typeface="HG丸ｺﾞｼｯｸM-PRO" panose="020F0600000000000000" pitchFamily="50" charset="-128"/>
                </a:rPr>
                <a:t>専門</a:t>
              </a:r>
              <a:r>
                <a:rPr lang="ja-JP" altLang="en-US" sz="2000" b="1" dirty="0">
                  <a:latin typeface="HG丸ｺﾞｼｯｸM-PRO" panose="020F0600000000000000" pitchFamily="50" charset="-128"/>
                  <a:ea typeface="HG丸ｺﾞｼｯｸM-PRO" panose="020F0600000000000000" pitchFamily="50" charset="-128"/>
                </a:rPr>
                <a:t>学会などが中心となって、参考となる診療ガイドラインが取りまとめられている</a:t>
              </a:r>
              <a:r>
                <a:rPr lang="ja-JP" altLang="en-US" sz="2000" b="1" dirty="0"/>
                <a:t>。</a:t>
              </a:r>
              <a:endParaRPr lang="ja-JP" altLang="en-US" b="1" dirty="0">
                <a:solidFill>
                  <a:prstClr val="black"/>
                </a:solidFill>
                <a:latin typeface="Comic Sans MS"/>
                <a:ea typeface="HG丸ｺﾞｼｯｸM-PRO"/>
              </a:endParaRPr>
            </a:p>
          </p:txBody>
        </p:sp>
        <p:sp>
          <p:nvSpPr>
            <p:cNvPr id="3" name="右矢印 2"/>
            <p:cNvSpPr/>
            <p:nvPr/>
          </p:nvSpPr>
          <p:spPr>
            <a:xfrm>
              <a:off x="4646363" y="5852798"/>
              <a:ext cx="657414" cy="576064"/>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grpSp>
    </p:spTree>
    <p:custDataLst>
      <p:tags r:id="rId1"/>
    </p:custDataLst>
    <p:extLst>
      <p:ext uri="{BB962C8B-B14F-4D97-AF65-F5344CB8AC3E}">
        <p14:creationId xmlns:p14="http://schemas.microsoft.com/office/powerpoint/2010/main" val="2758770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dissolv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dissolv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dissolve">
                                      <p:cBhvr>
                                        <p:cTn id="27" dur="500"/>
                                        <p:tgtEl>
                                          <p:spTgt spid="3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dissolve">
                                      <p:cBhvr>
                                        <p:cTn id="30" dur="500"/>
                                        <p:tgtEl>
                                          <p:spTgt spid="50"/>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dissolve">
                                      <p:cBhvr>
                                        <p:cTn id="33" dur="500"/>
                                        <p:tgtEl>
                                          <p:spTgt spid="5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55">
                                            <p:txEl>
                                              <p:pRg st="0" end="0"/>
                                            </p:txEl>
                                          </p:spTgt>
                                        </p:tgtEl>
                                        <p:attrNameLst>
                                          <p:attrName>style.visibility</p:attrName>
                                        </p:attrNameLst>
                                      </p:cBhvr>
                                      <p:to>
                                        <p:strVal val="visible"/>
                                      </p:to>
                                    </p:set>
                                    <p:animEffect transition="in" filter="wipe(left)">
                                      <p:cBhvr>
                                        <p:cTn id="43" dur="500"/>
                                        <p:tgtEl>
                                          <p:spTgt spid="5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9" grpId="0"/>
      <p:bldP spid="50" grpId="0"/>
      <p:bldP spid="51" grpId="0" animBg="1"/>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81"/>
          <p:cNvSpPr>
            <a:spLocks noChangeArrowheads="1"/>
          </p:cNvSpPr>
          <p:nvPr/>
        </p:nvSpPr>
        <p:spPr bwMode="auto">
          <a:xfrm>
            <a:off x="81449" y="4330218"/>
            <a:ext cx="2912492" cy="1151389"/>
          </a:xfrm>
          <a:prstGeom prst="rect">
            <a:avLst/>
          </a:prstGeom>
          <a:solidFill>
            <a:schemeClr val="bg1"/>
          </a:solidFill>
          <a:ln w="19050">
            <a:solidFill>
              <a:srgbClr val="FF3300"/>
            </a:solidFill>
            <a:miter lim="800000"/>
            <a:headEnd/>
            <a:tailEnd/>
          </a:ln>
        </p:spPr>
        <p:txBody>
          <a:bodyPr wrap="none" anchor="ctr"/>
          <a:lstStyle/>
          <a:p>
            <a:pPr fontAlgn="base">
              <a:spcBef>
                <a:spcPct val="0"/>
              </a:spcBef>
              <a:spcAft>
                <a:spcPct val="0"/>
              </a:spcAft>
              <a:defRPr/>
            </a:pPr>
            <a:endParaRPr lang="ja-JP" altLang="en-US" dirty="0">
              <a:solidFill>
                <a:srgbClr val="000000"/>
              </a:solidFill>
              <a:latin typeface="Times New Roman" pitchFamily="18" charset="0"/>
            </a:endParaRPr>
          </a:p>
        </p:txBody>
      </p:sp>
      <p:cxnSp>
        <p:nvCxnSpPr>
          <p:cNvPr id="19" name="直線矢印コネクタ 18"/>
          <p:cNvCxnSpPr/>
          <p:nvPr/>
        </p:nvCxnSpPr>
        <p:spPr>
          <a:xfrm rot="5400000" flipH="1" flipV="1">
            <a:off x="2779974" y="4979097"/>
            <a:ext cx="2325539" cy="981"/>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20" name="直線矢印コネクタ 19"/>
          <p:cNvCxnSpPr/>
          <p:nvPr/>
        </p:nvCxnSpPr>
        <p:spPr>
          <a:xfrm>
            <a:off x="3942252" y="6142357"/>
            <a:ext cx="3559340" cy="869"/>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sp>
        <p:nvSpPr>
          <p:cNvPr id="21" name="テキスト ボックス 20"/>
          <p:cNvSpPr txBox="1"/>
          <p:nvPr/>
        </p:nvSpPr>
        <p:spPr>
          <a:xfrm rot="16200000">
            <a:off x="2557265" y="4740449"/>
            <a:ext cx="1646982" cy="307777"/>
          </a:xfrm>
          <a:prstGeom prst="rect">
            <a:avLst/>
          </a:prstGeom>
          <a:noFill/>
        </p:spPr>
        <p:txBody>
          <a:bodyPr wrap="square" rtlCol="0">
            <a:spAutoFit/>
          </a:bodyPr>
          <a:lstStyle/>
          <a:p>
            <a:pPr>
              <a:defRPr/>
            </a:pPr>
            <a:r>
              <a:rPr lang="en-US" altLang="ja-JP" sz="1400" dirty="0">
                <a:solidFill>
                  <a:srgbClr val="000000"/>
                </a:solidFill>
              </a:rPr>
              <a:t>Relative</a:t>
            </a:r>
            <a:r>
              <a:rPr lang="ja-JP" altLang="en-US" sz="1400" dirty="0">
                <a:solidFill>
                  <a:srgbClr val="000000"/>
                </a:solidFill>
              </a:rPr>
              <a:t> </a:t>
            </a:r>
            <a:r>
              <a:rPr lang="en-US" altLang="ja-JP" sz="1400" dirty="0">
                <a:solidFill>
                  <a:srgbClr val="000000"/>
                </a:solidFill>
              </a:rPr>
              <a:t>dose</a:t>
            </a:r>
            <a:endParaRPr lang="ja-JP" altLang="en-US" sz="1400" dirty="0">
              <a:solidFill>
                <a:srgbClr val="000000"/>
              </a:solidFill>
            </a:endParaRPr>
          </a:p>
        </p:txBody>
      </p:sp>
      <p:sp>
        <p:nvSpPr>
          <p:cNvPr id="22" name="テキスト ボックス 21"/>
          <p:cNvSpPr txBox="1"/>
          <p:nvPr/>
        </p:nvSpPr>
        <p:spPr>
          <a:xfrm>
            <a:off x="5010056" y="6339436"/>
            <a:ext cx="1023311" cy="307777"/>
          </a:xfrm>
          <a:prstGeom prst="rect">
            <a:avLst/>
          </a:prstGeom>
          <a:noFill/>
        </p:spPr>
        <p:txBody>
          <a:bodyPr wrap="square" rtlCol="0">
            <a:spAutoFit/>
          </a:bodyPr>
          <a:lstStyle/>
          <a:p>
            <a:pPr algn="ctr">
              <a:defRPr/>
            </a:pPr>
            <a:r>
              <a:rPr lang="en-US" altLang="ja-JP" sz="1400" dirty="0">
                <a:solidFill>
                  <a:srgbClr val="000000"/>
                </a:solidFill>
              </a:rPr>
              <a:t>Time</a:t>
            </a:r>
            <a:endParaRPr lang="ja-JP" altLang="en-US" sz="1400" dirty="0">
              <a:solidFill>
                <a:srgbClr val="000000"/>
              </a:solidFill>
            </a:endParaRPr>
          </a:p>
        </p:txBody>
      </p:sp>
      <p:sp>
        <p:nvSpPr>
          <p:cNvPr id="23" name="フリーフォーム 22"/>
          <p:cNvSpPr/>
          <p:nvPr/>
        </p:nvSpPr>
        <p:spPr>
          <a:xfrm>
            <a:off x="3964405" y="4250390"/>
            <a:ext cx="3448204" cy="970902"/>
          </a:xfrm>
          <a:custGeom>
            <a:avLst/>
            <a:gdLst>
              <a:gd name="connsiteX0" fmla="*/ 0 w 6444867"/>
              <a:gd name="connsiteY0" fmla="*/ 0 h 1773716"/>
              <a:gd name="connsiteX1" fmla="*/ 1520328 w 6444867"/>
              <a:gd name="connsiteY1" fmla="*/ 914400 h 1773716"/>
              <a:gd name="connsiteX2" fmla="*/ 4197426 w 6444867"/>
              <a:gd name="connsiteY2" fmla="*/ 1465244 h 1773716"/>
              <a:gd name="connsiteX3" fmla="*/ 6444867 w 6444867"/>
              <a:gd name="connsiteY3" fmla="*/ 1773716 h 1773716"/>
            </a:gdLst>
            <a:ahLst/>
            <a:cxnLst>
              <a:cxn ang="0">
                <a:pos x="connsiteX0" y="connsiteY0"/>
              </a:cxn>
              <a:cxn ang="0">
                <a:pos x="connsiteX1" y="connsiteY1"/>
              </a:cxn>
              <a:cxn ang="0">
                <a:pos x="connsiteX2" y="connsiteY2"/>
              </a:cxn>
              <a:cxn ang="0">
                <a:pos x="connsiteX3" y="connsiteY3"/>
              </a:cxn>
            </a:cxnLst>
            <a:rect l="l" t="t" r="r" b="b"/>
            <a:pathLst>
              <a:path w="6444867" h="1773716">
                <a:moveTo>
                  <a:pt x="0" y="0"/>
                </a:moveTo>
                <a:cubicBezTo>
                  <a:pt x="410378" y="335096"/>
                  <a:pt x="820757" y="670193"/>
                  <a:pt x="1520328" y="914400"/>
                </a:cubicBezTo>
                <a:cubicBezTo>
                  <a:pt x="2219899" y="1158607"/>
                  <a:pt x="3376670" y="1322025"/>
                  <a:pt x="4197426" y="1465244"/>
                </a:cubicBezTo>
                <a:cubicBezTo>
                  <a:pt x="5018182" y="1608463"/>
                  <a:pt x="5731524" y="1691089"/>
                  <a:pt x="6444867" y="1773716"/>
                </a:cubicBezTo>
              </a:path>
            </a:pathLst>
          </a:custGeom>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ja-JP" altLang="en-US" sz="1400">
              <a:solidFill>
                <a:prstClr val="black"/>
              </a:solidFill>
            </a:endParaRPr>
          </a:p>
        </p:txBody>
      </p:sp>
      <p:sp>
        <p:nvSpPr>
          <p:cNvPr id="24" name="フリーフォーム 23"/>
          <p:cNvSpPr/>
          <p:nvPr/>
        </p:nvSpPr>
        <p:spPr>
          <a:xfrm>
            <a:off x="3956445" y="4250392"/>
            <a:ext cx="1142595" cy="1785011"/>
          </a:xfrm>
          <a:custGeom>
            <a:avLst/>
            <a:gdLst>
              <a:gd name="connsiteX0" fmla="*/ 0 w 2137272"/>
              <a:gd name="connsiteY0" fmla="*/ 0 h 3260993"/>
              <a:gd name="connsiteX1" fmla="*/ 396607 w 2137272"/>
              <a:gd name="connsiteY1" fmla="*/ 2148289 h 3260993"/>
              <a:gd name="connsiteX2" fmla="*/ 1167788 w 2137272"/>
              <a:gd name="connsiteY2" fmla="*/ 2974554 h 3260993"/>
              <a:gd name="connsiteX3" fmla="*/ 2137272 w 2137272"/>
              <a:gd name="connsiteY3" fmla="*/ 3260993 h 3260993"/>
            </a:gdLst>
            <a:ahLst/>
            <a:cxnLst>
              <a:cxn ang="0">
                <a:pos x="connsiteX0" y="connsiteY0"/>
              </a:cxn>
              <a:cxn ang="0">
                <a:pos x="connsiteX1" y="connsiteY1"/>
              </a:cxn>
              <a:cxn ang="0">
                <a:pos x="connsiteX2" y="connsiteY2"/>
              </a:cxn>
              <a:cxn ang="0">
                <a:pos x="connsiteX3" y="connsiteY3"/>
              </a:cxn>
            </a:cxnLst>
            <a:rect l="l" t="t" r="r" b="b"/>
            <a:pathLst>
              <a:path w="2137272" h="3260993">
                <a:moveTo>
                  <a:pt x="0" y="0"/>
                </a:moveTo>
                <a:cubicBezTo>
                  <a:pt x="100988" y="826265"/>
                  <a:pt x="201976" y="1652530"/>
                  <a:pt x="396607" y="2148289"/>
                </a:cubicBezTo>
                <a:cubicBezTo>
                  <a:pt x="591238" y="2644048"/>
                  <a:pt x="877677" y="2789103"/>
                  <a:pt x="1167788" y="2974554"/>
                </a:cubicBezTo>
                <a:cubicBezTo>
                  <a:pt x="1457899" y="3160005"/>
                  <a:pt x="1797585" y="3210499"/>
                  <a:pt x="2137272" y="3260993"/>
                </a:cubicBezTo>
              </a:path>
            </a:pathLst>
          </a:custGeom>
          <a:ln>
            <a:solidFill>
              <a:srgbClr val="FF0000"/>
            </a:solidFill>
          </a:ln>
        </p:spPr>
        <p:style>
          <a:lnRef idx="2">
            <a:schemeClr val="accent3"/>
          </a:lnRef>
          <a:fillRef idx="0">
            <a:schemeClr val="accent3"/>
          </a:fillRef>
          <a:effectRef idx="1">
            <a:schemeClr val="accent3"/>
          </a:effectRef>
          <a:fontRef idx="minor">
            <a:schemeClr val="tx1"/>
          </a:fontRef>
        </p:style>
        <p:txBody>
          <a:bodyPr rtlCol="0" anchor="ctr"/>
          <a:lstStyle/>
          <a:p>
            <a:pPr algn="ctr">
              <a:defRPr/>
            </a:pPr>
            <a:endParaRPr lang="ja-JP" altLang="en-US" sz="1400">
              <a:solidFill>
                <a:prstClr val="black"/>
              </a:solidFill>
            </a:endParaRPr>
          </a:p>
        </p:txBody>
      </p:sp>
      <p:sp>
        <p:nvSpPr>
          <p:cNvPr id="25" name="テキスト ボックス 24"/>
          <p:cNvSpPr txBox="1"/>
          <p:nvPr/>
        </p:nvSpPr>
        <p:spPr>
          <a:xfrm>
            <a:off x="3675302" y="4132145"/>
            <a:ext cx="355934" cy="307777"/>
          </a:xfrm>
          <a:prstGeom prst="rect">
            <a:avLst/>
          </a:prstGeom>
          <a:noFill/>
        </p:spPr>
        <p:txBody>
          <a:bodyPr wrap="square" rtlCol="0">
            <a:spAutoFit/>
          </a:bodyPr>
          <a:lstStyle/>
          <a:p>
            <a:pPr algn="ctr">
              <a:defRPr/>
            </a:pPr>
            <a:r>
              <a:rPr lang="en-US" altLang="ja-JP" sz="1400" dirty="0">
                <a:solidFill>
                  <a:srgbClr val="000000"/>
                </a:solidFill>
              </a:rPr>
              <a:t>1</a:t>
            </a:r>
            <a:endParaRPr lang="ja-JP" altLang="en-US" sz="1400" dirty="0">
              <a:solidFill>
                <a:srgbClr val="000000"/>
              </a:solidFill>
            </a:endParaRPr>
          </a:p>
        </p:txBody>
      </p:sp>
      <p:sp>
        <p:nvSpPr>
          <p:cNvPr id="26" name="テキスト ボックス 25"/>
          <p:cNvSpPr txBox="1"/>
          <p:nvPr/>
        </p:nvSpPr>
        <p:spPr>
          <a:xfrm>
            <a:off x="6478282" y="4881046"/>
            <a:ext cx="2126166" cy="307777"/>
          </a:xfrm>
          <a:prstGeom prst="rect">
            <a:avLst/>
          </a:prstGeom>
          <a:noFill/>
        </p:spPr>
        <p:txBody>
          <a:bodyPr wrap="square" rtlCol="0">
            <a:spAutoFit/>
          </a:bodyPr>
          <a:lstStyle/>
          <a:p>
            <a:pPr algn="ctr">
              <a:defRPr/>
            </a:pPr>
            <a:r>
              <a:rPr lang="ja-JP" altLang="en-US" sz="1400" dirty="0">
                <a:solidFill>
                  <a:srgbClr val="0070C0"/>
                </a:solidFill>
              </a:rPr>
              <a:t>物理学的半減期</a:t>
            </a:r>
          </a:p>
        </p:txBody>
      </p:sp>
      <p:sp>
        <p:nvSpPr>
          <p:cNvPr id="27" name="フリーフォーム 26"/>
          <p:cNvSpPr/>
          <p:nvPr/>
        </p:nvSpPr>
        <p:spPr>
          <a:xfrm>
            <a:off x="3956445" y="4250392"/>
            <a:ext cx="1720987" cy="1785011"/>
          </a:xfrm>
          <a:custGeom>
            <a:avLst/>
            <a:gdLst>
              <a:gd name="connsiteX0" fmla="*/ 0 w 2137272"/>
              <a:gd name="connsiteY0" fmla="*/ 0 h 3260993"/>
              <a:gd name="connsiteX1" fmla="*/ 396607 w 2137272"/>
              <a:gd name="connsiteY1" fmla="*/ 2148289 h 3260993"/>
              <a:gd name="connsiteX2" fmla="*/ 1167788 w 2137272"/>
              <a:gd name="connsiteY2" fmla="*/ 2974554 h 3260993"/>
              <a:gd name="connsiteX3" fmla="*/ 2137272 w 2137272"/>
              <a:gd name="connsiteY3" fmla="*/ 3260993 h 3260993"/>
            </a:gdLst>
            <a:ahLst/>
            <a:cxnLst>
              <a:cxn ang="0">
                <a:pos x="connsiteX0" y="connsiteY0"/>
              </a:cxn>
              <a:cxn ang="0">
                <a:pos x="connsiteX1" y="connsiteY1"/>
              </a:cxn>
              <a:cxn ang="0">
                <a:pos x="connsiteX2" y="connsiteY2"/>
              </a:cxn>
              <a:cxn ang="0">
                <a:pos x="connsiteX3" y="connsiteY3"/>
              </a:cxn>
            </a:cxnLst>
            <a:rect l="l" t="t" r="r" b="b"/>
            <a:pathLst>
              <a:path w="2137272" h="3260993">
                <a:moveTo>
                  <a:pt x="0" y="0"/>
                </a:moveTo>
                <a:cubicBezTo>
                  <a:pt x="100988" y="826265"/>
                  <a:pt x="201976" y="1652530"/>
                  <a:pt x="396607" y="2148289"/>
                </a:cubicBezTo>
                <a:cubicBezTo>
                  <a:pt x="591238" y="2644048"/>
                  <a:pt x="877677" y="2789103"/>
                  <a:pt x="1167788" y="2974554"/>
                </a:cubicBezTo>
                <a:cubicBezTo>
                  <a:pt x="1457899" y="3160005"/>
                  <a:pt x="1797585" y="3210499"/>
                  <a:pt x="2137272" y="3260993"/>
                </a:cubicBezTo>
              </a:path>
            </a:pathLst>
          </a:custGeom>
          <a:ln>
            <a:solidFill>
              <a:srgbClr val="00B050"/>
            </a:solidFill>
          </a:ln>
        </p:spPr>
        <p:style>
          <a:lnRef idx="2">
            <a:schemeClr val="accent3"/>
          </a:lnRef>
          <a:fillRef idx="0">
            <a:schemeClr val="accent3"/>
          </a:fillRef>
          <a:effectRef idx="1">
            <a:schemeClr val="accent3"/>
          </a:effectRef>
          <a:fontRef idx="minor">
            <a:schemeClr val="tx1"/>
          </a:fontRef>
        </p:style>
        <p:txBody>
          <a:bodyPr rtlCol="0" anchor="ctr"/>
          <a:lstStyle/>
          <a:p>
            <a:pPr algn="ctr">
              <a:defRPr/>
            </a:pPr>
            <a:endParaRPr lang="ja-JP" altLang="en-US" sz="1400">
              <a:solidFill>
                <a:prstClr val="black"/>
              </a:solidFill>
            </a:endParaRPr>
          </a:p>
        </p:txBody>
      </p:sp>
      <p:sp>
        <p:nvSpPr>
          <p:cNvPr id="28" name="テキスト ボックス 27"/>
          <p:cNvSpPr txBox="1"/>
          <p:nvPr/>
        </p:nvSpPr>
        <p:spPr>
          <a:xfrm>
            <a:off x="4535464" y="5591095"/>
            <a:ext cx="2103284" cy="307777"/>
          </a:xfrm>
          <a:prstGeom prst="rect">
            <a:avLst/>
          </a:prstGeom>
          <a:noFill/>
        </p:spPr>
        <p:txBody>
          <a:bodyPr wrap="square" rtlCol="0">
            <a:spAutoFit/>
          </a:bodyPr>
          <a:lstStyle/>
          <a:p>
            <a:pPr algn="ctr">
              <a:defRPr/>
            </a:pPr>
            <a:r>
              <a:rPr lang="ja-JP" altLang="en-US" sz="1400" dirty="0">
                <a:solidFill>
                  <a:srgbClr val="00B050"/>
                </a:solidFill>
              </a:rPr>
              <a:t>生物学的半減期</a:t>
            </a:r>
          </a:p>
        </p:txBody>
      </p:sp>
      <p:sp>
        <p:nvSpPr>
          <p:cNvPr id="29" name="テキスト ボックス 28"/>
          <p:cNvSpPr txBox="1"/>
          <p:nvPr/>
        </p:nvSpPr>
        <p:spPr>
          <a:xfrm>
            <a:off x="2584579" y="5717830"/>
            <a:ext cx="1576086" cy="307777"/>
          </a:xfrm>
          <a:prstGeom prst="rect">
            <a:avLst/>
          </a:prstGeom>
          <a:noFill/>
        </p:spPr>
        <p:txBody>
          <a:bodyPr wrap="square" rtlCol="0">
            <a:spAutoFit/>
          </a:bodyPr>
          <a:lstStyle/>
          <a:p>
            <a:pPr algn="ctr">
              <a:defRPr/>
            </a:pPr>
            <a:r>
              <a:rPr lang="ja-JP" altLang="en-US" sz="1400" dirty="0">
                <a:solidFill>
                  <a:srgbClr val="FF0000"/>
                </a:solidFill>
              </a:rPr>
              <a:t>実効半減期</a:t>
            </a:r>
          </a:p>
        </p:txBody>
      </p:sp>
      <p:sp>
        <p:nvSpPr>
          <p:cNvPr id="30" name="テキスト ボックス 29"/>
          <p:cNvSpPr txBox="1"/>
          <p:nvPr/>
        </p:nvSpPr>
        <p:spPr>
          <a:xfrm>
            <a:off x="3415950" y="4951803"/>
            <a:ext cx="724002" cy="307777"/>
          </a:xfrm>
          <a:prstGeom prst="rect">
            <a:avLst/>
          </a:prstGeom>
          <a:noFill/>
        </p:spPr>
        <p:txBody>
          <a:bodyPr wrap="square" rtlCol="0">
            <a:spAutoFit/>
          </a:bodyPr>
          <a:lstStyle/>
          <a:p>
            <a:pPr algn="ctr">
              <a:defRPr/>
            </a:pPr>
            <a:r>
              <a:rPr lang="en-US" altLang="ja-JP" sz="1400" dirty="0">
                <a:solidFill>
                  <a:srgbClr val="000000"/>
                </a:solidFill>
              </a:rPr>
              <a:t>1/2</a:t>
            </a:r>
            <a:endParaRPr lang="ja-JP" altLang="en-US" sz="1400" dirty="0">
              <a:solidFill>
                <a:srgbClr val="000000"/>
              </a:solidFill>
            </a:endParaRPr>
          </a:p>
        </p:txBody>
      </p:sp>
      <p:cxnSp>
        <p:nvCxnSpPr>
          <p:cNvPr id="31" name="直線コネクタ 30"/>
          <p:cNvCxnSpPr/>
          <p:nvPr/>
        </p:nvCxnSpPr>
        <p:spPr>
          <a:xfrm>
            <a:off x="3972171" y="5117542"/>
            <a:ext cx="2677594" cy="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2" name="直線コネクタ 31"/>
          <p:cNvCxnSpPr/>
          <p:nvPr/>
        </p:nvCxnSpPr>
        <p:spPr>
          <a:xfrm rot="5400000">
            <a:off x="6143842" y="5629948"/>
            <a:ext cx="1024814" cy="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p:nvPr/>
        </p:nvCxnSpPr>
        <p:spPr>
          <a:xfrm rot="5400000">
            <a:off x="3563320" y="5629948"/>
            <a:ext cx="1024814" cy="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rot="5400000">
            <a:off x="3646778" y="5629948"/>
            <a:ext cx="1024814" cy="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35" name="テキスト ボックス 34"/>
          <p:cNvSpPr txBox="1"/>
          <p:nvPr/>
        </p:nvSpPr>
        <p:spPr>
          <a:xfrm>
            <a:off x="6344807" y="6142355"/>
            <a:ext cx="622884" cy="307777"/>
          </a:xfrm>
          <a:prstGeom prst="rect">
            <a:avLst/>
          </a:prstGeom>
          <a:noFill/>
        </p:spPr>
        <p:txBody>
          <a:bodyPr wrap="square" rtlCol="0">
            <a:spAutoFit/>
          </a:bodyPr>
          <a:lstStyle/>
          <a:p>
            <a:pPr algn="ctr">
              <a:defRPr/>
            </a:pPr>
            <a:r>
              <a:rPr lang="en-US" altLang="ja-JP" sz="1400" dirty="0">
                <a:solidFill>
                  <a:srgbClr val="0070C0"/>
                </a:solidFill>
              </a:rPr>
              <a:t>30y</a:t>
            </a:r>
            <a:endParaRPr lang="ja-JP" altLang="en-US" sz="1400" dirty="0">
              <a:solidFill>
                <a:srgbClr val="0070C0"/>
              </a:solidFill>
            </a:endParaRPr>
          </a:p>
        </p:txBody>
      </p:sp>
      <p:grpSp>
        <p:nvGrpSpPr>
          <p:cNvPr id="2" name="グループ化 71"/>
          <p:cNvGrpSpPr/>
          <p:nvPr/>
        </p:nvGrpSpPr>
        <p:grpSpPr>
          <a:xfrm>
            <a:off x="3764285" y="6161400"/>
            <a:ext cx="622884" cy="562735"/>
            <a:chOff x="2972197" y="6161398"/>
            <a:chExt cx="622884" cy="562735"/>
          </a:xfrm>
        </p:grpSpPr>
        <p:sp>
          <p:nvSpPr>
            <p:cNvPr id="37" name="テキスト ボックス 36"/>
            <p:cNvSpPr txBox="1"/>
            <p:nvPr/>
          </p:nvSpPr>
          <p:spPr>
            <a:xfrm>
              <a:off x="2972197" y="6416356"/>
              <a:ext cx="622884" cy="307777"/>
            </a:xfrm>
            <a:prstGeom prst="rect">
              <a:avLst/>
            </a:prstGeom>
            <a:noFill/>
          </p:spPr>
          <p:txBody>
            <a:bodyPr wrap="square" rtlCol="0">
              <a:spAutoFit/>
            </a:bodyPr>
            <a:lstStyle/>
            <a:p>
              <a:pPr algn="ctr">
                <a:defRPr/>
              </a:pPr>
              <a:r>
                <a:rPr lang="en-US" altLang="ja-JP" sz="1400" dirty="0">
                  <a:solidFill>
                    <a:srgbClr val="FF0000"/>
                  </a:solidFill>
                </a:rPr>
                <a:t>100d</a:t>
              </a:r>
              <a:endParaRPr lang="ja-JP" altLang="en-US" sz="1400" dirty="0">
                <a:solidFill>
                  <a:srgbClr val="FF0000"/>
                </a:solidFill>
              </a:endParaRPr>
            </a:p>
          </p:txBody>
        </p:sp>
        <p:cxnSp>
          <p:nvCxnSpPr>
            <p:cNvPr id="38" name="直線矢印コネクタ 37"/>
            <p:cNvCxnSpPr>
              <a:stCxn id="37" idx="0"/>
            </p:cNvCxnSpPr>
            <p:nvPr/>
          </p:nvCxnSpPr>
          <p:spPr>
            <a:xfrm flipH="1" flipV="1">
              <a:off x="3249937" y="6161398"/>
              <a:ext cx="33702" cy="2549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3" name="グループ化 69"/>
          <p:cNvGrpSpPr/>
          <p:nvPr/>
        </p:nvGrpSpPr>
        <p:grpSpPr>
          <a:xfrm>
            <a:off x="4168755" y="6142355"/>
            <a:ext cx="679364" cy="405363"/>
            <a:chOff x="3376667" y="6142353"/>
            <a:chExt cx="679364" cy="405363"/>
          </a:xfrm>
        </p:grpSpPr>
        <p:sp>
          <p:nvSpPr>
            <p:cNvPr id="36" name="テキスト ボックス 35"/>
            <p:cNvSpPr txBox="1"/>
            <p:nvPr/>
          </p:nvSpPr>
          <p:spPr>
            <a:xfrm>
              <a:off x="3433147" y="6239939"/>
              <a:ext cx="622884" cy="307777"/>
            </a:xfrm>
            <a:prstGeom prst="rect">
              <a:avLst/>
            </a:prstGeom>
            <a:noFill/>
          </p:spPr>
          <p:txBody>
            <a:bodyPr wrap="square" rtlCol="0">
              <a:spAutoFit/>
            </a:bodyPr>
            <a:lstStyle/>
            <a:p>
              <a:pPr algn="ctr">
                <a:defRPr/>
              </a:pPr>
              <a:r>
                <a:rPr lang="en-US" altLang="ja-JP" sz="1400" dirty="0">
                  <a:solidFill>
                    <a:srgbClr val="00B050"/>
                  </a:solidFill>
                </a:rPr>
                <a:t>150d</a:t>
              </a:r>
              <a:endParaRPr lang="ja-JP" altLang="en-US" sz="1400" dirty="0">
                <a:solidFill>
                  <a:srgbClr val="00B050"/>
                </a:solidFill>
              </a:endParaRPr>
            </a:p>
          </p:txBody>
        </p:sp>
        <p:cxnSp>
          <p:nvCxnSpPr>
            <p:cNvPr id="39" name="直線矢印コネクタ 38"/>
            <p:cNvCxnSpPr/>
            <p:nvPr/>
          </p:nvCxnSpPr>
          <p:spPr>
            <a:xfrm rot="10800000">
              <a:off x="3376667" y="6142353"/>
              <a:ext cx="188474" cy="1457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40" name="テキスト ボックス 39"/>
          <p:cNvSpPr txBox="1"/>
          <p:nvPr/>
        </p:nvSpPr>
        <p:spPr>
          <a:xfrm>
            <a:off x="4164712" y="3895648"/>
            <a:ext cx="891183" cy="307777"/>
          </a:xfrm>
          <a:prstGeom prst="rect">
            <a:avLst/>
          </a:prstGeom>
          <a:solidFill>
            <a:schemeClr val="bg1"/>
          </a:solidFill>
          <a:ln>
            <a:solidFill>
              <a:schemeClr val="tx1"/>
            </a:solidFill>
          </a:ln>
        </p:spPr>
        <p:txBody>
          <a:bodyPr wrap="square" rtlCol="0">
            <a:spAutoFit/>
          </a:bodyPr>
          <a:lstStyle/>
          <a:p>
            <a:pPr algn="ctr">
              <a:defRPr/>
            </a:pPr>
            <a:r>
              <a:rPr lang="en-US" altLang="ja-JP" sz="1400" dirty="0">
                <a:solidFill>
                  <a:srgbClr val="000000"/>
                </a:solidFill>
              </a:rPr>
              <a:t>Cs-137</a:t>
            </a:r>
            <a:endParaRPr lang="ja-JP" altLang="en-US" sz="1400" dirty="0">
              <a:solidFill>
                <a:srgbClr val="000000"/>
              </a:solidFill>
            </a:endParaRPr>
          </a:p>
        </p:txBody>
      </p:sp>
      <p:sp>
        <p:nvSpPr>
          <p:cNvPr id="47" name="Rectangle 3"/>
          <p:cNvSpPr>
            <a:spLocks noChangeArrowheads="1"/>
          </p:cNvSpPr>
          <p:nvPr/>
        </p:nvSpPr>
        <p:spPr bwMode="auto">
          <a:xfrm>
            <a:off x="2771800" y="3645024"/>
            <a:ext cx="1013873" cy="42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lnSpc>
                <a:spcPct val="120000"/>
              </a:lnSpc>
              <a:spcBef>
                <a:spcPct val="0"/>
              </a:spcBef>
              <a:spcAft>
                <a:spcPct val="0"/>
              </a:spcAft>
              <a:defRPr/>
            </a:pPr>
            <a:r>
              <a:rPr kumimoji="0" lang="ja-JP" altLang="en-US" sz="2000" dirty="0">
                <a:solidFill>
                  <a:srgbClr val="000000"/>
                </a:solidFill>
                <a:sym typeface="Arial" pitchFamily="34" charset="0"/>
              </a:rPr>
              <a:t>例）</a:t>
            </a:r>
            <a:endParaRPr kumimoji="0" lang="en-US" altLang="ja-JP" sz="2000" dirty="0">
              <a:solidFill>
                <a:srgbClr val="000000"/>
              </a:solidFill>
              <a:sym typeface="Arial" pitchFamily="34" charset="0"/>
            </a:endParaRPr>
          </a:p>
        </p:txBody>
      </p:sp>
      <p:sp>
        <p:nvSpPr>
          <p:cNvPr id="42" name="正方形/長方形 41"/>
          <p:cNvSpPr/>
          <p:nvPr/>
        </p:nvSpPr>
        <p:spPr>
          <a:xfrm>
            <a:off x="6588225" y="3717032"/>
            <a:ext cx="2771800" cy="861774"/>
          </a:xfrm>
          <a:prstGeom prst="rect">
            <a:avLst/>
          </a:prstGeom>
        </p:spPr>
        <p:txBody>
          <a:bodyPr wrap="square">
            <a:spAutoFit/>
          </a:bodyPr>
          <a:lstStyle/>
          <a:p>
            <a:pPr marL="342900" indent="-342900" fontAlgn="base">
              <a:spcBef>
                <a:spcPct val="50000"/>
              </a:spcBef>
              <a:spcAft>
                <a:spcPct val="0"/>
              </a:spcAft>
              <a:defRPr/>
            </a:pPr>
            <a:r>
              <a:rPr lang="en-US" altLang="ja-JP" sz="2000" dirty="0">
                <a:solidFill>
                  <a:srgbClr val="000000"/>
                </a:solidFill>
              </a:rPr>
              <a:t>	</a:t>
            </a:r>
            <a:r>
              <a:rPr lang="en-US" altLang="ja-JP" sz="2000" baseline="30000" dirty="0">
                <a:solidFill>
                  <a:srgbClr val="000000"/>
                </a:solidFill>
              </a:rPr>
              <a:t>131</a:t>
            </a:r>
            <a:r>
              <a:rPr lang="en-US" altLang="ja-JP" sz="2000" dirty="0">
                <a:solidFill>
                  <a:srgbClr val="000000"/>
                </a:solidFill>
              </a:rPr>
              <a:t>I</a:t>
            </a:r>
            <a:r>
              <a:rPr lang="ja-JP" altLang="en-US" sz="2000" dirty="0">
                <a:solidFill>
                  <a:srgbClr val="000000"/>
                </a:solidFill>
              </a:rPr>
              <a:t>　⇒　約</a:t>
            </a:r>
            <a:r>
              <a:rPr lang="en-US" altLang="ja-JP" sz="2000" dirty="0">
                <a:solidFill>
                  <a:srgbClr val="000000"/>
                </a:solidFill>
              </a:rPr>
              <a:t>5</a:t>
            </a:r>
            <a:r>
              <a:rPr lang="ja-JP" altLang="en-US" sz="2000" dirty="0">
                <a:solidFill>
                  <a:srgbClr val="000000"/>
                </a:solidFill>
              </a:rPr>
              <a:t>日</a:t>
            </a:r>
            <a:endParaRPr lang="en-US" altLang="ja-JP" sz="2000" dirty="0">
              <a:solidFill>
                <a:srgbClr val="000000"/>
              </a:solidFill>
            </a:endParaRPr>
          </a:p>
          <a:p>
            <a:pPr marL="342900" indent="-342900" fontAlgn="base">
              <a:spcBef>
                <a:spcPct val="50000"/>
              </a:spcBef>
              <a:spcAft>
                <a:spcPct val="0"/>
              </a:spcAft>
              <a:defRPr/>
            </a:pPr>
            <a:r>
              <a:rPr lang="en-US" altLang="ja-JP" sz="2000" dirty="0">
                <a:solidFill>
                  <a:srgbClr val="000000"/>
                </a:solidFill>
              </a:rPr>
              <a:t>	</a:t>
            </a:r>
            <a:r>
              <a:rPr lang="en-US" altLang="ja-JP" sz="2000" baseline="30000" dirty="0">
                <a:solidFill>
                  <a:srgbClr val="000000"/>
                </a:solidFill>
              </a:rPr>
              <a:t>137</a:t>
            </a:r>
            <a:r>
              <a:rPr lang="en-US" altLang="ja-JP" sz="2000" dirty="0">
                <a:solidFill>
                  <a:srgbClr val="000000"/>
                </a:solidFill>
              </a:rPr>
              <a:t>Cs </a:t>
            </a:r>
            <a:r>
              <a:rPr lang="ja-JP" altLang="en-US" sz="2000" dirty="0">
                <a:solidFill>
                  <a:srgbClr val="000000"/>
                </a:solidFill>
              </a:rPr>
              <a:t>⇒　約</a:t>
            </a:r>
            <a:r>
              <a:rPr lang="en-US" altLang="ja-JP" sz="2000" dirty="0">
                <a:solidFill>
                  <a:srgbClr val="000000"/>
                </a:solidFill>
              </a:rPr>
              <a:t>100</a:t>
            </a:r>
            <a:r>
              <a:rPr lang="ja-JP" altLang="en-US" sz="2000" dirty="0">
                <a:solidFill>
                  <a:srgbClr val="000000"/>
                </a:solidFill>
              </a:rPr>
              <a:t>日</a:t>
            </a:r>
            <a:endParaRPr lang="en-US" altLang="ja-JP" sz="2000" dirty="0">
              <a:solidFill>
                <a:srgbClr val="000000"/>
              </a:solidFill>
            </a:endParaRPr>
          </a:p>
        </p:txBody>
      </p:sp>
      <p:sp>
        <p:nvSpPr>
          <p:cNvPr id="53" name="正方形/長方形 52"/>
          <p:cNvSpPr/>
          <p:nvPr/>
        </p:nvSpPr>
        <p:spPr>
          <a:xfrm>
            <a:off x="3419873" y="-27384"/>
            <a:ext cx="2284921" cy="705834"/>
          </a:xfrm>
          <a:prstGeom prst="rect">
            <a:avLst/>
          </a:prstGeom>
        </p:spPr>
        <p:txBody>
          <a:bodyPr wrap="none">
            <a:spAutoFit/>
          </a:bodyPr>
          <a:lstStyle/>
          <a:p>
            <a:pPr marL="39688" fontAlgn="base">
              <a:lnSpc>
                <a:spcPct val="140000"/>
              </a:lnSpc>
              <a:spcBef>
                <a:spcPct val="0"/>
              </a:spcBef>
              <a:spcAft>
                <a:spcPct val="0"/>
              </a:spcAft>
              <a:defRPr/>
            </a:pPr>
            <a:r>
              <a:rPr kumimoji="0" lang="ja-JP" altLang="en-US" sz="3200" b="1" dirty="0">
                <a:solidFill>
                  <a:srgbClr val="FF0000"/>
                </a:solidFill>
                <a:sym typeface="Osaka" charset="-128"/>
              </a:rPr>
              <a:t>実効半減期</a:t>
            </a:r>
            <a:endParaRPr kumimoji="0" lang="en-US" altLang="ja-JP" sz="3200" b="1" dirty="0">
              <a:solidFill>
                <a:srgbClr val="FF0000"/>
              </a:solidFill>
              <a:sym typeface="Osaka" charset="-128"/>
            </a:endParaRPr>
          </a:p>
        </p:txBody>
      </p:sp>
      <p:sp>
        <p:nvSpPr>
          <p:cNvPr id="55" name="テキスト ボックス 54"/>
          <p:cNvSpPr txBox="1"/>
          <p:nvPr/>
        </p:nvSpPr>
        <p:spPr>
          <a:xfrm>
            <a:off x="611561" y="980730"/>
            <a:ext cx="3496733" cy="1015663"/>
          </a:xfrm>
          <a:prstGeom prst="rect">
            <a:avLst/>
          </a:prstGeom>
          <a:gradFill rotWithShape="1">
            <a:gsLst>
              <a:gs pos="0">
                <a:srgbClr val="4BACC6">
                  <a:tint val="100000"/>
                  <a:shade val="100000"/>
                  <a:satMod val="130000"/>
                </a:srgbClr>
              </a:gs>
              <a:gs pos="100000">
                <a:srgbClr val="4BACC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defTabSz="457200">
              <a:defRPr/>
            </a:pPr>
            <a:r>
              <a:rPr kumimoji="0" lang="ja-JP" altLang="en-US" sz="2000" b="1" kern="0" dirty="0">
                <a:solidFill>
                  <a:prstClr val="black"/>
                </a:solidFill>
                <a:cs typeface="メイリオ"/>
              </a:rPr>
              <a:t>物理学的半減期</a:t>
            </a:r>
            <a:r>
              <a:rPr kumimoji="0" lang="ja-JP" altLang="en-US" sz="2000" kern="0" dirty="0">
                <a:solidFill>
                  <a:prstClr val="black"/>
                </a:solidFill>
                <a:cs typeface="メイリオ"/>
              </a:rPr>
              <a:t>：</a:t>
            </a:r>
            <a:endParaRPr kumimoji="0" lang="en-US" altLang="ja-JP" sz="2000" kern="0" dirty="0">
              <a:solidFill>
                <a:prstClr val="black"/>
              </a:solidFill>
              <a:cs typeface="メイリオ"/>
            </a:endParaRPr>
          </a:p>
          <a:p>
            <a:pPr marL="0" lvl="1" defTabSz="457200">
              <a:defRPr/>
            </a:pPr>
            <a:r>
              <a:rPr kumimoji="0" lang="ja-JP" altLang="en-US" sz="2000" kern="0" dirty="0">
                <a:solidFill>
                  <a:prstClr val="black"/>
                </a:solidFill>
                <a:cs typeface="メイリオ"/>
              </a:rPr>
              <a:t>放射性物質の放射能が半分になる時間</a:t>
            </a:r>
          </a:p>
        </p:txBody>
      </p:sp>
      <p:sp>
        <p:nvSpPr>
          <p:cNvPr id="57" name="テキスト ボックス 56"/>
          <p:cNvSpPr txBox="1"/>
          <p:nvPr/>
        </p:nvSpPr>
        <p:spPr>
          <a:xfrm>
            <a:off x="4716016" y="980730"/>
            <a:ext cx="3744416" cy="1015663"/>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defTabSz="457200">
              <a:defRPr/>
            </a:pPr>
            <a:r>
              <a:rPr kumimoji="0" lang="ja-JP" altLang="en-US" sz="2000" b="1" kern="0" dirty="0">
                <a:solidFill>
                  <a:prstClr val="black"/>
                </a:solidFill>
                <a:cs typeface="メイリオ"/>
              </a:rPr>
              <a:t>生物学的半減期</a:t>
            </a:r>
            <a:r>
              <a:rPr kumimoji="0" lang="ja-JP" altLang="en-US" sz="2000" kern="0" dirty="0">
                <a:solidFill>
                  <a:prstClr val="black"/>
                </a:solidFill>
                <a:cs typeface="メイリオ"/>
              </a:rPr>
              <a:t>：</a:t>
            </a:r>
            <a:endParaRPr kumimoji="0" lang="en-US" altLang="ja-JP" sz="2000" kern="0" dirty="0">
              <a:solidFill>
                <a:prstClr val="black"/>
              </a:solidFill>
              <a:cs typeface="メイリオ"/>
            </a:endParaRPr>
          </a:p>
          <a:p>
            <a:pPr marL="0" lvl="1" defTabSz="457200">
              <a:defRPr/>
            </a:pPr>
            <a:r>
              <a:rPr kumimoji="0" lang="ja-JP" altLang="en-US" sz="2000" kern="0" dirty="0">
                <a:solidFill>
                  <a:prstClr val="black"/>
                </a:solidFill>
                <a:cs typeface="メイリオ"/>
              </a:rPr>
              <a:t>体内に入った放射性</a:t>
            </a:r>
            <a:r>
              <a:rPr kumimoji="0" lang="ja-JP" altLang="en-US" sz="2000" kern="0" dirty="0" smtClean="0">
                <a:solidFill>
                  <a:prstClr val="black"/>
                </a:solidFill>
                <a:cs typeface="メイリオ"/>
              </a:rPr>
              <a:t>物質が代謝・排泄により半分になる</a:t>
            </a:r>
            <a:r>
              <a:rPr kumimoji="0" lang="ja-JP" altLang="en-US" sz="2000" kern="0" dirty="0">
                <a:solidFill>
                  <a:prstClr val="black"/>
                </a:solidFill>
                <a:cs typeface="メイリオ"/>
              </a:rPr>
              <a:t>時間</a:t>
            </a:r>
          </a:p>
        </p:txBody>
      </p:sp>
      <p:sp>
        <p:nvSpPr>
          <p:cNvPr id="59" name="テキスト ボックス 58"/>
          <p:cNvSpPr txBox="1"/>
          <p:nvPr/>
        </p:nvSpPr>
        <p:spPr>
          <a:xfrm>
            <a:off x="1260070" y="2636912"/>
            <a:ext cx="6120243" cy="707886"/>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defTabSz="457200">
              <a:defRPr/>
            </a:pPr>
            <a:r>
              <a:rPr kumimoji="0" lang="ja-JP" altLang="en-US" sz="2000" b="1" kern="0" dirty="0">
                <a:solidFill>
                  <a:prstClr val="black"/>
                </a:solidFill>
                <a:cs typeface="メイリオ"/>
              </a:rPr>
              <a:t>実効半減期</a:t>
            </a:r>
            <a:r>
              <a:rPr kumimoji="0" lang="ja-JP" altLang="en-US" sz="2000" kern="0" dirty="0">
                <a:solidFill>
                  <a:prstClr val="black"/>
                </a:solidFill>
                <a:cs typeface="メイリオ"/>
              </a:rPr>
              <a:t>：</a:t>
            </a:r>
            <a:endParaRPr kumimoji="0" lang="en-US" altLang="ja-JP" sz="2000" kern="0" dirty="0">
              <a:solidFill>
                <a:prstClr val="black"/>
              </a:solidFill>
              <a:cs typeface="メイリオ"/>
            </a:endParaRPr>
          </a:p>
          <a:p>
            <a:pPr marL="0" lvl="1" defTabSz="457200">
              <a:defRPr/>
            </a:pPr>
            <a:r>
              <a:rPr kumimoji="0" lang="ja-JP" altLang="en-US" sz="2000" kern="0" dirty="0">
                <a:solidFill>
                  <a:prstClr val="black"/>
                </a:solidFill>
                <a:cs typeface="メイリオ"/>
              </a:rPr>
              <a:t>体内に入った放射性物質の放射能が半分になる時間</a:t>
            </a:r>
          </a:p>
        </p:txBody>
      </p:sp>
      <p:grpSp>
        <p:nvGrpSpPr>
          <p:cNvPr id="4" name="グループ化 70"/>
          <p:cNvGrpSpPr/>
          <p:nvPr/>
        </p:nvGrpSpPr>
        <p:grpSpPr>
          <a:xfrm>
            <a:off x="395536" y="836712"/>
            <a:ext cx="8136904" cy="1800200"/>
            <a:chOff x="395536" y="836712"/>
            <a:chExt cx="8136904" cy="1800200"/>
          </a:xfrm>
        </p:grpSpPr>
        <p:sp>
          <p:nvSpPr>
            <p:cNvPr id="69" name="正方形/長方形 68"/>
            <p:cNvSpPr/>
            <p:nvPr/>
          </p:nvSpPr>
          <p:spPr>
            <a:xfrm>
              <a:off x="395536" y="836712"/>
              <a:ext cx="8136904" cy="136815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60" name="下矢印 59"/>
            <p:cNvSpPr/>
            <p:nvPr/>
          </p:nvSpPr>
          <p:spPr>
            <a:xfrm>
              <a:off x="3923928" y="2204864"/>
              <a:ext cx="792088" cy="432048"/>
            </a:xfrm>
            <a:prstGeom prst="down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grpSp>
      <p:grpSp>
        <p:nvGrpSpPr>
          <p:cNvPr id="12" name="グループ化 11"/>
          <p:cNvGrpSpPr/>
          <p:nvPr/>
        </p:nvGrpSpPr>
        <p:grpSpPr>
          <a:xfrm>
            <a:off x="179512" y="4365104"/>
            <a:ext cx="2520280" cy="701439"/>
            <a:chOff x="179512" y="4425237"/>
            <a:chExt cx="2520280" cy="701439"/>
          </a:xfrm>
        </p:grpSpPr>
        <p:cxnSp>
          <p:nvCxnSpPr>
            <p:cNvPr id="6" name="直線コネクタ 5"/>
            <p:cNvCxnSpPr/>
            <p:nvPr/>
          </p:nvCxnSpPr>
          <p:spPr>
            <a:xfrm>
              <a:off x="179512" y="4904796"/>
              <a:ext cx="5330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1187624" y="4905543"/>
              <a:ext cx="5330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2166739" y="4905543"/>
              <a:ext cx="5330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738454" y="4665011"/>
              <a:ext cx="533053" cy="461665"/>
            </a:xfrm>
            <a:prstGeom prst="rect">
              <a:avLst/>
            </a:prstGeom>
          </p:spPr>
          <p:txBody>
            <a:bodyPr wrap="square">
              <a:spAutoFit/>
            </a:bodyPr>
            <a:lstStyle/>
            <a:p>
              <a:pPr marL="342900" indent="-342900" fontAlgn="base">
                <a:spcBef>
                  <a:spcPct val="50000"/>
                </a:spcBef>
                <a:spcAft>
                  <a:spcPct val="0"/>
                </a:spcAft>
                <a:defRPr/>
              </a:pPr>
              <a:r>
                <a:rPr lang="ja-JP" altLang="en-US" sz="2400" dirty="0">
                  <a:solidFill>
                    <a:srgbClr val="000000"/>
                  </a:solidFill>
                </a:rPr>
                <a:t>＋</a:t>
              </a:r>
              <a:endParaRPr lang="en-US" altLang="ja-JP" sz="2400" dirty="0">
                <a:solidFill>
                  <a:srgbClr val="000000"/>
                </a:solidFill>
              </a:endParaRPr>
            </a:p>
          </p:txBody>
        </p:sp>
        <p:sp>
          <p:nvSpPr>
            <p:cNvPr id="49" name="正方形/長方形 48"/>
            <p:cNvSpPr/>
            <p:nvPr/>
          </p:nvSpPr>
          <p:spPr>
            <a:xfrm>
              <a:off x="1691680" y="4665011"/>
              <a:ext cx="533053" cy="461665"/>
            </a:xfrm>
            <a:prstGeom prst="rect">
              <a:avLst/>
            </a:prstGeom>
          </p:spPr>
          <p:txBody>
            <a:bodyPr wrap="square">
              <a:spAutoFit/>
            </a:bodyPr>
            <a:lstStyle/>
            <a:p>
              <a:pPr marL="342900" indent="-342900" fontAlgn="base">
                <a:spcBef>
                  <a:spcPct val="50000"/>
                </a:spcBef>
                <a:spcAft>
                  <a:spcPct val="0"/>
                </a:spcAft>
                <a:defRPr/>
              </a:pPr>
              <a:r>
                <a:rPr lang="ja-JP" altLang="en-US" sz="2400" dirty="0">
                  <a:solidFill>
                    <a:srgbClr val="000000"/>
                  </a:solidFill>
                </a:rPr>
                <a:t>＝</a:t>
              </a:r>
              <a:endParaRPr lang="en-US" altLang="ja-JP" sz="2400" dirty="0">
                <a:solidFill>
                  <a:srgbClr val="000000"/>
                </a:solidFill>
              </a:endParaRPr>
            </a:p>
          </p:txBody>
        </p:sp>
        <p:sp>
          <p:nvSpPr>
            <p:cNvPr id="50" name="正方形/長方形 49"/>
            <p:cNvSpPr/>
            <p:nvPr/>
          </p:nvSpPr>
          <p:spPr>
            <a:xfrm>
              <a:off x="191387" y="4431245"/>
              <a:ext cx="533053" cy="461665"/>
            </a:xfrm>
            <a:prstGeom prst="rect">
              <a:avLst/>
            </a:prstGeom>
          </p:spPr>
          <p:txBody>
            <a:bodyPr wrap="square">
              <a:spAutoFit/>
            </a:bodyPr>
            <a:lstStyle/>
            <a:p>
              <a:pPr marL="342900" indent="-342900" algn="ctr" fontAlgn="base">
                <a:spcBef>
                  <a:spcPct val="50000"/>
                </a:spcBef>
                <a:spcAft>
                  <a:spcPct val="0"/>
                </a:spcAft>
                <a:defRPr/>
              </a:pPr>
              <a:r>
                <a:rPr lang="en-US" altLang="ja-JP" sz="2400" dirty="0">
                  <a:solidFill>
                    <a:srgbClr val="000000"/>
                  </a:solidFill>
                </a:rPr>
                <a:t>1</a:t>
              </a:r>
            </a:p>
          </p:txBody>
        </p:sp>
        <p:sp>
          <p:nvSpPr>
            <p:cNvPr id="51" name="正方形/長方形 50"/>
            <p:cNvSpPr/>
            <p:nvPr/>
          </p:nvSpPr>
          <p:spPr>
            <a:xfrm>
              <a:off x="1170502" y="4425237"/>
              <a:ext cx="533053" cy="461665"/>
            </a:xfrm>
            <a:prstGeom prst="rect">
              <a:avLst/>
            </a:prstGeom>
          </p:spPr>
          <p:txBody>
            <a:bodyPr wrap="square">
              <a:spAutoFit/>
            </a:bodyPr>
            <a:lstStyle/>
            <a:p>
              <a:pPr marL="342900" indent="-342900" algn="ctr" fontAlgn="base">
                <a:spcBef>
                  <a:spcPct val="50000"/>
                </a:spcBef>
                <a:spcAft>
                  <a:spcPct val="0"/>
                </a:spcAft>
                <a:defRPr/>
              </a:pPr>
              <a:r>
                <a:rPr lang="en-US" altLang="ja-JP" sz="2400" dirty="0">
                  <a:solidFill>
                    <a:srgbClr val="000000"/>
                  </a:solidFill>
                </a:rPr>
                <a:t>1</a:t>
              </a:r>
            </a:p>
          </p:txBody>
        </p:sp>
        <p:sp>
          <p:nvSpPr>
            <p:cNvPr id="52" name="正方形/長方形 51"/>
            <p:cNvSpPr/>
            <p:nvPr/>
          </p:nvSpPr>
          <p:spPr>
            <a:xfrm>
              <a:off x="2147478" y="4425237"/>
              <a:ext cx="533053" cy="461665"/>
            </a:xfrm>
            <a:prstGeom prst="rect">
              <a:avLst/>
            </a:prstGeom>
          </p:spPr>
          <p:txBody>
            <a:bodyPr wrap="square">
              <a:spAutoFit/>
            </a:bodyPr>
            <a:lstStyle/>
            <a:p>
              <a:pPr marL="342900" indent="-342900" algn="ctr" fontAlgn="base">
                <a:spcBef>
                  <a:spcPct val="50000"/>
                </a:spcBef>
                <a:spcAft>
                  <a:spcPct val="0"/>
                </a:spcAft>
                <a:defRPr/>
              </a:pPr>
              <a:r>
                <a:rPr lang="en-US" altLang="ja-JP" sz="2400" dirty="0">
                  <a:solidFill>
                    <a:srgbClr val="000000"/>
                  </a:solidFill>
                </a:rPr>
                <a:t>1</a:t>
              </a:r>
            </a:p>
          </p:txBody>
        </p:sp>
      </p:grpSp>
      <p:grpSp>
        <p:nvGrpSpPr>
          <p:cNvPr id="9" name="グループ化 8"/>
          <p:cNvGrpSpPr/>
          <p:nvPr/>
        </p:nvGrpSpPr>
        <p:grpSpPr>
          <a:xfrm>
            <a:off x="191387" y="4912791"/>
            <a:ext cx="593186" cy="461665"/>
            <a:chOff x="191387" y="4911551"/>
            <a:chExt cx="593186" cy="461665"/>
          </a:xfrm>
        </p:grpSpPr>
        <p:sp>
          <p:nvSpPr>
            <p:cNvPr id="41" name="正方形/長方形 40"/>
            <p:cNvSpPr/>
            <p:nvPr/>
          </p:nvSpPr>
          <p:spPr>
            <a:xfrm>
              <a:off x="251520" y="4911551"/>
              <a:ext cx="533053" cy="461665"/>
            </a:xfrm>
            <a:prstGeom prst="rect">
              <a:avLst/>
            </a:prstGeom>
          </p:spPr>
          <p:txBody>
            <a:bodyPr wrap="square">
              <a:spAutoFit/>
            </a:bodyPr>
            <a:lstStyle/>
            <a:p>
              <a:pPr marL="342900" indent="-342900" fontAlgn="base">
                <a:spcBef>
                  <a:spcPct val="50000"/>
                </a:spcBef>
                <a:spcAft>
                  <a:spcPct val="0"/>
                </a:spcAft>
                <a:defRPr/>
              </a:pPr>
              <a:r>
                <a:rPr lang="en-US" altLang="ja-JP" sz="2400" dirty="0" err="1">
                  <a:solidFill>
                    <a:srgbClr val="000000"/>
                  </a:solidFill>
                </a:rPr>
                <a:t>T</a:t>
              </a:r>
              <a:r>
                <a:rPr lang="en-US" altLang="ja-JP" sz="2400" baseline="-25000" dirty="0" err="1">
                  <a:solidFill>
                    <a:srgbClr val="000000"/>
                  </a:solidFill>
                </a:rPr>
                <a:t>p</a:t>
              </a:r>
              <a:endParaRPr lang="en-US" altLang="ja-JP" sz="2400" baseline="-25000" dirty="0">
                <a:solidFill>
                  <a:srgbClr val="000000"/>
                </a:solidFill>
              </a:endParaRPr>
            </a:p>
          </p:txBody>
        </p:sp>
        <p:sp>
          <p:nvSpPr>
            <p:cNvPr id="7" name="正方形/長方形 6"/>
            <p:cNvSpPr/>
            <p:nvPr/>
          </p:nvSpPr>
          <p:spPr>
            <a:xfrm>
              <a:off x="191387" y="4951803"/>
              <a:ext cx="593186" cy="42141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000000"/>
                </a:solidFill>
              </a:endParaRPr>
            </a:p>
          </p:txBody>
        </p:sp>
      </p:grpSp>
      <p:grpSp>
        <p:nvGrpSpPr>
          <p:cNvPr id="10" name="グループ化 9"/>
          <p:cNvGrpSpPr/>
          <p:nvPr/>
        </p:nvGrpSpPr>
        <p:grpSpPr>
          <a:xfrm>
            <a:off x="1174991" y="4905543"/>
            <a:ext cx="617694" cy="468913"/>
            <a:chOff x="1174991" y="4905543"/>
            <a:chExt cx="617694" cy="468913"/>
          </a:xfrm>
        </p:grpSpPr>
        <p:sp>
          <p:nvSpPr>
            <p:cNvPr id="45" name="正方形/長方形 44"/>
            <p:cNvSpPr/>
            <p:nvPr/>
          </p:nvSpPr>
          <p:spPr>
            <a:xfrm>
              <a:off x="1259632" y="4905543"/>
              <a:ext cx="533053" cy="461665"/>
            </a:xfrm>
            <a:prstGeom prst="rect">
              <a:avLst/>
            </a:prstGeom>
          </p:spPr>
          <p:txBody>
            <a:bodyPr wrap="square">
              <a:spAutoFit/>
            </a:bodyPr>
            <a:lstStyle/>
            <a:p>
              <a:pPr marL="342900" indent="-342900" fontAlgn="base">
                <a:spcBef>
                  <a:spcPct val="50000"/>
                </a:spcBef>
                <a:spcAft>
                  <a:spcPct val="0"/>
                </a:spcAft>
                <a:defRPr/>
              </a:pPr>
              <a:r>
                <a:rPr lang="en-US" altLang="ja-JP" sz="2400" dirty="0">
                  <a:solidFill>
                    <a:srgbClr val="000000"/>
                  </a:solidFill>
                </a:rPr>
                <a:t>T</a:t>
              </a:r>
              <a:r>
                <a:rPr lang="en-US" altLang="ja-JP" sz="2400" baseline="-25000" dirty="0">
                  <a:solidFill>
                    <a:srgbClr val="000000"/>
                  </a:solidFill>
                </a:rPr>
                <a:t>b</a:t>
              </a:r>
            </a:p>
          </p:txBody>
        </p:sp>
        <p:sp>
          <p:nvSpPr>
            <p:cNvPr id="56" name="正方形/長方形 55"/>
            <p:cNvSpPr/>
            <p:nvPr/>
          </p:nvSpPr>
          <p:spPr>
            <a:xfrm>
              <a:off x="1174991" y="4953043"/>
              <a:ext cx="593186" cy="421413"/>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000000"/>
                </a:solidFill>
              </a:endParaRPr>
            </a:p>
          </p:txBody>
        </p:sp>
      </p:grpSp>
      <p:grpSp>
        <p:nvGrpSpPr>
          <p:cNvPr id="11" name="グループ化 10"/>
          <p:cNvGrpSpPr/>
          <p:nvPr/>
        </p:nvGrpSpPr>
        <p:grpSpPr>
          <a:xfrm>
            <a:off x="2202364" y="4918658"/>
            <a:ext cx="593186" cy="469671"/>
            <a:chOff x="2202364" y="4904785"/>
            <a:chExt cx="593186" cy="469671"/>
          </a:xfrm>
        </p:grpSpPr>
        <p:sp>
          <p:nvSpPr>
            <p:cNvPr id="46" name="正方形/長方形 45"/>
            <p:cNvSpPr/>
            <p:nvPr/>
          </p:nvSpPr>
          <p:spPr>
            <a:xfrm>
              <a:off x="2214997" y="4904785"/>
              <a:ext cx="533053" cy="461665"/>
            </a:xfrm>
            <a:prstGeom prst="rect">
              <a:avLst/>
            </a:prstGeom>
          </p:spPr>
          <p:txBody>
            <a:bodyPr wrap="square">
              <a:spAutoFit/>
            </a:bodyPr>
            <a:lstStyle/>
            <a:p>
              <a:pPr marL="342900" indent="-342900" fontAlgn="base">
                <a:spcBef>
                  <a:spcPct val="50000"/>
                </a:spcBef>
                <a:spcAft>
                  <a:spcPct val="0"/>
                </a:spcAft>
                <a:defRPr/>
              </a:pPr>
              <a:r>
                <a:rPr lang="en-US" altLang="ja-JP" sz="2400" dirty="0" err="1">
                  <a:solidFill>
                    <a:srgbClr val="000000"/>
                  </a:solidFill>
                </a:rPr>
                <a:t>T</a:t>
              </a:r>
              <a:r>
                <a:rPr lang="en-US" altLang="ja-JP" sz="2400" baseline="-25000" dirty="0" err="1">
                  <a:solidFill>
                    <a:srgbClr val="000000"/>
                  </a:solidFill>
                </a:rPr>
                <a:t>e</a:t>
              </a:r>
              <a:endParaRPr lang="en-US" altLang="ja-JP" sz="2400" baseline="-25000" dirty="0">
                <a:solidFill>
                  <a:srgbClr val="000000"/>
                </a:solidFill>
              </a:endParaRPr>
            </a:p>
          </p:txBody>
        </p:sp>
        <p:sp>
          <p:nvSpPr>
            <p:cNvPr id="58" name="正方形/長方形 57"/>
            <p:cNvSpPr/>
            <p:nvPr/>
          </p:nvSpPr>
          <p:spPr>
            <a:xfrm>
              <a:off x="2202364" y="4953043"/>
              <a:ext cx="593186" cy="4214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000000"/>
                </a:solidFill>
              </a:endParaRPr>
            </a:p>
          </p:txBody>
        </p:sp>
      </p:grpSp>
      <p:sp>
        <p:nvSpPr>
          <p:cNvPr id="61" name="Rectangle 81"/>
          <p:cNvSpPr>
            <a:spLocks noChangeArrowheads="1"/>
          </p:cNvSpPr>
          <p:nvPr/>
        </p:nvSpPr>
        <p:spPr bwMode="auto">
          <a:xfrm>
            <a:off x="1013925" y="2564904"/>
            <a:ext cx="6984776" cy="4104456"/>
          </a:xfrm>
          <a:prstGeom prst="rect">
            <a:avLst/>
          </a:prstGeom>
          <a:solidFill>
            <a:schemeClr val="bg1"/>
          </a:solidFill>
          <a:ln w="19050">
            <a:solidFill>
              <a:srgbClr val="00B0F0"/>
            </a:solidFill>
            <a:miter lim="800000"/>
            <a:headEnd/>
            <a:tailEnd/>
          </a:ln>
        </p:spPr>
        <p:txBody>
          <a:bodyPr wrap="none" anchor="ctr"/>
          <a:lstStyle/>
          <a:p>
            <a:pPr fontAlgn="base">
              <a:spcBef>
                <a:spcPct val="0"/>
              </a:spcBef>
              <a:spcAft>
                <a:spcPct val="0"/>
              </a:spcAft>
              <a:defRPr/>
            </a:pPr>
            <a:endParaRPr lang="ja-JP" altLang="en-US" sz="2400" dirty="0">
              <a:solidFill>
                <a:srgbClr val="FFFFFF"/>
              </a:solidFill>
            </a:endParaRPr>
          </a:p>
        </p:txBody>
      </p:sp>
      <p:grpSp>
        <p:nvGrpSpPr>
          <p:cNvPr id="62" name="グループ化 122"/>
          <p:cNvGrpSpPr/>
          <p:nvPr/>
        </p:nvGrpSpPr>
        <p:grpSpPr>
          <a:xfrm>
            <a:off x="2772117" y="2636912"/>
            <a:ext cx="3528392" cy="3953636"/>
            <a:chOff x="1794929" y="570717"/>
            <a:chExt cx="1911078" cy="3086139"/>
          </a:xfrm>
        </p:grpSpPr>
        <p:sp>
          <p:nvSpPr>
            <p:cNvPr id="63" name="フリーフォーム 62"/>
            <p:cNvSpPr/>
            <p:nvPr/>
          </p:nvSpPr>
          <p:spPr>
            <a:xfrm>
              <a:off x="1794929" y="570717"/>
              <a:ext cx="1911078" cy="3086139"/>
            </a:xfrm>
            <a:custGeom>
              <a:avLst/>
              <a:gdLst>
                <a:gd name="connsiteX0" fmla="*/ 731146 w 1911078"/>
                <a:gd name="connsiteY0" fmla="*/ 902246 h 3221904"/>
                <a:gd name="connsiteX1" fmla="*/ 736756 w 1911078"/>
                <a:gd name="connsiteY1" fmla="*/ 829319 h 3221904"/>
                <a:gd name="connsiteX2" fmla="*/ 703097 w 1911078"/>
                <a:gd name="connsiteY2" fmla="*/ 778830 h 3221904"/>
                <a:gd name="connsiteX3" fmla="*/ 630170 w 1911078"/>
                <a:gd name="connsiteY3" fmla="*/ 790050 h 3221904"/>
                <a:gd name="connsiteX4" fmla="*/ 557242 w 1911078"/>
                <a:gd name="connsiteY4" fmla="*/ 778830 h 3221904"/>
                <a:gd name="connsiteX5" fmla="*/ 540413 w 1911078"/>
                <a:gd name="connsiteY5" fmla="*/ 705903 h 3221904"/>
                <a:gd name="connsiteX6" fmla="*/ 517973 w 1911078"/>
                <a:gd name="connsiteY6" fmla="*/ 672244 h 3221904"/>
                <a:gd name="connsiteX7" fmla="*/ 529193 w 1911078"/>
                <a:gd name="connsiteY7" fmla="*/ 644195 h 3221904"/>
                <a:gd name="connsiteX8" fmla="*/ 495534 w 1911078"/>
                <a:gd name="connsiteY8" fmla="*/ 610536 h 3221904"/>
                <a:gd name="connsiteX9" fmla="*/ 517973 w 1911078"/>
                <a:gd name="connsiteY9" fmla="*/ 548828 h 3221904"/>
                <a:gd name="connsiteX10" fmla="*/ 456265 w 1911078"/>
                <a:gd name="connsiteY10" fmla="*/ 509559 h 3221904"/>
                <a:gd name="connsiteX11" fmla="*/ 501144 w 1911078"/>
                <a:gd name="connsiteY11" fmla="*/ 447851 h 3221904"/>
                <a:gd name="connsiteX12" fmla="*/ 523583 w 1911078"/>
                <a:gd name="connsiteY12" fmla="*/ 391753 h 3221904"/>
                <a:gd name="connsiteX13" fmla="*/ 529193 w 1911078"/>
                <a:gd name="connsiteY13" fmla="*/ 262727 h 3221904"/>
                <a:gd name="connsiteX14" fmla="*/ 590901 w 1911078"/>
                <a:gd name="connsiteY14" fmla="*/ 133701 h 3221904"/>
                <a:gd name="connsiteX15" fmla="*/ 731146 w 1911078"/>
                <a:gd name="connsiteY15" fmla="*/ 32725 h 3221904"/>
                <a:gd name="connsiteX16" fmla="*/ 938709 w 1911078"/>
                <a:gd name="connsiteY16" fmla="*/ 10285 h 3221904"/>
                <a:gd name="connsiteX17" fmla="*/ 1123833 w 1911078"/>
                <a:gd name="connsiteY17" fmla="*/ 94433 h 3221904"/>
                <a:gd name="connsiteX18" fmla="*/ 1213590 w 1911078"/>
                <a:gd name="connsiteY18" fmla="*/ 301996 h 3221904"/>
                <a:gd name="connsiteX19" fmla="*/ 1179932 w 1911078"/>
                <a:gd name="connsiteY19" fmla="*/ 481510 h 3221904"/>
                <a:gd name="connsiteX20" fmla="*/ 1123833 w 1911078"/>
                <a:gd name="connsiteY20" fmla="*/ 582487 h 3221904"/>
                <a:gd name="connsiteX21" fmla="*/ 1050906 w 1911078"/>
                <a:gd name="connsiteY21" fmla="*/ 677853 h 3221904"/>
                <a:gd name="connsiteX22" fmla="*/ 1045296 w 1911078"/>
                <a:gd name="connsiteY22" fmla="*/ 778830 h 3221904"/>
                <a:gd name="connsiteX23" fmla="*/ 1078955 w 1911078"/>
                <a:gd name="connsiteY23" fmla="*/ 879807 h 3221904"/>
                <a:gd name="connsiteX24" fmla="*/ 1230420 w 1911078"/>
                <a:gd name="connsiteY24" fmla="*/ 963954 h 3221904"/>
                <a:gd name="connsiteX25" fmla="*/ 1421154 w 1911078"/>
                <a:gd name="connsiteY25" fmla="*/ 1014442 h 3221904"/>
                <a:gd name="connsiteX26" fmla="*/ 1583838 w 1911078"/>
                <a:gd name="connsiteY26" fmla="*/ 1104199 h 3221904"/>
                <a:gd name="connsiteX27" fmla="*/ 1667986 w 1911078"/>
                <a:gd name="connsiteY27" fmla="*/ 1294933 h 3221904"/>
                <a:gd name="connsiteX28" fmla="*/ 1757743 w 1911078"/>
                <a:gd name="connsiteY28" fmla="*/ 1687620 h 3221904"/>
                <a:gd name="connsiteX29" fmla="*/ 1830670 w 1911078"/>
                <a:gd name="connsiteY29" fmla="*/ 2035429 h 3221904"/>
                <a:gd name="connsiteX30" fmla="*/ 1886768 w 1911078"/>
                <a:gd name="connsiteY30" fmla="*/ 2377628 h 3221904"/>
                <a:gd name="connsiteX31" fmla="*/ 1909208 w 1911078"/>
                <a:gd name="connsiteY31" fmla="*/ 2461775 h 3221904"/>
                <a:gd name="connsiteX32" fmla="*/ 1875549 w 1911078"/>
                <a:gd name="connsiteY32" fmla="*/ 2461775 h 3221904"/>
                <a:gd name="connsiteX33" fmla="*/ 1634327 w 1911078"/>
                <a:gd name="connsiteY33" fmla="*/ 2456165 h 3221904"/>
                <a:gd name="connsiteX34" fmla="*/ 1600668 w 1911078"/>
                <a:gd name="connsiteY34" fmla="*/ 2456165 h 3221904"/>
                <a:gd name="connsiteX35" fmla="*/ 1583838 w 1911078"/>
                <a:gd name="connsiteY35" fmla="*/ 2343969 h 3221904"/>
                <a:gd name="connsiteX36" fmla="*/ 1522130 w 1911078"/>
                <a:gd name="connsiteY36" fmla="*/ 2001770 h 3221904"/>
                <a:gd name="connsiteX37" fmla="*/ 1477252 w 1911078"/>
                <a:gd name="connsiteY37" fmla="*/ 1805426 h 3221904"/>
                <a:gd name="connsiteX38" fmla="*/ 1460422 w 1911078"/>
                <a:gd name="connsiteY38" fmla="*/ 1670791 h 3221904"/>
                <a:gd name="connsiteX39" fmla="*/ 1426763 w 1911078"/>
                <a:gd name="connsiteY39" fmla="*/ 1586644 h 3221904"/>
                <a:gd name="connsiteX40" fmla="*/ 1404324 w 1911078"/>
                <a:gd name="connsiteY40" fmla="*/ 1726889 h 3221904"/>
                <a:gd name="connsiteX41" fmla="*/ 1376275 w 1911078"/>
                <a:gd name="connsiteY41" fmla="*/ 1906403 h 3221904"/>
                <a:gd name="connsiteX42" fmla="*/ 1387495 w 1911078"/>
                <a:gd name="connsiteY42" fmla="*/ 2136406 h 3221904"/>
                <a:gd name="connsiteX43" fmla="*/ 1404324 w 1911078"/>
                <a:gd name="connsiteY43" fmla="*/ 2293480 h 3221904"/>
                <a:gd name="connsiteX44" fmla="*/ 1466032 w 1911078"/>
                <a:gd name="connsiteY44" fmla="*/ 2472995 h 3221904"/>
                <a:gd name="connsiteX45" fmla="*/ 1516521 w 1911078"/>
                <a:gd name="connsiteY45" fmla="*/ 2624460 h 3221904"/>
                <a:gd name="connsiteX46" fmla="*/ 1550179 w 1911078"/>
                <a:gd name="connsiteY46" fmla="*/ 2927390 h 3221904"/>
                <a:gd name="connsiteX47" fmla="*/ 1538960 w 1911078"/>
                <a:gd name="connsiteY47" fmla="*/ 3129343 h 3221904"/>
                <a:gd name="connsiteX48" fmla="*/ 1544570 w 1911078"/>
                <a:gd name="connsiteY48" fmla="*/ 3207880 h 3221904"/>
                <a:gd name="connsiteX49" fmla="*/ 1471642 w 1911078"/>
                <a:gd name="connsiteY49" fmla="*/ 3207880 h 3221904"/>
                <a:gd name="connsiteX50" fmla="*/ 1185541 w 1911078"/>
                <a:gd name="connsiteY50" fmla="*/ 3207880 h 3221904"/>
                <a:gd name="connsiteX51" fmla="*/ 1039686 w 1911078"/>
                <a:gd name="connsiteY51" fmla="*/ 3202271 h 3221904"/>
                <a:gd name="connsiteX52" fmla="*/ 983588 w 1911078"/>
                <a:gd name="connsiteY52" fmla="*/ 3202271 h 3221904"/>
                <a:gd name="connsiteX53" fmla="*/ 983588 w 1911078"/>
                <a:gd name="connsiteY53" fmla="*/ 3179831 h 3221904"/>
                <a:gd name="connsiteX54" fmla="*/ 961149 w 1911078"/>
                <a:gd name="connsiteY54" fmla="*/ 3140563 h 3221904"/>
                <a:gd name="connsiteX55" fmla="*/ 916270 w 1911078"/>
                <a:gd name="connsiteY55" fmla="*/ 3134953 h 3221904"/>
                <a:gd name="connsiteX56" fmla="*/ 882611 w 1911078"/>
                <a:gd name="connsiteY56" fmla="*/ 3185441 h 3221904"/>
                <a:gd name="connsiteX57" fmla="*/ 882611 w 1911078"/>
                <a:gd name="connsiteY57" fmla="*/ 3213490 h 3221904"/>
                <a:gd name="connsiteX58" fmla="*/ 747976 w 1911078"/>
                <a:gd name="connsiteY58" fmla="*/ 3213490 h 3221904"/>
                <a:gd name="connsiteX59" fmla="*/ 450655 w 1911078"/>
                <a:gd name="connsiteY59" fmla="*/ 3213490 h 3221904"/>
                <a:gd name="connsiteX60" fmla="*/ 366508 w 1911078"/>
                <a:gd name="connsiteY60" fmla="*/ 3207880 h 3221904"/>
                <a:gd name="connsiteX61" fmla="*/ 366508 w 1911078"/>
                <a:gd name="connsiteY61" fmla="*/ 3129343 h 3221904"/>
                <a:gd name="connsiteX62" fmla="*/ 355289 w 1911078"/>
                <a:gd name="connsiteY62" fmla="*/ 2916170 h 3221904"/>
                <a:gd name="connsiteX63" fmla="*/ 349679 w 1911078"/>
                <a:gd name="connsiteY63" fmla="*/ 2775925 h 3221904"/>
                <a:gd name="connsiteX64" fmla="*/ 377728 w 1911078"/>
                <a:gd name="connsiteY64" fmla="*/ 2540312 h 3221904"/>
                <a:gd name="connsiteX65" fmla="*/ 433826 w 1911078"/>
                <a:gd name="connsiteY65" fmla="*/ 2299090 h 3221904"/>
                <a:gd name="connsiteX66" fmla="*/ 461875 w 1911078"/>
                <a:gd name="connsiteY66" fmla="*/ 2097137 h 3221904"/>
                <a:gd name="connsiteX67" fmla="*/ 450655 w 1911078"/>
                <a:gd name="connsiteY67" fmla="*/ 1855915 h 3221904"/>
                <a:gd name="connsiteX68" fmla="*/ 439436 w 1911078"/>
                <a:gd name="connsiteY68" fmla="*/ 1710060 h 3221904"/>
                <a:gd name="connsiteX69" fmla="*/ 422606 w 1911078"/>
                <a:gd name="connsiteY69" fmla="*/ 1569814 h 3221904"/>
                <a:gd name="connsiteX70" fmla="*/ 366508 w 1911078"/>
                <a:gd name="connsiteY70" fmla="*/ 1726889 h 3221904"/>
                <a:gd name="connsiteX71" fmla="*/ 344069 w 1911078"/>
                <a:gd name="connsiteY71" fmla="*/ 1917623 h 3221904"/>
                <a:gd name="connsiteX72" fmla="*/ 316020 w 1911078"/>
                <a:gd name="connsiteY72" fmla="*/ 2108357 h 3221904"/>
                <a:gd name="connsiteX73" fmla="*/ 276751 w 1911078"/>
                <a:gd name="connsiteY73" fmla="*/ 2355188 h 3221904"/>
                <a:gd name="connsiteX74" fmla="*/ 271141 w 1911078"/>
                <a:gd name="connsiteY74" fmla="*/ 2428116 h 3221904"/>
                <a:gd name="connsiteX75" fmla="*/ 254312 w 1911078"/>
                <a:gd name="connsiteY75" fmla="*/ 2467385 h 3221904"/>
                <a:gd name="connsiteX76" fmla="*/ 142116 w 1911078"/>
                <a:gd name="connsiteY76" fmla="*/ 2461775 h 3221904"/>
                <a:gd name="connsiteX77" fmla="*/ 24309 w 1911078"/>
                <a:gd name="connsiteY77" fmla="*/ 2467385 h 3221904"/>
                <a:gd name="connsiteX78" fmla="*/ 1870 w 1911078"/>
                <a:gd name="connsiteY78" fmla="*/ 2433726 h 3221904"/>
                <a:gd name="connsiteX79" fmla="*/ 35529 w 1911078"/>
                <a:gd name="connsiteY79" fmla="*/ 2214943 h 3221904"/>
                <a:gd name="connsiteX80" fmla="*/ 74798 w 1911078"/>
                <a:gd name="connsiteY80" fmla="*/ 1855915 h 3221904"/>
                <a:gd name="connsiteX81" fmla="*/ 125286 w 1911078"/>
                <a:gd name="connsiteY81" fmla="*/ 1457618 h 3221904"/>
                <a:gd name="connsiteX82" fmla="*/ 170165 w 1911078"/>
                <a:gd name="connsiteY82" fmla="*/ 1233225 h 3221904"/>
                <a:gd name="connsiteX83" fmla="*/ 243092 w 1911078"/>
                <a:gd name="connsiteY83" fmla="*/ 1115419 h 3221904"/>
                <a:gd name="connsiteX84" fmla="*/ 439436 w 1911078"/>
                <a:gd name="connsiteY84" fmla="*/ 1036882 h 3221904"/>
                <a:gd name="connsiteX85" fmla="*/ 630170 w 1911078"/>
                <a:gd name="connsiteY85" fmla="*/ 969564 h 3221904"/>
                <a:gd name="connsiteX86" fmla="*/ 731146 w 1911078"/>
                <a:gd name="connsiteY86" fmla="*/ 902246 h 32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911078" h="3221904">
                  <a:moveTo>
                    <a:pt x="731146" y="902246"/>
                  </a:moveTo>
                  <a:cubicBezTo>
                    <a:pt x="748910" y="878872"/>
                    <a:pt x="741431" y="849888"/>
                    <a:pt x="736756" y="829319"/>
                  </a:cubicBezTo>
                  <a:cubicBezTo>
                    <a:pt x="732081" y="808750"/>
                    <a:pt x="720861" y="785375"/>
                    <a:pt x="703097" y="778830"/>
                  </a:cubicBezTo>
                  <a:cubicBezTo>
                    <a:pt x="685333" y="772285"/>
                    <a:pt x="654479" y="790050"/>
                    <a:pt x="630170" y="790050"/>
                  </a:cubicBezTo>
                  <a:cubicBezTo>
                    <a:pt x="605861" y="790050"/>
                    <a:pt x="572201" y="792854"/>
                    <a:pt x="557242" y="778830"/>
                  </a:cubicBezTo>
                  <a:cubicBezTo>
                    <a:pt x="542283" y="764806"/>
                    <a:pt x="546958" y="723667"/>
                    <a:pt x="540413" y="705903"/>
                  </a:cubicBezTo>
                  <a:cubicBezTo>
                    <a:pt x="533868" y="688139"/>
                    <a:pt x="519843" y="682529"/>
                    <a:pt x="517973" y="672244"/>
                  </a:cubicBezTo>
                  <a:cubicBezTo>
                    <a:pt x="516103" y="661959"/>
                    <a:pt x="532933" y="654480"/>
                    <a:pt x="529193" y="644195"/>
                  </a:cubicBezTo>
                  <a:cubicBezTo>
                    <a:pt x="525453" y="633910"/>
                    <a:pt x="497404" y="626430"/>
                    <a:pt x="495534" y="610536"/>
                  </a:cubicBezTo>
                  <a:cubicBezTo>
                    <a:pt x="493664" y="594642"/>
                    <a:pt x="524518" y="565658"/>
                    <a:pt x="517973" y="548828"/>
                  </a:cubicBezTo>
                  <a:cubicBezTo>
                    <a:pt x="511428" y="531999"/>
                    <a:pt x="459070" y="526389"/>
                    <a:pt x="456265" y="509559"/>
                  </a:cubicBezTo>
                  <a:cubicBezTo>
                    <a:pt x="453460" y="492730"/>
                    <a:pt x="489924" y="467485"/>
                    <a:pt x="501144" y="447851"/>
                  </a:cubicBezTo>
                  <a:cubicBezTo>
                    <a:pt x="512364" y="428217"/>
                    <a:pt x="518908" y="422607"/>
                    <a:pt x="523583" y="391753"/>
                  </a:cubicBezTo>
                  <a:cubicBezTo>
                    <a:pt x="528258" y="360899"/>
                    <a:pt x="517973" y="305736"/>
                    <a:pt x="529193" y="262727"/>
                  </a:cubicBezTo>
                  <a:cubicBezTo>
                    <a:pt x="540413" y="219718"/>
                    <a:pt x="557242" y="172035"/>
                    <a:pt x="590901" y="133701"/>
                  </a:cubicBezTo>
                  <a:cubicBezTo>
                    <a:pt x="624560" y="95367"/>
                    <a:pt x="673178" y="53294"/>
                    <a:pt x="731146" y="32725"/>
                  </a:cubicBezTo>
                  <a:cubicBezTo>
                    <a:pt x="789114" y="12156"/>
                    <a:pt x="873261" y="0"/>
                    <a:pt x="938709" y="10285"/>
                  </a:cubicBezTo>
                  <a:cubicBezTo>
                    <a:pt x="1004157" y="20570"/>
                    <a:pt x="1078020" y="45815"/>
                    <a:pt x="1123833" y="94433"/>
                  </a:cubicBezTo>
                  <a:cubicBezTo>
                    <a:pt x="1169646" y="143051"/>
                    <a:pt x="1204240" y="237483"/>
                    <a:pt x="1213590" y="301996"/>
                  </a:cubicBezTo>
                  <a:cubicBezTo>
                    <a:pt x="1222940" y="366509"/>
                    <a:pt x="1194891" y="434762"/>
                    <a:pt x="1179932" y="481510"/>
                  </a:cubicBezTo>
                  <a:cubicBezTo>
                    <a:pt x="1164973" y="528258"/>
                    <a:pt x="1145337" y="549763"/>
                    <a:pt x="1123833" y="582487"/>
                  </a:cubicBezTo>
                  <a:cubicBezTo>
                    <a:pt x="1102329" y="615211"/>
                    <a:pt x="1063995" y="645129"/>
                    <a:pt x="1050906" y="677853"/>
                  </a:cubicBezTo>
                  <a:cubicBezTo>
                    <a:pt x="1037817" y="710577"/>
                    <a:pt x="1040621" y="745171"/>
                    <a:pt x="1045296" y="778830"/>
                  </a:cubicBezTo>
                  <a:cubicBezTo>
                    <a:pt x="1049971" y="812489"/>
                    <a:pt x="1048101" y="848953"/>
                    <a:pt x="1078955" y="879807"/>
                  </a:cubicBezTo>
                  <a:cubicBezTo>
                    <a:pt x="1109809" y="910661"/>
                    <a:pt x="1173387" y="941515"/>
                    <a:pt x="1230420" y="963954"/>
                  </a:cubicBezTo>
                  <a:cubicBezTo>
                    <a:pt x="1287453" y="986393"/>
                    <a:pt x="1362251" y="991068"/>
                    <a:pt x="1421154" y="1014442"/>
                  </a:cubicBezTo>
                  <a:cubicBezTo>
                    <a:pt x="1480057" y="1037816"/>
                    <a:pt x="1542699" y="1057450"/>
                    <a:pt x="1583838" y="1104199"/>
                  </a:cubicBezTo>
                  <a:cubicBezTo>
                    <a:pt x="1624977" y="1150948"/>
                    <a:pt x="1639002" y="1197696"/>
                    <a:pt x="1667986" y="1294933"/>
                  </a:cubicBezTo>
                  <a:cubicBezTo>
                    <a:pt x="1696970" y="1392170"/>
                    <a:pt x="1730629" y="1564204"/>
                    <a:pt x="1757743" y="1687620"/>
                  </a:cubicBezTo>
                  <a:cubicBezTo>
                    <a:pt x="1784857" y="1811036"/>
                    <a:pt x="1809166" y="1920428"/>
                    <a:pt x="1830670" y="2035429"/>
                  </a:cubicBezTo>
                  <a:cubicBezTo>
                    <a:pt x="1852174" y="2150430"/>
                    <a:pt x="1873678" y="2306570"/>
                    <a:pt x="1886768" y="2377628"/>
                  </a:cubicBezTo>
                  <a:cubicBezTo>
                    <a:pt x="1899858" y="2448686"/>
                    <a:pt x="1911078" y="2447751"/>
                    <a:pt x="1909208" y="2461775"/>
                  </a:cubicBezTo>
                  <a:cubicBezTo>
                    <a:pt x="1907338" y="2475800"/>
                    <a:pt x="1875549" y="2461775"/>
                    <a:pt x="1875549" y="2461775"/>
                  </a:cubicBezTo>
                  <a:lnTo>
                    <a:pt x="1634327" y="2456165"/>
                  </a:lnTo>
                  <a:cubicBezTo>
                    <a:pt x="1588514" y="2455230"/>
                    <a:pt x="1609083" y="2474864"/>
                    <a:pt x="1600668" y="2456165"/>
                  </a:cubicBezTo>
                  <a:cubicBezTo>
                    <a:pt x="1592253" y="2437466"/>
                    <a:pt x="1596928" y="2419701"/>
                    <a:pt x="1583838" y="2343969"/>
                  </a:cubicBezTo>
                  <a:cubicBezTo>
                    <a:pt x="1570748" y="2268237"/>
                    <a:pt x="1539894" y="2091527"/>
                    <a:pt x="1522130" y="2001770"/>
                  </a:cubicBezTo>
                  <a:cubicBezTo>
                    <a:pt x="1504366" y="1912013"/>
                    <a:pt x="1487537" y="1860589"/>
                    <a:pt x="1477252" y="1805426"/>
                  </a:cubicBezTo>
                  <a:cubicBezTo>
                    <a:pt x="1466967" y="1750263"/>
                    <a:pt x="1468837" y="1707255"/>
                    <a:pt x="1460422" y="1670791"/>
                  </a:cubicBezTo>
                  <a:cubicBezTo>
                    <a:pt x="1452007" y="1634327"/>
                    <a:pt x="1436113" y="1577294"/>
                    <a:pt x="1426763" y="1586644"/>
                  </a:cubicBezTo>
                  <a:cubicBezTo>
                    <a:pt x="1417413" y="1595994"/>
                    <a:pt x="1412739" y="1673596"/>
                    <a:pt x="1404324" y="1726889"/>
                  </a:cubicBezTo>
                  <a:cubicBezTo>
                    <a:pt x="1395909" y="1780182"/>
                    <a:pt x="1379080" y="1838150"/>
                    <a:pt x="1376275" y="1906403"/>
                  </a:cubicBezTo>
                  <a:cubicBezTo>
                    <a:pt x="1373470" y="1974656"/>
                    <a:pt x="1382820" y="2071893"/>
                    <a:pt x="1387495" y="2136406"/>
                  </a:cubicBezTo>
                  <a:cubicBezTo>
                    <a:pt x="1392170" y="2200919"/>
                    <a:pt x="1391234" y="2237382"/>
                    <a:pt x="1404324" y="2293480"/>
                  </a:cubicBezTo>
                  <a:cubicBezTo>
                    <a:pt x="1417414" y="2349578"/>
                    <a:pt x="1447333" y="2417832"/>
                    <a:pt x="1466032" y="2472995"/>
                  </a:cubicBezTo>
                  <a:cubicBezTo>
                    <a:pt x="1484732" y="2528158"/>
                    <a:pt x="1502497" y="2548728"/>
                    <a:pt x="1516521" y="2624460"/>
                  </a:cubicBezTo>
                  <a:cubicBezTo>
                    <a:pt x="1530545" y="2700192"/>
                    <a:pt x="1546439" y="2843243"/>
                    <a:pt x="1550179" y="2927390"/>
                  </a:cubicBezTo>
                  <a:cubicBezTo>
                    <a:pt x="1553919" y="3011537"/>
                    <a:pt x="1539895" y="3082595"/>
                    <a:pt x="1538960" y="3129343"/>
                  </a:cubicBezTo>
                  <a:cubicBezTo>
                    <a:pt x="1538025" y="3176091"/>
                    <a:pt x="1555790" y="3194790"/>
                    <a:pt x="1544570" y="3207880"/>
                  </a:cubicBezTo>
                  <a:cubicBezTo>
                    <a:pt x="1533350" y="3220970"/>
                    <a:pt x="1471642" y="3207880"/>
                    <a:pt x="1471642" y="3207880"/>
                  </a:cubicBezTo>
                  <a:lnTo>
                    <a:pt x="1185541" y="3207880"/>
                  </a:lnTo>
                  <a:cubicBezTo>
                    <a:pt x="1113548" y="3206945"/>
                    <a:pt x="1073345" y="3203206"/>
                    <a:pt x="1039686" y="3202271"/>
                  </a:cubicBezTo>
                  <a:cubicBezTo>
                    <a:pt x="1006027" y="3201336"/>
                    <a:pt x="992938" y="3206011"/>
                    <a:pt x="983588" y="3202271"/>
                  </a:cubicBezTo>
                  <a:cubicBezTo>
                    <a:pt x="974238" y="3198531"/>
                    <a:pt x="987328" y="3190116"/>
                    <a:pt x="983588" y="3179831"/>
                  </a:cubicBezTo>
                  <a:cubicBezTo>
                    <a:pt x="979848" y="3169546"/>
                    <a:pt x="972369" y="3148043"/>
                    <a:pt x="961149" y="3140563"/>
                  </a:cubicBezTo>
                  <a:cubicBezTo>
                    <a:pt x="949929" y="3133083"/>
                    <a:pt x="929360" y="3127473"/>
                    <a:pt x="916270" y="3134953"/>
                  </a:cubicBezTo>
                  <a:cubicBezTo>
                    <a:pt x="903180" y="3142433"/>
                    <a:pt x="888221" y="3172352"/>
                    <a:pt x="882611" y="3185441"/>
                  </a:cubicBezTo>
                  <a:cubicBezTo>
                    <a:pt x="877001" y="3198531"/>
                    <a:pt x="905050" y="3208815"/>
                    <a:pt x="882611" y="3213490"/>
                  </a:cubicBezTo>
                  <a:cubicBezTo>
                    <a:pt x="860172" y="3218165"/>
                    <a:pt x="747976" y="3213490"/>
                    <a:pt x="747976" y="3213490"/>
                  </a:cubicBezTo>
                  <a:lnTo>
                    <a:pt x="450655" y="3213490"/>
                  </a:lnTo>
                  <a:cubicBezTo>
                    <a:pt x="387077" y="3212555"/>
                    <a:pt x="380532" y="3221904"/>
                    <a:pt x="366508" y="3207880"/>
                  </a:cubicBezTo>
                  <a:cubicBezTo>
                    <a:pt x="352484" y="3193856"/>
                    <a:pt x="368378" y="3177961"/>
                    <a:pt x="366508" y="3129343"/>
                  </a:cubicBezTo>
                  <a:cubicBezTo>
                    <a:pt x="364638" y="3080725"/>
                    <a:pt x="358094" y="2975073"/>
                    <a:pt x="355289" y="2916170"/>
                  </a:cubicBezTo>
                  <a:cubicBezTo>
                    <a:pt x="352484" y="2857267"/>
                    <a:pt x="345939" y="2838568"/>
                    <a:pt x="349679" y="2775925"/>
                  </a:cubicBezTo>
                  <a:cubicBezTo>
                    <a:pt x="353419" y="2713282"/>
                    <a:pt x="363703" y="2619785"/>
                    <a:pt x="377728" y="2540312"/>
                  </a:cubicBezTo>
                  <a:cubicBezTo>
                    <a:pt x="391753" y="2460839"/>
                    <a:pt x="419802" y="2372952"/>
                    <a:pt x="433826" y="2299090"/>
                  </a:cubicBezTo>
                  <a:cubicBezTo>
                    <a:pt x="447850" y="2225228"/>
                    <a:pt x="459070" y="2170999"/>
                    <a:pt x="461875" y="2097137"/>
                  </a:cubicBezTo>
                  <a:cubicBezTo>
                    <a:pt x="464680" y="2023275"/>
                    <a:pt x="454395" y="1920428"/>
                    <a:pt x="450655" y="1855915"/>
                  </a:cubicBezTo>
                  <a:cubicBezTo>
                    <a:pt x="446915" y="1791402"/>
                    <a:pt x="444111" y="1757744"/>
                    <a:pt x="439436" y="1710060"/>
                  </a:cubicBezTo>
                  <a:cubicBezTo>
                    <a:pt x="434761" y="1662377"/>
                    <a:pt x="434760" y="1567009"/>
                    <a:pt x="422606" y="1569814"/>
                  </a:cubicBezTo>
                  <a:cubicBezTo>
                    <a:pt x="410452" y="1572619"/>
                    <a:pt x="379597" y="1668921"/>
                    <a:pt x="366508" y="1726889"/>
                  </a:cubicBezTo>
                  <a:cubicBezTo>
                    <a:pt x="353419" y="1784857"/>
                    <a:pt x="352484" y="1854045"/>
                    <a:pt x="344069" y="1917623"/>
                  </a:cubicBezTo>
                  <a:cubicBezTo>
                    <a:pt x="335654" y="1981201"/>
                    <a:pt x="327240" y="2035429"/>
                    <a:pt x="316020" y="2108357"/>
                  </a:cubicBezTo>
                  <a:cubicBezTo>
                    <a:pt x="304800" y="2181285"/>
                    <a:pt x="284231" y="2301895"/>
                    <a:pt x="276751" y="2355188"/>
                  </a:cubicBezTo>
                  <a:cubicBezTo>
                    <a:pt x="269271" y="2408481"/>
                    <a:pt x="274881" y="2409416"/>
                    <a:pt x="271141" y="2428116"/>
                  </a:cubicBezTo>
                  <a:cubicBezTo>
                    <a:pt x="267401" y="2446816"/>
                    <a:pt x="275816" y="2461775"/>
                    <a:pt x="254312" y="2467385"/>
                  </a:cubicBezTo>
                  <a:cubicBezTo>
                    <a:pt x="232808" y="2472995"/>
                    <a:pt x="180450" y="2461775"/>
                    <a:pt x="142116" y="2461775"/>
                  </a:cubicBezTo>
                  <a:cubicBezTo>
                    <a:pt x="103782" y="2461775"/>
                    <a:pt x="47683" y="2472060"/>
                    <a:pt x="24309" y="2467385"/>
                  </a:cubicBezTo>
                  <a:cubicBezTo>
                    <a:pt x="935" y="2462710"/>
                    <a:pt x="0" y="2475800"/>
                    <a:pt x="1870" y="2433726"/>
                  </a:cubicBezTo>
                  <a:cubicBezTo>
                    <a:pt x="3740" y="2391652"/>
                    <a:pt x="23374" y="2311245"/>
                    <a:pt x="35529" y="2214943"/>
                  </a:cubicBezTo>
                  <a:cubicBezTo>
                    <a:pt x="47684" y="2118641"/>
                    <a:pt x="59839" y="1982136"/>
                    <a:pt x="74798" y="1855915"/>
                  </a:cubicBezTo>
                  <a:cubicBezTo>
                    <a:pt x="89758" y="1729694"/>
                    <a:pt x="109392" y="1561400"/>
                    <a:pt x="125286" y="1457618"/>
                  </a:cubicBezTo>
                  <a:cubicBezTo>
                    <a:pt x="141181" y="1353836"/>
                    <a:pt x="150531" y="1290258"/>
                    <a:pt x="170165" y="1233225"/>
                  </a:cubicBezTo>
                  <a:cubicBezTo>
                    <a:pt x="189799" y="1176192"/>
                    <a:pt x="198214" y="1148143"/>
                    <a:pt x="243092" y="1115419"/>
                  </a:cubicBezTo>
                  <a:cubicBezTo>
                    <a:pt x="287970" y="1082695"/>
                    <a:pt x="374923" y="1061191"/>
                    <a:pt x="439436" y="1036882"/>
                  </a:cubicBezTo>
                  <a:cubicBezTo>
                    <a:pt x="503949" y="1012573"/>
                    <a:pt x="581552" y="992938"/>
                    <a:pt x="630170" y="969564"/>
                  </a:cubicBezTo>
                  <a:cubicBezTo>
                    <a:pt x="678788" y="946190"/>
                    <a:pt x="713382" y="925620"/>
                    <a:pt x="731146" y="902246"/>
                  </a:cubicBezTo>
                  <a:close/>
                </a:path>
              </a:pathLst>
            </a:custGeom>
            <a:gradFill>
              <a:gsLst>
                <a:gs pos="0">
                  <a:srgbClr val="E9CEB1"/>
                </a:gs>
                <a:gs pos="50000">
                  <a:srgbClr val="E9CEB1"/>
                </a:gs>
                <a:gs pos="100000">
                  <a:srgbClr val="E9CEB1"/>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64" name="フリーフォーム 63"/>
            <p:cNvSpPr/>
            <p:nvPr/>
          </p:nvSpPr>
          <p:spPr>
            <a:xfrm>
              <a:off x="2373334" y="2565231"/>
              <a:ext cx="670560" cy="652271"/>
            </a:xfrm>
            <a:custGeom>
              <a:avLst/>
              <a:gdLst>
                <a:gd name="connsiteX0" fmla="*/ 115824 w 670560"/>
                <a:gd name="connsiteY0" fmla="*/ 565708 h 652271"/>
                <a:gd name="connsiteX1" fmla="*/ 262128 w 670560"/>
                <a:gd name="connsiteY1" fmla="*/ 602284 h 652271"/>
                <a:gd name="connsiteX2" fmla="*/ 306019 w 670560"/>
                <a:gd name="connsiteY2" fmla="*/ 558393 h 652271"/>
                <a:gd name="connsiteX3" fmla="*/ 357226 w 670560"/>
                <a:gd name="connsiteY3" fmla="*/ 624230 h 652271"/>
                <a:gd name="connsiteX4" fmla="*/ 415747 w 670560"/>
                <a:gd name="connsiteY4" fmla="*/ 631545 h 652271"/>
                <a:gd name="connsiteX5" fmla="*/ 620573 w 670560"/>
                <a:gd name="connsiteY5" fmla="*/ 499872 h 652271"/>
                <a:gd name="connsiteX6" fmla="*/ 664464 w 670560"/>
                <a:gd name="connsiteY6" fmla="*/ 126796 h 652271"/>
                <a:gd name="connsiteX7" fmla="*/ 583997 w 670560"/>
                <a:gd name="connsiteY7" fmla="*/ 9753 h 652271"/>
                <a:gd name="connsiteX8" fmla="*/ 306019 w 670560"/>
                <a:gd name="connsiteY8" fmla="*/ 68275 h 652271"/>
                <a:gd name="connsiteX9" fmla="*/ 49987 w 670560"/>
                <a:gd name="connsiteY9" fmla="*/ 39014 h 652271"/>
                <a:gd name="connsiteX10" fmla="*/ 6096 w 670560"/>
                <a:gd name="connsiteY10" fmla="*/ 302361 h 652271"/>
                <a:gd name="connsiteX11" fmla="*/ 35357 w 670560"/>
                <a:gd name="connsiteY11" fmla="*/ 492556 h 652271"/>
                <a:gd name="connsiteX12" fmla="*/ 115824 w 670560"/>
                <a:gd name="connsiteY12" fmla="*/ 565708 h 65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0560" h="652271">
                  <a:moveTo>
                    <a:pt x="115824" y="565708"/>
                  </a:moveTo>
                  <a:cubicBezTo>
                    <a:pt x="153619" y="583996"/>
                    <a:pt x="230429" y="603503"/>
                    <a:pt x="262128" y="602284"/>
                  </a:cubicBezTo>
                  <a:cubicBezTo>
                    <a:pt x="293827" y="601065"/>
                    <a:pt x="290169" y="554735"/>
                    <a:pt x="306019" y="558393"/>
                  </a:cubicBezTo>
                  <a:cubicBezTo>
                    <a:pt x="321869" y="562051"/>
                    <a:pt x="338938" y="612038"/>
                    <a:pt x="357226" y="624230"/>
                  </a:cubicBezTo>
                  <a:cubicBezTo>
                    <a:pt x="375514" y="636422"/>
                    <a:pt x="371856" y="652271"/>
                    <a:pt x="415747" y="631545"/>
                  </a:cubicBezTo>
                  <a:cubicBezTo>
                    <a:pt x="459638" y="610819"/>
                    <a:pt x="579120" y="583997"/>
                    <a:pt x="620573" y="499872"/>
                  </a:cubicBezTo>
                  <a:cubicBezTo>
                    <a:pt x="662026" y="415747"/>
                    <a:pt x="670560" y="208482"/>
                    <a:pt x="664464" y="126796"/>
                  </a:cubicBezTo>
                  <a:cubicBezTo>
                    <a:pt x="658368" y="45110"/>
                    <a:pt x="643738" y="19506"/>
                    <a:pt x="583997" y="9753"/>
                  </a:cubicBezTo>
                  <a:cubicBezTo>
                    <a:pt x="524256" y="0"/>
                    <a:pt x="395021" y="63398"/>
                    <a:pt x="306019" y="68275"/>
                  </a:cubicBezTo>
                  <a:cubicBezTo>
                    <a:pt x="217017" y="73152"/>
                    <a:pt x="99974" y="0"/>
                    <a:pt x="49987" y="39014"/>
                  </a:cubicBezTo>
                  <a:cubicBezTo>
                    <a:pt x="0" y="78028"/>
                    <a:pt x="8534" y="226771"/>
                    <a:pt x="6096" y="302361"/>
                  </a:cubicBezTo>
                  <a:cubicBezTo>
                    <a:pt x="3658" y="377951"/>
                    <a:pt x="13411" y="447445"/>
                    <a:pt x="35357" y="492556"/>
                  </a:cubicBezTo>
                  <a:cubicBezTo>
                    <a:pt x="57303" y="537667"/>
                    <a:pt x="78029" y="547420"/>
                    <a:pt x="115824" y="565708"/>
                  </a:cubicBezTo>
                  <a:close/>
                </a:path>
              </a:pathLst>
            </a:custGeom>
            <a:solidFill>
              <a:srgbClr val="F6CD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65" name="フリーフォーム 64"/>
            <p:cNvSpPr/>
            <p:nvPr/>
          </p:nvSpPr>
          <p:spPr>
            <a:xfrm>
              <a:off x="2314051" y="2473834"/>
              <a:ext cx="819674" cy="1120239"/>
            </a:xfrm>
            <a:custGeom>
              <a:avLst/>
              <a:gdLst>
                <a:gd name="connsiteX0" fmla="*/ 360883 w 790042"/>
                <a:gd name="connsiteY0" fmla="*/ 1080211 h 1110692"/>
                <a:gd name="connsiteX1" fmla="*/ 426720 w 790042"/>
                <a:gd name="connsiteY1" fmla="*/ 1094842 h 1110692"/>
                <a:gd name="connsiteX2" fmla="*/ 404774 w 790042"/>
                <a:gd name="connsiteY2" fmla="*/ 985114 h 1110692"/>
                <a:gd name="connsiteX3" fmla="*/ 434035 w 790042"/>
                <a:gd name="connsiteY3" fmla="*/ 933907 h 1110692"/>
                <a:gd name="connsiteX4" fmla="*/ 412090 w 790042"/>
                <a:gd name="connsiteY4" fmla="*/ 875386 h 1110692"/>
                <a:gd name="connsiteX5" fmla="*/ 463296 w 790042"/>
                <a:gd name="connsiteY5" fmla="*/ 816864 h 1110692"/>
                <a:gd name="connsiteX6" fmla="*/ 441350 w 790042"/>
                <a:gd name="connsiteY6" fmla="*/ 758343 h 1110692"/>
                <a:gd name="connsiteX7" fmla="*/ 492557 w 790042"/>
                <a:gd name="connsiteY7" fmla="*/ 758343 h 1110692"/>
                <a:gd name="connsiteX8" fmla="*/ 521818 w 790042"/>
                <a:gd name="connsiteY8" fmla="*/ 729082 h 1110692"/>
                <a:gd name="connsiteX9" fmla="*/ 587654 w 790042"/>
                <a:gd name="connsiteY9" fmla="*/ 743712 h 1110692"/>
                <a:gd name="connsiteX10" fmla="*/ 594970 w 790042"/>
                <a:gd name="connsiteY10" fmla="*/ 699821 h 1110692"/>
                <a:gd name="connsiteX11" fmla="*/ 646176 w 790042"/>
                <a:gd name="connsiteY11" fmla="*/ 692506 h 1110692"/>
                <a:gd name="connsiteX12" fmla="*/ 660806 w 790042"/>
                <a:gd name="connsiteY12" fmla="*/ 655930 h 1110692"/>
                <a:gd name="connsiteX13" fmla="*/ 719328 w 790042"/>
                <a:gd name="connsiteY13" fmla="*/ 648615 h 1110692"/>
                <a:gd name="connsiteX14" fmla="*/ 719328 w 790042"/>
                <a:gd name="connsiteY14" fmla="*/ 597408 h 1110692"/>
                <a:gd name="connsiteX15" fmla="*/ 755904 w 790042"/>
                <a:gd name="connsiteY15" fmla="*/ 597408 h 1110692"/>
                <a:gd name="connsiteX16" fmla="*/ 770534 w 790042"/>
                <a:gd name="connsiteY16" fmla="*/ 538887 h 1110692"/>
                <a:gd name="connsiteX17" fmla="*/ 748589 w 790042"/>
                <a:gd name="connsiteY17" fmla="*/ 516941 h 1110692"/>
                <a:gd name="connsiteX18" fmla="*/ 777850 w 790042"/>
                <a:gd name="connsiteY18" fmla="*/ 509626 h 1110692"/>
                <a:gd name="connsiteX19" fmla="*/ 785165 w 790042"/>
                <a:gd name="connsiteY19" fmla="*/ 421843 h 1110692"/>
                <a:gd name="connsiteX20" fmla="*/ 755904 w 790042"/>
                <a:gd name="connsiteY20" fmla="*/ 407213 h 1110692"/>
                <a:gd name="connsiteX21" fmla="*/ 785165 w 790042"/>
                <a:gd name="connsiteY21" fmla="*/ 377952 h 1110692"/>
                <a:gd name="connsiteX22" fmla="*/ 763219 w 790042"/>
                <a:gd name="connsiteY22" fmla="*/ 290170 h 1110692"/>
                <a:gd name="connsiteX23" fmla="*/ 741274 w 790042"/>
                <a:gd name="connsiteY23" fmla="*/ 282855 h 1110692"/>
                <a:gd name="connsiteX24" fmla="*/ 785165 w 790042"/>
                <a:gd name="connsiteY24" fmla="*/ 268224 h 1110692"/>
                <a:gd name="connsiteX25" fmla="*/ 770534 w 790042"/>
                <a:gd name="connsiteY25" fmla="*/ 202387 h 1110692"/>
                <a:gd name="connsiteX26" fmla="*/ 763219 w 790042"/>
                <a:gd name="connsiteY26" fmla="*/ 180442 h 1110692"/>
                <a:gd name="connsiteX27" fmla="*/ 770534 w 790042"/>
                <a:gd name="connsiteY27" fmla="*/ 129235 h 1110692"/>
                <a:gd name="connsiteX28" fmla="*/ 755904 w 790042"/>
                <a:gd name="connsiteY28" fmla="*/ 92659 h 1110692"/>
                <a:gd name="connsiteX29" fmla="*/ 719328 w 790042"/>
                <a:gd name="connsiteY29" fmla="*/ 85344 h 1110692"/>
                <a:gd name="connsiteX30" fmla="*/ 763219 w 790042"/>
                <a:gd name="connsiteY30" fmla="*/ 56083 h 1110692"/>
                <a:gd name="connsiteX31" fmla="*/ 712013 w 790042"/>
                <a:gd name="connsiteY31" fmla="*/ 4877 h 1110692"/>
                <a:gd name="connsiteX32" fmla="*/ 638861 w 790042"/>
                <a:gd name="connsiteY32" fmla="*/ 26823 h 1110692"/>
                <a:gd name="connsiteX33" fmla="*/ 631546 w 790042"/>
                <a:gd name="connsiteY33" fmla="*/ 56083 h 1110692"/>
                <a:gd name="connsiteX34" fmla="*/ 631546 w 790042"/>
                <a:gd name="connsiteY34" fmla="*/ 26823 h 1110692"/>
                <a:gd name="connsiteX35" fmla="*/ 492557 w 790042"/>
                <a:gd name="connsiteY35" fmla="*/ 19507 h 1110692"/>
                <a:gd name="connsiteX36" fmla="*/ 360883 w 790042"/>
                <a:gd name="connsiteY36" fmla="*/ 56083 h 1110692"/>
                <a:gd name="connsiteX37" fmla="*/ 316992 w 790042"/>
                <a:gd name="connsiteY37" fmla="*/ 56083 h 1110692"/>
                <a:gd name="connsiteX38" fmla="*/ 273101 w 790042"/>
                <a:gd name="connsiteY38" fmla="*/ 78029 h 1110692"/>
                <a:gd name="connsiteX39" fmla="*/ 243840 w 790042"/>
                <a:gd name="connsiteY39" fmla="*/ 48768 h 1110692"/>
                <a:gd name="connsiteX40" fmla="*/ 185318 w 790042"/>
                <a:gd name="connsiteY40" fmla="*/ 70714 h 1110692"/>
                <a:gd name="connsiteX41" fmla="*/ 141427 w 790042"/>
                <a:gd name="connsiteY41" fmla="*/ 41453 h 1110692"/>
                <a:gd name="connsiteX42" fmla="*/ 97536 w 790042"/>
                <a:gd name="connsiteY42" fmla="*/ 56083 h 1110692"/>
                <a:gd name="connsiteX43" fmla="*/ 104851 w 790042"/>
                <a:gd name="connsiteY43" fmla="*/ 78029 h 1110692"/>
                <a:gd name="connsiteX44" fmla="*/ 60960 w 790042"/>
                <a:gd name="connsiteY44" fmla="*/ 63399 h 1110692"/>
                <a:gd name="connsiteX45" fmla="*/ 9754 w 790042"/>
                <a:gd name="connsiteY45" fmla="*/ 92659 h 1110692"/>
                <a:gd name="connsiteX46" fmla="*/ 31699 w 790042"/>
                <a:gd name="connsiteY46" fmla="*/ 173127 h 1110692"/>
                <a:gd name="connsiteX47" fmla="*/ 53645 w 790042"/>
                <a:gd name="connsiteY47" fmla="*/ 180442 h 1110692"/>
                <a:gd name="connsiteX48" fmla="*/ 17069 w 790042"/>
                <a:gd name="connsiteY48" fmla="*/ 187757 h 1110692"/>
                <a:gd name="connsiteX49" fmla="*/ 24384 w 790042"/>
                <a:gd name="connsiteY49" fmla="*/ 282855 h 1110692"/>
                <a:gd name="connsiteX50" fmla="*/ 2438 w 790042"/>
                <a:gd name="connsiteY50" fmla="*/ 363322 h 1110692"/>
                <a:gd name="connsiteX51" fmla="*/ 31699 w 790042"/>
                <a:gd name="connsiteY51" fmla="*/ 451104 h 1110692"/>
                <a:gd name="connsiteX52" fmla="*/ 2438 w 790042"/>
                <a:gd name="connsiteY52" fmla="*/ 480365 h 1110692"/>
                <a:gd name="connsiteX53" fmla="*/ 46330 w 790042"/>
                <a:gd name="connsiteY53" fmla="*/ 524256 h 1110692"/>
                <a:gd name="connsiteX54" fmla="*/ 24384 w 790042"/>
                <a:gd name="connsiteY54" fmla="*/ 560832 h 1110692"/>
                <a:gd name="connsiteX55" fmla="*/ 68275 w 790042"/>
                <a:gd name="connsiteY55" fmla="*/ 582778 h 1110692"/>
                <a:gd name="connsiteX56" fmla="*/ 75590 w 790042"/>
                <a:gd name="connsiteY56" fmla="*/ 560832 h 1110692"/>
                <a:gd name="connsiteX57" fmla="*/ 39014 w 790042"/>
                <a:gd name="connsiteY57" fmla="*/ 612039 h 1110692"/>
                <a:gd name="connsiteX58" fmla="*/ 97536 w 790042"/>
                <a:gd name="connsiteY58" fmla="*/ 663245 h 1110692"/>
                <a:gd name="connsiteX59" fmla="*/ 141427 w 790042"/>
                <a:gd name="connsiteY59" fmla="*/ 648615 h 1110692"/>
                <a:gd name="connsiteX60" fmla="*/ 112166 w 790042"/>
                <a:gd name="connsiteY60" fmla="*/ 670560 h 1110692"/>
                <a:gd name="connsiteX61" fmla="*/ 170688 w 790042"/>
                <a:gd name="connsiteY61" fmla="*/ 707136 h 1110692"/>
                <a:gd name="connsiteX62" fmla="*/ 199949 w 790042"/>
                <a:gd name="connsiteY62" fmla="*/ 707136 h 1110692"/>
                <a:gd name="connsiteX63" fmla="*/ 273101 w 790042"/>
                <a:gd name="connsiteY63" fmla="*/ 736397 h 1110692"/>
                <a:gd name="connsiteX64" fmla="*/ 280416 w 790042"/>
                <a:gd name="connsiteY64" fmla="*/ 699821 h 1110692"/>
                <a:gd name="connsiteX65" fmla="*/ 229210 w 790042"/>
                <a:gd name="connsiteY65" fmla="*/ 648615 h 1110692"/>
                <a:gd name="connsiteX66" fmla="*/ 229210 w 790042"/>
                <a:gd name="connsiteY66" fmla="*/ 619354 h 1110692"/>
                <a:gd name="connsiteX67" fmla="*/ 214579 w 790042"/>
                <a:gd name="connsiteY67" fmla="*/ 582778 h 1110692"/>
                <a:gd name="connsiteX68" fmla="*/ 178003 w 790042"/>
                <a:gd name="connsiteY68" fmla="*/ 582778 h 1110692"/>
                <a:gd name="connsiteX69" fmla="*/ 178003 w 790042"/>
                <a:gd name="connsiteY69" fmla="*/ 531571 h 1110692"/>
                <a:gd name="connsiteX70" fmla="*/ 156058 w 790042"/>
                <a:gd name="connsiteY70" fmla="*/ 524256 h 1110692"/>
                <a:gd name="connsiteX71" fmla="*/ 134112 w 790042"/>
                <a:gd name="connsiteY71" fmla="*/ 524256 h 1110692"/>
                <a:gd name="connsiteX72" fmla="*/ 141427 w 790042"/>
                <a:gd name="connsiteY72" fmla="*/ 473050 h 1110692"/>
                <a:gd name="connsiteX73" fmla="*/ 134112 w 790042"/>
                <a:gd name="connsiteY73" fmla="*/ 443789 h 1110692"/>
                <a:gd name="connsiteX74" fmla="*/ 156058 w 790042"/>
                <a:gd name="connsiteY74" fmla="*/ 429159 h 1110692"/>
                <a:gd name="connsiteX75" fmla="*/ 112166 w 790042"/>
                <a:gd name="connsiteY75" fmla="*/ 348691 h 1110692"/>
                <a:gd name="connsiteX76" fmla="*/ 148742 w 790042"/>
                <a:gd name="connsiteY76" fmla="*/ 297485 h 1110692"/>
                <a:gd name="connsiteX77" fmla="*/ 163373 w 790042"/>
                <a:gd name="connsiteY77" fmla="*/ 260909 h 1110692"/>
                <a:gd name="connsiteX78" fmla="*/ 141427 w 790042"/>
                <a:gd name="connsiteY78" fmla="*/ 231648 h 1110692"/>
                <a:gd name="connsiteX79" fmla="*/ 156058 w 790042"/>
                <a:gd name="connsiteY79" fmla="*/ 209703 h 1110692"/>
                <a:gd name="connsiteX80" fmla="*/ 163373 w 790042"/>
                <a:gd name="connsiteY80" fmla="*/ 180442 h 1110692"/>
                <a:gd name="connsiteX81" fmla="*/ 185318 w 790042"/>
                <a:gd name="connsiteY81" fmla="*/ 209703 h 1110692"/>
                <a:gd name="connsiteX82" fmla="*/ 236525 w 790042"/>
                <a:gd name="connsiteY82" fmla="*/ 209703 h 1110692"/>
                <a:gd name="connsiteX83" fmla="*/ 273101 w 790042"/>
                <a:gd name="connsiteY83" fmla="*/ 180442 h 1110692"/>
                <a:gd name="connsiteX84" fmla="*/ 280416 w 790042"/>
                <a:gd name="connsiteY84" fmla="*/ 209703 h 1110692"/>
                <a:gd name="connsiteX85" fmla="*/ 316992 w 790042"/>
                <a:gd name="connsiteY85" fmla="*/ 217018 h 1110692"/>
                <a:gd name="connsiteX86" fmla="*/ 338938 w 790042"/>
                <a:gd name="connsiteY86" fmla="*/ 187757 h 1110692"/>
                <a:gd name="connsiteX87" fmla="*/ 368198 w 790042"/>
                <a:gd name="connsiteY87" fmla="*/ 209703 h 1110692"/>
                <a:gd name="connsiteX88" fmla="*/ 419405 w 790042"/>
                <a:gd name="connsiteY88" fmla="*/ 202387 h 1110692"/>
                <a:gd name="connsiteX89" fmla="*/ 441350 w 790042"/>
                <a:gd name="connsiteY89" fmla="*/ 180442 h 1110692"/>
                <a:gd name="connsiteX90" fmla="*/ 426720 w 790042"/>
                <a:gd name="connsiteY90" fmla="*/ 209703 h 1110692"/>
                <a:gd name="connsiteX91" fmla="*/ 492557 w 790042"/>
                <a:gd name="connsiteY91" fmla="*/ 202387 h 1110692"/>
                <a:gd name="connsiteX92" fmla="*/ 514502 w 790042"/>
                <a:gd name="connsiteY92" fmla="*/ 187757 h 1110692"/>
                <a:gd name="connsiteX93" fmla="*/ 536448 w 790042"/>
                <a:gd name="connsiteY93" fmla="*/ 202387 h 1110692"/>
                <a:gd name="connsiteX94" fmla="*/ 580339 w 790042"/>
                <a:gd name="connsiteY94" fmla="*/ 180442 h 1110692"/>
                <a:gd name="connsiteX95" fmla="*/ 646176 w 790042"/>
                <a:gd name="connsiteY95" fmla="*/ 165811 h 1110692"/>
                <a:gd name="connsiteX96" fmla="*/ 646176 w 790042"/>
                <a:gd name="connsiteY96" fmla="*/ 195072 h 1110692"/>
                <a:gd name="connsiteX97" fmla="*/ 660806 w 790042"/>
                <a:gd name="connsiteY97" fmla="*/ 217018 h 1110692"/>
                <a:gd name="connsiteX98" fmla="*/ 646176 w 790042"/>
                <a:gd name="connsiteY98" fmla="*/ 238963 h 1110692"/>
                <a:gd name="connsiteX99" fmla="*/ 653491 w 790042"/>
                <a:gd name="connsiteY99" fmla="*/ 290170 h 1110692"/>
                <a:gd name="connsiteX100" fmla="*/ 682752 w 790042"/>
                <a:gd name="connsiteY100" fmla="*/ 282855 h 1110692"/>
                <a:gd name="connsiteX101" fmla="*/ 646176 w 790042"/>
                <a:gd name="connsiteY101" fmla="*/ 312115 h 1110692"/>
                <a:gd name="connsiteX102" fmla="*/ 653491 w 790042"/>
                <a:gd name="connsiteY102" fmla="*/ 356007 h 1110692"/>
                <a:gd name="connsiteX103" fmla="*/ 668122 w 790042"/>
                <a:gd name="connsiteY103" fmla="*/ 356007 h 1110692"/>
                <a:gd name="connsiteX104" fmla="*/ 646176 w 790042"/>
                <a:gd name="connsiteY104" fmla="*/ 370637 h 1110692"/>
                <a:gd name="connsiteX105" fmla="*/ 653491 w 790042"/>
                <a:gd name="connsiteY105" fmla="*/ 429159 h 1110692"/>
                <a:gd name="connsiteX106" fmla="*/ 668122 w 790042"/>
                <a:gd name="connsiteY106" fmla="*/ 436474 h 1110692"/>
                <a:gd name="connsiteX107" fmla="*/ 660806 w 790042"/>
                <a:gd name="connsiteY107" fmla="*/ 451104 h 1110692"/>
                <a:gd name="connsiteX108" fmla="*/ 653491 w 790042"/>
                <a:gd name="connsiteY108" fmla="*/ 494995 h 1110692"/>
                <a:gd name="connsiteX109" fmla="*/ 668122 w 790042"/>
                <a:gd name="connsiteY109" fmla="*/ 516941 h 1110692"/>
                <a:gd name="connsiteX110" fmla="*/ 646176 w 790042"/>
                <a:gd name="connsiteY110" fmla="*/ 509626 h 1110692"/>
                <a:gd name="connsiteX111" fmla="*/ 624230 w 790042"/>
                <a:gd name="connsiteY111" fmla="*/ 531571 h 1110692"/>
                <a:gd name="connsiteX112" fmla="*/ 646176 w 790042"/>
                <a:gd name="connsiteY112" fmla="*/ 568147 h 1110692"/>
                <a:gd name="connsiteX113" fmla="*/ 609600 w 790042"/>
                <a:gd name="connsiteY113" fmla="*/ 553517 h 1110692"/>
                <a:gd name="connsiteX114" fmla="*/ 573024 w 790042"/>
                <a:gd name="connsiteY114" fmla="*/ 582778 h 1110692"/>
                <a:gd name="connsiteX115" fmla="*/ 573024 w 790042"/>
                <a:gd name="connsiteY115" fmla="*/ 619354 h 1110692"/>
                <a:gd name="connsiteX116" fmla="*/ 543763 w 790042"/>
                <a:gd name="connsiteY116" fmla="*/ 597408 h 1110692"/>
                <a:gd name="connsiteX117" fmla="*/ 499872 w 790042"/>
                <a:gd name="connsiteY117" fmla="*/ 612039 h 1110692"/>
                <a:gd name="connsiteX118" fmla="*/ 477926 w 790042"/>
                <a:gd name="connsiteY118" fmla="*/ 633984 h 1110692"/>
                <a:gd name="connsiteX119" fmla="*/ 441350 w 790042"/>
                <a:gd name="connsiteY119" fmla="*/ 633984 h 1110692"/>
                <a:gd name="connsiteX120" fmla="*/ 397459 w 790042"/>
                <a:gd name="connsiteY120" fmla="*/ 670560 h 1110692"/>
                <a:gd name="connsiteX121" fmla="*/ 331622 w 790042"/>
                <a:gd name="connsiteY121" fmla="*/ 692506 h 1110692"/>
                <a:gd name="connsiteX122" fmla="*/ 302362 w 790042"/>
                <a:gd name="connsiteY122" fmla="*/ 802234 h 1110692"/>
                <a:gd name="connsiteX123" fmla="*/ 338938 w 790042"/>
                <a:gd name="connsiteY123" fmla="*/ 853440 h 1110692"/>
                <a:gd name="connsiteX124" fmla="*/ 316992 w 790042"/>
                <a:gd name="connsiteY124" fmla="*/ 941223 h 1110692"/>
                <a:gd name="connsiteX125" fmla="*/ 338938 w 790042"/>
                <a:gd name="connsiteY125" fmla="*/ 970483 h 1110692"/>
                <a:gd name="connsiteX126" fmla="*/ 360883 w 790042"/>
                <a:gd name="connsiteY126" fmla="*/ 1080211 h 111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790042" h="1110692">
                  <a:moveTo>
                    <a:pt x="360883" y="1080211"/>
                  </a:moveTo>
                  <a:cubicBezTo>
                    <a:pt x="375513" y="1100937"/>
                    <a:pt x="419405" y="1110692"/>
                    <a:pt x="426720" y="1094842"/>
                  </a:cubicBezTo>
                  <a:cubicBezTo>
                    <a:pt x="434035" y="1078992"/>
                    <a:pt x="403555" y="1011936"/>
                    <a:pt x="404774" y="985114"/>
                  </a:cubicBezTo>
                  <a:cubicBezTo>
                    <a:pt x="405993" y="958292"/>
                    <a:pt x="432816" y="952195"/>
                    <a:pt x="434035" y="933907"/>
                  </a:cubicBezTo>
                  <a:cubicBezTo>
                    <a:pt x="435254" y="915619"/>
                    <a:pt x="407213" y="894893"/>
                    <a:pt x="412090" y="875386"/>
                  </a:cubicBezTo>
                  <a:cubicBezTo>
                    <a:pt x="416967" y="855879"/>
                    <a:pt x="458419" y="836371"/>
                    <a:pt x="463296" y="816864"/>
                  </a:cubicBezTo>
                  <a:cubicBezTo>
                    <a:pt x="468173" y="797357"/>
                    <a:pt x="436473" y="768096"/>
                    <a:pt x="441350" y="758343"/>
                  </a:cubicBezTo>
                  <a:cubicBezTo>
                    <a:pt x="446227" y="748590"/>
                    <a:pt x="479146" y="763220"/>
                    <a:pt x="492557" y="758343"/>
                  </a:cubicBezTo>
                  <a:cubicBezTo>
                    <a:pt x="505968" y="753466"/>
                    <a:pt x="505969" y="731521"/>
                    <a:pt x="521818" y="729082"/>
                  </a:cubicBezTo>
                  <a:cubicBezTo>
                    <a:pt x="537668" y="726644"/>
                    <a:pt x="575462" y="748589"/>
                    <a:pt x="587654" y="743712"/>
                  </a:cubicBezTo>
                  <a:cubicBezTo>
                    <a:pt x="599846" y="738835"/>
                    <a:pt x="585216" y="708355"/>
                    <a:pt x="594970" y="699821"/>
                  </a:cubicBezTo>
                  <a:cubicBezTo>
                    <a:pt x="604724" y="691287"/>
                    <a:pt x="635203" y="699821"/>
                    <a:pt x="646176" y="692506"/>
                  </a:cubicBezTo>
                  <a:cubicBezTo>
                    <a:pt x="657149" y="685191"/>
                    <a:pt x="648614" y="663245"/>
                    <a:pt x="660806" y="655930"/>
                  </a:cubicBezTo>
                  <a:cubicBezTo>
                    <a:pt x="672998" y="648615"/>
                    <a:pt x="709574" y="658369"/>
                    <a:pt x="719328" y="648615"/>
                  </a:cubicBezTo>
                  <a:cubicBezTo>
                    <a:pt x="729082" y="638861"/>
                    <a:pt x="713232" y="605943"/>
                    <a:pt x="719328" y="597408"/>
                  </a:cubicBezTo>
                  <a:cubicBezTo>
                    <a:pt x="725424" y="588873"/>
                    <a:pt x="747370" y="607162"/>
                    <a:pt x="755904" y="597408"/>
                  </a:cubicBezTo>
                  <a:cubicBezTo>
                    <a:pt x="764438" y="587655"/>
                    <a:pt x="771753" y="552298"/>
                    <a:pt x="770534" y="538887"/>
                  </a:cubicBezTo>
                  <a:cubicBezTo>
                    <a:pt x="769315" y="525476"/>
                    <a:pt x="747370" y="521818"/>
                    <a:pt x="748589" y="516941"/>
                  </a:cubicBezTo>
                  <a:cubicBezTo>
                    <a:pt x="749808" y="512064"/>
                    <a:pt x="771754" y="525476"/>
                    <a:pt x="777850" y="509626"/>
                  </a:cubicBezTo>
                  <a:cubicBezTo>
                    <a:pt x="783946" y="493776"/>
                    <a:pt x="788823" y="438912"/>
                    <a:pt x="785165" y="421843"/>
                  </a:cubicBezTo>
                  <a:cubicBezTo>
                    <a:pt x="781507" y="404774"/>
                    <a:pt x="755904" y="414528"/>
                    <a:pt x="755904" y="407213"/>
                  </a:cubicBezTo>
                  <a:cubicBezTo>
                    <a:pt x="755904" y="399898"/>
                    <a:pt x="783946" y="397459"/>
                    <a:pt x="785165" y="377952"/>
                  </a:cubicBezTo>
                  <a:cubicBezTo>
                    <a:pt x="786384" y="358445"/>
                    <a:pt x="770534" y="306020"/>
                    <a:pt x="763219" y="290170"/>
                  </a:cubicBezTo>
                  <a:cubicBezTo>
                    <a:pt x="755904" y="274320"/>
                    <a:pt x="737616" y="286513"/>
                    <a:pt x="741274" y="282855"/>
                  </a:cubicBezTo>
                  <a:cubicBezTo>
                    <a:pt x="744932" y="279197"/>
                    <a:pt x="780288" y="281635"/>
                    <a:pt x="785165" y="268224"/>
                  </a:cubicBezTo>
                  <a:cubicBezTo>
                    <a:pt x="790042" y="254813"/>
                    <a:pt x="774192" y="217017"/>
                    <a:pt x="770534" y="202387"/>
                  </a:cubicBezTo>
                  <a:cubicBezTo>
                    <a:pt x="766876" y="187757"/>
                    <a:pt x="763219" y="192634"/>
                    <a:pt x="763219" y="180442"/>
                  </a:cubicBezTo>
                  <a:cubicBezTo>
                    <a:pt x="763219" y="168250"/>
                    <a:pt x="771753" y="143865"/>
                    <a:pt x="770534" y="129235"/>
                  </a:cubicBezTo>
                  <a:cubicBezTo>
                    <a:pt x="769315" y="114605"/>
                    <a:pt x="764438" y="99974"/>
                    <a:pt x="755904" y="92659"/>
                  </a:cubicBezTo>
                  <a:cubicBezTo>
                    <a:pt x="747370" y="85344"/>
                    <a:pt x="718109" y="91440"/>
                    <a:pt x="719328" y="85344"/>
                  </a:cubicBezTo>
                  <a:cubicBezTo>
                    <a:pt x="720547" y="79248"/>
                    <a:pt x="764438" y="69494"/>
                    <a:pt x="763219" y="56083"/>
                  </a:cubicBezTo>
                  <a:cubicBezTo>
                    <a:pt x="762000" y="42672"/>
                    <a:pt x="732739" y="9754"/>
                    <a:pt x="712013" y="4877"/>
                  </a:cubicBezTo>
                  <a:cubicBezTo>
                    <a:pt x="691287" y="0"/>
                    <a:pt x="652272" y="18289"/>
                    <a:pt x="638861" y="26823"/>
                  </a:cubicBezTo>
                  <a:cubicBezTo>
                    <a:pt x="625450" y="35357"/>
                    <a:pt x="632765" y="56083"/>
                    <a:pt x="631546" y="56083"/>
                  </a:cubicBezTo>
                  <a:cubicBezTo>
                    <a:pt x="630327" y="56083"/>
                    <a:pt x="654711" y="32919"/>
                    <a:pt x="631546" y="26823"/>
                  </a:cubicBezTo>
                  <a:cubicBezTo>
                    <a:pt x="608381" y="20727"/>
                    <a:pt x="537667" y="14630"/>
                    <a:pt x="492557" y="19507"/>
                  </a:cubicBezTo>
                  <a:cubicBezTo>
                    <a:pt x="447447" y="24384"/>
                    <a:pt x="390144" y="49987"/>
                    <a:pt x="360883" y="56083"/>
                  </a:cubicBezTo>
                  <a:cubicBezTo>
                    <a:pt x="331622" y="62179"/>
                    <a:pt x="331622" y="52425"/>
                    <a:pt x="316992" y="56083"/>
                  </a:cubicBezTo>
                  <a:cubicBezTo>
                    <a:pt x="302362" y="59741"/>
                    <a:pt x="285293" y="79248"/>
                    <a:pt x="273101" y="78029"/>
                  </a:cubicBezTo>
                  <a:cubicBezTo>
                    <a:pt x="260909" y="76810"/>
                    <a:pt x="258470" y="49987"/>
                    <a:pt x="243840" y="48768"/>
                  </a:cubicBezTo>
                  <a:cubicBezTo>
                    <a:pt x="229210" y="47549"/>
                    <a:pt x="202387" y="71933"/>
                    <a:pt x="185318" y="70714"/>
                  </a:cubicBezTo>
                  <a:cubicBezTo>
                    <a:pt x="168249" y="69495"/>
                    <a:pt x="156057" y="43891"/>
                    <a:pt x="141427" y="41453"/>
                  </a:cubicBezTo>
                  <a:cubicBezTo>
                    <a:pt x="126797" y="39015"/>
                    <a:pt x="103632" y="49987"/>
                    <a:pt x="97536" y="56083"/>
                  </a:cubicBezTo>
                  <a:cubicBezTo>
                    <a:pt x="91440" y="62179"/>
                    <a:pt x="110947" y="76810"/>
                    <a:pt x="104851" y="78029"/>
                  </a:cubicBezTo>
                  <a:cubicBezTo>
                    <a:pt x="98755" y="79248"/>
                    <a:pt x="76809" y="60961"/>
                    <a:pt x="60960" y="63399"/>
                  </a:cubicBezTo>
                  <a:cubicBezTo>
                    <a:pt x="45111" y="65837"/>
                    <a:pt x="14631" y="74371"/>
                    <a:pt x="9754" y="92659"/>
                  </a:cubicBezTo>
                  <a:cubicBezTo>
                    <a:pt x="4877" y="110947"/>
                    <a:pt x="24384" y="158497"/>
                    <a:pt x="31699" y="173127"/>
                  </a:cubicBezTo>
                  <a:cubicBezTo>
                    <a:pt x="39014" y="187757"/>
                    <a:pt x="56083" y="178004"/>
                    <a:pt x="53645" y="180442"/>
                  </a:cubicBezTo>
                  <a:cubicBezTo>
                    <a:pt x="51207" y="182880"/>
                    <a:pt x="21946" y="170688"/>
                    <a:pt x="17069" y="187757"/>
                  </a:cubicBezTo>
                  <a:cubicBezTo>
                    <a:pt x="12192" y="204826"/>
                    <a:pt x="26822" y="253594"/>
                    <a:pt x="24384" y="282855"/>
                  </a:cubicBezTo>
                  <a:cubicBezTo>
                    <a:pt x="21946" y="312116"/>
                    <a:pt x="1219" y="335281"/>
                    <a:pt x="2438" y="363322"/>
                  </a:cubicBezTo>
                  <a:cubicBezTo>
                    <a:pt x="3657" y="391363"/>
                    <a:pt x="31699" y="431597"/>
                    <a:pt x="31699" y="451104"/>
                  </a:cubicBezTo>
                  <a:cubicBezTo>
                    <a:pt x="31699" y="470611"/>
                    <a:pt x="0" y="468173"/>
                    <a:pt x="2438" y="480365"/>
                  </a:cubicBezTo>
                  <a:cubicBezTo>
                    <a:pt x="4876" y="492557"/>
                    <a:pt x="42672" y="510845"/>
                    <a:pt x="46330" y="524256"/>
                  </a:cubicBezTo>
                  <a:cubicBezTo>
                    <a:pt x="49988" y="537667"/>
                    <a:pt x="20727" y="551078"/>
                    <a:pt x="24384" y="560832"/>
                  </a:cubicBezTo>
                  <a:cubicBezTo>
                    <a:pt x="28042" y="570586"/>
                    <a:pt x="59741" y="582778"/>
                    <a:pt x="68275" y="582778"/>
                  </a:cubicBezTo>
                  <a:cubicBezTo>
                    <a:pt x="76809" y="582778"/>
                    <a:pt x="80467" y="555955"/>
                    <a:pt x="75590" y="560832"/>
                  </a:cubicBezTo>
                  <a:cubicBezTo>
                    <a:pt x="70713" y="565709"/>
                    <a:pt x="35356" y="594970"/>
                    <a:pt x="39014" y="612039"/>
                  </a:cubicBezTo>
                  <a:cubicBezTo>
                    <a:pt x="42672" y="629108"/>
                    <a:pt x="80467" y="657149"/>
                    <a:pt x="97536" y="663245"/>
                  </a:cubicBezTo>
                  <a:cubicBezTo>
                    <a:pt x="114605" y="669341"/>
                    <a:pt x="138989" y="647396"/>
                    <a:pt x="141427" y="648615"/>
                  </a:cubicBezTo>
                  <a:cubicBezTo>
                    <a:pt x="143865" y="649834"/>
                    <a:pt x="107289" y="660807"/>
                    <a:pt x="112166" y="670560"/>
                  </a:cubicBezTo>
                  <a:cubicBezTo>
                    <a:pt x="117043" y="680313"/>
                    <a:pt x="156058" y="701040"/>
                    <a:pt x="170688" y="707136"/>
                  </a:cubicBezTo>
                  <a:cubicBezTo>
                    <a:pt x="185319" y="713232"/>
                    <a:pt x="182880" y="702259"/>
                    <a:pt x="199949" y="707136"/>
                  </a:cubicBezTo>
                  <a:cubicBezTo>
                    <a:pt x="217018" y="712013"/>
                    <a:pt x="259690" y="737616"/>
                    <a:pt x="273101" y="736397"/>
                  </a:cubicBezTo>
                  <a:cubicBezTo>
                    <a:pt x="286512" y="735178"/>
                    <a:pt x="287731" y="714451"/>
                    <a:pt x="280416" y="699821"/>
                  </a:cubicBezTo>
                  <a:cubicBezTo>
                    <a:pt x="273101" y="685191"/>
                    <a:pt x="237744" y="662026"/>
                    <a:pt x="229210" y="648615"/>
                  </a:cubicBezTo>
                  <a:cubicBezTo>
                    <a:pt x="220676" y="635204"/>
                    <a:pt x="231648" y="630327"/>
                    <a:pt x="229210" y="619354"/>
                  </a:cubicBezTo>
                  <a:cubicBezTo>
                    <a:pt x="226772" y="608381"/>
                    <a:pt x="223114" y="588874"/>
                    <a:pt x="214579" y="582778"/>
                  </a:cubicBezTo>
                  <a:cubicBezTo>
                    <a:pt x="206044" y="576682"/>
                    <a:pt x="184099" y="591313"/>
                    <a:pt x="178003" y="582778"/>
                  </a:cubicBezTo>
                  <a:cubicBezTo>
                    <a:pt x="171907" y="574243"/>
                    <a:pt x="181661" y="541325"/>
                    <a:pt x="178003" y="531571"/>
                  </a:cubicBezTo>
                  <a:cubicBezTo>
                    <a:pt x="174346" y="521817"/>
                    <a:pt x="163373" y="525475"/>
                    <a:pt x="156058" y="524256"/>
                  </a:cubicBezTo>
                  <a:cubicBezTo>
                    <a:pt x="148743" y="523037"/>
                    <a:pt x="136551" y="532790"/>
                    <a:pt x="134112" y="524256"/>
                  </a:cubicBezTo>
                  <a:cubicBezTo>
                    <a:pt x="131674" y="515722"/>
                    <a:pt x="141427" y="486461"/>
                    <a:pt x="141427" y="473050"/>
                  </a:cubicBezTo>
                  <a:cubicBezTo>
                    <a:pt x="141427" y="459639"/>
                    <a:pt x="131674" y="451104"/>
                    <a:pt x="134112" y="443789"/>
                  </a:cubicBezTo>
                  <a:cubicBezTo>
                    <a:pt x="136551" y="436474"/>
                    <a:pt x="159716" y="445009"/>
                    <a:pt x="156058" y="429159"/>
                  </a:cubicBezTo>
                  <a:cubicBezTo>
                    <a:pt x="152400" y="413309"/>
                    <a:pt x="113385" y="370637"/>
                    <a:pt x="112166" y="348691"/>
                  </a:cubicBezTo>
                  <a:cubicBezTo>
                    <a:pt x="110947" y="326745"/>
                    <a:pt x="140208" y="312115"/>
                    <a:pt x="148742" y="297485"/>
                  </a:cubicBezTo>
                  <a:cubicBezTo>
                    <a:pt x="157276" y="282855"/>
                    <a:pt x="164592" y="271882"/>
                    <a:pt x="163373" y="260909"/>
                  </a:cubicBezTo>
                  <a:cubicBezTo>
                    <a:pt x="162154" y="249936"/>
                    <a:pt x="142646" y="240182"/>
                    <a:pt x="141427" y="231648"/>
                  </a:cubicBezTo>
                  <a:cubicBezTo>
                    <a:pt x="140208" y="223114"/>
                    <a:pt x="152400" y="218237"/>
                    <a:pt x="156058" y="209703"/>
                  </a:cubicBezTo>
                  <a:cubicBezTo>
                    <a:pt x="159716" y="201169"/>
                    <a:pt x="158496" y="180442"/>
                    <a:pt x="163373" y="180442"/>
                  </a:cubicBezTo>
                  <a:cubicBezTo>
                    <a:pt x="168250" y="180442"/>
                    <a:pt x="173126" y="204826"/>
                    <a:pt x="185318" y="209703"/>
                  </a:cubicBezTo>
                  <a:cubicBezTo>
                    <a:pt x="197510" y="214580"/>
                    <a:pt x="221895" y="214580"/>
                    <a:pt x="236525" y="209703"/>
                  </a:cubicBezTo>
                  <a:cubicBezTo>
                    <a:pt x="251156" y="204826"/>
                    <a:pt x="265786" y="180442"/>
                    <a:pt x="273101" y="180442"/>
                  </a:cubicBezTo>
                  <a:cubicBezTo>
                    <a:pt x="280416" y="180442"/>
                    <a:pt x="273101" y="203607"/>
                    <a:pt x="280416" y="209703"/>
                  </a:cubicBezTo>
                  <a:cubicBezTo>
                    <a:pt x="287731" y="215799"/>
                    <a:pt x="307239" y="220676"/>
                    <a:pt x="316992" y="217018"/>
                  </a:cubicBezTo>
                  <a:cubicBezTo>
                    <a:pt x="326745" y="213360"/>
                    <a:pt x="330404" y="188976"/>
                    <a:pt x="338938" y="187757"/>
                  </a:cubicBezTo>
                  <a:cubicBezTo>
                    <a:pt x="347472" y="186538"/>
                    <a:pt x="354787" y="207265"/>
                    <a:pt x="368198" y="209703"/>
                  </a:cubicBezTo>
                  <a:cubicBezTo>
                    <a:pt x="381609" y="212141"/>
                    <a:pt x="407213" y="207264"/>
                    <a:pt x="419405" y="202387"/>
                  </a:cubicBezTo>
                  <a:cubicBezTo>
                    <a:pt x="431597" y="197510"/>
                    <a:pt x="440131" y="179223"/>
                    <a:pt x="441350" y="180442"/>
                  </a:cubicBezTo>
                  <a:cubicBezTo>
                    <a:pt x="442569" y="181661"/>
                    <a:pt x="418186" y="206046"/>
                    <a:pt x="426720" y="209703"/>
                  </a:cubicBezTo>
                  <a:cubicBezTo>
                    <a:pt x="435255" y="213361"/>
                    <a:pt x="477927" y="206045"/>
                    <a:pt x="492557" y="202387"/>
                  </a:cubicBezTo>
                  <a:cubicBezTo>
                    <a:pt x="507187" y="198729"/>
                    <a:pt x="507187" y="187757"/>
                    <a:pt x="514502" y="187757"/>
                  </a:cubicBezTo>
                  <a:cubicBezTo>
                    <a:pt x="521817" y="187757"/>
                    <a:pt x="525475" y="203606"/>
                    <a:pt x="536448" y="202387"/>
                  </a:cubicBezTo>
                  <a:cubicBezTo>
                    <a:pt x="547421" y="201168"/>
                    <a:pt x="562051" y="186538"/>
                    <a:pt x="580339" y="180442"/>
                  </a:cubicBezTo>
                  <a:cubicBezTo>
                    <a:pt x="598627" y="174346"/>
                    <a:pt x="635203" y="163373"/>
                    <a:pt x="646176" y="165811"/>
                  </a:cubicBezTo>
                  <a:cubicBezTo>
                    <a:pt x="657149" y="168249"/>
                    <a:pt x="643738" y="186538"/>
                    <a:pt x="646176" y="195072"/>
                  </a:cubicBezTo>
                  <a:cubicBezTo>
                    <a:pt x="648614" y="203607"/>
                    <a:pt x="660806" y="209703"/>
                    <a:pt x="660806" y="217018"/>
                  </a:cubicBezTo>
                  <a:cubicBezTo>
                    <a:pt x="660806" y="224333"/>
                    <a:pt x="647395" y="226771"/>
                    <a:pt x="646176" y="238963"/>
                  </a:cubicBezTo>
                  <a:cubicBezTo>
                    <a:pt x="644957" y="251155"/>
                    <a:pt x="647395" y="282855"/>
                    <a:pt x="653491" y="290170"/>
                  </a:cubicBezTo>
                  <a:cubicBezTo>
                    <a:pt x="659587" y="297485"/>
                    <a:pt x="683971" y="279198"/>
                    <a:pt x="682752" y="282855"/>
                  </a:cubicBezTo>
                  <a:cubicBezTo>
                    <a:pt x="681533" y="286512"/>
                    <a:pt x="651053" y="299923"/>
                    <a:pt x="646176" y="312115"/>
                  </a:cubicBezTo>
                  <a:cubicBezTo>
                    <a:pt x="641299" y="324307"/>
                    <a:pt x="649833" y="348692"/>
                    <a:pt x="653491" y="356007"/>
                  </a:cubicBezTo>
                  <a:cubicBezTo>
                    <a:pt x="657149" y="363322"/>
                    <a:pt x="669341" y="353569"/>
                    <a:pt x="668122" y="356007"/>
                  </a:cubicBezTo>
                  <a:cubicBezTo>
                    <a:pt x="666903" y="358445"/>
                    <a:pt x="648614" y="358445"/>
                    <a:pt x="646176" y="370637"/>
                  </a:cubicBezTo>
                  <a:cubicBezTo>
                    <a:pt x="643738" y="382829"/>
                    <a:pt x="649833" y="418186"/>
                    <a:pt x="653491" y="429159"/>
                  </a:cubicBezTo>
                  <a:cubicBezTo>
                    <a:pt x="657149" y="440132"/>
                    <a:pt x="666903" y="432817"/>
                    <a:pt x="668122" y="436474"/>
                  </a:cubicBezTo>
                  <a:cubicBezTo>
                    <a:pt x="669341" y="440131"/>
                    <a:pt x="663244" y="441351"/>
                    <a:pt x="660806" y="451104"/>
                  </a:cubicBezTo>
                  <a:cubicBezTo>
                    <a:pt x="658368" y="460857"/>
                    <a:pt x="652272" y="484022"/>
                    <a:pt x="653491" y="494995"/>
                  </a:cubicBezTo>
                  <a:cubicBezTo>
                    <a:pt x="654710" y="505968"/>
                    <a:pt x="669341" y="514503"/>
                    <a:pt x="668122" y="516941"/>
                  </a:cubicBezTo>
                  <a:cubicBezTo>
                    <a:pt x="666903" y="519379"/>
                    <a:pt x="653491" y="507188"/>
                    <a:pt x="646176" y="509626"/>
                  </a:cubicBezTo>
                  <a:cubicBezTo>
                    <a:pt x="638861" y="512064"/>
                    <a:pt x="624230" y="521818"/>
                    <a:pt x="624230" y="531571"/>
                  </a:cubicBezTo>
                  <a:cubicBezTo>
                    <a:pt x="624230" y="541324"/>
                    <a:pt x="648614" y="564489"/>
                    <a:pt x="646176" y="568147"/>
                  </a:cubicBezTo>
                  <a:cubicBezTo>
                    <a:pt x="643738" y="571805"/>
                    <a:pt x="621792" y="551079"/>
                    <a:pt x="609600" y="553517"/>
                  </a:cubicBezTo>
                  <a:cubicBezTo>
                    <a:pt x="597408" y="555955"/>
                    <a:pt x="579120" y="571805"/>
                    <a:pt x="573024" y="582778"/>
                  </a:cubicBezTo>
                  <a:cubicBezTo>
                    <a:pt x="566928" y="593751"/>
                    <a:pt x="577901" y="616916"/>
                    <a:pt x="573024" y="619354"/>
                  </a:cubicBezTo>
                  <a:cubicBezTo>
                    <a:pt x="568147" y="621792"/>
                    <a:pt x="555955" y="598627"/>
                    <a:pt x="543763" y="597408"/>
                  </a:cubicBezTo>
                  <a:cubicBezTo>
                    <a:pt x="531571" y="596189"/>
                    <a:pt x="510845" y="605943"/>
                    <a:pt x="499872" y="612039"/>
                  </a:cubicBezTo>
                  <a:cubicBezTo>
                    <a:pt x="488899" y="618135"/>
                    <a:pt x="487680" y="630327"/>
                    <a:pt x="477926" y="633984"/>
                  </a:cubicBezTo>
                  <a:cubicBezTo>
                    <a:pt x="468172" y="637642"/>
                    <a:pt x="454761" y="627888"/>
                    <a:pt x="441350" y="633984"/>
                  </a:cubicBezTo>
                  <a:cubicBezTo>
                    <a:pt x="427939" y="640080"/>
                    <a:pt x="415747" y="660806"/>
                    <a:pt x="397459" y="670560"/>
                  </a:cubicBezTo>
                  <a:cubicBezTo>
                    <a:pt x="379171" y="680314"/>
                    <a:pt x="347471" y="670560"/>
                    <a:pt x="331622" y="692506"/>
                  </a:cubicBezTo>
                  <a:cubicBezTo>
                    <a:pt x="315773" y="714452"/>
                    <a:pt x="301143" y="775412"/>
                    <a:pt x="302362" y="802234"/>
                  </a:cubicBezTo>
                  <a:cubicBezTo>
                    <a:pt x="303581" y="829056"/>
                    <a:pt x="336500" y="830275"/>
                    <a:pt x="338938" y="853440"/>
                  </a:cubicBezTo>
                  <a:cubicBezTo>
                    <a:pt x="341376" y="876605"/>
                    <a:pt x="316992" y="921716"/>
                    <a:pt x="316992" y="941223"/>
                  </a:cubicBezTo>
                  <a:cubicBezTo>
                    <a:pt x="316992" y="960730"/>
                    <a:pt x="332842" y="948538"/>
                    <a:pt x="338938" y="970483"/>
                  </a:cubicBezTo>
                  <a:cubicBezTo>
                    <a:pt x="345034" y="992429"/>
                    <a:pt x="346253" y="1059485"/>
                    <a:pt x="360883" y="1080211"/>
                  </a:cubicBezTo>
                  <a:close/>
                </a:path>
              </a:pathLst>
            </a:cu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66" name="フリーフォーム 65"/>
            <p:cNvSpPr/>
            <p:nvPr/>
          </p:nvSpPr>
          <p:spPr>
            <a:xfrm>
              <a:off x="2620833" y="2720166"/>
              <a:ext cx="312115" cy="184099"/>
            </a:xfrm>
            <a:custGeom>
              <a:avLst/>
              <a:gdLst>
                <a:gd name="connsiteX0" fmla="*/ 0 w 312115"/>
                <a:gd name="connsiteY0" fmla="*/ 30480 h 184099"/>
                <a:gd name="connsiteX1" fmla="*/ 43891 w 312115"/>
                <a:gd name="connsiteY1" fmla="*/ 1219 h 184099"/>
                <a:gd name="connsiteX2" fmla="*/ 87782 w 312115"/>
                <a:gd name="connsiteY2" fmla="*/ 37795 h 184099"/>
                <a:gd name="connsiteX3" fmla="*/ 124358 w 312115"/>
                <a:gd name="connsiteY3" fmla="*/ 52426 h 184099"/>
                <a:gd name="connsiteX4" fmla="*/ 146304 w 312115"/>
                <a:gd name="connsiteY4" fmla="*/ 118263 h 184099"/>
                <a:gd name="connsiteX5" fmla="*/ 190195 w 312115"/>
                <a:gd name="connsiteY5" fmla="*/ 169469 h 184099"/>
                <a:gd name="connsiteX6" fmla="*/ 234086 w 312115"/>
                <a:gd name="connsiteY6" fmla="*/ 176784 h 184099"/>
                <a:gd name="connsiteX7" fmla="*/ 299923 w 312115"/>
                <a:gd name="connsiteY7" fmla="*/ 162154 h 184099"/>
                <a:gd name="connsiteX8" fmla="*/ 307238 w 312115"/>
                <a:gd name="connsiteY8" fmla="*/ 184099 h 18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115" h="184099">
                  <a:moveTo>
                    <a:pt x="0" y="30480"/>
                  </a:moveTo>
                  <a:cubicBezTo>
                    <a:pt x="14630" y="15240"/>
                    <a:pt x="29261" y="0"/>
                    <a:pt x="43891" y="1219"/>
                  </a:cubicBezTo>
                  <a:cubicBezTo>
                    <a:pt x="58521" y="2438"/>
                    <a:pt x="74371" y="29261"/>
                    <a:pt x="87782" y="37795"/>
                  </a:cubicBezTo>
                  <a:cubicBezTo>
                    <a:pt x="101193" y="46330"/>
                    <a:pt x="114604" y="39015"/>
                    <a:pt x="124358" y="52426"/>
                  </a:cubicBezTo>
                  <a:cubicBezTo>
                    <a:pt x="134112" y="65837"/>
                    <a:pt x="135331" y="98756"/>
                    <a:pt x="146304" y="118263"/>
                  </a:cubicBezTo>
                  <a:cubicBezTo>
                    <a:pt x="157277" y="137770"/>
                    <a:pt x="175565" y="159716"/>
                    <a:pt x="190195" y="169469"/>
                  </a:cubicBezTo>
                  <a:cubicBezTo>
                    <a:pt x="204825" y="179223"/>
                    <a:pt x="215798" y="178003"/>
                    <a:pt x="234086" y="176784"/>
                  </a:cubicBezTo>
                  <a:cubicBezTo>
                    <a:pt x="252374" y="175565"/>
                    <a:pt x="287731" y="160935"/>
                    <a:pt x="299923" y="162154"/>
                  </a:cubicBezTo>
                  <a:cubicBezTo>
                    <a:pt x="312115" y="163373"/>
                    <a:pt x="309676" y="173736"/>
                    <a:pt x="307238" y="184099"/>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ja-JP" altLang="en-US">
                <a:solidFill>
                  <a:srgbClr val="000000"/>
                </a:solidFill>
              </a:endParaRPr>
            </a:p>
          </p:txBody>
        </p:sp>
        <p:sp>
          <p:nvSpPr>
            <p:cNvPr id="67" name="フリーフォーム 66"/>
            <p:cNvSpPr/>
            <p:nvPr/>
          </p:nvSpPr>
          <p:spPr>
            <a:xfrm>
              <a:off x="2568407" y="2699440"/>
              <a:ext cx="418185" cy="279196"/>
            </a:xfrm>
            <a:custGeom>
              <a:avLst/>
              <a:gdLst>
                <a:gd name="connsiteX0" fmla="*/ 418185 w 418185"/>
                <a:gd name="connsiteY0" fmla="*/ 263347 h 279196"/>
                <a:gd name="connsiteX1" fmla="*/ 366979 w 418185"/>
                <a:gd name="connsiteY1" fmla="*/ 277977 h 279196"/>
                <a:gd name="connsiteX2" fmla="*/ 308457 w 418185"/>
                <a:gd name="connsiteY2" fmla="*/ 263347 h 279196"/>
                <a:gd name="connsiteX3" fmla="*/ 279197 w 418185"/>
                <a:gd name="connsiteY3" fmla="*/ 277977 h 279196"/>
                <a:gd name="connsiteX4" fmla="*/ 242621 w 418185"/>
                <a:gd name="connsiteY4" fmla="*/ 256032 h 279196"/>
                <a:gd name="connsiteX5" fmla="*/ 198729 w 418185"/>
                <a:gd name="connsiteY5" fmla="*/ 241401 h 279196"/>
                <a:gd name="connsiteX6" fmla="*/ 169469 w 418185"/>
                <a:gd name="connsiteY6" fmla="*/ 190195 h 279196"/>
                <a:gd name="connsiteX7" fmla="*/ 132893 w 418185"/>
                <a:gd name="connsiteY7" fmla="*/ 175565 h 279196"/>
                <a:gd name="connsiteX8" fmla="*/ 125577 w 418185"/>
                <a:gd name="connsiteY8" fmla="*/ 124358 h 279196"/>
                <a:gd name="connsiteX9" fmla="*/ 59741 w 418185"/>
                <a:gd name="connsiteY9" fmla="*/ 131673 h 279196"/>
                <a:gd name="connsiteX10" fmla="*/ 8534 w 418185"/>
                <a:gd name="connsiteY10" fmla="*/ 87782 h 279196"/>
                <a:gd name="connsiteX11" fmla="*/ 8534 w 418185"/>
                <a:gd name="connsiteY11" fmla="*/ 36576 h 279196"/>
                <a:gd name="connsiteX12" fmla="*/ 30480 w 418185"/>
                <a:gd name="connsiteY12" fmla="*/ 0 h 27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185" h="279196">
                  <a:moveTo>
                    <a:pt x="418185" y="263347"/>
                  </a:moveTo>
                  <a:cubicBezTo>
                    <a:pt x="401726" y="270662"/>
                    <a:pt x="385267" y="277977"/>
                    <a:pt x="366979" y="277977"/>
                  </a:cubicBezTo>
                  <a:cubicBezTo>
                    <a:pt x="348691" y="277977"/>
                    <a:pt x="323087" y="263347"/>
                    <a:pt x="308457" y="263347"/>
                  </a:cubicBezTo>
                  <a:cubicBezTo>
                    <a:pt x="293827" y="263347"/>
                    <a:pt x="290170" y="279196"/>
                    <a:pt x="279197" y="277977"/>
                  </a:cubicBezTo>
                  <a:cubicBezTo>
                    <a:pt x="268224" y="276758"/>
                    <a:pt x="256032" y="262128"/>
                    <a:pt x="242621" y="256032"/>
                  </a:cubicBezTo>
                  <a:cubicBezTo>
                    <a:pt x="229210" y="249936"/>
                    <a:pt x="210921" y="252374"/>
                    <a:pt x="198729" y="241401"/>
                  </a:cubicBezTo>
                  <a:cubicBezTo>
                    <a:pt x="186537" y="230428"/>
                    <a:pt x="180442" y="201168"/>
                    <a:pt x="169469" y="190195"/>
                  </a:cubicBezTo>
                  <a:cubicBezTo>
                    <a:pt x="158496" y="179222"/>
                    <a:pt x="140208" y="186538"/>
                    <a:pt x="132893" y="175565"/>
                  </a:cubicBezTo>
                  <a:cubicBezTo>
                    <a:pt x="125578" y="164592"/>
                    <a:pt x="137769" y="131673"/>
                    <a:pt x="125577" y="124358"/>
                  </a:cubicBezTo>
                  <a:cubicBezTo>
                    <a:pt x="113385" y="117043"/>
                    <a:pt x="79248" y="137769"/>
                    <a:pt x="59741" y="131673"/>
                  </a:cubicBezTo>
                  <a:cubicBezTo>
                    <a:pt x="40234" y="125577"/>
                    <a:pt x="17068" y="103631"/>
                    <a:pt x="8534" y="87782"/>
                  </a:cubicBezTo>
                  <a:cubicBezTo>
                    <a:pt x="0" y="71933"/>
                    <a:pt x="4876" y="51206"/>
                    <a:pt x="8534" y="36576"/>
                  </a:cubicBezTo>
                  <a:cubicBezTo>
                    <a:pt x="12192" y="21946"/>
                    <a:pt x="21336" y="10973"/>
                    <a:pt x="30480" y="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ja-JP" altLang="en-US">
                <a:solidFill>
                  <a:srgbClr val="000000"/>
                </a:solidFill>
              </a:endParaRPr>
            </a:p>
          </p:txBody>
        </p:sp>
        <p:sp>
          <p:nvSpPr>
            <p:cNvPr id="68" name="フリーフォーム 67"/>
            <p:cNvSpPr/>
            <p:nvPr/>
          </p:nvSpPr>
          <p:spPr>
            <a:xfrm>
              <a:off x="2554995" y="3018784"/>
              <a:ext cx="299923" cy="56083"/>
            </a:xfrm>
            <a:custGeom>
              <a:avLst/>
              <a:gdLst>
                <a:gd name="connsiteX0" fmla="*/ 0 w 299923"/>
                <a:gd name="connsiteY0" fmla="*/ 53644 h 56083"/>
                <a:gd name="connsiteX1" fmla="*/ 51206 w 299923"/>
                <a:gd name="connsiteY1" fmla="*/ 46329 h 56083"/>
                <a:gd name="connsiteX2" fmla="*/ 87782 w 299923"/>
                <a:gd name="connsiteY2" fmla="*/ 2438 h 56083"/>
                <a:gd name="connsiteX3" fmla="*/ 168249 w 299923"/>
                <a:gd name="connsiteY3" fmla="*/ 31699 h 56083"/>
                <a:gd name="connsiteX4" fmla="*/ 219456 w 299923"/>
                <a:gd name="connsiteY4" fmla="*/ 39014 h 56083"/>
                <a:gd name="connsiteX5" fmla="*/ 241401 w 299923"/>
                <a:gd name="connsiteY5" fmla="*/ 53644 h 56083"/>
                <a:gd name="connsiteX6" fmla="*/ 270662 w 299923"/>
                <a:gd name="connsiteY6" fmla="*/ 24383 h 56083"/>
                <a:gd name="connsiteX7" fmla="*/ 299923 w 299923"/>
                <a:gd name="connsiteY7" fmla="*/ 24383 h 5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923" h="56083">
                  <a:moveTo>
                    <a:pt x="0" y="53644"/>
                  </a:moveTo>
                  <a:cubicBezTo>
                    <a:pt x="18288" y="54253"/>
                    <a:pt x="36576" y="54863"/>
                    <a:pt x="51206" y="46329"/>
                  </a:cubicBezTo>
                  <a:cubicBezTo>
                    <a:pt x="65836" y="37795"/>
                    <a:pt x="68275" y="4876"/>
                    <a:pt x="87782" y="2438"/>
                  </a:cubicBezTo>
                  <a:cubicBezTo>
                    <a:pt x="107289" y="0"/>
                    <a:pt x="146303" y="25603"/>
                    <a:pt x="168249" y="31699"/>
                  </a:cubicBezTo>
                  <a:cubicBezTo>
                    <a:pt x="190195" y="37795"/>
                    <a:pt x="207264" y="35357"/>
                    <a:pt x="219456" y="39014"/>
                  </a:cubicBezTo>
                  <a:cubicBezTo>
                    <a:pt x="231648" y="42671"/>
                    <a:pt x="232867" y="56083"/>
                    <a:pt x="241401" y="53644"/>
                  </a:cubicBezTo>
                  <a:cubicBezTo>
                    <a:pt x="249935" y="51206"/>
                    <a:pt x="260908" y="29260"/>
                    <a:pt x="270662" y="24383"/>
                  </a:cubicBezTo>
                  <a:cubicBezTo>
                    <a:pt x="280416" y="19506"/>
                    <a:pt x="290169" y="21944"/>
                    <a:pt x="299923" y="24383"/>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ja-JP" altLang="en-US">
                <a:solidFill>
                  <a:srgbClr val="000000"/>
                </a:solidFill>
              </a:endParaRPr>
            </a:p>
          </p:txBody>
        </p:sp>
        <p:sp>
          <p:nvSpPr>
            <p:cNvPr id="70" name="フリーフォーム 69"/>
            <p:cNvSpPr/>
            <p:nvPr/>
          </p:nvSpPr>
          <p:spPr>
            <a:xfrm>
              <a:off x="2496475" y="2923773"/>
              <a:ext cx="380390" cy="98755"/>
            </a:xfrm>
            <a:custGeom>
              <a:avLst/>
              <a:gdLst>
                <a:gd name="connsiteX0" fmla="*/ 380390 w 380390"/>
                <a:gd name="connsiteY0" fmla="*/ 82905 h 98755"/>
                <a:gd name="connsiteX1" fmla="*/ 307238 w 380390"/>
                <a:gd name="connsiteY1" fmla="*/ 68275 h 98755"/>
                <a:gd name="connsiteX2" fmla="*/ 270662 w 380390"/>
                <a:gd name="connsiteY2" fmla="*/ 90221 h 98755"/>
                <a:gd name="connsiteX3" fmla="*/ 234086 w 380390"/>
                <a:gd name="connsiteY3" fmla="*/ 46329 h 98755"/>
                <a:gd name="connsiteX4" fmla="*/ 168249 w 380390"/>
                <a:gd name="connsiteY4" fmla="*/ 46329 h 98755"/>
                <a:gd name="connsiteX5" fmla="*/ 109728 w 380390"/>
                <a:gd name="connsiteY5" fmla="*/ 68275 h 98755"/>
                <a:gd name="connsiteX6" fmla="*/ 95097 w 380390"/>
                <a:gd name="connsiteY6" fmla="*/ 60960 h 98755"/>
                <a:gd name="connsiteX7" fmla="*/ 58521 w 380390"/>
                <a:gd name="connsiteY7" fmla="*/ 68275 h 98755"/>
                <a:gd name="connsiteX8" fmla="*/ 51206 w 380390"/>
                <a:gd name="connsiteY8" fmla="*/ 2438 h 98755"/>
                <a:gd name="connsiteX9" fmla="*/ 51206 w 380390"/>
                <a:gd name="connsiteY9" fmla="*/ 82905 h 98755"/>
                <a:gd name="connsiteX10" fmla="*/ 0 w 380390"/>
                <a:gd name="connsiteY10" fmla="*/ 97536 h 9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0390" h="98755">
                  <a:moveTo>
                    <a:pt x="380390" y="82905"/>
                  </a:moveTo>
                  <a:cubicBezTo>
                    <a:pt x="352958" y="74980"/>
                    <a:pt x="325526" y="67056"/>
                    <a:pt x="307238" y="68275"/>
                  </a:cubicBezTo>
                  <a:cubicBezTo>
                    <a:pt x="288950" y="69494"/>
                    <a:pt x="282854" y="93879"/>
                    <a:pt x="270662" y="90221"/>
                  </a:cubicBezTo>
                  <a:cubicBezTo>
                    <a:pt x="258470" y="86563"/>
                    <a:pt x="251155" y="53644"/>
                    <a:pt x="234086" y="46329"/>
                  </a:cubicBezTo>
                  <a:cubicBezTo>
                    <a:pt x="217017" y="39014"/>
                    <a:pt x="188975" y="42671"/>
                    <a:pt x="168249" y="46329"/>
                  </a:cubicBezTo>
                  <a:cubicBezTo>
                    <a:pt x="147523" y="49987"/>
                    <a:pt x="121920" y="65837"/>
                    <a:pt x="109728" y="68275"/>
                  </a:cubicBezTo>
                  <a:cubicBezTo>
                    <a:pt x="97536" y="70713"/>
                    <a:pt x="103631" y="60960"/>
                    <a:pt x="95097" y="60960"/>
                  </a:cubicBezTo>
                  <a:cubicBezTo>
                    <a:pt x="86563" y="60960"/>
                    <a:pt x="65836" y="78029"/>
                    <a:pt x="58521" y="68275"/>
                  </a:cubicBezTo>
                  <a:cubicBezTo>
                    <a:pt x="51206" y="58521"/>
                    <a:pt x="52425" y="0"/>
                    <a:pt x="51206" y="2438"/>
                  </a:cubicBezTo>
                  <a:cubicBezTo>
                    <a:pt x="49987" y="4876"/>
                    <a:pt x="59740" y="67055"/>
                    <a:pt x="51206" y="82905"/>
                  </a:cubicBezTo>
                  <a:cubicBezTo>
                    <a:pt x="42672" y="98755"/>
                    <a:pt x="21336" y="98145"/>
                    <a:pt x="0" y="97536"/>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ja-JP" altLang="en-US">
                <a:solidFill>
                  <a:srgbClr val="000000"/>
                </a:solidFill>
              </a:endParaRPr>
            </a:p>
          </p:txBody>
        </p:sp>
        <p:sp>
          <p:nvSpPr>
            <p:cNvPr id="71" name="フリーフォーム 70"/>
            <p:cNvSpPr/>
            <p:nvPr/>
          </p:nvSpPr>
          <p:spPr>
            <a:xfrm>
              <a:off x="2589134" y="2831114"/>
              <a:ext cx="145085" cy="134111"/>
            </a:xfrm>
            <a:custGeom>
              <a:avLst/>
              <a:gdLst>
                <a:gd name="connsiteX0" fmla="*/ 46329 w 145085"/>
                <a:gd name="connsiteY0" fmla="*/ 0 h 134111"/>
                <a:gd name="connsiteX1" fmla="*/ 2438 w 145085"/>
                <a:gd name="connsiteY1" fmla="*/ 87782 h 134111"/>
                <a:gd name="connsiteX2" fmla="*/ 60960 w 145085"/>
                <a:gd name="connsiteY2" fmla="*/ 131673 h 134111"/>
                <a:gd name="connsiteX3" fmla="*/ 134112 w 145085"/>
                <a:gd name="connsiteY3" fmla="*/ 102412 h 134111"/>
                <a:gd name="connsiteX4" fmla="*/ 126796 w 145085"/>
                <a:gd name="connsiteY4" fmla="*/ 43891 h 134111"/>
                <a:gd name="connsiteX5" fmla="*/ 53644 w 145085"/>
                <a:gd name="connsiteY5" fmla="*/ 58521 h 13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085" h="134111">
                  <a:moveTo>
                    <a:pt x="46329" y="0"/>
                  </a:moveTo>
                  <a:cubicBezTo>
                    <a:pt x="23164" y="32918"/>
                    <a:pt x="0" y="65837"/>
                    <a:pt x="2438" y="87782"/>
                  </a:cubicBezTo>
                  <a:cubicBezTo>
                    <a:pt x="4877" y="109728"/>
                    <a:pt x="39014" y="129235"/>
                    <a:pt x="60960" y="131673"/>
                  </a:cubicBezTo>
                  <a:cubicBezTo>
                    <a:pt x="82906" y="134111"/>
                    <a:pt x="123139" y="117042"/>
                    <a:pt x="134112" y="102412"/>
                  </a:cubicBezTo>
                  <a:cubicBezTo>
                    <a:pt x="145085" y="87782"/>
                    <a:pt x="140207" y="51206"/>
                    <a:pt x="126796" y="43891"/>
                  </a:cubicBezTo>
                  <a:cubicBezTo>
                    <a:pt x="113385" y="36576"/>
                    <a:pt x="83514" y="47548"/>
                    <a:pt x="53644" y="58521"/>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ja-JP" altLang="en-US">
                <a:solidFill>
                  <a:srgbClr val="000000"/>
                </a:solidFill>
              </a:endParaRPr>
            </a:p>
          </p:txBody>
        </p:sp>
        <p:sp>
          <p:nvSpPr>
            <p:cNvPr id="72" name="フリーフォーム 71"/>
            <p:cNvSpPr/>
            <p:nvPr/>
          </p:nvSpPr>
          <p:spPr>
            <a:xfrm>
              <a:off x="2474528" y="2862813"/>
              <a:ext cx="146304" cy="46330"/>
            </a:xfrm>
            <a:custGeom>
              <a:avLst/>
              <a:gdLst>
                <a:gd name="connsiteX0" fmla="*/ 0 w 146304"/>
                <a:gd name="connsiteY0" fmla="*/ 34138 h 46330"/>
                <a:gd name="connsiteX1" fmla="*/ 58522 w 146304"/>
                <a:gd name="connsiteY1" fmla="*/ 41453 h 46330"/>
                <a:gd name="connsiteX2" fmla="*/ 109728 w 146304"/>
                <a:gd name="connsiteY2" fmla="*/ 4877 h 46330"/>
                <a:gd name="connsiteX3" fmla="*/ 146304 w 146304"/>
                <a:gd name="connsiteY3" fmla="*/ 12193 h 46330"/>
              </a:gdLst>
              <a:ahLst/>
              <a:cxnLst>
                <a:cxn ang="0">
                  <a:pos x="connsiteX0" y="connsiteY0"/>
                </a:cxn>
                <a:cxn ang="0">
                  <a:pos x="connsiteX1" y="connsiteY1"/>
                </a:cxn>
                <a:cxn ang="0">
                  <a:pos x="connsiteX2" y="connsiteY2"/>
                </a:cxn>
                <a:cxn ang="0">
                  <a:pos x="connsiteX3" y="connsiteY3"/>
                </a:cxn>
              </a:cxnLst>
              <a:rect l="l" t="t" r="r" b="b"/>
              <a:pathLst>
                <a:path w="146304" h="46330">
                  <a:moveTo>
                    <a:pt x="0" y="34138"/>
                  </a:moveTo>
                  <a:cubicBezTo>
                    <a:pt x="20117" y="40234"/>
                    <a:pt x="40234" y="46330"/>
                    <a:pt x="58522" y="41453"/>
                  </a:cubicBezTo>
                  <a:cubicBezTo>
                    <a:pt x="76810" y="36576"/>
                    <a:pt x="95098" y="9754"/>
                    <a:pt x="109728" y="4877"/>
                  </a:cubicBezTo>
                  <a:cubicBezTo>
                    <a:pt x="124358" y="0"/>
                    <a:pt x="135331" y="6096"/>
                    <a:pt x="146304" y="12193"/>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ja-JP" altLang="en-US">
                <a:solidFill>
                  <a:srgbClr val="000000"/>
                </a:solidFill>
              </a:endParaRPr>
            </a:p>
          </p:txBody>
        </p:sp>
        <p:sp>
          <p:nvSpPr>
            <p:cNvPr id="73" name="フリーフォーム 72"/>
            <p:cNvSpPr/>
            <p:nvPr/>
          </p:nvSpPr>
          <p:spPr>
            <a:xfrm>
              <a:off x="2481842" y="2743235"/>
              <a:ext cx="96318" cy="32919"/>
            </a:xfrm>
            <a:custGeom>
              <a:avLst/>
              <a:gdLst>
                <a:gd name="connsiteX0" fmla="*/ 0 w 96318"/>
                <a:gd name="connsiteY0" fmla="*/ 0 h 32919"/>
                <a:gd name="connsiteX1" fmla="*/ 80468 w 96318"/>
                <a:gd name="connsiteY1" fmla="*/ 29261 h 32919"/>
                <a:gd name="connsiteX2" fmla="*/ 95098 w 96318"/>
                <a:gd name="connsiteY2" fmla="*/ 21946 h 32919"/>
              </a:gdLst>
              <a:ahLst/>
              <a:cxnLst>
                <a:cxn ang="0">
                  <a:pos x="connsiteX0" y="connsiteY0"/>
                </a:cxn>
                <a:cxn ang="0">
                  <a:pos x="connsiteX1" y="connsiteY1"/>
                </a:cxn>
                <a:cxn ang="0">
                  <a:pos x="connsiteX2" y="connsiteY2"/>
                </a:cxn>
              </a:cxnLst>
              <a:rect l="l" t="t" r="r" b="b"/>
              <a:pathLst>
                <a:path w="96318" h="32919">
                  <a:moveTo>
                    <a:pt x="0" y="0"/>
                  </a:moveTo>
                  <a:cubicBezTo>
                    <a:pt x="32309" y="12801"/>
                    <a:pt x="64618" y="25603"/>
                    <a:pt x="80468" y="29261"/>
                  </a:cubicBezTo>
                  <a:cubicBezTo>
                    <a:pt x="96318" y="32919"/>
                    <a:pt x="95708" y="27432"/>
                    <a:pt x="95098" y="21946"/>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ja-JP" altLang="en-US">
                <a:solidFill>
                  <a:srgbClr val="000000"/>
                </a:solidFill>
              </a:endParaRPr>
            </a:p>
          </p:txBody>
        </p:sp>
        <p:sp>
          <p:nvSpPr>
            <p:cNvPr id="74" name="フリーフォーム 73"/>
            <p:cNvSpPr/>
            <p:nvPr/>
          </p:nvSpPr>
          <p:spPr>
            <a:xfrm>
              <a:off x="2467212" y="2779811"/>
              <a:ext cx="168250" cy="74370"/>
            </a:xfrm>
            <a:custGeom>
              <a:avLst/>
              <a:gdLst>
                <a:gd name="connsiteX0" fmla="*/ 0 w 168250"/>
                <a:gd name="connsiteY0" fmla="*/ 0 h 74370"/>
                <a:gd name="connsiteX1" fmla="*/ 51207 w 168250"/>
                <a:gd name="connsiteY1" fmla="*/ 14630 h 74370"/>
                <a:gd name="connsiteX2" fmla="*/ 87783 w 168250"/>
                <a:gd name="connsiteY2" fmla="*/ 65836 h 74370"/>
                <a:gd name="connsiteX3" fmla="*/ 168250 w 168250"/>
                <a:gd name="connsiteY3" fmla="*/ 65836 h 74370"/>
              </a:gdLst>
              <a:ahLst/>
              <a:cxnLst>
                <a:cxn ang="0">
                  <a:pos x="connsiteX0" y="connsiteY0"/>
                </a:cxn>
                <a:cxn ang="0">
                  <a:pos x="connsiteX1" y="connsiteY1"/>
                </a:cxn>
                <a:cxn ang="0">
                  <a:pos x="connsiteX2" y="connsiteY2"/>
                </a:cxn>
                <a:cxn ang="0">
                  <a:pos x="connsiteX3" y="connsiteY3"/>
                </a:cxn>
              </a:cxnLst>
              <a:rect l="l" t="t" r="r" b="b"/>
              <a:pathLst>
                <a:path w="168250" h="74370">
                  <a:moveTo>
                    <a:pt x="0" y="0"/>
                  </a:moveTo>
                  <a:cubicBezTo>
                    <a:pt x="18288" y="1828"/>
                    <a:pt x="36577" y="3657"/>
                    <a:pt x="51207" y="14630"/>
                  </a:cubicBezTo>
                  <a:cubicBezTo>
                    <a:pt x="65838" y="25603"/>
                    <a:pt x="68276" y="57302"/>
                    <a:pt x="87783" y="65836"/>
                  </a:cubicBezTo>
                  <a:cubicBezTo>
                    <a:pt x="107290" y="74370"/>
                    <a:pt x="137770" y="70103"/>
                    <a:pt x="168250" y="65836"/>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ja-JP" altLang="en-US">
                <a:solidFill>
                  <a:srgbClr val="000000"/>
                </a:solidFill>
              </a:endParaRPr>
            </a:p>
          </p:txBody>
        </p:sp>
        <p:sp>
          <p:nvSpPr>
            <p:cNvPr id="75" name="フリーフォーム 74"/>
            <p:cNvSpPr/>
            <p:nvPr/>
          </p:nvSpPr>
          <p:spPr>
            <a:xfrm>
              <a:off x="2281894" y="953546"/>
              <a:ext cx="792480" cy="1634947"/>
            </a:xfrm>
            <a:custGeom>
              <a:avLst/>
              <a:gdLst>
                <a:gd name="connsiteX0" fmla="*/ 17069 w 792480"/>
                <a:gd name="connsiteY0" fmla="*/ 99975 h 1634947"/>
                <a:gd name="connsiteX1" fmla="*/ 24384 w 792480"/>
                <a:gd name="connsiteY1" fmla="*/ 187757 h 1634947"/>
                <a:gd name="connsiteX2" fmla="*/ 112166 w 792480"/>
                <a:gd name="connsiteY2" fmla="*/ 143866 h 1634947"/>
                <a:gd name="connsiteX3" fmla="*/ 287731 w 792480"/>
                <a:gd name="connsiteY3" fmla="*/ 107290 h 1634947"/>
                <a:gd name="connsiteX4" fmla="*/ 390144 w 792480"/>
                <a:gd name="connsiteY4" fmla="*/ 158496 h 1634947"/>
                <a:gd name="connsiteX5" fmla="*/ 302362 w 792480"/>
                <a:gd name="connsiteY5" fmla="*/ 143866 h 1634947"/>
                <a:gd name="connsiteX6" fmla="*/ 141427 w 792480"/>
                <a:gd name="connsiteY6" fmla="*/ 180442 h 1634947"/>
                <a:gd name="connsiteX7" fmla="*/ 112166 w 792480"/>
                <a:gd name="connsiteY7" fmla="*/ 209703 h 1634947"/>
                <a:gd name="connsiteX8" fmla="*/ 82906 w 792480"/>
                <a:gd name="connsiteY8" fmla="*/ 180442 h 1634947"/>
                <a:gd name="connsiteX9" fmla="*/ 68275 w 792480"/>
                <a:gd name="connsiteY9" fmla="*/ 224333 h 1634947"/>
                <a:gd name="connsiteX10" fmla="*/ 97536 w 792480"/>
                <a:gd name="connsiteY10" fmla="*/ 282855 h 1634947"/>
                <a:gd name="connsiteX11" fmla="*/ 214579 w 792480"/>
                <a:gd name="connsiteY11" fmla="*/ 282855 h 1634947"/>
                <a:gd name="connsiteX12" fmla="*/ 185318 w 792480"/>
                <a:gd name="connsiteY12" fmla="*/ 246279 h 1634947"/>
                <a:gd name="connsiteX13" fmla="*/ 236525 w 792480"/>
                <a:gd name="connsiteY13" fmla="*/ 202387 h 1634947"/>
                <a:gd name="connsiteX14" fmla="*/ 368198 w 792480"/>
                <a:gd name="connsiteY14" fmla="*/ 224333 h 1634947"/>
                <a:gd name="connsiteX15" fmla="*/ 360883 w 792480"/>
                <a:gd name="connsiteY15" fmla="*/ 268224 h 1634947"/>
                <a:gd name="connsiteX16" fmla="*/ 360883 w 792480"/>
                <a:gd name="connsiteY16" fmla="*/ 297485 h 1634947"/>
                <a:gd name="connsiteX17" fmla="*/ 382829 w 792480"/>
                <a:gd name="connsiteY17" fmla="*/ 312115 h 1634947"/>
                <a:gd name="connsiteX18" fmla="*/ 346253 w 792480"/>
                <a:gd name="connsiteY18" fmla="*/ 356007 h 1634947"/>
                <a:gd name="connsiteX19" fmla="*/ 324307 w 792480"/>
                <a:gd name="connsiteY19" fmla="*/ 429159 h 1634947"/>
                <a:gd name="connsiteX20" fmla="*/ 331622 w 792480"/>
                <a:gd name="connsiteY20" fmla="*/ 553517 h 1634947"/>
                <a:gd name="connsiteX21" fmla="*/ 360883 w 792480"/>
                <a:gd name="connsiteY21" fmla="*/ 582778 h 1634947"/>
                <a:gd name="connsiteX22" fmla="*/ 390144 w 792480"/>
                <a:gd name="connsiteY22" fmla="*/ 575463 h 1634947"/>
                <a:gd name="connsiteX23" fmla="*/ 397459 w 792480"/>
                <a:gd name="connsiteY23" fmla="*/ 494995 h 1634947"/>
                <a:gd name="connsiteX24" fmla="*/ 397459 w 792480"/>
                <a:gd name="connsiteY24" fmla="*/ 414528 h 1634947"/>
                <a:gd name="connsiteX25" fmla="*/ 455981 w 792480"/>
                <a:gd name="connsiteY25" fmla="*/ 304800 h 1634947"/>
                <a:gd name="connsiteX26" fmla="*/ 448666 w 792480"/>
                <a:gd name="connsiteY26" fmla="*/ 443789 h 1634947"/>
                <a:gd name="connsiteX27" fmla="*/ 455981 w 792480"/>
                <a:gd name="connsiteY27" fmla="*/ 1102157 h 1634947"/>
                <a:gd name="connsiteX28" fmla="*/ 514502 w 792480"/>
                <a:gd name="connsiteY28" fmla="*/ 1263091 h 1634947"/>
                <a:gd name="connsiteX29" fmla="*/ 499872 w 792480"/>
                <a:gd name="connsiteY29" fmla="*/ 1402080 h 1634947"/>
                <a:gd name="connsiteX30" fmla="*/ 404774 w 792480"/>
                <a:gd name="connsiteY30" fmla="*/ 1460602 h 1634947"/>
                <a:gd name="connsiteX31" fmla="*/ 287731 w 792480"/>
                <a:gd name="connsiteY31" fmla="*/ 1445971 h 1634947"/>
                <a:gd name="connsiteX32" fmla="*/ 207264 w 792480"/>
                <a:gd name="connsiteY32" fmla="*/ 1526439 h 1634947"/>
                <a:gd name="connsiteX33" fmla="*/ 236525 w 792480"/>
                <a:gd name="connsiteY33" fmla="*/ 1628851 h 1634947"/>
                <a:gd name="connsiteX34" fmla="*/ 280416 w 792480"/>
                <a:gd name="connsiteY34" fmla="*/ 1563015 h 1634947"/>
                <a:gd name="connsiteX35" fmla="*/ 353568 w 792480"/>
                <a:gd name="connsiteY35" fmla="*/ 1511808 h 1634947"/>
                <a:gd name="connsiteX36" fmla="*/ 434035 w 792480"/>
                <a:gd name="connsiteY36" fmla="*/ 1584960 h 1634947"/>
                <a:gd name="connsiteX37" fmla="*/ 609600 w 792480"/>
                <a:gd name="connsiteY37" fmla="*/ 1584960 h 1634947"/>
                <a:gd name="connsiteX38" fmla="*/ 726643 w 792480"/>
                <a:gd name="connsiteY38" fmla="*/ 1489863 h 1634947"/>
                <a:gd name="connsiteX39" fmla="*/ 792480 w 792480"/>
                <a:gd name="connsiteY39" fmla="*/ 1336243 h 1634947"/>
                <a:gd name="connsiteX40" fmla="*/ 726643 w 792480"/>
                <a:gd name="connsiteY40" fmla="*/ 1204570 h 1634947"/>
                <a:gd name="connsiteX41" fmla="*/ 646176 w 792480"/>
                <a:gd name="connsiteY41" fmla="*/ 1189939 h 1634947"/>
                <a:gd name="connsiteX42" fmla="*/ 565709 w 792480"/>
                <a:gd name="connsiteY42" fmla="*/ 1211885 h 1634947"/>
                <a:gd name="connsiteX43" fmla="*/ 507187 w 792480"/>
                <a:gd name="connsiteY43" fmla="*/ 1146048 h 1634947"/>
                <a:gd name="connsiteX44" fmla="*/ 514502 w 792480"/>
                <a:gd name="connsiteY44" fmla="*/ 963168 h 1634947"/>
                <a:gd name="connsiteX45" fmla="*/ 507187 w 792480"/>
                <a:gd name="connsiteY45" fmla="*/ 458419 h 1634947"/>
                <a:gd name="connsiteX46" fmla="*/ 492557 w 792480"/>
                <a:gd name="connsiteY46" fmla="*/ 99975 h 1634947"/>
                <a:gd name="connsiteX47" fmla="*/ 316992 w 792480"/>
                <a:gd name="connsiteY47" fmla="*/ 4877 h 1634947"/>
                <a:gd name="connsiteX48" fmla="*/ 126797 w 792480"/>
                <a:gd name="connsiteY48" fmla="*/ 70714 h 1634947"/>
                <a:gd name="connsiteX49" fmla="*/ 17069 w 792480"/>
                <a:gd name="connsiteY49" fmla="*/ 99975 h 163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92480" h="1634947">
                  <a:moveTo>
                    <a:pt x="17069" y="99975"/>
                  </a:moveTo>
                  <a:cubicBezTo>
                    <a:pt x="0" y="119482"/>
                    <a:pt x="8534" y="180442"/>
                    <a:pt x="24384" y="187757"/>
                  </a:cubicBezTo>
                  <a:cubicBezTo>
                    <a:pt x="40234" y="195072"/>
                    <a:pt x="68275" y="157277"/>
                    <a:pt x="112166" y="143866"/>
                  </a:cubicBezTo>
                  <a:cubicBezTo>
                    <a:pt x="156057" y="130455"/>
                    <a:pt x="241401" y="104852"/>
                    <a:pt x="287731" y="107290"/>
                  </a:cubicBezTo>
                  <a:cubicBezTo>
                    <a:pt x="334061" y="109728"/>
                    <a:pt x="387706" y="152400"/>
                    <a:pt x="390144" y="158496"/>
                  </a:cubicBezTo>
                  <a:cubicBezTo>
                    <a:pt x="392582" y="164592"/>
                    <a:pt x="343815" y="140208"/>
                    <a:pt x="302362" y="143866"/>
                  </a:cubicBezTo>
                  <a:cubicBezTo>
                    <a:pt x="260909" y="147524"/>
                    <a:pt x="173126" y="169469"/>
                    <a:pt x="141427" y="180442"/>
                  </a:cubicBezTo>
                  <a:cubicBezTo>
                    <a:pt x="109728" y="191415"/>
                    <a:pt x="121919" y="209703"/>
                    <a:pt x="112166" y="209703"/>
                  </a:cubicBezTo>
                  <a:cubicBezTo>
                    <a:pt x="102413" y="209703"/>
                    <a:pt x="90221" y="178004"/>
                    <a:pt x="82906" y="180442"/>
                  </a:cubicBezTo>
                  <a:cubicBezTo>
                    <a:pt x="75591" y="182880"/>
                    <a:pt x="65837" y="207264"/>
                    <a:pt x="68275" y="224333"/>
                  </a:cubicBezTo>
                  <a:cubicBezTo>
                    <a:pt x="70713" y="241402"/>
                    <a:pt x="73152" y="273101"/>
                    <a:pt x="97536" y="282855"/>
                  </a:cubicBezTo>
                  <a:cubicBezTo>
                    <a:pt x="121920" y="292609"/>
                    <a:pt x="199949" y="288951"/>
                    <a:pt x="214579" y="282855"/>
                  </a:cubicBezTo>
                  <a:cubicBezTo>
                    <a:pt x="229209" y="276759"/>
                    <a:pt x="181660" y="259690"/>
                    <a:pt x="185318" y="246279"/>
                  </a:cubicBezTo>
                  <a:cubicBezTo>
                    <a:pt x="188976" y="232868"/>
                    <a:pt x="206045" y="206045"/>
                    <a:pt x="236525" y="202387"/>
                  </a:cubicBezTo>
                  <a:cubicBezTo>
                    <a:pt x="267005" y="198729"/>
                    <a:pt x="347472" y="213360"/>
                    <a:pt x="368198" y="224333"/>
                  </a:cubicBezTo>
                  <a:cubicBezTo>
                    <a:pt x="388924" y="235306"/>
                    <a:pt x="362102" y="256032"/>
                    <a:pt x="360883" y="268224"/>
                  </a:cubicBezTo>
                  <a:cubicBezTo>
                    <a:pt x="359664" y="280416"/>
                    <a:pt x="357225" y="290170"/>
                    <a:pt x="360883" y="297485"/>
                  </a:cubicBezTo>
                  <a:cubicBezTo>
                    <a:pt x="364541" y="304800"/>
                    <a:pt x="385267" y="302361"/>
                    <a:pt x="382829" y="312115"/>
                  </a:cubicBezTo>
                  <a:cubicBezTo>
                    <a:pt x="380391" y="321869"/>
                    <a:pt x="356007" y="336500"/>
                    <a:pt x="346253" y="356007"/>
                  </a:cubicBezTo>
                  <a:cubicBezTo>
                    <a:pt x="336499" y="375514"/>
                    <a:pt x="326745" y="396241"/>
                    <a:pt x="324307" y="429159"/>
                  </a:cubicBezTo>
                  <a:cubicBezTo>
                    <a:pt x="321869" y="462077"/>
                    <a:pt x="325526" y="527914"/>
                    <a:pt x="331622" y="553517"/>
                  </a:cubicBezTo>
                  <a:cubicBezTo>
                    <a:pt x="337718" y="579120"/>
                    <a:pt x="351130" y="579120"/>
                    <a:pt x="360883" y="582778"/>
                  </a:cubicBezTo>
                  <a:cubicBezTo>
                    <a:pt x="370636" y="586436"/>
                    <a:pt x="384048" y="590094"/>
                    <a:pt x="390144" y="575463"/>
                  </a:cubicBezTo>
                  <a:cubicBezTo>
                    <a:pt x="396240" y="560833"/>
                    <a:pt x="396240" y="521817"/>
                    <a:pt x="397459" y="494995"/>
                  </a:cubicBezTo>
                  <a:cubicBezTo>
                    <a:pt x="398678" y="468173"/>
                    <a:pt x="387705" y="446227"/>
                    <a:pt x="397459" y="414528"/>
                  </a:cubicBezTo>
                  <a:cubicBezTo>
                    <a:pt x="407213" y="382829"/>
                    <a:pt x="447447" y="299923"/>
                    <a:pt x="455981" y="304800"/>
                  </a:cubicBezTo>
                  <a:cubicBezTo>
                    <a:pt x="464515" y="309677"/>
                    <a:pt x="448666" y="310896"/>
                    <a:pt x="448666" y="443789"/>
                  </a:cubicBezTo>
                  <a:cubicBezTo>
                    <a:pt x="448666" y="576682"/>
                    <a:pt x="445008" y="965607"/>
                    <a:pt x="455981" y="1102157"/>
                  </a:cubicBezTo>
                  <a:cubicBezTo>
                    <a:pt x="466954" y="1238707"/>
                    <a:pt x="507187" y="1213104"/>
                    <a:pt x="514502" y="1263091"/>
                  </a:cubicBezTo>
                  <a:cubicBezTo>
                    <a:pt x="521817" y="1313078"/>
                    <a:pt x="518160" y="1369162"/>
                    <a:pt x="499872" y="1402080"/>
                  </a:cubicBezTo>
                  <a:cubicBezTo>
                    <a:pt x="481584" y="1434998"/>
                    <a:pt x="440131" y="1453287"/>
                    <a:pt x="404774" y="1460602"/>
                  </a:cubicBezTo>
                  <a:cubicBezTo>
                    <a:pt x="369417" y="1467917"/>
                    <a:pt x="320649" y="1434998"/>
                    <a:pt x="287731" y="1445971"/>
                  </a:cubicBezTo>
                  <a:cubicBezTo>
                    <a:pt x="254813" y="1456944"/>
                    <a:pt x="215798" y="1495959"/>
                    <a:pt x="207264" y="1526439"/>
                  </a:cubicBezTo>
                  <a:cubicBezTo>
                    <a:pt x="198730" y="1556919"/>
                    <a:pt x="224333" y="1622755"/>
                    <a:pt x="236525" y="1628851"/>
                  </a:cubicBezTo>
                  <a:cubicBezTo>
                    <a:pt x="248717" y="1634947"/>
                    <a:pt x="260909" y="1582522"/>
                    <a:pt x="280416" y="1563015"/>
                  </a:cubicBezTo>
                  <a:cubicBezTo>
                    <a:pt x="299923" y="1543508"/>
                    <a:pt x="327965" y="1508151"/>
                    <a:pt x="353568" y="1511808"/>
                  </a:cubicBezTo>
                  <a:cubicBezTo>
                    <a:pt x="379171" y="1515465"/>
                    <a:pt x="391363" y="1572768"/>
                    <a:pt x="434035" y="1584960"/>
                  </a:cubicBezTo>
                  <a:cubicBezTo>
                    <a:pt x="476707" y="1597152"/>
                    <a:pt x="560832" y="1600809"/>
                    <a:pt x="609600" y="1584960"/>
                  </a:cubicBezTo>
                  <a:cubicBezTo>
                    <a:pt x="658368" y="1569111"/>
                    <a:pt x="696163" y="1531316"/>
                    <a:pt x="726643" y="1489863"/>
                  </a:cubicBezTo>
                  <a:cubicBezTo>
                    <a:pt x="757123" y="1448410"/>
                    <a:pt x="792480" y="1383792"/>
                    <a:pt x="792480" y="1336243"/>
                  </a:cubicBezTo>
                  <a:cubicBezTo>
                    <a:pt x="792480" y="1288694"/>
                    <a:pt x="751027" y="1228954"/>
                    <a:pt x="726643" y="1204570"/>
                  </a:cubicBezTo>
                  <a:cubicBezTo>
                    <a:pt x="702259" y="1180186"/>
                    <a:pt x="672998" y="1188720"/>
                    <a:pt x="646176" y="1189939"/>
                  </a:cubicBezTo>
                  <a:cubicBezTo>
                    <a:pt x="619354" y="1191158"/>
                    <a:pt x="588874" y="1219200"/>
                    <a:pt x="565709" y="1211885"/>
                  </a:cubicBezTo>
                  <a:cubicBezTo>
                    <a:pt x="542544" y="1204570"/>
                    <a:pt x="515721" y="1187501"/>
                    <a:pt x="507187" y="1146048"/>
                  </a:cubicBezTo>
                  <a:cubicBezTo>
                    <a:pt x="498653" y="1104595"/>
                    <a:pt x="514502" y="1077773"/>
                    <a:pt x="514502" y="963168"/>
                  </a:cubicBezTo>
                  <a:cubicBezTo>
                    <a:pt x="514502" y="848563"/>
                    <a:pt x="510844" y="602284"/>
                    <a:pt x="507187" y="458419"/>
                  </a:cubicBezTo>
                  <a:cubicBezTo>
                    <a:pt x="503530" y="314554"/>
                    <a:pt x="524256" y="175565"/>
                    <a:pt x="492557" y="99975"/>
                  </a:cubicBezTo>
                  <a:cubicBezTo>
                    <a:pt x="460858" y="24385"/>
                    <a:pt x="377952" y="9754"/>
                    <a:pt x="316992" y="4877"/>
                  </a:cubicBezTo>
                  <a:cubicBezTo>
                    <a:pt x="256032" y="0"/>
                    <a:pt x="179223" y="51207"/>
                    <a:pt x="126797" y="70714"/>
                  </a:cubicBezTo>
                  <a:cubicBezTo>
                    <a:pt x="74371" y="90221"/>
                    <a:pt x="34138" y="80468"/>
                    <a:pt x="17069" y="99975"/>
                  </a:cubicBezTo>
                  <a:close/>
                </a:path>
              </a:pathLst>
            </a:custGeom>
            <a:solidFill>
              <a:srgbClr val="FF9966">
                <a:alpha val="7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sp>
          <p:nvSpPr>
            <p:cNvPr id="76" name="フリーフォーム 75"/>
            <p:cNvSpPr/>
            <p:nvPr/>
          </p:nvSpPr>
          <p:spPr>
            <a:xfrm>
              <a:off x="2796396" y="2684712"/>
              <a:ext cx="168250" cy="168250"/>
            </a:xfrm>
            <a:custGeom>
              <a:avLst/>
              <a:gdLst>
                <a:gd name="connsiteX0" fmla="*/ 0 w 168250"/>
                <a:gd name="connsiteY0" fmla="*/ 0 h 168250"/>
                <a:gd name="connsiteX1" fmla="*/ 73152 w 168250"/>
                <a:gd name="connsiteY1" fmla="*/ 51207 h 168250"/>
                <a:gd name="connsiteX2" fmla="*/ 80468 w 168250"/>
                <a:gd name="connsiteY2" fmla="*/ 138989 h 168250"/>
                <a:gd name="connsiteX3" fmla="*/ 168250 w 168250"/>
                <a:gd name="connsiteY3" fmla="*/ 168250 h 168250"/>
                <a:gd name="connsiteX4" fmla="*/ 168250 w 168250"/>
                <a:gd name="connsiteY4" fmla="*/ 168250 h 168250"/>
                <a:gd name="connsiteX5" fmla="*/ 168250 w 168250"/>
                <a:gd name="connsiteY5" fmla="*/ 168250 h 16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50" h="168250">
                  <a:moveTo>
                    <a:pt x="0" y="0"/>
                  </a:moveTo>
                  <a:cubicBezTo>
                    <a:pt x="29870" y="14021"/>
                    <a:pt x="59741" y="28042"/>
                    <a:pt x="73152" y="51207"/>
                  </a:cubicBezTo>
                  <a:cubicBezTo>
                    <a:pt x="86563" y="74372"/>
                    <a:pt x="64618" y="119482"/>
                    <a:pt x="80468" y="138989"/>
                  </a:cubicBezTo>
                  <a:cubicBezTo>
                    <a:pt x="96318" y="158496"/>
                    <a:pt x="168250" y="168250"/>
                    <a:pt x="168250" y="168250"/>
                  </a:cubicBezTo>
                  <a:lnTo>
                    <a:pt x="168250" y="168250"/>
                  </a:lnTo>
                  <a:lnTo>
                    <a:pt x="168250" y="16825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ja-JP" altLang="en-US">
                <a:solidFill>
                  <a:srgbClr val="000000"/>
                </a:solidFill>
              </a:endParaRPr>
            </a:p>
          </p:txBody>
        </p:sp>
        <p:sp>
          <p:nvSpPr>
            <p:cNvPr id="77" name="フリーフォーム 76"/>
            <p:cNvSpPr/>
            <p:nvPr/>
          </p:nvSpPr>
          <p:spPr>
            <a:xfrm>
              <a:off x="2305049" y="2105025"/>
              <a:ext cx="720725" cy="504825"/>
            </a:xfrm>
            <a:custGeom>
              <a:avLst/>
              <a:gdLst>
                <a:gd name="connsiteX0" fmla="*/ 41275 w 857250"/>
                <a:gd name="connsiteY0" fmla="*/ 525462 h 573087"/>
                <a:gd name="connsiteX1" fmla="*/ 117475 w 857250"/>
                <a:gd name="connsiteY1" fmla="*/ 525462 h 573087"/>
                <a:gd name="connsiteX2" fmla="*/ 298450 w 857250"/>
                <a:gd name="connsiteY2" fmla="*/ 411162 h 573087"/>
                <a:gd name="connsiteX3" fmla="*/ 517525 w 857250"/>
                <a:gd name="connsiteY3" fmla="*/ 315912 h 573087"/>
                <a:gd name="connsiteX4" fmla="*/ 679450 w 857250"/>
                <a:gd name="connsiteY4" fmla="*/ 220662 h 573087"/>
                <a:gd name="connsiteX5" fmla="*/ 784225 w 857250"/>
                <a:gd name="connsiteY5" fmla="*/ 134937 h 573087"/>
                <a:gd name="connsiteX6" fmla="*/ 822325 w 857250"/>
                <a:gd name="connsiteY6" fmla="*/ 30162 h 573087"/>
                <a:gd name="connsiteX7" fmla="*/ 574675 w 857250"/>
                <a:gd name="connsiteY7" fmla="*/ 49212 h 573087"/>
                <a:gd name="connsiteX8" fmla="*/ 365125 w 857250"/>
                <a:gd name="connsiteY8" fmla="*/ 1587 h 573087"/>
                <a:gd name="connsiteX9" fmla="*/ 117475 w 857250"/>
                <a:gd name="connsiteY9" fmla="*/ 39687 h 573087"/>
                <a:gd name="connsiteX10" fmla="*/ 12700 w 857250"/>
                <a:gd name="connsiteY10" fmla="*/ 239712 h 573087"/>
                <a:gd name="connsiteX11" fmla="*/ 41275 w 857250"/>
                <a:gd name="connsiteY11" fmla="*/ 525462 h 57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7250" h="573087">
                  <a:moveTo>
                    <a:pt x="41275" y="525462"/>
                  </a:moveTo>
                  <a:cubicBezTo>
                    <a:pt x="58738" y="573087"/>
                    <a:pt x="74613" y="544512"/>
                    <a:pt x="117475" y="525462"/>
                  </a:cubicBezTo>
                  <a:cubicBezTo>
                    <a:pt x="160338" y="506412"/>
                    <a:pt x="231775" y="446087"/>
                    <a:pt x="298450" y="411162"/>
                  </a:cubicBezTo>
                  <a:cubicBezTo>
                    <a:pt x="365125" y="376237"/>
                    <a:pt x="454025" y="347662"/>
                    <a:pt x="517525" y="315912"/>
                  </a:cubicBezTo>
                  <a:cubicBezTo>
                    <a:pt x="581025" y="284162"/>
                    <a:pt x="635000" y="250824"/>
                    <a:pt x="679450" y="220662"/>
                  </a:cubicBezTo>
                  <a:cubicBezTo>
                    <a:pt x="723900" y="190500"/>
                    <a:pt x="760413" y="166687"/>
                    <a:pt x="784225" y="134937"/>
                  </a:cubicBezTo>
                  <a:cubicBezTo>
                    <a:pt x="808037" y="103187"/>
                    <a:pt x="857250" y="44450"/>
                    <a:pt x="822325" y="30162"/>
                  </a:cubicBezTo>
                  <a:cubicBezTo>
                    <a:pt x="787400" y="15875"/>
                    <a:pt x="650875" y="53974"/>
                    <a:pt x="574675" y="49212"/>
                  </a:cubicBezTo>
                  <a:cubicBezTo>
                    <a:pt x="498475" y="44450"/>
                    <a:pt x="441325" y="3174"/>
                    <a:pt x="365125" y="1587"/>
                  </a:cubicBezTo>
                  <a:cubicBezTo>
                    <a:pt x="288925" y="0"/>
                    <a:pt x="176212" y="0"/>
                    <a:pt x="117475" y="39687"/>
                  </a:cubicBezTo>
                  <a:cubicBezTo>
                    <a:pt x="58738" y="79374"/>
                    <a:pt x="25400" y="157162"/>
                    <a:pt x="12700" y="239712"/>
                  </a:cubicBezTo>
                  <a:cubicBezTo>
                    <a:pt x="0" y="322262"/>
                    <a:pt x="23813" y="477837"/>
                    <a:pt x="41275" y="525462"/>
                  </a:cubicBezTo>
                  <a:close/>
                </a:path>
              </a:pathLst>
            </a:custGeom>
            <a:solidFill>
              <a:srgbClr val="8A4242">
                <a:alpha val="8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ndParaRPr>
            </a:p>
          </p:txBody>
        </p:sp>
      </p:grpSp>
      <p:grpSp>
        <p:nvGrpSpPr>
          <p:cNvPr id="78" name="グループ化 151"/>
          <p:cNvGrpSpPr/>
          <p:nvPr/>
        </p:nvGrpSpPr>
        <p:grpSpPr>
          <a:xfrm>
            <a:off x="2766989" y="3534899"/>
            <a:ext cx="144016" cy="144016"/>
            <a:chOff x="9540552" y="1484784"/>
            <a:chExt cx="288032" cy="315224"/>
          </a:xfrm>
        </p:grpSpPr>
        <p:sp>
          <p:nvSpPr>
            <p:cNvPr id="79" name="円/楕円 78"/>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0" name="円/楕円 79"/>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1" name="円/楕円 80"/>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2" name="円/楕円 81"/>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3" name="円/楕円 82"/>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4" name="円/楕円 83"/>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5" name="円/楕円 84"/>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6" name="円/楕円 85"/>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7" name="円/楕円 86"/>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8" name="円/楕円 87"/>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89" name="円/楕円 88"/>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0" name="円/楕円 89"/>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1" name="円/楕円 90"/>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2" name="円/楕円 91"/>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3" name="円/楕円 92"/>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4" name="円/楕円 93"/>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5" name="円/楕円 94"/>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6" name="円/楕円 95"/>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7" name="円/楕円 96"/>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8" name="円/楕円 97"/>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99" name="円/楕円 98"/>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00" name="円/楕円 99"/>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01" name="円/楕円 100"/>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02" name="円/楕円 101"/>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103" name="グループ化 151"/>
          <p:cNvGrpSpPr/>
          <p:nvPr/>
        </p:nvGrpSpPr>
        <p:grpSpPr>
          <a:xfrm>
            <a:off x="2622973" y="3750923"/>
            <a:ext cx="144016" cy="144016"/>
            <a:chOff x="9540552" y="1484784"/>
            <a:chExt cx="288032" cy="315224"/>
          </a:xfrm>
        </p:grpSpPr>
        <p:sp>
          <p:nvSpPr>
            <p:cNvPr id="104" name="円/楕円 103"/>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05" name="円/楕円 104"/>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06" name="円/楕円 105"/>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07" name="円/楕円 106"/>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08" name="円/楕円 107"/>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09" name="円/楕円 108"/>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0" name="円/楕円 109"/>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1" name="円/楕円 110"/>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2" name="円/楕円 111"/>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3" name="円/楕円 112"/>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4" name="円/楕円 113"/>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5" name="円/楕円 114"/>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6" name="円/楕円 115"/>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7" name="円/楕円 116"/>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8" name="円/楕円 117"/>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19" name="円/楕円 118"/>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20" name="円/楕円 119"/>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21" name="円/楕円 120"/>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22" name="円/楕円 121"/>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23" name="円/楕円 122"/>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24" name="円/楕円 123"/>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25" name="円/楕円 124"/>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26" name="円/楕円 125"/>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27" name="円/楕円 126"/>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128" name="グループ化 151"/>
          <p:cNvGrpSpPr/>
          <p:nvPr/>
        </p:nvGrpSpPr>
        <p:grpSpPr>
          <a:xfrm>
            <a:off x="2406949" y="3822931"/>
            <a:ext cx="144016" cy="144016"/>
            <a:chOff x="9540552" y="1484784"/>
            <a:chExt cx="288032" cy="315224"/>
          </a:xfrm>
        </p:grpSpPr>
        <p:sp>
          <p:nvSpPr>
            <p:cNvPr id="129" name="円/楕円 128"/>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0" name="円/楕円 129"/>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1" name="円/楕円 130"/>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2" name="円/楕円 131"/>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3" name="円/楕円 132"/>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4" name="円/楕円 133"/>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5" name="円/楕円 134"/>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6" name="円/楕円 135"/>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7" name="円/楕円 136"/>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8" name="円/楕円 137"/>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39" name="円/楕円 138"/>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0" name="円/楕円 139"/>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1" name="円/楕円 140"/>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2" name="円/楕円 141"/>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3" name="円/楕円 142"/>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4" name="円/楕円 143"/>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5" name="円/楕円 144"/>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6" name="円/楕円 145"/>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7" name="円/楕円 146"/>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8" name="円/楕円 147"/>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49" name="円/楕円 148"/>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50" name="円/楕円 149"/>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51" name="円/楕円 150"/>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52" name="円/楕円 151"/>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153" name="グループ化 151"/>
          <p:cNvGrpSpPr/>
          <p:nvPr/>
        </p:nvGrpSpPr>
        <p:grpSpPr>
          <a:xfrm>
            <a:off x="2478957" y="3174859"/>
            <a:ext cx="144016" cy="144016"/>
            <a:chOff x="9540552" y="1484784"/>
            <a:chExt cx="288032" cy="315224"/>
          </a:xfrm>
        </p:grpSpPr>
        <p:sp>
          <p:nvSpPr>
            <p:cNvPr id="154" name="円/楕円 153"/>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55" name="円/楕円 154"/>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56" name="円/楕円 155"/>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57" name="円/楕円 156"/>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58" name="円/楕円 157"/>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59" name="円/楕円 158"/>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0" name="円/楕円 159"/>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1" name="円/楕円 160"/>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2" name="円/楕円 161"/>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3" name="円/楕円 162"/>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4" name="円/楕円 163"/>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5" name="円/楕円 164"/>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6" name="円/楕円 165"/>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7" name="円/楕円 166"/>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8" name="円/楕円 167"/>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69" name="円/楕円 168"/>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70" name="円/楕円 169"/>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71" name="円/楕円 170"/>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72" name="円/楕円 171"/>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73" name="円/楕円 172"/>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74" name="円/楕円 173"/>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75" name="円/楕円 174"/>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76" name="円/楕円 175"/>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77" name="円/楕円 176"/>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178" name="グループ化 151"/>
          <p:cNvGrpSpPr/>
          <p:nvPr/>
        </p:nvGrpSpPr>
        <p:grpSpPr>
          <a:xfrm>
            <a:off x="2262933" y="3606907"/>
            <a:ext cx="144016" cy="144016"/>
            <a:chOff x="9540552" y="1484784"/>
            <a:chExt cx="288032" cy="315224"/>
          </a:xfrm>
        </p:grpSpPr>
        <p:sp>
          <p:nvSpPr>
            <p:cNvPr id="179" name="円/楕円 178"/>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0" name="円/楕円 179"/>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1" name="円/楕円 180"/>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2" name="円/楕円 181"/>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3" name="円/楕円 182"/>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4" name="円/楕円 183"/>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5" name="円/楕円 184"/>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6" name="円/楕円 185"/>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7" name="円/楕円 186"/>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8" name="円/楕円 187"/>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89" name="円/楕円 188"/>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0" name="円/楕円 189"/>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1" name="円/楕円 190"/>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2" name="円/楕円 191"/>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3" name="円/楕円 192"/>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4" name="円/楕円 193"/>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5" name="円/楕円 194"/>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6" name="円/楕円 195"/>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7" name="円/楕円 196"/>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8" name="円/楕円 197"/>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199" name="円/楕円 198"/>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00" name="円/楕円 199"/>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01" name="円/楕円 200"/>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02" name="円/楕円 201"/>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203" name="グループ化 151"/>
          <p:cNvGrpSpPr/>
          <p:nvPr/>
        </p:nvGrpSpPr>
        <p:grpSpPr>
          <a:xfrm>
            <a:off x="2622973" y="3318875"/>
            <a:ext cx="144016" cy="144016"/>
            <a:chOff x="9540552" y="1484784"/>
            <a:chExt cx="288032" cy="315224"/>
          </a:xfrm>
        </p:grpSpPr>
        <p:sp>
          <p:nvSpPr>
            <p:cNvPr id="204" name="円/楕円 203"/>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05" name="円/楕円 204"/>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06" name="円/楕円 205"/>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07" name="円/楕円 206"/>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08" name="円/楕円 207"/>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09" name="円/楕円 208"/>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0" name="円/楕円 209"/>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1" name="円/楕円 210"/>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2" name="円/楕円 211"/>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3" name="円/楕円 212"/>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4" name="円/楕円 213"/>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5" name="円/楕円 214"/>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6" name="円/楕円 215"/>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7" name="円/楕円 216"/>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8" name="円/楕円 217"/>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19" name="円/楕円 218"/>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20" name="円/楕円 219"/>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21" name="円/楕円 220"/>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22" name="円/楕円 221"/>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23" name="円/楕円 222"/>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24" name="円/楕円 223"/>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25" name="円/楕円 224"/>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26" name="円/楕円 225"/>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27" name="円/楕円 226"/>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228" name="グループ化 151"/>
          <p:cNvGrpSpPr/>
          <p:nvPr/>
        </p:nvGrpSpPr>
        <p:grpSpPr>
          <a:xfrm>
            <a:off x="2406949" y="3390883"/>
            <a:ext cx="144016" cy="144016"/>
            <a:chOff x="9540552" y="1484784"/>
            <a:chExt cx="288032" cy="315224"/>
          </a:xfrm>
        </p:grpSpPr>
        <p:sp>
          <p:nvSpPr>
            <p:cNvPr id="229" name="円/楕円 228"/>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0" name="円/楕円 229"/>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1" name="円/楕円 230"/>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2" name="円/楕円 231"/>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3" name="円/楕円 232"/>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4" name="円/楕円 233"/>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5" name="円/楕円 234"/>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6" name="円/楕円 235"/>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7" name="円/楕円 236"/>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8" name="円/楕円 237"/>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39" name="円/楕円 238"/>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0" name="円/楕円 239"/>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1" name="円/楕円 240"/>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2" name="円/楕円 241"/>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3" name="円/楕円 242"/>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4" name="円/楕円 243"/>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5" name="円/楕円 244"/>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6" name="円/楕円 245"/>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7" name="円/楕円 246"/>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8" name="円/楕円 247"/>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49" name="円/楕円 248"/>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50" name="円/楕円 249"/>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51" name="円/楕円 250"/>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52" name="円/楕円 251"/>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grpSp>
        <p:nvGrpSpPr>
          <p:cNvPr id="253" name="グループ化 151"/>
          <p:cNvGrpSpPr/>
          <p:nvPr/>
        </p:nvGrpSpPr>
        <p:grpSpPr>
          <a:xfrm>
            <a:off x="2539090" y="3558649"/>
            <a:ext cx="144016" cy="144016"/>
            <a:chOff x="9540552" y="1484784"/>
            <a:chExt cx="288032" cy="315224"/>
          </a:xfrm>
        </p:grpSpPr>
        <p:sp>
          <p:nvSpPr>
            <p:cNvPr id="254" name="円/楕円 253"/>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55" name="円/楕円 254"/>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56" name="円/楕円 255"/>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57" name="円/楕円 256"/>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58" name="円/楕円 257"/>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59" name="円/楕円 258"/>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0" name="円/楕円 259"/>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1" name="円/楕円 260"/>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2" name="円/楕円 261"/>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3" name="円/楕円 262"/>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4" name="円/楕円 263"/>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5" name="円/楕円 264"/>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6" name="円/楕円 265"/>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7" name="円/楕円 266"/>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8" name="円/楕円 267"/>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69" name="円/楕円 268"/>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70" name="円/楕円 269"/>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71" name="円/楕円 270"/>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72" name="円/楕円 271"/>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73" name="円/楕円 272"/>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74" name="円/楕円 273"/>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75" name="円/楕円 274"/>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76" name="円/楕円 275"/>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sp>
          <p:nvSpPr>
            <p:cNvPr id="277" name="円/楕円 276"/>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3200" b="1" dirty="0">
                <a:solidFill>
                  <a:srgbClr val="FFFFFF"/>
                </a:solidFill>
              </a:endParaRPr>
            </a:p>
          </p:txBody>
        </p:sp>
      </p:grpSp>
      <p:sp>
        <p:nvSpPr>
          <p:cNvPr id="278" name="正方形/長方形 277"/>
          <p:cNvSpPr/>
          <p:nvPr/>
        </p:nvSpPr>
        <p:spPr>
          <a:xfrm>
            <a:off x="2622973" y="5695139"/>
            <a:ext cx="649537" cy="369332"/>
          </a:xfrm>
          <a:prstGeom prst="rect">
            <a:avLst/>
          </a:prstGeom>
        </p:spPr>
        <p:txBody>
          <a:bodyPr wrap="none">
            <a:spAutoFit/>
          </a:bodyPr>
          <a:lstStyle/>
          <a:p>
            <a:pPr>
              <a:defRPr/>
            </a:pPr>
            <a:r>
              <a:rPr kumimoji="0" lang="ja-JP" altLang="en-US" b="1" dirty="0">
                <a:solidFill>
                  <a:srgbClr val="FF0000"/>
                </a:solidFill>
                <a:sym typeface="Arial" pitchFamily="34" charset="0"/>
              </a:rPr>
              <a:t>代謝</a:t>
            </a:r>
            <a:endParaRPr lang="ja-JP" altLang="en-US" dirty="0">
              <a:solidFill>
                <a:srgbClr val="FF0000"/>
              </a:solidFill>
            </a:endParaRPr>
          </a:p>
        </p:txBody>
      </p:sp>
      <p:sp>
        <p:nvSpPr>
          <p:cNvPr id="279" name="正方形/長方形 278"/>
          <p:cNvSpPr/>
          <p:nvPr/>
        </p:nvSpPr>
        <p:spPr>
          <a:xfrm>
            <a:off x="5647309" y="4975059"/>
            <a:ext cx="649537" cy="369332"/>
          </a:xfrm>
          <a:prstGeom prst="rect">
            <a:avLst/>
          </a:prstGeom>
        </p:spPr>
        <p:txBody>
          <a:bodyPr wrap="none">
            <a:spAutoFit/>
          </a:bodyPr>
          <a:lstStyle/>
          <a:p>
            <a:pPr>
              <a:defRPr/>
            </a:pPr>
            <a:r>
              <a:rPr kumimoji="0" lang="ja-JP" altLang="en-US" b="1" dirty="0">
                <a:solidFill>
                  <a:srgbClr val="FF0000"/>
                </a:solidFill>
                <a:sym typeface="Arial" pitchFamily="34" charset="0"/>
              </a:rPr>
              <a:t>代謝</a:t>
            </a:r>
            <a:endParaRPr lang="ja-JP" altLang="en-US" dirty="0">
              <a:solidFill>
                <a:srgbClr val="FF0000"/>
              </a:solidFill>
            </a:endParaRPr>
          </a:p>
        </p:txBody>
      </p:sp>
      <p:sp>
        <p:nvSpPr>
          <p:cNvPr id="280" name="正方形/長方形 279"/>
          <p:cNvSpPr/>
          <p:nvPr/>
        </p:nvSpPr>
        <p:spPr>
          <a:xfrm>
            <a:off x="5791325" y="5551123"/>
            <a:ext cx="649537" cy="369332"/>
          </a:xfrm>
          <a:prstGeom prst="rect">
            <a:avLst/>
          </a:prstGeom>
        </p:spPr>
        <p:txBody>
          <a:bodyPr wrap="none">
            <a:spAutoFit/>
          </a:bodyPr>
          <a:lstStyle/>
          <a:p>
            <a:pPr>
              <a:defRPr/>
            </a:pPr>
            <a:r>
              <a:rPr kumimoji="0" lang="ja-JP" altLang="en-US" b="1" dirty="0">
                <a:solidFill>
                  <a:srgbClr val="FF0000"/>
                </a:solidFill>
                <a:sym typeface="Arial" pitchFamily="34" charset="0"/>
              </a:rPr>
              <a:t>代謝</a:t>
            </a:r>
            <a:endParaRPr lang="ja-JP" altLang="en-US" dirty="0">
              <a:solidFill>
                <a:srgbClr val="FF0000"/>
              </a:solidFill>
            </a:endParaRPr>
          </a:p>
        </p:txBody>
      </p:sp>
      <p:sp>
        <p:nvSpPr>
          <p:cNvPr id="281" name="正方形/長方形 280"/>
          <p:cNvSpPr/>
          <p:nvPr/>
        </p:nvSpPr>
        <p:spPr>
          <a:xfrm>
            <a:off x="4711205" y="6127187"/>
            <a:ext cx="646331" cy="369332"/>
          </a:xfrm>
          <a:prstGeom prst="rect">
            <a:avLst/>
          </a:prstGeom>
        </p:spPr>
        <p:txBody>
          <a:bodyPr wrap="none">
            <a:spAutoFit/>
          </a:bodyPr>
          <a:lstStyle/>
          <a:p>
            <a:pPr>
              <a:defRPr/>
            </a:pPr>
            <a:r>
              <a:rPr lang="ja-JP" altLang="en-US" b="1" dirty="0">
                <a:solidFill>
                  <a:srgbClr val="7030A0"/>
                </a:solidFill>
              </a:rPr>
              <a:t>排泄</a:t>
            </a:r>
          </a:p>
        </p:txBody>
      </p:sp>
      <p:grpSp>
        <p:nvGrpSpPr>
          <p:cNvPr id="16" name="グループ化 15"/>
          <p:cNvGrpSpPr/>
          <p:nvPr/>
        </p:nvGrpSpPr>
        <p:grpSpPr>
          <a:xfrm>
            <a:off x="1314132" y="1630882"/>
            <a:ext cx="4982714" cy="1655095"/>
            <a:chOff x="1314132" y="1630882"/>
            <a:chExt cx="4982714" cy="1655095"/>
          </a:xfrm>
        </p:grpSpPr>
        <p:cxnSp>
          <p:nvCxnSpPr>
            <p:cNvPr id="8" name="直線コネクタ 7"/>
            <p:cNvCxnSpPr/>
            <p:nvPr/>
          </p:nvCxnSpPr>
          <p:spPr>
            <a:xfrm>
              <a:off x="4816938" y="1630882"/>
              <a:ext cx="14799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2" name="直線コネクタ 281"/>
            <p:cNvCxnSpPr/>
            <p:nvPr/>
          </p:nvCxnSpPr>
          <p:spPr>
            <a:xfrm flipV="1">
              <a:off x="2748050" y="1630882"/>
              <a:ext cx="2877611" cy="1359973"/>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3" name="直線コネクタ 282"/>
            <p:cNvCxnSpPr/>
            <p:nvPr/>
          </p:nvCxnSpPr>
          <p:spPr>
            <a:xfrm>
              <a:off x="1314132" y="3285977"/>
              <a:ext cx="147990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5" name="グループ化 14"/>
          <p:cNvGrpSpPr/>
          <p:nvPr/>
        </p:nvGrpSpPr>
        <p:grpSpPr>
          <a:xfrm>
            <a:off x="722456" y="1637450"/>
            <a:ext cx="4402257" cy="1653184"/>
            <a:chOff x="722456" y="1637450"/>
            <a:chExt cx="4402257" cy="1653184"/>
          </a:xfrm>
        </p:grpSpPr>
        <p:cxnSp>
          <p:nvCxnSpPr>
            <p:cNvPr id="284" name="直線コネクタ 283"/>
            <p:cNvCxnSpPr/>
            <p:nvPr/>
          </p:nvCxnSpPr>
          <p:spPr>
            <a:xfrm>
              <a:off x="2856713" y="3290634"/>
              <a:ext cx="22680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5" name="直線コネクタ 284"/>
            <p:cNvCxnSpPr/>
            <p:nvPr/>
          </p:nvCxnSpPr>
          <p:spPr>
            <a:xfrm flipH="1" flipV="1">
              <a:off x="2376726" y="1644003"/>
              <a:ext cx="1157919" cy="1367088"/>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6" name="直線コネクタ 285"/>
            <p:cNvCxnSpPr/>
            <p:nvPr/>
          </p:nvCxnSpPr>
          <p:spPr>
            <a:xfrm>
              <a:off x="722456" y="1637450"/>
              <a:ext cx="223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7511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strips(downRight)">
                                      <p:cBhvr>
                                        <p:cTn id="13" dur="500"/>
                                        <p:tgtEl>
                                          <p:spTgt spid="2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dissolve">
                                      <p:cBhvr>
                                        <p:cTn id="22" dur="500"/>
                                        <p:tgtEl>
                                          <p:spTgt spid="55"/>
                                        </p:tgtEl>
                                      </p:cBhvr>
                                    </p:animEffect>
                                  </p:childTnLst>
                                </p:cTn>
                              </p:par>
                              <p:par>
                                <p:cTn id="23" presetID="9"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53"/>
                                        </p:tgtEl>
                                        <p:attrNameLst>
                                          <p:attrName>style.visibility</p:attrName>
                                        </p:attrNameLst>
                                      </p:cBhvr>
                                      <p:to>
                                        <p:strVal val="visible"/>
                                      </p:to>
                                    </p:set>
                                    <p:animEffect transition="in" filter="dissolve">
                                      <p:cBhvr>
                                        <p:cTn id="30" dur="500"/>
                                        <p:tgtEl>
                                          <p:spTgt spid="153"/>
                                        </p:tgtEl>
                                      </p:cBhvr>
                                    </p:animEffect>
                                  </p:childTnLst>
                                </p:cTn>
                              </p:par>
                              <p:par>
                                <p:cTn id="31" presetID="9" presetClass="entr" presetSubtype="0" fill="hold" nodeType="withEffect">
                                  <p:stCondLst>
                                    <p:cond delay="0"/>
                                  </p:stCondLst>
                                  <p:childTnLst>
                                    <p:set>
                                      <p:cBhvr>
                                        <p:cTn id="32" dur="1" fill="hold">
                                          <p:stCondLst>
                                            <p:cond delay="0"/>
                                          </p:stCondLst>
                                        </p:cTn>
                                        <p:tgtEl>
                                          <p:spTgt spid="203"/>
                                        </p:tgtEl>
                                        <p:attrNameLst>
                                          <p:attrName>style.visibility</p:attrName>
                                        </p:attrNameLst>
                                      </p:cBhvr>
                                      <p:to>
                                        <p:strVal val="visible"/>
                                      </p:to>
                                    </p:set>
                                    <p:animEffect transition="in" filter="dissolve">
                                      <p:cBhvr>
                                        <p:cTn id="33" dur="500"/>
                                        <p:tgtEl>
                                          <p:spTgt spid="203"/>
                                        </p:tgtEl>
                                      </p:cBhvr>
                                    </p:animEffect>
                                  </p:childTnLst>
                                </p:cTn>
                              </p:par>
                              <p:par>
                                <p:cTn id="34" presetID="9" presetClass="entr" presetSubtype="0" fill="hold" nodeType="withEffect">
                                  <p:stCondLst>
                                    <p:cond delay="0"/>
                                  </p:stCondLst>
                                  <p:childTnLst>
                                    <p:set>
                                      <p:cBhvr>
                                        <p:cTn id="35" dur="1" fill="hold">
                                          <p:stCondLst>
                                            <p:cond delay="0"/>
                                          </p:stCondLst>
                                        </p:cTn>
                                        <p:tgtEl>
                                          <p:spTgt spid="228"/>
                                        </p:tgtEl>
                                        <p:attrNameLst>
                                          <p:attrName>style.visibility</p:attrName>
                                        </p:attrNameLst>
                                      </p:cBhvr>
                                      <p:to>
                                        <p:strVal val="visible"/>
                                      </p:to>
                                    </p:set>
                                    <p:animEffect transition="in" filter="dissolve">
                                      <p:cBhvr>
                                        <p:cTn id="36" dur="500"/>
                                        <p:tgtEl>
                                          <p:spTgt spid="228"/>
                                        </p:tgtEl>
                                      </p:cBhvr>
                                    </p:animEffect>
                                  </p:childTnLst>
                                </p:cTn>
                              </p:par>
                              <p:par>
                                <p:cTn id="37" presetID="9" presetClass="entr" presetSubtype="0" fill="hold" nodeType="with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dissolve">
                                      <p:cBhvr>
                                        <p:cTn id="39" dur="500"/>
                                        <p:tgtEl>
                                          <p:spTgt spid="78"/>
                                        </p:tgtEl>
                                      </p:cBhvr>
                                    </p:animEffect>
                                  </p:childTnLst>
                                </p:cTn>
                              </p:par>
                              <p:par>
                                <p:cTn id="40" presetID="9" presetClass="entr" presetSubtype="0" fill="hold" nodeType="with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dissolve">
                                      <p:cBhvr>
                                        <p:cTn id="42" dur="500"/>
                                        <p:tgtEl>
                                          <p:spTgt spid="103"/>
                                        </p:tgtEl>
                                      </p:cBhvr>
                                    </p:animEffect>
                                  </p:childTnLst>
                                </p:cTn>
                              </p:par>
                              <p:par>
                                <p:cTn id="43" presetID="9" presetClass="entr" presetSubtype="0" fill="hold" nodeType="withEffect">
                                  <p:stCondLst>
                                    <p:cond delay="0"/>
                                  </p:stCondLst>
                                  <p:childTnLst>
                                    <p:set>
                                      <p:cBhvr>
                                        <p:cTn id="44" dur="1" fill="hold">
                                          <p:stCondLst>
                                            <p:cond delay="0"/>
                                          </p:stCondLst>
                                        </p:cTn>
                                        <p:tgtEl>
                                          <p:spTgt spid="128"/>
                                        </p:tgtEl>
                                        <p:attrNameLst>
                                          <p:attrName>style.visibility</p:attrName>
                                        </p:attrNameLst>
                                      </p:cBhvr>
                                      <p:to>
                                        <p:strVal val="visible"/>
                                      </p:to>
                                    </p:set>
                                    <p:animEffect transition="in" filter="dissolve">
                                      <p:cBhvr>
                                        <p:cTn id="45" dur="500"/>
                                        <p:tgtEl>
                                          <p:spTgt spid="128"/>
                                        </p:tgtEl>
                                      </p:cBhvr>
                                    </p:animEffect>
                                  </p:childTnLst>
                                </p:cTn>
                              </p:par>
                              <p:par>
                                <p:cTn id="46" presetID="9" presetClass="entr" presetSubtype="0" fill="hold" nodeType="withEffect">
                                  <p:stCondLst>
                                    <p:cond delay="0"/>
                                  </p:stCondLst>
                                  <p:childTnLst>
                                    <p:set>
                                      <p:cBhvr>
                                        <p:cTn id="47" dur="1" fill="hold">
                                          <p:stCondLst>
                                            <p:cond delay="0"/>
                                          </p:stCondLst>
                                        </p:cTn>
                                        <p:tgtEl>
                                          <p:spTgt spid="178"/>
                                        </p:tgtEl>
                                        <p:attrNameLst>
                                          <p:attrName>style.visibility</p:attrName>
                                        </p:attrNameLst>
                                      </p:cBhvr>
                                      <p:to>
                                        <p:strVal val="visible"/>
                                      </p:to>
                                    </p:set>
                                    <p:animEffect transition="in" filter="dissolve">
                                      <p:cBhvr>
                                        <p:cTn id="48" dur="500"/>
                                        <p:tgtEl>
                                          <p:spTgt spid="178"/>
                                        </p:tgtEl>
                                      </p:cBhvr>
                                    </p:animEffect>
                                  </p:childTnLst>
                                </p:cTn>
                              </p:par>
                              <p:par>
                                <p:cTn id="49" presetID="9" presetClass="entr" presetSubtype="0" fill="hold" nodeType="withEffect">
                                  <p:stCondLst>
                                    <p:cond delay="0"/>
                                  </p:stCondLst>
                                  <p:childTnLst>
                                    <p:set>
                                      <p:cBhvr>
                                        <p:cTn id="50" dur="1" fill="hold">
                                          <p:stCondLst>
                                            <p:cond delay="0"/>
                                          </p:stCondLst>
                                        </p:cTn>
                                        <p:tgtEl>
                                          <p:spTgt spid="253"/>
                                        </p:tgtEl>
                                        <p:attrNameLst>
                                          <p:attrName>style.visibility</p:attrName>
                                        </p:attrNameLst>
                                      </p:cBhvr>
                                      <p:to>
                                        <p:strVal val="visible"/>
                                      </p:to>
                                    </p:set>
                                    <p:animEffect transition="in" filter="dissolve">
                                      <p:cBhvr>
                                        <p:cTn id="51" dur="500"/>
                                        <p:tgtEl>
                                          <p:spTgt spid="253"/>
                                        </p:tgtEl>
                                      </p:cBhvr>
                                    </p:animEffect>
                                  </p:childTnLst>
                                </p:cTn>
                              </p:par>
                              <p:par>
                                <p:cTn id="52" presetID="9" presetClass="entr" presetSubtype="0" fill="hold"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dissolve">
                                      <p:cBhvr>
                                        <p:cTn id="54" dur="500"/>
                                        <p:tgtEl>
                                          <p:spTgt spid="62"/>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dissolve">
                                      <p:cBhvr>
                                        <p:cTn id="57" dur="5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0" presetClass="path" presetSubtype="0" accel="50000" decel="50000" fill="hold" nodeType="clickEffect">
                                  <p:stCondLst>
                                    <p:cond delay="0"/>
                                  </p:stCondLst>
                                  <p:childTnLst>
                                    <p:animMotion origin="layout" path="M 2.5E-6 -2.67345E-6 C 0.01024 -0.00439 0.08177 -0.00601 0.09739 -0.0067 C 0.10903 -0.00532 0.10729 -0.00647 0.11545 -0.00324 C 0.11805 -0.00231 0.12326 -2.67345E-6 0.12326 -2.67345E-6 C 0.13958 -0.00069 0.15955 -0.00416 0.17656 -0.00162 C 0.18194 0.0007 0.18663 0.00463 0.19219 0.00694 C 0.19878 0.01295 0.20573 0.01642 0.21163 0.02428 C 0.21458 0.03747 0.21944 0.04903 0.22205 0.06244 C 0.22257 0.08164 0.22621 0.108 0.22066 0.12812 C 0.22396 0.15264 0.21857 0.17646 0.22465 0.20074 C 0.22691 0.20999 0.2276 0.21924 0.22986 0.22849 C 0.23073 0.23196 0.23246 0.2389 0.23246 0.2389 C 0.23385 0.25324 0.23212 0.26342 0.22847 0.27683 C 0.23107 0.29649 0.23107 0.28955 0.23107 0.29764 " pathEditMode="relative" ptsTypes="fffffffffffffA">
                                      <p:cBhvr>
                                        <p:cTn id="61" dur="1250" fill="hold"/>
                                        <p:tgtEl>
                                          <p:spTgt spid="153"/>
                                        </p:tgtEl>
                                        <p:attrNameLst>
                                          <p:attrName>ppt_x</p:attrName>
                                          <p:attrName>ppt_y</p:attrName>
                                        </p:attrNameLst>
                                      </p:cBhvr>
                                    </p:animMotion>
                                  </p:childTnLst>
                                </p:cTn>
                              </p:par>
                              <p:par>
                                <p:cTn id="62" presetID="0" presetClass="path" presetSubtype="0" accel="50000" decel="50000" fill="hold" nodeType="withEffect">
                                  <p:stCondLst>
                                    <p:cond delay="0"/>
                                  </p:stCondLst>
                                  <p:childTnLst>
                                    <p:animMotion origin="layout" path="M -1.38889E-6 9.44496E-6 C 0.01458 -0.00716 -1.38889E-6 -0.00069 0.0375 -0.00346 C 0.04757 -0.00416 0.05122 -0.00578 0.06094 -0.00878 C 0.07691 -0.01364 0.09375 -0.00994 0.11024 -0.0104 C 0.12535 -0.01572 0.10816 -0.0104 0.14271 -0.0104 C 0.15451 -0.0104 0.16615 -0.01318 0.17778 -0.01387 C 0.18976 -0.01295 0.19774 -0.01734 0.20382 -0.00531 C 0.20885 0.01689 0.20938 0.03932 0.21163 0.06222 C 0.21198 0.08002 0.21198 0.09806 0.21285 0.11587 C 0.21319 0.12304 0.21719 0.13113 0.21806 0.1383 C 0.22049 0.1568 0.2224 0.17438 0.22726 0.19196 C 0.22917 0.20768 0.23021 0.23058 0.23889 0.24214 C 0.24045 0.24839 0.24253 0.24954 0.2467 0.25255 " pathEditMode="relative" ptsTypes="ffffffffffffA">
                                      <p:cBhvr>
                                        <p:cTn id="63" dur="1250" fill="hold"/>
                                        <p:tgtEl>
                                          <p:spTgt spid="203"/>
                                        </p:tgtEl>
                                        <p:attrNameLst>
                                          <p:attrName>ppt_x</p:attrName>
                                          <p:attrName>ppt_y</p:attrName>
                                        </p:attrNameLst>
                                      </p:cBhvr>
                                    </p:animMotion>
                                  </p:childTnLst>
                                </p:cTn>
                              </p:par>
                              <p:par>
                                <p:cTn id="64" presetID="0" presetClass="path" presetSubtype="0" accel="50000" decel="50000" fill="hold" nodeType="withEffect">
                                  <p:stCondLst>
                                    <p:cond delay="0"/>
                                  </p:stCondLst>
                                  <p:childTnLst>
                                    <p:animMotion origin="layout" path="M -3.33333E-6 -5.55042E-7 C 0.00903 0.0081 0.0191 0.01133 0.02986 0.01365 C 0.11059 0.01203 0.08958 0.0229 0.12326 0.00856 C 0.1316 0.00116 0.13576 -0.00277 0.14288 -0.01226 C 0.14566 -0.01596 0.17101 -0.01688 0.17535 -0.01734 C 0.18004 -0.02151 0.18542 -0.02544 0.1908 -0.02775 C 0.19479 -0.02729 0.19879 -0.02775 0.20261 -0.02613 C 0.21493 -0.02081 0.21823 -0.00578 0.22465 0.00671 C 0.22587 0.01388 0.22743 0.02035 0.22847 0.02752 C 0.22934 0.03284 0.23108 0.04325 0.23108 0.04325 C 0.23177 0.06059 0.23004 0.08002 0.23767 0.09505 C 0.2408 0.10847 0.23958 0.1013 0.23767 0.12789 C 0.23663 0.14269 0.23195 0.16397 0.22587 0.17646 C 0.22413 0.18918 0.22049 0.1982 0.21163 0.20398 C 0.21042 0.20583 0.20886 0.20722 0.20781 0.2093 C 0.20625 0.21254 0.20642 0.21971 0.20261 0.21971 " pathEditMode="relative" ptsTypes="fffffffffffffffA">
                                      <p:cBhvr>
                                        <p:cTn id="65" dur="1250" fill="hold"/>
                                        <p:tgtEl>
                                          <p:spTgt spid="228"/>
                                        </p:tgtEl>
                                        <p:attrNameLst>
                                          <p:attrName>ppt_x</p:attrName>
                                          <p:attrName>ppt_y</p:attrName>
                                        </p:attrNameLst>
                                      </p:cBhvr>
                                    </p:animMotion>
                                  </p:childTnLst>
                                </p:cTn>
                              </p:par>
                              <p:par>
                                <p:cTn id="66" presetID="0" presetClass="path" presetSubtype="0" accel="50000" decel="50000" fill="hold" nodeType="withEffect">
                                  <p:stCondLst>
                                    <p:cond delay="0"/>
                                  </p:stCondLst>
                                  <p:childTnLst>
                                    <p:animMotion origin="layout" path="M -7.22222E-6 8.51064E-7 C 0.00954 -0.0007 0.01892 -0.00093 0.02847 -0.00185 C 0.03611 -0.00255 0.04479 -0.00717 0.0519 -0.01041 C 0.05694 -0.01272 0.06562 -0.01319 0.07013 -0.01388 C 0.08645 -0.02475 0.10433 -0.02845 0.12204 -0.03284 C 0.12881 -0.03724 0.13558 -0.03909 0.14288 -0.04163 C 0.16927 -0.03863 0.1526 -0.04348 0.16614 -0.03123 C 0.16701 -0.02937 0.1677 -0.02729 0.16874 -0.02591 C 0.16979 -0.02452 0.1717 -0.02406 0.17274 -0.02244 C 0.17361 -0.02105 0.17308 -0.01874 0.17395 -0.01735 C 0.17621 -0.01342 0.17916 -0.01041 0.18177 -0.00694 C 0.18402 -0.00394 0.18697 0.00347 0.18697 0.00347 C 0.18906 0.01156 0.1901 0.01734 0.1934 0.02428 C 0.19548 0.03445 0.19965 0.04371 0.2026 0.05365 C 0.20381 0.05758 0.2052 0.06452 0.20642 0.06914 C 0.20694 0.071 0.20781 0.07446 0.20781 0.07446 C 0.2059 0.10314 0.2052 0.12442 0.20381 0.15564 C 0.20364 0.16119 0.1993 0.16743 0.19739 0.17113 C 0.1934 0.179 0.19218 0.18779 0.18819 0.19542 C 0.18715 0.20467 0.18472 0.2123 0.18298 0.22132 C 0.18246 0.22409 0.18281 0.22733 0.18177 0.23011 C 0.17986 0.23543 0.17395 0.2389 0.17013 0.24051 C 0.16579 0.24236 0.16614 0.24398 0.16614 0.24051 " pathEditMode="relative" ptsTypes="ffffffffffffffffffffffA">
                                      <p:cBhvr>
                                        <p:cTn id="67" dur="1250" fill="hold"/>
                                        <p:tgtEl>
                                          <p:spTgt spid="78"/>
                                        </p:tgtEl>
                                        <p:attrNameLst>
                                          <p:attrName>ppt_x</p:attrName>
                                          <p:attrName>ppt_y</p:attrName>
                                        </p:attrNameLst>
                                      </p:cBhvr>
                                    </p:animMotion>
                                  </p:childTnLst>
                                </p:cTn>
                              </p:par>
                              <p:par>
                                <p:cTn id="68" presetID="0" presetClass="path" presetSubtype="0" accel="50000" decel="50000" fill="hold" nodeType="withEffect">
                                  <p:stCondLst>
                                    <p:cond delay="0"/>
                                  </p:stCondLst>
                                  <p:childTnLst>
                                    <p:animMotion origin="layout" path="M -6.11111E-6 3.38575E-6 C 0.00972 -0.00787 0.03107 -0.01134 0.04288 -0.0155 C 0.05121 -0.02267 0.04166 -0.0155 0.05468 -0.02059 C 0.06163 -0.02336 0.06666 -0.02752 0.07413 -0.02938 C 0.07899 -0.03192 0.08524 -0.03284 0.08975 -0.03631 C 0.10243 -0.0458 0.0927 -0.0414 0.10138 -0.04487 C 0.1052 -0.04834 0.1092 -0.04996 0.11302 -0.05343 C 0.11753 -0.06245 0.12604 -0.06499 0.13385 -0.0673 C 0.14427 -0.07031 0.14999 -0.07308 0.16111 -0.07424 C 0.16996 -0.07748 0.17309 -0.07748 0.18315 -0.07609 C 0.18767 -0.07447 0.19184 -0.07285 0.19618 -0.07077 C 0.20017 -0.06545 0.20347 -0.06476 0.20659 -0.05875 C 0.20833 -0.05135 0.21024 -0.04394 0.2118 -0.03631 C 0.21249 -0.01087 0.21475 0.00023 0.21041 0.02081 C 0.20868 0.02914 0.20937 0.02405 0.20781 0.03469 C 0.20694 0.04093 0.2052 0.05365 0.2052 0.05365 C 0.20486 0.06406 0.20468 0.07446 0.20399 0.08487 C 0.20277 0.10175 0.19444 0.11054 0.18715 0.12303 C 0.1842 0.12789 0.17881 0.14153 0.17413 0.14361 C 0.1677 0.14662 0.1552 0.15333 0.15069 0.15934 " pathEditMode="relative" ptsTypes="fffffffffffffffffffA">
                                      <p:cBhvr>
                                        <p:cTn id="69" dur="1250" fill="hold"/>
                                        <p:tgtEl>
                                          <p:spTgt spid="103"/>
                                        </p:tgtEl>
                                        <p:attrNameLst>
                                          <p:attrName>ppt_x</p:attrName>
                                          <p:attrName>ppt_y</p:attrName>
                                        </p:attrNameLst>
                                      </p:cBhvr>
                                    </p:animMotion>
                                  </p:childTnLst>
                                </p:cTn>
                              </p:par>
                              <p:par>
                                <p:cTn id="70" presetID="0" presetClass="path" presetSubtype="0" accel="50000" decel="50000" fill="hold" nodeType="withEffect">
                                  <p:stCondLst>
                                    <p:cond delay="0"/>
                                  </p:stCondLst>
                                  <p:childTnLst>
                                    <p:animMotion origin="layout" path="M -4.44444E-6 -4.35708E-6 C 0.00868 -0.00763 0.01979 -0.00902 0.02986 -0.01041 C 0.03698 -0.01249 0.04375 -0.01503 0.0507 -0.01711 C 0.05677 -0.02104 0.06302 -0.02359 0.06893 -0.02752 C 0.07014 -0.02937 0.07136 -0.03122 0.07275 -0.03284 C 0.07396 -0.03423 0.07552 -0.03492 0.07674 -0.03631 C 0.08038 -0.04116 0.08351 -0.04695 0.08715 -0.0518 C 0.09236 -0.05874 0.10191 -0.06383 0.10781 -0.06915 C 0.11146 -0.07238 0.11667 -0.071 0.12084 -0.07262 C 0.12344 -0.07377 0.12604 -0.07493 0.12865 -0.07609 C 0.12986 -0.07655 0.13247 -0.0777 0.13247 -0.0777 C 0.14514 -0.08857 0.16736 -0.08973 0.18195 -0.09158 C 0.18924 -0.09042 0.1967 -0.08927 0.204 -0.08811 C 0.20747 -0.08765 0.21441 -0.08649 0.21441 -0.08649 C 0.22222 -0.08372 0.21927 -0.08279 0.22344 -0.07423 C 0.22465 -0.06452 0.22639 -0.05781 0.22865 -0.04833 C 0.229 -0.04671 0.22952 -0.04486 0.22986 -0.04325 C 0.23038 -0.04139 0.23073 -0.03978 0.23125 -0.03793 C 0.2316 -0.03631 0.23247 -0.03284 0.23247 -0.03284 C 0.23438 -0.01387 0.23577 0.00532 0.23768 0.02428 C 0.2382 0.06522 0.2382 0.10615 0.23906 0.14709 C 0.23924 0.15981 0.24306 0.17808 0.24549 0.19033 C 0.24618 0.19404 0.24844 0.20167 0.24948 0.20606 C 0.24983 0.20768 0.2507 0.21115 0.2507 0.21115 C 0.25122 0.21924 0.25209 0.23543 0.25209 0.23543 " pathEditMode="relative" ptsTypes="ffffffffffffffffffffffffA">
                                      <p:cBhvr>
                                        <p:cTn id="71" dur="1250" fill="hold"/>
                                        <p:tgtEl>
                                          <p:spTgt spid="128"/>
                                        </p:tgtEl>
                                        <p:attrNameLst>
                                          <p:attrName>ppt_x</p:attrName>
                                          <p:attrName>ppt_y</p:attrName>
                                        </p:attrNameLst>
                                      </p:cBhvr>
                                    </p:animMotion>
                                  </p:childTnLst>
                                </p:cTn>
                              </p:par>
                              <p:par>
                                <p:cTn id="72" presetID="0" presetClass="path" presetSubtype="0" accel="50000" decel="50000" fill="hold" nodeType="withEffect">
                                  <p:stCondLst>
                                    <p:cond delay="0"/>
                                  </p:stCondLst>
                                  <p:childTnLst>
                                    <p:animMotion origin="layout" path="M -2.77778E-6 9.89824E-7 C 0.02604 -0.00046 0.05191 -0.00023 0.07795 -0.00162 C 0.08976 -0.00231 0.10243 -0.00994 0.11424 -0.01202 C 0.12118 -0.01503 0.12778 -0.01873 0.13386 -0.02405 C 0.13646 -0.02636 0.13854 -0.0296 0.14149 -0.03099 C 0.1441 -0.03214 0.14931 -0.03446 0.14931 -0.03446 C 0.15486 -0.03931 0.16024 -0.04024 0.16632 -0.04324 C 0.16962 -0.04486 0.17205 -0.04856 0.17535 -0.05018 C 0.18368 -0.05434 0.19393 -0.0555 0.20261 -0.05712 C 0.2099 -0.05643 0.21736 -0.0562 0.22465 -0.05527 C 0.23281 -0.05411 0.23785 -0.04556 0.2441 -0.03978 C 0.24497 -0.03792 0.24566 -0.03607 0.2467 -0.03446 C 0.24792 -0.03261 0.24965 -0.03145 0.2507 -0.02937 C 0.25278 -0.02521 0.25261 -0.01827 0.25452 -0.01387 C 0.25608 -0.01017 0.25972 -0.00347 0.25972 -0.00347 C 0.26233 0.00972 0.26163 0.02336 0.25851 0.03631 C 0.25677 0.05944 0.25452 0.08233 0.2533 0.10569 C 0.25399 0.12419 0.25313 0.14339 0.26111 0.15911 C 0.26406 0.17183 0.25972 0.15657 0.26632 0.16952 C 0.26702 0.17114 0.26684 0.17322 0.26754 0.17484 C 0.26945 0.18016 0.27205 0.18502 0.27396 0.19034 C 0.27587 0.19566 0.28056 0.20583 0.28056 0.20583 C 0.28299 0.21624 0.28872 0.22503 0.29358 0.23358 C 0.29531 0.24098 0.29844 0.247 0.30261 0.25255 " pathEditMode="relative" ptsTypes="fffffffffffffffffffffffA">
                                      <p:cBhvr>
                                        <p:cTn id="73" dur="1250" fill="hold"/>
                                        <p:tgtEl>
                                          <p:spTgt spid="178"/>
                                        </p:tgtEl>
                                        <p:attrNameLst>
                                          <p:attrName>ppt_x</p:attrName>
                                          <p:attrName>ppt_y</p:attrName>
                                        </p:attrNameLst>
                                      </p:cBhvr>
                                    </p:animMotion>
                                  </p:childTnLst>
                                </p:cTn>
                              </p:par>
                              <p:par>
                                <p:cTn id="74" presetID="0" presetClass="path" presetSubtype="0" accel="50000" decel="50000" fill="hold" nodeType="withEffect">
                                  <p:stCondLst>
                                    <p:cond delay="0"/>
                                  </p:stCondLst>
                                  <p:childTnLst>
                                    <p:animMotion origin="layout" path="M -4.44444E-6 2.22222E-6 C 0.02465 -0.00023 0.04931 -0.00023 0.07396 -0.00093 C 0.08837 -0.00116 0.10365 -0.00787 0.11719 -0.01389 C 0.12049 -0.01528 0.12205 -0.01783 0.12552 -0.01875 C 0.1283 -0.02153 0.13108 -0.02431 0.13438 -0.0257 C 0.15261 -0.04259 0.16198 -0.04167 0.18594 -0.04259 C 0.19254 -0.04421 0.19375 -0.04514 0.20226 -0.04259 C 0.2033 -0.04236 0.20365 -0.04051 0.20452 -0.03959 C 0.21528 -0.02824 0.21372 -0.02778 0.21806 -0.01273 C 0.22118 0.00903 0.21997 0.03264 0.22031 0.05393 C 0.21997 0.08148 0.22274 0.12129 0.21285 0.1493 C 0.21111 0.15949 0.2092 0.17083 0.20608 0.18032 C 0.20504 0.18773 0.20486 0.19699 0.20313 0.20416 C 0.20243 0.21713 0.20365 0.23333 0.20087 0.24583 C 0.19879 0.25532 0.19358 0.26435 0.18959 0.27268 " pathEditMode="relative" ptsTypes="ffffffffffffffA">
                                      <p:cBhvr>
                                        <p:cTn id="75" dur="1250" fill="hold"/>
                                        <p:tgtEl>
                                          <p:spTgt spid="253"/>
                                        </p:tgtEl>
                                        <p:attrNameLst>
                                          <p:attrName>ppt_x</p:attrName>
                                          <p:attrName>ppt_y</p:attrName>
                                        </p:attrNameLst>
                                      </p:cBhvr>
                                    </p:animMotion>
                                  </p:childTnLst>
                                </p:cTn>
                              </p:par>
                            </p:childTnLst>
                          </p:cTn>
                        </p:par>
                        <p:par>
                          <p:cTn id="76" fill="hold">
                            <p:stCondLst>
                              <p:cond delay="1250"/>
                            </p:stCondLst>
                            <p:childTnLst>
                              <p:par>
                                <p:cTn id="77" presetID="32" presetClass="emph" presetSubtype="0" repeatCount="2000" fill="hold" nodeType="afterEffect">
                                  <p:stCondLst>
                                    <p:cond delay="0"/>
                                  </p:stCondLst>
                                  <p:childTnLst>
                                    <p:animClr clrSpc="rgb" dir="cw">
                                      <p:cBhvr override="childStyle">
                                        <p:cTn id="78" dur="50" fill="hold"/>
                                        <p:tgtEl>
                                          <p:spTgt spid="62"/>
                                        </p:tgtEl>
                                        <p:attrNameLst>
                                          <p:attrName>style.color</p:attrName>
                                        </p:attrNameLst>
                                      </p:cBhvr>
                                      <p:to>
                                        <a:schemeClr val="accent2"/>
                                      </p:to>
                                    </p:animClr>
                                    <p:animClr clrSpc="rgb" dir="cw">
                                      <p:cBhvr>
                                        <p:cTn id="79" dur="50" fill="hold"/>
                                        <p:tgtEl>
                                          <p:spTgt spid="62"/>
                                        </p:tgtEl>
                                        <p:attrNameLst>
                                          <p:attrName>fillcolor</p:attrName>
                                        </p:attrNameLst>
                                      </p:cBhvr>
                                      <p:to>
                                        <a:schemeClr val="accent2"/>
                                      </p:to>
                                    </p:animClr>
                                    <p:set>
                                      <p:cBhvr>
                                        <p:cTn id="80" dur="50" fill="hold"/>
                                        <p:tgtEl>
                                          <p:spTgt spid="62"/>
                                        </p:tgtEl>
                                        <p:attrNameLst>
                                          <p:attrName>fill.type</p:attrName>
                                        </p:attrNameLst>
                                      </p:cBhvr>
                                      <p:to>
                                        <p:strVal val="solid"/>
                                      </p:to>
                                    </p:set>
                                    <p:set>
                                      <p:cBhvr>
                                        <p:cTn id="81" dur="50" fill="hold"/>
                                        <p:tgtEl>
                                          <p:spTgt spid="62"/>
                                        </p:tgtEl>
                                        <p:attrNameLst>
                                          <p:attrName>fill.on</p:attrName>
                                        </p:attrNameLst>
                                      </p:cBhvr>
                                      <p:to>
                                        <p:strVal val="true"/>
                                      </p:to>
                                    </p:set>
                                    <p:animRot by="120000">
                                      <p:cBhvr>
                                        <p:cTn id="82" dur="50" fill="hold">
                                          <p:stCondLst>
                                            <p:cond delay="0"/>
                                          </p:stCondLst>
                                        </p:cTn>
                                        <p:tgtEl>
                                          <p:spTgt spid="62"/>
                                        </p:tgtEl>
                                        <p:attrNameLst>
                                          <p:attrName>r</p:attrName>
                                        </p:attrNameLst>
                                      </p:cBhvr>
                                    </p:animRot>
                                    <p:animRot by="-240000">
                                      <p:cBhvr>
                                        <p:cTn id="83" dur="100" fill="hold">
                                          <p:stCondLst>
                                            <p:cond delay="100"/>
                                          </p:stCondLst>
                                        </p:cTn>
                                        <p:tgtEl>
                                          <p:spTgt spid="62"/>
                                        </p:tgtEl>
                                        <p:attrNameLst>
                                          <p:attrName>r</p:attrName>
                                        </p:attrNameLst>
                                      </p:cBhvr>
                                    </p:animRot>
                                    <p:animRot by="240000">
                                      <p:cBhvr>
                                        <p:cTn id="84" dur="100" fill="hold">
                                          <p:stCondLst>
                                            <p:cond delay="200"/>
                                          </p:stCondLst>
                                        </p:cTn>
                                        <p:tgtEl>
                                          <p:spTgt spid="62"/>
                                        </p:tgtEl>
                                        <p:attrNameLst>
                                          <p:attrName>r</p:attrName>
                                        </p:attrNameLst>
                                      </p:cBhvr>
                                    </p:animRot>
                                    <p:animRot by="-240000">
                                      <p:cBhvr>
                                        <p:cTn id="85" dur="100" fill="hold">
                                          <p:stCondLst>
                                            <p:cond delay="300"/>
                                          </p:stCondLst>
                                        </p:cTn>
                                        <p:tgtEl>
                                          <p:spTgt spid="62"/>
                                        </p:tgtEl>
                                        <p:attrNameLst>
                                          <p:attrName>r</p:attrName>
                                        </p:attrNameLst>
                                      </p:cBhvr>
                                    </p:animRot>
                                    <p:animRot by="120000">
                                      <p:cBhvr>
                                        <p:cTn id="86" dur="100" fill="hold">
                                          <p:stCondLst>
                                            <p:cond delay="400"/>
                                          </p:stCondLst>
                                        </p:cTn>
                                        <p:tgtEl>
                                          <p:spTgt spid="62"/>
                                        </p:tgtEl>
                                        <p:attrNameLst>
                                          <p:attrName>r</p:attrName>
                                        </p:attrNameLst>
                                      </p:cBhvr>
                                    </p:animRot>
                                  </p:childTnLst>
                                </p:cTn>
                              </p:par>
                            </p:childTnLst>
                          </p:cTn>
                        </p:par>
                        <p:par>
                          <p:cTn id="87" fill="hold">
                            <p:stCondLst>
                              <p:cond delay="2250"/>
                            </p:stCondLst>
                            <p:childTnLst>
                              <p:par>
                                <p:cTn id="88" presetID="0" presetClass="path" presetSubtype="0" accel="50000" decel="50000" fill="hold" nodeType="afterEffect">
                                  <p:stCondLst>
                                    <p:cond delay="0"/>
                                  </p:stCondLst>
                                  <p:childTnLst>
                                    <p:animMotion origin="layout" path="M 0.15069 0.15942 C 0.14635 0.16336 0.1441 0.1703 0.14045 0.17539 C 0.13767 0.1858 0.13003 0.19598 0.12274 0.20107 C 0.11823 0.20963 0.12604 0.19598 0.11389 0.20847 C 0.10989 0.21264 0.10503 0.22213 0.10035 0.22444 C 0.09809 0.2293 0.09392 0.23115 0.08993 0.233 C 0.08628 0.2404 0.0875 0.23717 0.08594 0.24249 C 0.08576 0.24434 0.08576 0.24619 0.08524 0.24781 C 0.08403 0.25174 0.07795 0.25845 0.07795 0.26377 " pathEditMode="relative" ptsTypes="ffffffffA">
                                      <p:cBhvr>
                                        <p:cTn id="89" dur="1000" fill="hold"/>
                                        <p:tgtEl>
                                          <p:spTgt spid="103"/>
                                        </p:tgtEl>
                                        <p:attrNameLst>
                                          <p:attrName>ppt_x</p:attrName>
                                          <p:attrName>ppt_y</p:attrName>
                                        </p:attrNameLst>
                                      </p:cBhvr>
                                    </p:animMotion>
                                  </p:childTnLst>
                                </p:cTn>
                              </p:par>
                              <p:par>
                                <p:cTn id="90" presetID="0" presetClass="path" presetSubtype="0" accel="50000" decel="50000" fill="hold" nodeType="withEffect">
                                  <p:stCondLst>
                                    <p:cond delay="0"/>
                                  </p:stCondLst>
                                  <p:childTnLst>
                                    <p:animMotion origin="layout" path="M 0.18958 0.27279 C 0.19132 0.30009 0.19444 0.32832 0.2 0.3547 C 0.20104 0.36002 0.2033 0.36418 0.20555 0.36858 C 0.20798 0.37344 0.20833 0.38131 0.20972 0.38686 C 0.21042 0.3975 0.21111 0.40838 0.21285 0.41879 C 0.2118 0.42943 0.21198 0.42457 0.21198 0.4336 " pathEditMode="relative" ptsTypes="fffffA">
                                      <p:cBhvr>
                                        <p:cTn id="91" dur="1000" fill="hold"/>
                                        <p:tgtEl>
                                          <p:spTgt spid="253"/>
                                        </p:tgtEl>
                                        <p:attrNameLst>
                                          <p:attrName>ppt_x</p:attrName>
                                          <p:attrName>ppt_y</p:attrName>
                                        </p:attrNameLst>
                                      </p:cBhvr>
                                    </p:animMotion>
                                  </p:childTnLst>
                                </p:cTn>
                              </p:par>
                              <p:par>
                                <p:cTn id="92" presetID="0" presetClass="path" presetSubtype="0" accel="50000" decel="50000" fill="hold" nodeType="withEffect">
                                  <p:stCondLst>
                                    <p:cond delay="0"/>
                                  </p:stCondLst>
                                  <p:childTnLst>
                                    <p:animMotion origin="layout" path="M 0.23889 0.20292 C 0.24566 0.21101 0.25816 0.20963 0.26614 0.21032 C 0.2684 0.21148 0.271 0.21287 0.27344 0.21356 C 0.27587 0.21425 0.28055 0.21564 0.28055 0.21564 C 0.28437 0.21842 0.28837 0.21934 0.29253 0.22096 C 0.29791 0.22305 0.30225 0.22605 0.30781 0.22744 C 0.31371 0.23138 0.32066 0.23276 0.32691 0.236 C 0.32951 0.23739 0.33229 0.23809 0.33489 0.23924 C 0.3368 0.23994 0.34062 0.24132 0.34062 0.24132 C 0.34375 0.24433 0.34739 0.24734 0.35104 0.24873 C 0.35382 0.25289 0.35208 0.25058 0.35729 0.25521 C 0.35885 0.2566 0.36215 0.25937 0.36215 0.25937 " pathEditMode="relative" ptsTypes="fffffffffffA">
                                      <p:cBhvr>
                                        <p:cTn id="93" dur="1000" fill="hold"/>
                                        <p:tgtEl>
                                          <p:spTgt spid="128"/>
                                        </p:tgtEl>
                                        <p:attrNameLst>
                                          <p:attrName>ppt_x</p:attrName>
                                          <p:attrName>ppt_y</p:attrName>
                                        </p:attrNameLst>
                                      </p:cBhvr>
                                    </p:animMotion>
                                  </p:childTnLst>
                                </p:cTn>
                              </p:par>
                              <p:par>
                                <p:cTn id="94" presetID="0" presetClass="path" presetSubtype="0" accel="50000" decel="50000" fill="hold" nodeType="withEffect">
                                  <p:stCondLst>
                                    <p:cond delay="0"/>
                                  </p:stCondLst>
                                  <p:childTnLst>
                                    <p:animMotion origin="layout" path="M 0.30261 0.25266 C 0.30538 0.25613 0.30643 0.26168 0.30973 0.2633 C 0.31129 0.26191 0.3132 0.26168 0.31459 0.26006 C 0.31528 0.25914 0.31545 0.25775 0.31615 0.25682 C 0.32153 0.24965 0.32813 0.24363 0.33386 0.23669 C 0.33507 0.23114 0.33611 0.22165 0.34028 0.21841 C 0.34375 0.21587 0.34775 0.21564 0.35052 0.21101 " pathEditMode="relative" ptsTypes="ffffffA">
                                      <p:cBhvr>
                                        <p:cTn id="95" dur="1000" fill="hold"/>
                                        <p:tgtEl>
                                          <p:spTgt spid="178"/>
                                        </p:tgtEl>
                                        <p:attrNameLst>
                                          <p:attrName>ppt_x</p:attrName>
                                          <p:attrName>ppt_y</p:attrName>
                                        </p:attrNameLst>
                                      </p:cBhvr>
                                    </p:animMotion>
                                  </p:childTnLst>
                                </p:cTn>
                              </p:par>
                            </p:childTnLst>
                          </p:cTn>
                        </p:par>
                        <p:par>
                          <p:cTn id="96" fill="hold">
                            <p:stCondLst>
                              <p:cond delay="3250"/>
                            </p:stCondLst>
                            <p:childTnLst>
                              <p:par>
                                <p:cTn id="97" presetID="9" presetClass="entr" presetSubtype="0" fill="hold" grpId="1" nodeType="afterEffect">
                                  <p:stCondLst>
                                    <p:cond delay="0"/>
                                  </p:stCondLst>
                                  <p:childTnLst>
                                    <p:set>
                                      <p:cBhvr>
                                        <p:cTn id="98" dur="1" fill="hold">
                                          <p:stCondLst>
                                            <p:cond delay="0"/>
                                          </p:stCondLst>
                                        </p:cTn>
                                        <p:tgtEl>
                                          <p:spTgt spid="278"/>
                                        </p:tgtEl>
                                        <p:attrNameLst>
                                          <p:attrName>style.visibility</p:attrName>
                                        </p:attrNameLst>
                                      </p:cBhvr>
                                      <p:to>
                                        <p:strVal val="visible"/>
                                      </p:to>
                                    </p:set>
                                    <p:animEffect transition="in" filter="dissolve">
                                      <p:cBhvr>
                                        <p:cTn id="99" dur="500"/>
                                        <p:tgtEl>
                                          <p:spTgt spid="278"/>
                                        </p:tgtEl>
                                      </p:cBhvr>
                                    </p:animEffect>
                                  </p:childTnLst>
                                </p:cTn>
                              </p:par>
                              <p:par>
                                <p:cTn id="100" presetID="9" presetClass="entr" presetSubtype="0" fill="hold" grpId="1" nodeType="withEffect">
                                  <p:stCondLst>
                                    <p:cond delay="0"/>
                                  </p:stCondLst>
                                  <p:childTnLst>
                                    <p:set>
                                      <p:cBhvr>
                                        <p:cTn id="101" dur="1" fill="hold">
                                          <p:stCondLst>
                                            <p:cond delay="0"/>
                                          </p:stCondLst>
                                        </p:cTn>
                                        <p:tgtEl>
                                          <p:spTgt spid="279"/>
                                        </p:tgtEl>
                                        <p:attrNameLst>
                                          <p:attrName>style.visibility</p:attrName>
                                        </p:attrNameLst>
                                      </p:cBhvr>
                                      <p:to>
                                        <p:strVal val="visible"/>
                                      </p:to>
                                    </p:set>
                                    <p:animEffect transition="in" filter="dissolve">
                                      <p:cBhvr>
                                        <p:cTn id="102" dur="500"/>
                                        <p:tgtEl>
                                          <p:spTgt spid="279"/>
                                        </p:tgtEl>
                                      </p:cBhvr>
                                    </p:animEffect>
                                  </p:childTnLst>
                                </p:cTn>
                              </p:par>
                              <p:par>
                                <p:cTn id="103" presetID="9" presetClass="entr" presetSubtype="0" fill="hold" grpId="1" nodeType="withEffect">
                                  <p:stCondLst>
                                    <p:cond delay="0"/>
                                  </p:stCondLst>
                                  <p:childTnLst>
                                    <p:set>
                                      <p:cBhvr>
                                        <p:cTn id="104" dur="1" fill="hold">
                                          <p:stCondLst>
                                            <p:cond delay="0"/>
                                          </p:stCondLst>
                                        </p:cTn>
                                        <p:tgtEl>
                                          <p:spTgt spid="280"/>
                                        </p:tgtEl>
                                        <p:attrNameLst>
                                          <p:attrName>style.visibility</p:attrName>
                                        </p:attrNameLst>
                                      </p:cBhvr>
                                      <p:to>
                                        <p:strVal val="visible"/>
                                      </p:to>
                                    </p:set>
                                    <p:animEffect transition="in" filter="dissolve">
                                      <p:cBhvr>
                                        <p:cTn id="105" dur="500"/>
                                        <p:tgtEl>
                                          <p:spTgt spid="280"/>
                                        </p:tgtEl>
                                      </p:cBhvr>
                                    </p:animEffect>
                                  </p:childTnLst>
                                </p:cTn>
                              </p:par>
                              <p:par>
                                <p:cTn id="106" presetID="9" presetClass="entr" presetSubtype="0" fill="hold" grpId="1" nodeType="withEffect">
                                  <p:stCondLst>
                                    <p:cond delay="0"/>
                                  </p:stCondLst>
                                  <p:childTnLst>
                                    <p:set>
                                      <p:cBhvr>
                                        <p:cTn id="107" dur="1" fill="hold">
                                          <p:stCondLst>
                                            <p:cond delay="0"/>
                                          </p:stCondLst>
                                        </p:cTn>
                                        <p:tgtEl>
                                          <p:spTgt spid="281"/>
                                        </p:tgtEl>
                                        <p:attrNameLst>
                                          <p:attrName>style.visibility</p:attrName>
                                        </p:attrNameLst>
                                      </p:cBhvr>
                                      <p:to>
                                        <p:strVal val="visible"/>
                                      </p:to>
                                    </p:set>
                                    <p:animEffect transition="in" filter="dissolve">
                                      <p:cBhvr>
                                        <p:cTn id="108" dur="500"/>
                                        <p:tgtEl>
                                          <p:spTgt spid="281"/>
                                        </p:tgtEl>
                                      </p:cBhvr>
                                    </p:animEffect>
                                  </p:childTnLst>
                                </p:cTn>
                              </p:par>
                            </p:childTnLst>
                          </p:cTn>
                        </p:par>
                      </p:childTnLst>
                    </p:cTn>
                  </p:par>
                  <p:par>
                    <p:cTn id="109" fill="hold">
                      <p:stCondLst>
                        <p:cond delay="indefinite"/>
                      </p:stCondLst>
                      <p:childTnLst>
                        <p:par>
                          <p:cTn id="110" fill="hold">
                            <p:stCondLst>
                              <p:cond delay="0"/>
                            </p:stCondLst>
                            <p:childTnLst>
                              <p:par>
                                <p:cTn id="111" presetID="9" presetClass="exit" presetSubtype="0" fill="hold" nodeType="clickEffect">
                                  <p:stCondLst>
                                    <p:cond delay="0"/>
                                  </p:stCondLst>
                                  <p:childTnLst>
                                    <p:animEffect transition="out" filter="dissolve">
                                      <p:cBhvr>
                                        <p:cTn id="112" dur="500"/>
                                        <p:tgtEl>
                                          <p:spTgt spid="153"/>
                                        </p:tgtEl>
                                      </p:cBhvr>
                                    </p:animEffect>
                                    <p:set>
                                      <p:cBhvr>
                                        <p:cTn id="113" dur="1" fill="hold">
                                          <p:stCondLst>
                                            <p:cond delay="499"/>
                                          </p:stCondLst>
                                        </p:cTn>
                                        <p:tgtEl>
                                          <p:spTgt spid="153"/>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203"/>
                                        </p:tgtEl>
                                      </p:cBhvr>
                                    </p:animEffect>
                                    <p:set>
                                      <p:cBhvr>
                                        <p:cTn id="116" dur="1" fill="hold">
                                          <p:stCondLst>
                                            <p:cond delay="499"/>
                                          </p:stCondLst>
                                        </p:cTn>
                                        <p:tgtEl>
                                          <p:spTgt spid="203"/>
                                        </p:tgtEl>
                                        <p:attrNameLst>
                                          <p:attrName>style.visibility</p:attrName>
                                        </p:attrNameLst>
                                      </p:cBhvr>
                                      <p:to>
                                        <p:strVal val="hidden"/>
                                      </p:to>
                                    </p:set>
                                  </p:childTnLst>
                                </p:cTn>
                              </p:par>
                              <p:par>
                                <p:cTn id="117" presetID="9" presetClass="exit" presetSubtype="0" fill="hold" nodeType="withEffect">
                                  <p:stCondLst>
                                    <p:cond delay="0"/>
                                  </p:stCondLst>
                                  <p:childTnLst>
                                    <p:animEffect transition="out" filter="dissolve">
                                      <p:cBhvr>
                                        <p:cTn id="118" dur="500"/>
                                        <p:tgtEl>
                                          <p:spTgt spid="228"/>
                                        </p:tgtEl>
                                      </p:cBhvr>
                                    </p:animEffect>
                                    <p:set>
                                      <p:cBhvr>
                                        <p:cTn id="119" dur="1" fill="hold">
                                          <p:stCondLst>
                                            <p:cond delay="499"/>
                                          </p:stCondLst>
                                        </p:cTn>
                                        <p:tgtEl>
                                          <p:spTgt spid="228"/>
                                        </p:tgtEl>
                                        <p:attrNameLst>
                                          <p:attrName>style.visibility</p:attrName>
                                        </p:attrNameLst>
                                      </p:cBhvr>
                                      <p:to>
                                        <p:strVal val="hidden"/>
                                      </p:to>
                                    </p:set>
                                  </p:childTnLst>
                                </p:cTn>
                              </p:par>
                              <p:par>
                                <p:cTn id="120" presetID="9" presetClass="exit" presetSubtype="0" fill="hold" nodeType="withEffect">
                                  <p:stCondLst>
                                    <p:cond delay="0"/>
                                  </p:stCondLst>
                                  <p:childTnLst>
                                    <p:animEffect transition="out" filter="dissolve">
                                      <p:cBhvr>
                                        <p:cTn id="121" dur="500"/>
                                        <p:tgtEl>
                                          <p:spTgt spid="78"/>
                                        </p:tgtEl>
                                      </p:cBhvr>
                                    </p:animEffect>
                                    <p:set>
                                      <p:cBhvr>
                                        <p:cTn id="122" dur="1" fill="hold">
                                          <p:stCondLst>
                                            <p:cond delay="499"/>
                                          </p:stCondLst>
                                        </p:cTn>
                                        <p:tgtEl>
                                          <p:spTgt spid="78"/>
                                        </p:tgtEl>
                                        <p:attrNameLst>
                                          <p:attrName>style.visibility</p:attrName>
                                        </p:attrNameLst>
                                      </p:cBhvr>
                                      <p:to>
                                        <p:strVal val="hidden"/>
                                      </p:to>
                                    </p:set>
                                  </p:childTnLst>
                                </p:cTn>
                              </p:par>
                              <p:par>
                                <p:cTn id="123" presetID="9" presetClass="exit" presetSubtype="0" fill="hold" nodeType="withEffect">
                                  <p:stCondLst>
                                    <p:cond delay="0"/>
                                  </p:stCondLst>
                                  <p:childTnLst>
                                    <p:animEffect transition="out" filter="dissolve">
                                      <p:cBhvr>
                                        <p:cTn id="124" dur="500"/>
                                        <p:tgtEl>
                                          <p:spTgt spid="103"/>
                                        </p:tgtEl>
                                      </p:cBhvr>
                                    </p:animEffect>
                                    <p:set>
                                      <p:cBhvr>
                                        <p:cTn id="125" dur="1" fill="hold">
                                          <p:stCondLst>
                                            <p:cond delay="499"/>
                                          </p:stCondLst>
                                        </p:cTn>
                                        <p:tgtEl>
                                          <p:spTgt spid="103"/>
                                        </p:tgtEl>
                                        <p:attrNameLst>
                                          <p:attrName>style.visibility</p:attrName>
                                        </p:attrNameLst>
                                      </p:cBhvr>
                                      <p:to>
                                        <p:strVal val="hidden"/>
                                      </p:to>
                                    </p:set>
                                  </p:childTnLst>
                                </p:cTn>
                              </p:par>
                              <p:par>
                                <p:cTn id="126" presetID="9" presetClass="exit" presetSubtype="0" fill="hold" nodeType="withEffect">
                                  <p:stCondLst>
                                    <p:cond delay="0"/>
                                  </p:stCondLst>
                                  <p:childTnLst>
                                    <p:animEffect transition="out" filter="dissolve">
                                      <p:cBhvr>
                                        <p:cTn id="127" dur="500"/>
                                        <p:tgtEl>
                                          <p:spTgt spid="128"/>
                                        </p:tgtEl>
                                      </p:cBhvr>
                                    </p:animEffect>
                                    <p:set>
                                      <p:cBhvr>
                                        <p:cTn id="128" dur="1" fill="hold">
                                          <p:stCondLst>
                                            <p:cond delay="499"/>
                                          </p:stCondLst>
                                        </p:cTn>
                                        <p:tgtEl>
                                          <p:spTgt spid="128"/>
                                        </p:tgtEl>
                                        <p:attrNameLst>
                                          <p:attrName>style.visibility</p:attrName>
                                        </p:attrNameLst>
                                      </p:cBhvr>
                                      <p:to>
                                        <p:strVal val="hidden"/>
                                      </p:to>
                                    </p:set>
                                  </p:childTnLst>
                                </p:cTn>
                              </p:par>
                              <p:par>
                                <p:cTn id="129" presetID="9" presetClass="exit" presetSubtype="0" fill="hold" nodeType="withEffect">
                                  <p:stCondLst>
                                    <p:cond delay="0"/>
                                  </p:stCondLst>
                                  <p:childTnLst>
                                    <p:animEffect transition="out" filter="dissolve">
                                      <p:cBhvr>
                                        <p:cTn id="130" dur="500"/>
                                        <p:tgtEl>
                                          <p:spTgt spid="178"/>
                                        </p:tgtEl>
                                      </p:cBhvr>
                                    </p:animEffect>
                                    <p:set>
                                      <p:cBhvr>
                                        <p:cTn id="131" dur="1" fill="hold">
                                          <p:stCondLst>
                                            <p:cond delay="499"/>
                                          </p:stCondLst>
                                        </p:cTn>
                                        <p:tgtEl>
                                          <p:spTgt spid="178"/>
                                        </p:tgtEl>
                                        <p:attrNameLst>
                                          <p:attrName>style.visibility</p:attrName>
                                        </p:attrNameLst>
                                      </p:cBhvr>
                                      <p:to>
                                        <p:strVal val="hidden"/>
                                      </p:to>
                                    </p:set>
                                  </p:childTnLst>
                                </p:cTn>
                              </p:par>
                              <p:par>
                                <p:cTn id="132" presetID="9" presetClass="exit" presetSubtype="0" fill="hold" nodeType="withEffect">
                                  <p:stCondLst>
                                    <p:cond delay="0"/>
                                  </p:stCondLst>
                                  <p:childTnLst>
                                    <p:animEffect transition="out" filter="dissolve">
                                      <p:cBhvr>
                                        <p:cTn id="133" dur="500"/>
                                        <p:tgtEl>
                                          <p:spTgt spid="253"/>
                                        </p:tgtEl>
                                      </p:cBhvr>
                                    </p:animEffect>
                                    <p:set>
                                      <p:cBhvr>
                                        <p:cTn id="134" dur="1" fill="hold">
                                          <p:stCondLst>
                                            <p:cond delay="499"/>
                                          </p:stCondLst>
                                        </p:cTn>
                                        <p:tgtEl>
                                          <p:spTgt spid="253"/>
                                        </p:tgtEl>
                                        <p:attrNameLst>
                                          <p:attrName>style.visibility</p:attrName>
                                        </p:attrNameLst>
                                      </p:cBhvr>
                                      <p:to>
                                        <p:strVal val="hidden"/>
                                      </p:to>
                                    </p:set>
                                  </p:childTnLst>
                                </p:cTn>
                              </p:par>
                              <p:par>
                                <p:cTn id="135" presetID="9" presetClass="exit" presetSubtype="0" fill="hold" nodeType="withEffect">
                                  <p:stCondLst>
                                    <p:cond delay="0"/>
                                  </p:stCondLst>
                                  <p:childTnLst>
                                    <p:animEffect transition="out" filter="dissolve">
                                      <p:cBhvr>
                                        <p:cTn id="136" dur="500"/>
                                        <p:tgtEl>
                                          <p:spTgt spid="62"/>
                                        </p:tgtEl>
                                      </p:cBhvr>
                                    </p:animEffect>
                                    <p:set>
                                      <p:cBhvr>
                                        <p:cTn id="137" dur="1" fill="hold">
                                          <p:stCondLst>
                                            <p:cond delay="499"/>
                                          </p:stCondLst>
                                        </p:cTn>
                                        <p:tgtEl>
                                          <p:spTgt spid="62"/>
                                        </p:tgtEl>
                                        <p:attrNameLst>
                                          <p:attrName>style.visibility</p:attrName>
                                        </p:attrNameLst>
                                      </p:cBhvr>
                                      <p:to>
                                        <p:strVal val="hidden"/>
                                      </p:to>
                                    </p:set>
                                  </p:childTnLst>
                                </p:cTn>
                              </p:par>
                              <p:par>
                                <p:cTn id="138" presetID="9" presetClass="exit" presetSubtype="0" fill="hold" grpId="1" nodeType="withEffect">
                                  <p:stCondLst>
                                    <p:cond delay="0"/>
                                  </p:stCondLst>
                                  <p:childTnLst>
                                    <p:animEffect transition="out" filter="dissolv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9" presetClass="exit" presetSubtype="0" fill="hold" grpId="0" nodeType="withEffect">
                                  <p:stCondLst>
                                    <p:cond delay="0"/>
                                  </p:stCondLst>
                                  <p:childTnLst>
                                    <p:animEffect transition="out" filter="dissolve">
                                      <p:cBhvr>
                                        <p:cTn id="142" dur="500"/>
                                        <p:tgtEl>
                                          <p:spTgt spid="278"/>
                                        </p:tgtEl>
                                      </p:cBhvr>
                                    </p:animEffect>
                                    <p:set>
                                      <p:cBhvr>
                                        <p:cTn id="143" dur="1" fill="hold">
                                          <p:stCondLst>
                                            <p:cond delay="499"/>
                                          </p:stCondLst>
                                        </p:cTn>
                                        <p:tgtEl>
                                          <p:spTgt spid="278"/>
                                        </p:tgtEl>
                                        <p:attrNameLst>
                                          <p:attrName>style.visibility</p:attrName>
                                        </p:attrNameLst>
                                      </p:cBhvr>
                                      <p:to>
                                        <p:strVal val="hidden"/>
                                      </p:to>
                                    </p:set>
                                  </p:childTnLst>
                                </p:cTn>
                              </p:par>
                              <p:par>
                                <p:cTn id="144" presetID="9" presetClass="exit" presetSubtype="0" fill="hold" grpId="0" nodeType="withEffect">
                                  <p:stCondLst>
                                    <p:cond delay="0"/>
                                  </p:stCondLst>
                                  <p:childTnLst>
                                    <p:animEffect transition="out" filter="dissolve">
                                      <p:cBhvr>
                                        <p:cTn id="145" dur="500"/>
                                        <p:tgtEl>
                                          <p:spTgt spid="279"/>
                                        </p:tgtEl>
                                      </p:cBhvr>
                                    </p:animEffect>
                                    <p:set>
                                      <p:cBhvr>
                                        <p:cTn id="146" dur="1" fill="hold">
                                          <p:stCondLst>
                                            <p:cond delay="499"/>
                                          </p:stCondLst>
                                        </p:cTn>
                                        <p:tgtEl>
                                          <p:spTgt spid="279"/>
                                        </p:tgtEl>
                                        <p:attrNameLst>
                                          <p:attrName>style.visibility</p:attrName>
                                        </p:attrNameLst>
                                      </p:cBhvr>
                                      <p:to>
                                        <p:strVal val="hidden"/>
                                      </p:to>
                                    </p:set>
                                  </p:childTnLst>
                                </p:cTn>
                              </p:par>
                              <p:par>
                                <p:cTn id="147" presetID="9" presetClass="exit" presetSubtype="0" fill="hold" grpId="0" nodeType="withEffect">
                                  <p:stCondLst>
                                    <p:cond delay="0"/>
                                  </p:stCondLst>
                                  <p:childTnLst>
                                    <p:animEffect transition="out" filter="dissolve">
                                      <p:cBhvr>
                                        <p:cTn id="148" dur="500"/>
                                        <p:tgtEl>
                                          <p:spTgt spid="280"/>
                                        </p:tgtEl>
                                      </p:cBhvr>
                                    </p:animEffect>
                                    <p:set>
                                      <p:cBhvr>
                                        <p:cTn id="149" dur="1" fill="hold">
                                          <p:stCondLst>
                                            <p:cond delay="499"/>
                                          </p:stCondLst>
                                        </p:cTn>
                                        <p:tgtEl>
                                          <p:spTgt spid="280"/>
                                        </p:tgtEl>
                                        <p:attrNameLst>
                                          <p:attrName>style.visibility</p:attrName>
                                        </p:attrNameLst>
                                      </p:cBhvr>
                                      <p:to>
                                        <p:strVal val="hidden"/>
                                      </p:to>
                                    </p:set>
                                  </p:childTnLst>
                                </p:cTn>
                              </p:par>
                              <p:par>
                                <p:cTn id="150" presetID="9" presetClass="exit" presetSubtype="0" fill="hold" grpId="0" nodeType="withEffect">
                                  <p:stCondLst>
                                    <p:cond delay="0"/>
                                  </p:stCondLst>
                                  <p:childTnLst>
                                    <p:animEffect transition="out" filter="dissolve">
                                      <p:cBhvr>
                                        <p:cTn id="151" dur="500"/>
                                        <p:tgtEl>
                                          <p:spTgt spid="281"/>
                                        </p:tgtEl>
                                      </p:cBhvr>
                                    </p:animEffect>
                                    <p:set>
                                      <p:cBhvr>
                                        <p:cTn id="152" dur="1" fill="hold">
                                          <p:stCondLst>
                                            <p:cond delay="499"/>
                                          </p:stCondLst>
                                        </p:cTn>
                                        <p:tgtEl>
                                          <p:spTgt spid="281"/>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22" presetClass="entr" presetSubtype="1" fill="hold" nodeType="clickEffect">
                                  <p:stCondLst>
                                    <p:cond delay="0"/>
                                  </p:stCondLst>
                                  <p:childTnLst>
                                    <p:set>
                                      <p:cBhvr>
                                        <p:cTn id="156" dur="1" fill="hold">
                                          <p:stCondLst>
                                            <p:cond delay="0"/>
                                          </p:stCondLst>
                                        </p:cTn>
                                        <p:tgtEl>
                                          <p:spTgt spid="34"/>
                                        </p:tgtEl>
                                        <p:attrNameLst>
                                          <p:attrName>style.visibility</p:attrName>
                                        </p:attrNameLst>
                                      </p:cBhvr>
                                      <p:to>
                                        <p:strVal val="visible"/>
                                      </p:to>
                                    </p:set>
                                    <p:animEffect transition="in" filter="wipe(up)">
                                      <p:cBhvr>
                                        <p:cTn id="157" dur="500"/>
                                        <p:tgtEl>
                                          <p:spTgt spid="34"/>
                                        </p:tgtEl>
                                      </p:cBhvr>
                                    </p:animEffect>
                                  </p:childTnLst>
                                </p:cTn>
                              </p:par>
                              <p:par>
                                <p:cTn id="158" presetID="18" presetClass="entr" presetSubtype="6" fill="hold" grpId="0" nodeType="withEffect">
                                  <p:stCondLst>
                                    <p:cond delay="0"/>
                                  </p:stCondLst>
                                  <p:childTnLst>
                                    <p:set>
                                      <p:cBhvr>
                                        <p:cTn id="159" dur="1" fill="hold">
                                          <p:stCondLst>
                                            <p:cond delay="0"/>
                                          </p:stCondLst>
                                        </p:cTn>
                                        <p:tgtEl>
                                          <p:spTgt spid="27"/>
                                        </p:tgtEl>
                                        <p:attrNameLst>
                                          <p:attrName>style.visibility</p:attrName>
                                        </p:attrNameLst>
                                      </p:cBhvr>
                                      <p:to>
                                        <p:strVal val="visible"/>
                                      </p:to>
                                    </p:set>
                                    <p:animEffect transition="in" filter="strips(downRight)">
                                      <p:cBhvr>
                                        <p:cTn id="160" dur="500"/>
                                        <p:tgtEl>
                                          <p:spTgt spid="27"/>
                                        </p:tgtEl>
                                      </p:cBhvr>
                                    </p:animEffect>
                                  </p:childTnLst>
                                </p:cTn>
                              </p:par>
                              <p:par>
                                <p:cTn id="161" presetID="18" presetClass="entr" presetSubtype="6" fill="hold" grpId="0" nodeType="withEffect">
                                  <p:stCondLst>
                                    <p:cond delay="0"/>
                                  </p:stCondLst>
                                  <p:childTnLst>
                                    <p:set>
                                      <p:cBhvr>
                                        <p:cTn id="162" dur="1" fill="hold">
                                          <p:stCondLst>
                                            <p:cond delay="0"/>
                                          </p:stCondLst>
                                        </p:cTn>
                                        <p:tgtEl>
                                          <p:spTgt spid="28"/>
                                        </p:tgtEl>
                                        <p:attrNameLst>
                                          <p:attrName>style.visibility</p:attrName>
                                        </p:attrNameLst>
                                      </p:cBhvr>
                                      <p:to>
                                        <p:strVal val="visible"/>
                                      </p:to>
                                    </p:set>
                                    <p:animEffect transition="in" filter="strips(downRight)">
                                      <p:cBhvr>
                                        <p:cTn id="163" dur="500"/>
                                        <p:tgtEl>
                                          <p:spTgt spid="28"/>
                                        </p:tgtEl>
                                      </p:cBhvr>
                                    </p:animEffect>
                                  </p:childTnLst>
                                </p:cTn>
                              </p:par>
                              <p:par>
                                <p:cTn id="164" presetID="18" presetClass="entr" presetSubtype="9" fill="hold" nodeType="withEffect">
                                  <p:stCondLst>
                                    <p:cond delay="0"/>
                                  </p:stCondLst>
                                  <p:childTnLst>
                                    <p:set>
                                      <p:cBhvr>
                                        <p:cTn id="165" dur="1" fill="hold">
                                          <p:stCondLst>
                                            <p:cond delay="0"/>
                                          </p:stCondLst>
                                        </p:cTn>
                                        <p:tgtEl>
                                          <p:spTgt spid="3"/>
                                        </p:tgtEl>
                                        <p:attrNameLst>
                                          <p:attrName>style.visibility</p:attrName>
                                        </p:attrNameLst>
                                      </p:cBhvr>
                                      <p:to>
                                        <p:strVal val="visible"/>
                                      </p:to>
                                    </p:set>
                                    <p:animEffect transition="in" filter="strips(upLeft)">
                                      <p:cBhvr>
                                        <p:cTn id="166" dur="500"/>
                                        <p:tgtEl>
                                          <p:spTgt spid="3"/>
                                        </p:tgtEl>
                                      </p:cBhvr>
                                    </p:animEffect>
                                  </p:childTnLst>
                                </p:cTn>
                              </p:par>
                              <p:par>
                                <p:cTn id="167" presetID="9" presetClass="entr" presetSubtype="0" fill="hold" grpId="0" nodeType="withEffect">
                                  <p:stCondLst>
                                    <p:cond delay="0"/>
                                  </p:stCondLst>
                                  <p:childTnLst>
                                    <p:set>
                                      <p:cBhvr>
                                        <p:cTn id="168" dur="1" fill="hold">
                                          <p:stCondLst>
                                            <p:cond delay="0"/>
                                          </p:stCondLst>
                                        </p:cTn>
                                        <p:tgtEl>
                                          <p:spTgt spid="57"/>
                                        </p:tgtEl>
                                        <p:attrNameLst>
                                          <p:attrName>style.visibility</p:attrName>
                                        </p:attrNameLst>
                                      </p:cBhvr>
                                      <p:to>
                                        <p:strVal val="visible"/>
                                      </p:to>
                                    </p:set>
                                    <p:animEffect transition="in" filter="dissolve">
                                      <p:cBhvr>
                                        <p:cTn id="169" dur="500"/>
                                        <p:tgtEl>
                                          <p:spTgt spid="57"/>
                                        </p:tgtEl>
                                      </p:cBhvr>
                                    </p:animEffect>
                                  </p:childTnLst>
                                </p:cTn>
                              </p:par>
                              <p:par>
                                <p:cTn id="170" presetID="9" presetClass="entr" presetSubtype="0" fill="hold" nodeType="withEffect">
                                  <p:stCondLst>
                                    <p:cond delay="0"/>
                                  </p:stCondLst>
                                  <p:childTnLst>
                                    <p:set>
                                      <p:cBhvr>
                                        <p:cTn id="171" dur="1" fill="hold">
                                          <p:stCondLst>
                                            <p:cond delay="0"/>
                                          </p:stCondLst>
                                        </p:cTn>
                                        <p:tgtEl>
                                          <p:spTgt spid="10"/>
                                        </p:tgtEl>
                                        <p:attrNameLst>
                                          <p:attrName>style.visibility</p:attrName>
                                        </p:attrNameLst>
                                      </p:cBhvr>
                                      <p:to>
                                        <p:strVal val="visible"/>
                                      </p:to>
                                    </p:set>
                                    <p:animEffect transition="in" filter="dissolve">
                                      <p:cBhvr>
                                        <p:cTn id="172" dur="500"/>
                                        <p:tgtEl>
                                          <p:spTgt spid="10"/>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nodeType="clickEffect">
                                  <p:stCondLst>
                                    <p:cond delay="0"/>
                                  </p:stCondLst>
                                  <p:childTnLst>
                                    <p:set>
                                      <p:cBhvr>
                                        <p:cTn id="176" dur="1" fill="hold">
                                          <p:stCondLst>
                                            <p:cond delay="0"/>
                                          </p:stCondLst>
                                        </p:cTn>
                                        <p:tgtEl>
                                          <p:spTgt spid="4"/>
                                        </p:tgtEl>
                                        <p:attrNameLst>
                                          <p:attrName>style.visibility</p:attrName>
                                        </p:attrNameLst>
                                      </p:cBhvr>
                                      <p:to>
                                        <p:strVal val="visible"/>
                                      </p:to>
                                    </p:set>
                                    <p:animEffect transition="in" filter="wipe(up)">
                                      <p:cBhvr>
                                        <p:cTn id="177" dur="500"/>
                                        <p:tgtEl>
                                          <p:spTgt spid="4"/>
                                        </p:tgtEl>
                                      </p:cBhvr>
                                    </p:animEffect>
                                  </p:childTnLst>
                                </p:cTn>
                              </p:par>
                            </p:childTnLst>
                          </p:cTn>
                        </p:par>
                        <p:par>
                          <p:cTn id="178" fill="hold">
                            <p:stCondLst>
                              <p:cond delay="500"/>
                            </p:stCondLst>
                            <p:childTnLst>
                              <p:par>
                                <p:cTn id="179" presetID="22" presetClass="entr" presetSubtype="1" fill="hold" nodeType="after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up)">
                                      <p:cBhvr>
                                        <p:cTn id="181" dur="500"/>
                                        <p:tgtEl>
                                          <p:spTgt spid="33"/>
                                        </p:tgtEl>
                                      </p:cBhvr>
                                    </p:animEffect>
                                  </p:childTnLst>
                                </p:cTn>
                              </p:par>
                              <p:par>
                                <p:cTn id="182" presetID="18" presetClass="entr" presetSubtype="6" fill="hold" grpId="0" nodeType="withEffect">
                                  <p:stCondLst>
                                    <p:cond delay="0"/>
                                  </p:stCondLst>
                                  <p:childTnLst>
                                    <p:set>
                                      <p:cBhvr>
                                        <p:cTn id="183" dur="1" fill="hold">
                                          <p:stCondLst>
                                            <p:cond delay="0"/>
                                          </p:stCondLst>
                                        </p:cTn>
                                        <p:tgtEl>
                                          <p:spTgt spid="24"/>
                                        </p:tgtEl>
                                        <p:attrNameLst>
                                          <p:attrName>style.visibility</p:attrName>
                                        </p:attrNameLst>
                                      </p:cBhvr>
                                      <p:to>
                                        <p:strVal val="visible"/>
                                      </p:to>
                                    </p:set>
                                    <p:animEffect transition="in" filter="strips(downRight)">
                                      <p:cBhvr>
                                        <p:cTn id="184" dur="500"/>
                                        <p:tgtEl>
                                          <p:spTgt spid="24"/>
                                        </p:tgtEl>
                                      </p:cBhvr>
                                    </p:animEffect>
                                  </p:childTnLst>
                                </p:cTn>
                              </p:par>
                              <p:par>
                                <p:cTn id="185" presetID="22" presetClass="entr" presetSubtype="8" fill="hold" grpId="0" nodeType="withEffect">
                                  <p:stCondLst>
                                    <p:cond delay="0"/>
                                  </p:stCondLst>
                                  <p:childTnLst>
                                    <p:set>
                                      <p:cBhvr>
                                        <p:cTn id="186" dur="1" fill="hold">
                                          <p:stCondLst>
                                            <p:cond delay="0"/>
                                          </p:stCondLst>
                                        </p:cTn>
                                        <p:tgtEl>
                                          <p:spTgt spid="29"/>
                                        </p:tgtEl>
                                        <p:attrNameLst>
                                          <p:attrName>style.visibility</p:attrName>
                                        </p:attrNameLst>
                                      </p:cBhvr>
                                      <p:to>
                                        <p:strVal val="visible"/>
                                      </p:to>
                                    </p:set>
                                    <p:animEffect transition="in" filter="wipe(left)">
                                      <p:cBhvr>
                                        <p:cTn id="187" dur="500"/>
                                        <p:tgtEl>
                                          <p:spTgt spid="29"/>
                                        </p:tgtEl>
                                      </p:cBhvr>
                                    </p:animEffect>
                                  </p:childTnLst>
                                </p:cTn>
                              </p:par>
                              <p:par>
                                <p:cTn id="188" presetID="22" presetClass="entr" presetSubtype="4" fill="hold" nodeType="withEffect">
                                  <p:stCondLst>
                                    <p:cond delay="0"/>
                                  </p:stCondLst>
                                  <p:childTnLst>
                                    <p:set>
                                      <p:cBhvr>
                                        <p:cTn id="189" dur="1" fill="hold">
                                          <p:stCondLst>
                                            <p:cond delay="0"/>
                                          </p:stCondLst>
                                        </p:cTn>
                                        <p:tgtEl>
                                          <p:spTgt spid="2"/>
                                        </p:tgtEl>
                                        <p:attrNameLst>
                                          <p:attrName>style.visibility</p:attrName>
                                        </p:attrNameLst>
                                      </p:cBhvr>
                                      <p:to>
                                        <p:strVal val="visible"/>
                                      </p:to>
                                    </p:set>
                                    <p:animEffect transition="in" filter="wipe(down)">
                                      <p:cBhvr>
                                        <p:cTn id="190" dur="500"/>
                                        <p:tgtEl>
                                          <p:spTgt spid="2"/>
                                        </p:tgtEl>
                                      </p:cBhvr>
                                    </p:animEffect>
                                  </p:childTnLst>
                                </p:cTn>
                              </p:par>
                              <p:par>
                                <p:cTn id="191" presetID="9" presetClass="entr" presetSubtype="0" fill="hold" grpId="0" nodeType="withEffect">
                                  <p:stCondLst>
                                    <p:cond delay="0"/>
                                  </p:stCondLst>
                                  <p:childTnLst>
                                    <p:set>
                                      <p:cBhvr>
                                        <p:cTn id="192" dur="1" fill="hold">
                                          <p:stCondLst>
                                            <p:cond delay="0"/>
                                          </p:stCondLst>
                                        </p:cTn>
                                        <p:tgtEl>
                                          <p:spTgt spid="59"/>
                                        </p:tgtEl>
                                        <p:attrNameLst>
                                          <p:attrName>style.visibility</p:attrName>
                                        </p:attrNameLst>
                                      </p:cBhvr>
                                      <p:to>
                                        <p:strVal val="visible"/>
                                      </p:to>
                                    </p:set>
                                    <p:animEffect transition="in" filter="dissolve">
                                      <p:cBhvr>
                                        <p:cTn id="193" dur="500"/>
                                        <p:tgtEl>
                                          <p:spTgt spid="59"/>
                                        </p:tgtEl>
                                      </p:cBhvr>
                                    </p:animEffect>
                                  </p:childTnLst>
                                </p:cTn>
                              </p:par>
                              <p:par>
                                <p:cTn id="194" presetID="9" presetClass="entr" presetSubtype="0" fill="hold" grpId="0" nodeType="withEffect">
                                  <p:stCondLst>
                                    <p:cond delay="0"/>
                                  </p:stCondLst>
                                  <p:childTnLst>
                                    <p:set>
                                      <p:cBhvr>
                                        <p:cTn id="195" dur="1" fill="hold">
                                          <p:stCondLst>
                                            <p:cond delay="0"/>
                                          </p:stCondLst>
                                        </p:cTn>
                                        <p:tgtEl>
                                          <p:spTgt spid="53"/>
                                        </p:tgtEl>
                                        <p:attrNameLst>
                                          <p:attrName>style.visibility</p:attrName>
                                        </p:attrNameLst>
                                      </p:cBhvr>
                                      <p:to>
                                        <p:strVal val="visible"/>
                                      </p:to>
                                    </p:set>
                                    <p:animEffect transition="in" filter="dissolve">
                                      <p:cBhvr>
                                        <p:cTn id="196" dur="500"/>
                                        <p:tgtEl>
                                          <p:spTgt spid="53"/>
                                        </p:tgtEl>
                                      </p:cBhvr>
                                    </p:animEffect>
                                  </p:childTnLst>
                                </p:cTn>
                              </p:par>
                              <p:par>
                                <p:cTn id="197" presetID="9" presetClass="entr" presetSubtype="0" fill="hold" nodeType="withEffect">
                                  <p:stCondLst>
                                    <p:cond delay="0"/>
                                  </p:stCondLst>
                                  <p:childTnLst>
                                    <p:set>
                                      <p:cBhvr>
                                        <p:cTn id="198" dur="1" fill="hold">
                                          <p:stCondLst>
                                            <p:cond delay="0"/>
                                          </p:stCondLst>
                                        </p:cTn>
                                        <p:tgtEl>
                                          <p:spTgt spid="11"/>
                                        </p:tgtEl>
                                        <p:attrNameLst>
                                          <p:attrName>style.visibility</p:attrName>
                                        </p:attrNameLst>
                                      </p:cBhvr>
                                      <p:to>
                                        <p:strVal val="visible"/>
                                      </p:to>
                                    </p:set>
                                    <p:animEffect transition="in" filter="dissolve">
                                      <p:cBhvr>
                                        <p:cTn id="199" dur="500"/>
                                        <p:tgtEl>
                                          <p:spTgt spid="11"/>
                                        </p:tgtEl>
                                      </p:cBhvr>
                                    </p:animEffect>
                                  </p:childTnLst>
                                </p:cTn>
                              </p:par>
                              <p:par>
                                <p:cTn id="200" presetID="9" presetClass="entr" presetSubtype="0" fill="hold" nodeType="withEffect">
                                  <p:stCondLst>
                                    <p:cond delay="0"/>
                                  </p:stCondLst>
                                  <p:childTnLst>
                                    <p:set>
                                      <p:cBhvr>
                                        <p:cTn id="201" dur="1" fill="hold">
                                          <p:stCondLst>
                                            <p:cond delay="0"/>
                                          </p:stCondLst>
                                        </p:cTn>
                                        <p:tgtEl>
                                          <p:spTgt spid="12"/>
                                        </p:tgtEl>
                                        <p:attrNameLst>
                                          <p:attrName>style.visibility</p:attrName>
                                        </p:attrNameLst>
                                      </p:cBhvr>
                                      <p:to>
                                        <p:strVal val="visible"/>
                                      </p:to>
                                    </p:set>
                                    <p:animEffect transition="in" filter="dissolve">
                                      <p:cBhvr>
                                        <p:cTn id="202" dur="500"/>
                                        <p:tgtEl>
                                          <p:spTgt spid="12"/>
                                        </p:tgtEl>
                                      </p:cBhvr>
                                    </p:animEffect>
                                  </p:childTnLst>
                                </p:cTn>
                              </p:par>
                              <p:par>
                                <p:cTn id="203" presetID="22" presetClass="entr" presetSubtype="1" fill="hold" nodeType="withEffect">
                                  <p:stCondLst>
                                    <p:cond delay="0"/>
                                  </p:stCondLst>
                                  <p:childTnLst>
                                    <p:set>
                                      <p:cBhvr>
                                        <p:cTn id="204" dur="1" fill="hold">
                                          <p:stCondLst>
                                            <p:cond delay="0"/>
                                          </p:stCondLst>
                                        </p:cTn>
                                        <p:tgtEl>
                                          <p:spTgt spid="16"/>
                                        </p:tgtEl>
                                        <p:attrNameLst>
                                          <p:attrName>style.visibility</p:attrName>
                                        </p:attrNameLst>
                                      </p:cBhvr>
                                      <p:to>
                                        <p:strVal val="visible"/>
                                      </p:to>
                                    </p:set>
                                    <p:animEffect transition="in" filter="wipe(up)">
                                      <p:cBhvr>
                                        <p:cTn id="205" dur="500"/>
                                        <p:tgtEl>
                                          <p:spTgt spid="16"/>
                                        </p:tgtEl>
                                      </p:cBhvr>
                                    </p:animEffect>
                                  </p:childTnLst>
                                </p:cTn>
                              </p:par>
                              <p:par>
                                <p:cTn id="206" presetID="22" presetClass="entr" presetSubtype="1" fill="hold" nodeType="withEffect">
                                  <p:stCondLst>
                                    <p:cond delay="0"/>
                                  </p:stCondLst>
                                  <p:childTnLst>
                                    <p:set>
                                      <p:cBhvr>
                                        <p:cTn id="207" dur="1" fill="hold">
                                          <p:stCondLst>
                                            <p:cond delay="0"/>
                                          </p:stCondLst>
                                        </p:cTn>
                                        <p:tgtEl>
                                          <p:spTgt spid="15"/>
                                        </p:tgtEl>
                                        <p:attrNameLst>
                                          <p:attrName>style.visibility</p:attrName>
                                        </p:attrNameLst>
                                      </p:cBhvr>
                                      <p:to>
                                        <p:strVal val="visible"/>
                                      </p:to>
                                    </p:set>
                                    <p:animEffect transition="in" filter="wipe(up)">
                                      <p:cBhvr>
                                        <p:cTn id="208" dur="500"/>
                                        <p:tgtEl>
                                          <p:spTgt spid="15"/>
                                        </p:tgtEl>
                                      </p:cBhvr>
                                    </p:animEffect>
                                  </p:childTnLst>
                                </p:cTn>
                              </p:par>
                            </p:childTnLst>
                          </p:cTn>
                        </p:par>
                      </p:childTnLst>
                    </p:cTn>
                  </p:par>
                  <p:par>
                    <p:cTn id="209" fill="hold">
                      <p:stCondLst>
                        <p:cond delay="indefinite"/>
                      </p:stCondLst>
                      <p:childTnLst>
                        <p:par>
                          <p:cTn id="210" fill="hold">
                            <p:stCondLst>
                              <p:cond delay="0"/>
                            </p:stCondLst>
                            <p:childTnLst>
                              <p:par>
                                <p:cTn id="211" presetID="17" presetClass="entr" presetSubtype="10" fill="hold" grpId="0" nodeType="clickEffect">
                                  <p:stCondLst>
                                    <p:cond delay="0"/>
                                  </p:stCondLst>
                                  <p:childTnLst>
                                    <p:set>
                                      <p:cBhvr>
                                        <p:cTn id="212" dur="1" fill="hold">
                                          <p:stCondLst>
                                            <p:cond delay="0"/>
                                          </p:stCondLst>
                                        </p:cTn>
                                        <p:tgtEl>
                                          <p:spTgt spid="42"/>
                                        </p:tgtEl>
                                        <p:attrNameLst>
                                          <p:attrName>style.visibility</p:attrName>
                                        </p:attrNameLst>
                                      </p:cBhvr>
                                      <p:to>
                                        <p:strVal val="visible"/>
                                      </p:to>
                                    </p:set>
                                    <p:anim calcmode="lin" valueType="num">
                                      <p:cBhvr>
                                        <p:cTn id="213" dur="500" fill="hold"/>
                                        <p:tgtEl>
                                          <p:spTgt spid="42"/>
                                        </p:tgtEl>
                                        <p:attrNameLst>
                                          <p:attrName>ppt_w</p:attrName>
                                        </p:attrNameLst>
                                      </p:cBhvr>
                                      <p:tavLst>
                                        <p:tav tm="0">
                                          <p:val>
                                            <p:fltVal val="0"/>
                                          </p:val>
                                        </p:tav>
                                        <p:tav tm="100000">
                                          <p:val>
                                            <p:strVal val="#ppt_w"/>
                                          </p:val>
                                        </p:tav>
                                      </p:tavLst>
                                    </p:anim>
                                    <p:anim calcmode="lin" valueType="num">
                                      <p:cBhvr>
                                        <p:cTn id="214" dur="500" fill="hold"/>
                                        <p:tgtEl>
                                          <p:spTgt spid="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P spid="27" grpId="0" animBg="1"/>
      <p:bldP spid="28" grpId="0"/>
      <p:bldP spid="29" grpId="0"/>
      <p:bldP spid="35" grpId="0"/>
      <p:bldP spid="42" grpId="0"/>
      <p:bldP spid="53" grpId="0"/>
      <p:bldP spid="55" grpId="0" animBg="1"/>
      <p:bldP spid="57" grpId="0" animBg="1"/>
      <p:bldP spid="59" grpId="0" animBg="1"/>
      <p:bldP spid="61" grpId="0" animBg="1"/>
      <p:bldP spid="61" grpId="1" animBg="1"/>
      <p:bldP spid="278" grpId="0"/>
      <p:bldP spid="278" grpId="1"/>
      <p:bldP spid="279" grpId="0"/>
      <p:bldP spid="279" grpId="1"/>
      <p:bldP spid="280" grpId="0"/>
      <p:bldP spid="280" grpId="1"/>
      <p:bldP spid="281" grpId="0"/>
      <p:bldP spid="281"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2699792" y="1196752"/>
            <a:ext cx="3744416" cy="830997"/>
          </a:xfrm>
          <a:prstGeom prst="rect">
            <a:avLst/>
          </a:prstGeom>
          <a:noFill/>
        </p:spPr>
        <p:txBody>
          <a:bodyPr wrap="square" rtlCol="0">
            <a:spAutoFit/>
          </a:bodyPr>
          <a:lstStyle/>
          <a:p>
            <a:r>
              <a:rPr lang="ja-JP" altLang="en-US" sz="4800" b="1" dirty="0" smtClean="0">
                <a:solidFill>
                  <a:srgbClr val="000000"/>
                </a:solidFill>
                <a:latin typeface="Comic Sans MS" panose="030F0702030302020204" pitchFamily="66" charset="0"/>
                <a:ea typeface="HG丸ｺﾞｼｯｸM-PRO" panose="020F0600000000000000" pitchFamily="50" charset="-128"/>
              </a:rPr>
              <a:t>ステップ </a:t>
            </a:r>
            <a:r>
              <a:rPr lang="en-US" altLang="ja-JP" sz="4800" b="1" dirty="0" smtClean="0">
                <a:solidFill>
                  <a:srgbClr val="000000"/>
                </a:solidFill>
                <a:latin typeface="Comic Sans MS" panose="030F0702030302020204" pitchFamily="66" charset="0"/>
                <a:ea typeface="HG丸ｺﾞｼｯｸM-PRO" panose="020F0600000000000000" pitchFamily="50" charset="-128"/>
              </a:rPr>
              <a:t>5</a:t>
            </a:r>
            <a:endParaRPr lang="ja-JP" altLang="en-US" sz="4800" b="1" dirty="0">
              <a:solidFill>
                <a:srgbClr val="000000"/>
              </a:solidFill>
              <a:latin typeface="Comic Sans MS" panose="030F0702030302020204" pitchFamily="66" charset="0"/>
              <a:ea typeface="HG丸ｺﾞｼｯｸM-PRO" panose="020F0600000000000000" pitchFamily="50" charset="-128"/>
            </a:endParaRPr>
          </a:p>
        </p:txBody>
      </p:sp>
      <p:sp>
        <p:nvSpPr>
          <p:cNvPr id="3" name="テキスト ボックス 2"/>
          <p:cNvSpPr txBox="1"/>
          <p:nvPr/>
        </p:nvSpPr>
        <p:spPr>
          <a:xfrm>
            <a:off x="2411760" y="3068960"/>
            <a:ext cx="4968552" cy="830997"/>
          </a:xfrm>
          <a:prstGeom prst="rect">
            <a:avLst/>
          </a:prstGeom>
          <a:noFill/>
        </p:spPr>
        <p:txBody>
          <a:bodyPr wrap="square" rtlCol="0">
            <a:spAutoFit/>
          </a:bodyPr>
          <a:lstStyle/>
          <a:p>
            <a:r>
              <a:rPr lang="ja-JP" altLang="en-US" sz="4800" b="1" dirty="0" smtClean="0">
                <a:solidFill>
                  <a:srgbClr val="000000"/>
                </a:solidFill>
                <a:latin typeface="Comic Sans MS" panose="030F0702030302020204" pitchFamily="66" charset="0"/>
                <a:ea typeface="HG丸ｺﾞｼｯｸM-PRO" panose="020F0600000000000000" pitchFamily="50" charset="-128"/>
              </a:rPr>
              <a:t>診断参考レベル</a:t>
            </a:r>
            <a:endParaRPr lang="ja-JP" altLang="en-US" sz="4800" b="1" dirty="0">
              <a:solidFill>
                <a:srgbClr val="000000"/>
              </a:solidFill>
              <a:latin typeface="Comic Sans MS" panose="030F0702030302020204" pitchFamily="66" charset="0"/>
              <a:ea typeface="HG丸ｺﾞｼｯｸM-PRO" panose="020F0600000000000000" pitchFamily="50" charset="-128"/>
            </a:endParaRPr>
          </a:p>
        </p:txBody>
      </p:sp>
    </p:spTree>
    <p:extLst>
      <p:ext uri="{BB962C8B-B14F-4D97-AF65-F5344CB8AC3E}">
        <p14:creationId xmlns:p14="http://schemas.microsoft.com/office/powerpoint/2010/main" val="289720814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1403648" y="2708920"/>
            <a:ext cx="6768752" cy="646331"/>
          </a:xfrm>
          <a:prstGeom prst="rect">
            <a:avLst/>
          </a:prstGeom>
          <a:noFill/>
        </p:spPr>
        <p:txBody>
          <a:bodyPr wrap="square" rtlCol="0">
            <a:spAutoFit/>
          </a:bodyPr>
          <a:lstStyle/>
          <a:p>
            <a:r>
              <a:rPr lang="ja-JP" altLang="en-US" sz="3600" b="1" dirty="0">
                <a:solidFill>
                  <a:srgbClr val="000000"/>
                </a:solidFill>
                <a:latin typeface="HG丸ｺﾞｼｯｸM-PRO" panose="020F0600000000000000" pitchFamily="50" charset="-128"/>
                <a:ea typeface="HG丸ｺﾞｼｯｸM-PRO" panose="020F0600000000000000" pitchFamily="50" charset="-128"/>
              </a:rPr>
              <a:t>診断参考レベルって何ですか？ </a:t>
            </a:r>
          </a:p>
        </p:txBody>
      </p:sp>
    </p:spTree>
    <p:extLst>
      <p:ext uri="{BB962C8B-B14F-4D97-AF65-F5344CB8AC3E}">
        <p14:creationId xmlns:p14="http://schemas.microsoft.com/office/powerpoint/2010/main" val="234186000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9198" y="131441"/>
            <a:ext cx="9144000" cy="864096"/>
          </a:xfrm>
        </p:spPr>
        <p:txBody>
          <a:bodyPr>
            <a:normAutofit/>
          </a:bodyPr>
          <a:lstStyle/>
          <a:p>
            <a:pPr algn="ctr"/>
            <a:r>
              <a:rPr lang="ja-JP" altLang="en-US" sz="3200" b="1" dirty="0">
                <a:solidFill>
                  <a:schemeClr val="tx1"/>
                </a:solidFill>
                <a:latin typeface="Comic Sans MS" panose="030F0702030302020204" pitchFamily="66" charset="0"/>
                <a:ea typeface="HG丸ｺﾞｼｯｸM-PRO" panose="020F0600000000000000" pitchFamily="50" charset="-128"/>
              </a:rPr>
              <a:t>診断参考</a:t>
            </a:r>
            <a:r>
              <a:rPr lang="ja-JP" altLang="en-US" sz="3200" b="1" dirty="0" smtClean="0">
                <a:solidFill>
                  <a:schemeClr val="tx1"/>
                </a:solidFill>
                <a:latin typeface="Comic Sans MS" panose="030F0702030302020204" pitchFamily="66" charset="0"/>
                <a:ea typeface="HG丸ｺﾞｼｯｸM-PRO" panose="020F0600000000000000" pitchFamily="50" charset="-128"/>
              </a:rPr>
              <a:t>レベルの考え方</a:t>
            </a:r>
            <a:endParaRPr kumimoji="1" lang="ja-JP" altLang="en-US" sz="3200" b="1" baseline="-25000" dirty="0">
              <a:solidFill>
                <a:schemeClr val="tx1"/>
              </a:solidFill>
              <a:latin typeface="Comic Sans MS" panose="030F0702030302020204" pitchFamily="66" charset="0"/>
              <a:ea typeface="HG丸ｺﾞｼｯｸM-PRO" panose="020F0600000000000000" pitchFamily="50" charset="-128"/>
            </a:endParaRPr>
          </a:p>
        </p:txBody>
      </p:sp>
      <p:sp>
        <p:nvSpPr>
          <p:cNvPr id="5" name="正方形/長方形 4"/>
          <p:cNvSpPr/>
          <p:nvPr/>
        </p:nvSpPr>
        <p:spPr>
          <a:xfrm>
            <a:off x="107504" y="1124744"/>
            <a:ext cx="9145016" cy="461665"/>
          </a:xfrm>
          <a:prstGeom prst="rect">
            <a:avLst/>
          </a:prstGeom>
        </p:spPr>
        <p:txBody>
          <a:bodyPr wrap="square">
            <a:spAutoFit/>
          </a:bodyPr>
          <a:lstStyle/>
          <a:p>
            <a:pPr marL="358775" indent="-358775" fontAlgn="base">
              <a:spcBef>
                <a:spcPct val="0"/>
              </a:spcBef>
              <a:spcAft>
                <a:spcPts val="600"/>
              </a:spcAft>
              <a:buFont typeface="Arial" panose="020B0604020202020204" pitchFamily="34" charset="0"/>
              <a:buChar char="•"/>
            </a:pPr>
            <a:r>
              <a:rPr lang="ja-JP" altLang="en-US" sz="2400" dirty="0" smtClean="0">
                <a:latin typeface="Comic Sans MS" panose="030F0702030302020204" pitchFamily="66" charset="0"/>
                <a:ea typeface="HG丸ｺﾞｼｯｸM-PRO" panose="020F0600000000000000" pitchFamily="50" charset="-128"/>
              </a:rPr>
              <a:t>医療被ばく </a:t>
            </a:r>
            <a:r>
              <a:rPr lang="ja-JP" altLang="en-US" sz="2400" dirty="0">
                <a:latin typeface="Comic Sans MS" panose="030F0702030302020204" pitchFamily="66" charset="0"/>
                <a:ea typeface="HG丸ｺﾞｼｯｸM-PRO" panose="020F0600000000000000" pitchFamily="50" charset="-128"/>
              </a:rPr>
              <a:t>⇒ 線量限度を設けない</a:t>
            </a:r>
            <a:r>
              <a:rPr lang="ja-JP" altLang="en-US" sz="2400" dirty="0" smtClean="0">
                <a:latin typeface="Comic Sans MS" panose="030F0702030302020204" pitchFamily="66" charset="0"/>
                <a:ea typeface="HG丸ｺﾞｼｯｸM-PRO" panose="020F0600000000000000" pitchFamily="50" charset="-128"/>
              </a:rPr>
              <a:t>（</a:t>
            </a:r>
            <a:r>
              <a:rPr lang="en-US" altLang="ja-JP" sz="2400" dirty="0" smtClean="0">
                <a:latin typeface="Comic Sans MS" panose="030F0702030302020204" pitchFamily="66" charset="0"/>
                <a:ea typeface="HG丸ｺﾞｼｯｸM-PRO" panose="020F0600000000000000" pitchFamily="50" charset="-128"/>
              </a:rPr>
              <a:t>ICRP1990, 2007</a:t>
            </a:r>
            <a:r>
              <a:rPr lang="ja-JP" altLang="en-US" sz="2400" dirty="0" smtClean="0">
                <a:latin typeface="Comic Sans MS" panose="030F0702030302020204" pitchFamily="66" charset="0"/>
                <a:ea typeface="HG丸ｺﾞｼｯｸM-PRO" panose="020F0600000000000000" pitchFamily="50" charset="-128"/>
              </a:rPr>
              <a:t>年勧告）</a:t>
            </a:r>
            <a:endParaRPr lang="en-US" altLang="ja-JP" sz="2400" dirty="0" smtClean="0">
              <a:latin typeface="Comic Sans MS" panose="030F0702030302020204" pitchFamily="66" charset="0"/>
              <a:ea typeface="HG丸ｺﾞｼｯｸM-PRO" panose="020F0600000000000000" pitchFamily="50" charset="-128"/>
            </a:endParaRPr>
          </a:p>
        </p:txBody>
      </p:sp>
      <p:sp>
        <p:nvSpPr>
          <p:cNvPr id="4" name="下矢印 3"/>
          <p:cNvSpPr/>
          <p:nvPr/>
        </p:nvSpPr>
        <p:spPr>
          <a:xfrm>
            <a:off x="3203848" y="1628800"/>
            <a:ext cx="1133844" cy="576064"/>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正方形/長方形 7"/>
          <p:cNvSpPr/>
          <p:nvPr/>
        </p:nvSpPr>
        <p:spPr>
          <a:xfrm>
            <a:off x="107504" y="2309971"/>
            <a:ext cx="9145016" cy="461665"/>
          </a:xfrm>
          <a:prstGeom prst="rect">
            <a:avLst/>
          </a:prstGeom>
        </p:spPr>
        <p:txBody>
          <a:bodyPr wrap="square">
            <a:spAutoFit/>
          </a:bodyPr>
          <a:lstStyle/>
          <a:p>
            <a:pPr marL="358775" indent="-358775" fontAlgn="base">
              <a:spcBef>
                <a:spcPct val="0"/>
              </a:spcBef>
              <a:spcAft>
                <a:spcPts val="600"/>
              </a:spcAft>
              <a:buFont typeface="Arial" panose="020B0604020202020204" pitchFamily="34" charset="0"/>
              <a:buChar char="•"/>
            </a:pPr>
            <a:r>
              <a:rPr lang="ja-JP" altLang="en-US" sz="2400" dirty="0" smtClean="0">
                <a:latin typeface="Comic Sans MS" panose="030F0702030302020204" pitchFamily="66" charset="0"/>
                <a:ea typeface="HG丸ｺﾞｼｯｸM-PRO" panose="020F0600000000000000" pitchFamily="50" charset="-128"/>
              </a:rPr>
              <a:t>診断能を高くするためには線量を上げてしまえばよい。</a:t>
            </a:r>
            <a:endParaRPr lang="en-US" altLang="ja-JP" sz="2400" dirty="0" smtClean="0">
              <a:latin typeface="Comic Sans MS" panose="030F0702030302020204" pitchFamily="66" charset="0"/>
              <a:ea typeface="HG丸ｺﾞｼｯｸM-PRO" panose="020F0600000000000000" pitchFamily="50" charset="-128"/>
            </a:endParaRPr>
          </a:p>
        </p:txBody>
      </p:sp>
      <p:sp>
        <p:nvSpPr>
          <p:cNvPr id="11" name="下矢印 10"/>
          <p:cNvSpPr/>
          <p:nvPr/>
        </p:nvSpPr>
        <p:spPr>
          <a:xfrm>
            <a:off x="3203848" y="3284984"/>
            <a:ext cx="1133844" cy="576064"/>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正方形/長方形 11"/>
          <p:cNvSpPr/>
          <p:nvPr/>
        </p:nvSpPr>
        <p:spPr>
          <a:xfrm>
            <a:off x="62810" y="3933056"/>
            <a:ext cx="9145016" cy="830997"/>
          </a:xfrm>
          <a:prstGeom prst="rect">
            <a:avLst/>
          </a:prstGeom>
        </p:spPr>
        <p:txBody>
          <a:bodyPr wrap="square">
            <a:spAutoFit/>
          </a:bodyPr>
          <a:lstStyle/>
          <a:p>
            <a:pPr marL="358775" indent="-358775" fontAlgn="base">
              <a:spcBef>
                <a:spcPct val="0"/>
              </a:spcBef>
              <a:spcAft>
                <a:spcPts val="600"/>
              </a:spcAft>
              <a:buFont typeface="Arial" panose="020B0604020202020204" pitchFamily="34" charset="0"/>
              <a:buChar char="•"/>
            </a:pPr>
            <a:r>
              <a:rPr lang="ja-JP" altLang="en-US" sz="2400" dirty="0" smtClean="0">
                <a:latin typeface="Comic Sans MS" panose="030F0702030302020204" pitchFamily="66" charset="0"/>
                <a:ea typeface="HG丸ｺﾞｼｯｸM-PRO" panose="020F0600000000000000" pitchFamily="50" charset="-128"/>
              </a:rPr>
              <a:t>医療被ばくを最適化するためのツールが</a:t>
            </a:r>
            <a:r>
              <a:rPr lang="ja-JP" altLang="en-US" sz="2400" b="1" dirty="0" smtClean="0">
                <a:solidFill>
                  <a:srgbClr val="FF0000"/>
                </a:solidFill>
                <a:latin typeface="Comic Sans MS" panose="030F0702030302020204" pitchFamily="66" charset="0"/>
                <a:ea typeface="HG丸ｺﾞｼｯｸM-PRO" panose="020F0600000000000000" pitchFamily="50" charset="-128"/>
              </a:rPr>
              <a:t>診断参考レベル（</a:t>
            </a:r>
            <a:r>
              <a:rPr lang="en-US" altLang="ja-JP" sz="2400" b="1" dirty="0">
                <a:solidFill>
                  <a:srgbClr val="FF0000"/>
                </a:solidFill>
                <a:latin typeface="Comic Sans MS" panose="030F0702030302020204" pitchFamily="66" charset="0"/>
                <a:ea typeface="HG丸ｺﾞｼｯｸM-PRO" panose="020F0600000000000000" pitchFamily="50" charset="-128"/>
              </a:rPr>
              <a:t>Diagnostic Reference </a:t>
            </a:r>
            <a:r>
              <a:rPr lang="en-US" altLang="ja-JP" sz="2400" b="1" dirty="0" smtClean="0">
                <a:solidFill>
                  <a:srgbClr val="FF0000"/>
                </a:solidFill>
                <a:latin typeface="Comic Sans MS" panose="030F0702030302020204" pitchFamily="66" charset="0"/>
                <a:ea typeface="HG丸ｺﾞｼｯｸM-PRO" panose="020F0600000000000000" pitchFamily="50" charset="-128"/>
              </a:rPr>
              <a:t>Levels</a:t>
            </a:r>
            <a:r>
              <a:rPr lang="ja-JP" altLang="en-US" sz="2400" b="1" dirty="0" smtClean="0">
                <a:solidFill>
                  <a:srgbClr val="FF0000"/>
                </a:solidFill>
                <a:latin typeface="Comic Sans MS" panose="030F0702030302020204" pitchFamily="66" charset="0"/>
                <a:ea typeface="HG丸ｺﾞｼｯｸM-PRO" panose="020F0600000000000000" pitchFamily="50" charset="-128"/>
              </a:rPr>
              <a:t>：</a:t>
            </a:r>
            <a:r>
              <a:rPr lang="en-US" altLang="ja-JP" sz="2400" b="1" dirty="0" smtClean="0">
                <a:solidFill>
                  <a:srgbClr val="FF0000"/>
                </a:solidFill>
                <a:latin typeface="Comic Sans MS" panose="030F0702030302020204" pitchFamily="66" charset="0"/>
                <a:ea typeface="HG丸ｺﾞｼｯｸM-PRO" panose="020F0600000000000000" pitchFamily="50" charset="-128"/>
              </a:rPr>
              <a:t>DRLs</a:t>
            </a:r>
            <a:r>
              <a:rPr lang="ja-JP" altLang="en-US" sz="2400" b="1" dirty="0" smtClean="0">
                <a:solidFill>
                  <a:srgbClr val="FF0000"/>
                </a:solidFill>
                <a:latin typeface="Comic Sans MS" panose="030F0702030302020204" pitchFamily="66" charset="0"/>
                <a:ea typeface="HG丸ｺﾞｼｯｸM-PRO" panose="020F0600000000000000" pitchFamily="50" charset="-128"/>
              </a:rPr>
              <a:t>）</a:t>
            </a:r>
            <a:r>
              <a:rPr lang="ja-JP" altLang="en-US" sz="2400" dirty="0" smtClean="0">
                <a:solidFill>
                  <a:prstClr val="white"/>
                </a:solidFill>
                <a:latin typeface="Comic Sans MS" panose="030F0702030302020204" pitchFamily="66" charset="0"/>
                <a:ea typeface="HG丸ｺﾞｼｯｸM-PRO" panose="020F0600000000000000" pitchFamily="50" charset="-128"/>
              </a:rPr>
              <a:t>。</a:t>
            </a:r>
            <a:endParaRPr lang="en-US" altLang="ja-JP" sz="2400" dirty="0" smtClean="0">
              <a:solidFill>
                <a:prstClr val="white"/>
              </a:solidFill>
              <a:latin typeface="Comic Sans MS" panose="030F0702030302020204" pitchFamily="66" charset="0"/>
              <a:ea typeface="HG丸ｺﾞｼｯｸM-PRO" panose="020F0600000000000000" pitchFamily="50" charset="-128"/>
            </a:endParaRPr>
          </a:p>
        </p:txBody>
      </p:sp>
      <p:sp>
        <p:nvSpPr>
          <p:cNvPr id="3" name="正方形/長方形 2"/>
          <p:cNvSpPr/>
          <p:nvPr/>
        </p:nvSpPr>
        <p:spPr>
          <a:xfrm>
            <a:off x="2051720" y="2724804"/>
            <a:ext cx="3946914" cy="523220"/>
          </a:xfrm>
          <a:prstGeom prst="rect">
            <a:avLst/>
          </a:prstGeom>
        </p:spPr>
        <p:txBody>
          <a:bodyPr wrap="none">
            <a:spAutoFit/>
          </a:bodyPr>
          <a:lstStyle/>
          <a:p>
            <a:r>
              <a:rPr lang="ja-JP" altLang="en-US" sz="2800" b="1" dirty="0">
                <a:solidFill>
                  <a:srgbClr val="FF0000"/>
                </a:solidFill>
                <a:latin typeface="Comic Sans MS" panose="030F0702030302020204" pitchFamily="66" charset="0"/>
                <a:ea typeface="HG丸ｺﾞｼｯｸM-PRO" panose="020F0600000000000000" pitchFamily="50" charset="-128"/>
              </a:rPr>
              <a:t>⇒ これでいいのか！？</a:t>
            </a:r>
            <a:endParaRPr lang="ja-JP" altLang="en-US" sz="2800" b="1" dirty="0">
              <a:solidFill>
                <a:srgbClr val="FF0000"/>
              </a:solidFill>
            </a:endParaRPr>
          </a:p>
        </p:txBody>
      </p:sp>
      <p:cxnSp>
        <p:nvCxnSpPr>
          <p:cNvPr id="7" name="直線矢印コネクタ 6"/>
          <p:cNvCxnSpPr/>
          <p:nvPr/>
        </p:nvCxnSpPr>
        <p:spPr>
          <a:xfrm>
            <a:off x="5952641" y="4682753"/>
            <a:ext cx="301558" cy="249123"/>
          </a:xfrm>
          <a:prstGeom prst="straightConnector1">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タイトル 1"/>
          <p:cNvSpPr txBox="1">
            <a:spLocks/>
          </p:cNvSpPr>
          <p:nvPr/>
        </p:nvSpPr>
        <p:spPr>
          <a:xfrm>
            <a:off x="6195886" y="4782232"/>
            <a:ext cx="2566273" cy="27874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b="0" kern="1200">
                <a:solidFill>
                  <a:schemeClr val="tx2">
                    <a:lumMod val="60000"/>
                    <a:lumOff val="40000"/>
                  </a:schemeClr>
                </a:solidFill>
                <a:latin typeface="+mj-lt"/>
                <a:ea typeface="+mj-ea"/>
                <a:cs typeface="+mj-cs"/>
              </a:defRPr>
            </a:lvl1pPr>
          </a:lstStyle>
          <a:p>
            <a:r>
              <a:rPr lang="ja-JP" altLang="en-US" sz="1800" b="1" baseline="-25000" dirty="0" smtClean="0">
                <a:solidFill>
                  <a:schemeClr val="tx1"/>
                </a:solidFill>
                <a:latin typeface="Comic Sans MS" panose="030F0702030302020204" pitchFamily="66" charset="0"/>
                <a:ea typeface="HG丸ｺﾞｼｯｸM-PRO" panose="020F0600000000000000" pitchFamily="50" charset="-128"/>
              </a:rPr>
              <a:t>種々の</a:t>
            </a:r>
            <a:r>
              <a:rPr lang="en-US" altLang="ja-JP" sz="1800" b="1" baseline="-25000" dirty="0" smtClean="0">
                <a:solidFill>
                  <a:schemeClr val="tx1"/>
                </a:solidFill>
                <a:latin typeface="Comic Sans MS" panose="030F0702030302020204" pitchFamily="66" charset="0"/>
                <a:ea typeface="HG丸ｺﾞｼｯｸM-PRO" panose="020F0600000000000000" pitchFamily="50" charset="-128"/>
              </a:rPr>
              <a:t>modality</a:t>
            </a:r>
            <a:r>
              <a:rPr lang="ja-JP" altLang="en-US" sz="1800" b="1" baseline="-25000" dirty="0" smtClean="0">
                <a:solidFill>
                  <a:schemeClr val="tx1"/>
                </a:solidFill>
                <a:latin typeface="Comic Sans MS" panose="030F0702030302020204" pitchFamily="66" charset="0"/>
                <a:ea typeface="HG丸ｺﾞｼｯｸM-PRO" panose="020F0600000000000000" pitchFamily="50" charset="-128"/>
              </a:rPr>
              <a:t>や部位で設定</a:t>
            </a:r>
            <a:endParaRPr lang="ja-JP" altLang="en-US" sz="1800" b="1" baseline="-25000" dirty="0">
              <a:solidFill>
                <a:schemeClr val="tx1"/>
              </a:solidFill>
              <a:latin typeface="Comic Sans MS" panose="030F0702030302020204" pitchFamily="66" charset="0"/>
              <a:ea typeface="HG丸ｺﾞｼｯｸM-PRO" panose="020F0600000000000000" pitchFamily="50" charset="-128"/>
            </a:endParaRPr>
          </a:p>
        </p:txBody>
      </p:sp>
      <p:sp>
        <p:nvSpPr>
          <p:cNvPr id="13" name="正方形/長方形 12"/>
          <p:cNvSpPr/>
          <p:nvPr/>
        </p:nvSpPr>
        <p:spPr>
          <a:xfrm>
            <a:off x="35496" y="5392087"/>
            <a:ext cx="8756246" cy="1277273"/>
          </a:xfrm>
          <a:prstGeom prst="rect">
            <a:avLst/>
          </a:prstGeom>
        </p:spPr>
        <p:txBody>
          <a:bodyPr wrap="square">
            <a:spAutoFit/>
          </a:bodyPr>
          <a:lstStyle/>
          <a:p>
            <a:pPr marL="358775" indent="-358775" fontAlgn="base">
              <a:spcBef>
                <a:spcPct val="0"/>
              </a:spcBef>
              <a:spcAft>
                <a:spcPts val="600"/>
              </a:spcAft>
              <a:buFont typeface="Arial" panose="020B0604020202020204" pitchFamily="34" charset="0"/>
              <a:buChar char="•"/>
            </a:pPr>
            <a:r>
              <a:rPr lang="ja-JP" altLang="en-US" sz="2400" dirty="0" smtClean="0">
                <a:latin typeface="Comic Sans MS" panose="030F0702030302020204" pitchFamily="66" charset="0"/>
                <a:ea typeface="HG丸ｺﾞｼｯｸM-PRO" panose="020F0600000000000000" pitchFamily="50" charset="-128"/>
              </a:rPr>
              <a:t>あくまで目的は“放射線診断における</a:t>
            </a:r>
            <a:r>
              <a:rPr lang="ja-JP" altLang="en-US" sz="2400" b="1" dirty="0" smtClean="0">
                <a:solidFill>
                  <a:srgbClr val="0070C0"/>
                </a:solidFill>
                <a:latin typeface="Comic Sans MS" panose="030F0702030302020204" pitchFamily="66" charset="0"/>
                <a:ea typeface="HG丸ｺﾞｼｯｸM-PRO" panose="020F0600000000000000" pitchFamily="50" charset="-128"/>
              </a:rPr>
              <a:t>線量の最適化</a:t>
            </a:r>
            <a:r>
              <a:rPr lang="ja-JP" altLang="en-US" sz="2400" dirty="0" smtClean="0">
                <a:solidFill>
                  <a:srgbClr val="0070C0"/>
                </a:solidFill>
                <a:latin typeface="Comic Sans MS" panose="030F0702030302020204" pitchFamily="66" charset="0"/>
                <a:ea typeface="HG丸ｺﾞｼｯｸM-PRO" panose="020F0600000000000000" pitchFamily="50" charset="-128"/>
              </a:rPr>
              <a:t>”</a:t>
            </a:r>
            <a:r>
              <a:rPr lang="ja-JP" altLang="en-US" sz="2400" dirty="0" smtClean="0">
                <a:latin typeface="Comic Sans MS" panose="030F0702030302020204" pitchFamily="66" charset="0"/>
                <a:ea typeface="HG丸ｺﾞｼｯｸM-PRO" panose="020F0600000000000000" pitchFamily="50" charset="-128"/>
              </a:rPr>
              <a:t>であり、適応は</a:t>
            </a:r>
            <a:r>
              <a:rPr lang="ja-JP" altLang="en-US" sz="2400" b="1" dirty="0" smtClean="0">
                <a:solidFill>
                  <a:srgbClr val="FF0000"/>
                </a:solidFill>
                <a:latin typeface="Comic Sans MS" panose="030F0702030302020204" pitchFamily="66" charset="0"/>
                <a:ea typeface="HG丸ｺﾞｼｯｸM-PRO" panose="020F0600000000000000" pitchFamily="50" charset="-128"/>
              </a:rPr>
              <a:t>放射線診断および核医学</a:t>
            </a:r>
            <a:r>
              <a:rPr lang="ja-JP" altLang="en-US" sz="2400" dirty="0" smtClean="0">
                <a:latin typeface="Comic Sans MS" panose="030F0702030302020204" pitchFamily="66" charset="0"/>
                <a:ea typeface="HG丸ｺﾞｼｯｸM-PRO" panose="020F0600000000000000" pitchFamily="50" charset="-128"/>
              </a:rPr>
              <a:t>である。</a:t>
            </a:r>
            <a:endParaRPr lang="en-US" altLang="ja-JP" sz="2400" dirty="0" smtClean="0">
              <a:latin typeface="Comic Sans MS" panose="030F0702030302020204" pitchFamily="66" charset="0"/>
              <a:ea typeface="HG丸ｺﾞｼｯｸM-PRO" panose="020F0600000000000000" pitchFamily="50" charset="-128"/>
            </a:endParaRPr>
          </a:p>
          <a:p>
            <a:pPr fontAlgn="base">
              <a:spcBef>
                <a:spcPct val="0"/>
              </a:spcBef>
            </a:pPr>
            <a:r>
              <a:rPr lang="ja-JP" altLang="en-US" sz="1400" dirty="0" smtClean="0">
                <a:latin typeface="Comic Sans MS" panose="030F0702030302020204" pitchFamily="66" charset="0"/>
                <a:ea typeface="HG丸ｺﾞｼｯｸM-PRO" panose="020F0600000000000000" pitchFamily="50" charset="-128"/>
              </a:rPr>
              <a:t>　　　　　　　　　　</a:t>
            </a:r>
            <a:r>
              <a:rPr lang="ja-JP" altLang="en-US" sz="1600" dirty="0" smtClean="0">
                <a:latin typeface="Comic Sans MS" panose="030F0702030302020204" pitchFamily="66" charset="0"/>
                <a:ea typeface="HG丸ｺﾞｼｯｸM-PRO" panose="020F0600000000000000" pitchFamily="50" charset="-128"/>
              </a:rPr>
              <a:t>　</a:t>
            </a:r>
            <a:r>
              <a:rPr lang="ja-JP" altLang="en-US" sz="2400" dirty="0" smtClean="0">
                <a:latin typeface="Comic Sans MS" panose="030F0702030302020204" pitchFamily="66" charset="0"/>
                <a:ea typeface="HG丸ｺﾞｼｯｸM-PRO" panose="020F0600000000000000" pitchFamily="50" charset="-128"/>
              </a:rPr>
              <a:t>→（放射線治療には適用しない）</a:t>
            </a:r>
            <a:endParaRPr lang="en-US" altLang="ja-JP" sz="2400" dirty="0" smtClean="0">
              <a:latin typeface="Comic Sans MS" panose="030F0702030302020204" pitchFamily="66" charset="0"/>
              <a:ea typeface="HG丸ｺﾞｼｯｸM-PRO" panose="020F0600000000000000" pitchFamily="50" charset="-128"/>
            </a:endParaRPr>
          </a:p>
        </p:txBody>
      </p:sp>
    </p:spTree>
    <p:extLst>
      <p:ext uri="{BB962C8B-B14F-4D97-AF65-F5344CB8AC3E}">
        <p14:creationId xmlns:p14="http://schemas.microsoft.com/office/powerpoint/2010/main" val="2883410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9"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ssolv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1" grpId="0" animBg="1"/>
      <p:bldP spid="12" grpId="0"/>
      <p:bldP spid="3" grpId="0"/>
      <p:bldP spid="14"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08242" y="1700808"/>
            <a:ext cx="8756246" cy="1277273"/>
          </a:xfrm>
          <a:prstGeom prst="rect">
            <a:avLst/>
          </a:prstGeom>
        </p:spPr>
        <p:txBody>
          <a:bodyPr wrap="square">
            <a:spAutoFit/>
          </a:bodyPr>
          <a:lstStyle/>
          <a:p>
            <a:pPr marL="358775" indent="-358775" fontAlgn="base">
              <a:spcBef>
                <a:spcPct val="0"/>
              </a:spcBef>
              <a:spcAft>
                <a:spcPts val="600"/>
              </a:spcAft>
              <a:buFont typeface="Arial" panose="020B0604020202020204" pitchFamily="34" charset="0"/>
              <a:buChar char="•"/>
            </a:pPr>
            <a:r>
              <a:rPr lang="ja-JP" altLang="en-US" sz="2400" dirty="0" smtClean="0">
                <a:latin typeface="Comic Sans MS" panose="030F0702030302020204" pitchFamily="66" charset="0"/>
                <a:ea typeface="HG丸ｺﾞｼｯｸM-PRO" panose="020F0600000000000000" pitchFamily="50" charset="-128"/>
              </a:rPr>
              <a:t>あくまで目的は“放射線診断における</a:t>
            </a:r>
            <a:r>
              <a:rPr lang="ja-JP" altLang="en-US" sz="2400" b="1" dirty="0" smtClean="0">
                <a:solidFill>
                  <a:srgbClr val="0070C0"/>
                </a:solidFill>
                <a:latin typeface="Comic Sans MS" panose="030F0702030302020204" pitchFamily="66" charset="0"/>
                <a:ea typeface="HG丸ｺﾞｼｯｸM-PRO" panose="020F0600000000000000" pitchFamily="50" charset="-128"/>
              </a:rPr>
              <a:t>線量の最適化</a:t>
            </a:r>
            <a:r>
              <a:rPr lang="ja-JP" altLang="en-US" sz="2400" dirty="0" smtClean="0">
                <a:solidFill>
                  <a:srgbClr val="0070C0"/>
                </a:solidFill>
                <a:latin typeface="Comic Sans MS" panose="030F0702030302020204" pitchFamily="66" charset="0"/>
                <a:ea typeface="HG丸ｺﾞｼｯｸM-PRO" panose="020F0600000000000000" pitchFamily="50" charset="-128"/>
              </a:rPr>
              <a:t>”</a:t>
            </a:r>
            <a:r>
              <a:rPr lang="ja-JP" altLang="en-US" sz="2400" dirty="0" smtClean="0">
                <a:latin typeface="Comic Sans MS" panose="030F0702030302020204" pitchFamily="66" charset="0"/>
                <a:ea typeface="HG丸ｺﾞｼｯｸM-PRO" panose="020F0600000000000000" pitchFamily="50" charset="-128"/>
              </a:rPr>
              <a:t>であり、適応は</a:t>
            </a:r>
            <a:r>
              <a:rPr lang="ja-JP" altLang="en-US" sz="2400" b="1" dirty="0" smtClean="0">
                <a:solidFill>
                  <a:srgbClr val="FF0000"/>
                </a:solidFill>
                <a:latin typeface="Comic Sans MS" panose="030F0702030302020204" pitchFamily="66" charset="0"/>
                <a:ea typeface="HG丸ｺﾞｼｯｸM-PRO" panose="020F0600000000000000" pitchFamily="50" charset="-128"/>
              </a:rPr>
              <a:t>放射線診断および核医学</a:t>
            </a:r>
            <a:r>
              <a:rPr lang="ja-JP" altLang="en-US" sz="2400" dirty="0" smtClean="0">
                <a:latin typeface="Comic Sans MS" panose="030F0702030302020204" pitchFamily="66" charset="0"/>
                <a:ea typeface="HG丸ｺﾞｼｯｸM-PRO" panose="020F0600000000000000" pitchFamily="50" charset="-128"/>
              </a:rPr>
              <a:t>である。</a:t>
            </a:r>
            <a:endParaRPr lang="en-US" altLang="ja-JP" sz="2400" dirty="0" smtClean="0">
              <a:latin typeface="Comic Sans MS" panose="030F0702030302020204" pitchFamily="66" charset="0"/>
              <a:ea typeface="HG丸ｺﾞｼｯｸM-PRO" panose="020F0600000000000000" pitchFamily="50" charset="-128"/>
            </a:endParaRPr>
          </a:p>
          <a:p>
            <a:pPr fontAlgn="base">
              <a:spcBef>
                <a:spcPct val="0"/>
              </a:spcBef>
            </a:pPr>
            <a:r>
              <a:rPr lang="ja-JP" altLang="en-US" sz="1400" dirty="0" smtClean="0">
                <a:latin typeface="Comic Sans MS" panose="030F0702030302020204" pitchFamily="66" charset="0"/>
                <a:ea typeface="HG丸ｺﾞｼｯｸM-PRO" panose="020F0600000000000000" pitchFamily="50" charset="-128"/>
              </a:rPr>
              <a:t>　　　　　　　　　　</a:t>
            </a:r>
            <a:r>
              <a:rPr lang="ja-JP" altLang="en-US" sz="1600" dirty="0" smtClean="0">
                <a:latin typeface="Comic Sans MS" panose="030F0702030302020204" pitchFamily="66" charset="0"/>
                <a:ea typeface="HG丸ｺﾞｼｯｸM-PRO" panose="020F0600000000000000" pitchFamily="50" charset="-128"/>
              </a:rPr>
              <a:t>　</a:t>
            </a:r>
            <a:r>
              <a:rPr lang="ja-JP" altLang="en-US" sz="2400" dirty="0" smtClean="0">
                <a:latin typeface="Comic Sans MS" panose="030F0702030302020204" pitchFamily="66" charset="0"/>
                <a:ea typeface="HG丸ｺﾞｼｯｸM-PRO" panose="020F0600000000000000" pitchFamily="50" charset="-128"/>
              </a:rPr>
              <a:t>→（放射線治療には適用しない）</a:t>
            </a:r>
            <a:endParaRPr lang="en-US" altLang="ja-JP" sz="2400" dirty="0" smtClean="0">
              <a:latin typeface="Comic Sans MS" panose="030F0702030302020204" pitchFamily="66" charset="0"/>
              <a:ea typeface="HG丸ｺﾞｼｯｸM-PRO" panose="020F0600000000000000" pitchFamily="50" charset="-128"/>
            </a:endParaRPr>
          </a:p>
        </p:txBody>
      </p:sp>
      <p:cxnSp>
        <p:nvCxnSpPr>
          <p:cNvPr id="34" name="直線コネクタ 33"/>
          <p:cNvCxnSpPr/>
          <p:nvPr/>
        </p:nvCxnSpPr>
        <p:spPr>
          <a:xfrm>
            <a:off x="5868144" y="2111084"/>
            <a:ext cx="187220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210878" y="3174067"/>
            <a:ext cx="8537585" cy="830997"/>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marL="358775" indent="-358775" fontAlgn="base">
              <a:spcBef>
                <a:spcPct val="0"/>
              </a:spcBef>
              <a:spcAft>
                <a:spcPts val="600"/>
              </a:spcAft>
              <a:buFont typeface="Arial" panose="020B0604020202020204" pitchFamily="34" charset="0"/>
              <a:buChar char="•"/>
            </a:pPr>
            <a:r>
              <a:rPr lang="ja-JP" altLang="en-US" sz="2400" dirty="0">
                <a:solidFill>
                  <a:schemeClr val="tx1"/>
                </a:solidFill>
                <a:latin typeface="Comic Sans MS" panose="030F0702030302020204" pitchFamily="66" charset="0"/>
                <a:ea typeface="HG丸ｺﾞｼｯｸM-PRO" panose="020F0600000000000000" pitchFamily="50" charset="-128"/>
              </a:rPr>
              <a:t>線量の“最適化”と“</a:t>
            </a:r>
            <a:r>
              <a:rPr lang="ja-JP" altLang="en-US" sz="2400" dirty="0">
                <a:solidFill>
                  <a:srgbClr val="7030A0"/>
                </a:solidFill>
                <a:latin typeface="Comic Sans MS" panose="030F0702030302020204" pitchFamily="66" charset="0"/>
                <a:ea typeface="HG丸ｺﾞｼｯｸM-PRO" panose="020F0600000000000000" pitchFamily="50" charset="-128"/>
              </a:rPr>
              <a:t>最適値</a:t>
            </a:r>
            <a:r>
              <a:rPr lang="ja-JP" altLang="en-US" sz="2400" dirty="0">
                <a:solidFill>
                  <a:schemeClr val="tx1"/>
                </a:solidFill>
                <a:latin typeface="Comic Sans MS" panose="030F0702030302020204" pitchFamily="66" charset="0"/>
                <a:ea typeface="HG丸ｺﾞｼｯｸM-PRO" panose="020F0600000000000000" pitchFamily="50" charset="-128"/>
              </a:rPr>
              <a:t>（</a:t>
            </a:r>
            <a:r>
              <a:rPr lang="ja-JP" altLang="en-US" sz="2400" b="1" dirty="0">
                <a:solidFill>
                  <a:srgbClr val="00B050"/>
                </a:solidFill>
                <a:latin typeface="Comic Sans MS" panose="030F0702030302020204" pitchFamily="66" charset="0"/>
                <a:ea typeface="HG丸ｺﾞｼｯｸM-PRO" panose="020F0600000000000000" pitchFamily="50" charset="-128"/>
              </a:rPr>
              <a:t>線量限度・線量拘束値</a:t>
            </a:r>
            <a:r>
              <a:rPr lang="ja-JP" altLang="en-US" sz="2400" dirty="0">
                <a:solidFill>
                  <a:schemeClr val="tx1"/>
                </a:solidFill>
                <a:latin typeface="Comic Sans MS" panose="030F0702030302020204" pitchFamily="66" charset="0"/>
                <a:ea typeface="HG丸ｺﾞｼｯｸM-PRO" panose="020F0600000000000000" pitchFamily="50" charset="-128"/>
              </a:rPr>
              <a:t>）”とを混同しないように！</a:t>
            </a:r>
            <a:endParaRPr lang="en-US" altLang="ja-JP" sz="2400" dirty="0">
              <a:solidFill>
                <a:schemeClr val="tx1"/>
              </a:solidFill>
              <a:latin typeface="Comic Sans MS" panose="030F0702030302020204" pitchFamily="66" charset="0"/>
              <a:ea typeface="HG丸ｺﾞｼｯｸM-PRO" panose="020F0600000000000000" pitchFamily="50" charset="-128"/>
            </a:endParaRPr>
          </a:p>
        </p:txBody>
      </p:sp>
      <p:cxnSp>
        <p:nvCxnSpPr>
          <p:cNvPr id="37" name="直線矢印コネクタ 36"/>
          <p:cNvCxnSpPr/>
          <p:nvPr/>
        </p:nvCxnSpPr>
        <p:spPr>
          <a:xfrm>
            <a:off x="6804248" y="2111084"/>
            <a:ext cx="0" cy="106298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4932040" y="3606115"/>
            <a:ext cx="3096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6300192" y="3592472"/>
            <a:ext cx="0" cy="86409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a:off x="210878" y="4460919"/>
            <a:ext cx="8537585" cy="1200329"/>
          </a:xfrm>
          <a:prstGeom prst="rect">
            <a:avLst/>
          </a:prstGeom>
          <a:ln>
            <a:solidFill>
              <a:srgbClr val="00B050"/>
            </a:solidFill>
          </a:ln>
        </p:spPr>
        <p:txBody>
          <a:bodyPr wrap="square">
            <a:spAutoFit/>
          </a:bodyPr>
          <a:lstStyle/>
          <a:p>
            <a:pPr marL="358775" indent="-358775" fontAlgn="base">
              <a:spcBef>
                <a:spcPct val="0"/>
              </a:spcBef>
              <a:spcAft>
                <a:spcPts val="600"/>
              </a:spcAft>
              <a:buFont typeface="Arial" panose="020B0604020202020204" pitchFamily="34" charset="0"/>
              <a:buChar char="•"/>
            </a:pPr>
            <a:r>
              <a:rPr lang="ja-JP" altLang="en-US" sz="2400" dirty="0" smtClean="0">
                <a:latin typeface="Comic Sans MS" panose="030F0702030302020204" pitchFamily="66" charset="0"/>
                <a:ea typeface="HG丸ｺﾞｼｯｸM-PRO" panose="020F0600000000000000" pitchFamily="50" charset="-128"/>
              </a:rPr>
              <a:t>線量限度と線量拘束値は人体影響を考慮して数値が設定されているが、</a:t>
            </a:r>
            <a:r>
              <a:rPr lang="en-US" altLang="ja-JP" sz="2400" dirty="0" smtClean="0">
                <a:latin typeface="Comic Sans MS" panose="030F0702030302020204" pitchFamily="66" charset="0"/>
                <a:ea typeface="HG丸ｺﾞｼｯｸM-PRO" panose="020F0600000000000000" pitchFamily="50" charset="-128"/>
              </a:rPr>
              <a:t>DRLs</a:t>
            </a:r>
            <a:r>
              <a:rPr lang="ja-JP" altLang="en-US" sz="2400" dirty="0">
                <a:latin typeface="Comic Sans MS" panose="030F0702030302020204" pitchFamily="66" charset="0"/>
                <a:ea typeface="HG丸ｺﾞｼｯｸM-PRO" panose="020F0600000000000000" pitchFamily="50" charset="-128"/>
              </a:rPr>
              <a:t>は線量</a:t>
            </a:r>
            <a:r>
              <a:rPr lang="ja-JP" altLang="en-US" sz="2400" dirty="0" smtClean="0">
                <a:latin typeface="Comic Sans MS" panose="030F0702030302020204" pitchFamily="66" charset="0"/>
                <a:ea typeface="HG丸ｺﾞｼｯｸM-PRO" panose="020F0600000000000000" pitchFamily="50" charset="-128"/>
              </a:rPr>
              <a:t>限度・線量拘束値とはリンクしない ⇒</a:t>
            </a:r>
            <a:r>
              <a:rPr lang="ja-JP" altLang="en-US" sz="2400" dirty="0" smtClean="0">
                <a:solidFill>
                  <a:prstClr val="white"/>
                </a:solidFill>
                <a:latin typeface="Comic Sans MS" panose="030F0702030302020204" pitchFamily="66" charset="0"/>
                <a:ea typeface="HG丸ｺﾞｼｯｸM-PRO" panose="020F0600000000000000" pitchFamily="50" charset="-128"/>
              </a:rPr>
              <a:t> </a:t>
            </a:r>
            <a:r>
              <a:rPr lang="ja-JP" altLang="en-US" sz="2400" b="1" dirty="0" smtClean="0">
                <a:solidFill>
                  <a:srgbClr val="FF0000"/>
                </a:solidFill>
                <a:latin typeface="Comic Sans MS" panose="030F0702030302020204" pitchFamily="66" charset="0"/>
                <a:ea typeface="HG丸ｺﾞｼｯｸM-PRO" panose="020F0600000000000000" pitchFamily="50" charset="-128"/>
              </a:rPr>
              <a:t>放射線リスクの指標では無い！</a:t>
            </a:r>
            <a:endParaRPr lang="en-US" altLang="ja-JP" sz="2400" b="1" dirty="0">
              <a:solidFill>
                <a:srgbClr val="FF0000"/>
              </a:solidFill>
              <a:latin typeface="Comic Sans MS" panose="030F0702030302020204" pitchFamily="66" charset="0"/>
              <a:ea typeface="HG丸ｺﾞｼｯｸM-PRO" panose="020F0600000000000000" pitchFamily="50" charset="-128"/>
            </a:endParaRPr>
          </a:p>
        </p:txBody>
      </p:sp>
      <p:sp>
        <p:nvSpPr>
          <p:cNvPr id="3" name="テキスト ボックス 2"/>
          <p:cNvSpPr txBox="1"/>
          <p:nvPr/>
        </p:nvSpPr>
        <p:spPr>
          <a:xfrm>
            <a:off x="3782043" y="3013630"/>
            <a:ext cx="803425" cy="830997"/>
          </a:xfrm>
          <a:prstGeom prst="rect">
            <a:avLst/>
          </a:prstGeom>
          <a:noFill/>
        </p:spPr>
        <p:txBody>
          <a:bodyPr wrap="none" rtlCol="0">
            <a:spAutoFit/>
          </a:bodyPr>
          <a:lstStyle/>
          <a:p>
            <a:r>
              <a:rPr lang="en-US" altLang="ja-JP" sz="4800" b="1" dirty="0">
                <a:solidFill>
                  <a:srgbClr val="FF0000"/>
                </a:solidFill>
                <a:latin typeface="Times New Roman" panose="02020603050405020304" pitchFamily="18" charset="0"/>
                <a:ea typeface="HG丸ｺﾞｼｯｸM-PRO" panose="020F0600000000000000" pitchFamily="50" charset="-128"/>
                <a:cs typeface="Times New Roman" panose="02020603050405020304" pitchFamily="18" charset="0"/>
              </a:rPr>
              <a:t>×</a:t>
            </a:r>
            <a:endParaRPr lang="ja-JP" altLang="en-US" sz="4800" b="1" dirty="0">
              <a:solidFill>
                <a:srgbClr val="FF0000"/>
              </a:solidFill>
              <a:latin typeface="Times New Roman" panose="02020603050405020304" pitchFamily="18" charset="0"/>
              <a:ea typeface="HG丸ｺﾞｼｯｸM-PRO" panose="020F0600000000000000" pitchFamily="50" charset="-128"/>
              <a:cs typeface="Times New Roman" panose="02020603050405020304" pitchFamily="18" charset="0"/>
            </a:endParaRPr>
          </a:p>
        </p:txBody>
      </p:sp>
      <p:sp>
        <p:nvSpPr>
          <p:cNvPr id="12" name="タイトル 1"/>
          <p:cNvSpPr>
            <a:spLocks noGrp="1"/>
          </p:cNvSpPr>
          <p:nvPr>
            <p:ph type="title"/>
          </p:nvPr>
        </p:nvSpPr>
        <p:spPr>
          <a:xfrm>
            <a:off x="-179512" y="217970"/>
            <a:ext cx="9144000" cy="1085422"/>
          </a:xfrm>
        </p:spPr>
        <p:txBody>
          <a:bodyPr>
            <a:normAutofit/>
          </a:bodyPr>
          <a:lstStyle/>
          <a:p>
            <a:pPr algn="ctr"/>
            <a:r>
              <a:rPr kumimoji="1" lang="ja-JP" altLang="en-US" sz="4800" b="1" baseline="-25000" dirty="0" smtClean="0">
                <a:solidFill>
                  <a:schemeClr val="tx1"/>
                </a:solidFill>
                <a:latin typeface="Comic Sans MS" panose="030F0702030302020204" pitchFamily="66" charset="0"/>
                <a:ea typeface="HG丸ｺﾞｼｯｸM-PRO" panose="020F0600000000000000" pitchFamily="50" charset="-128"/>
              </a:rPr>
              <a:t>概　要</a:t>
            </a:r>
            <a:endParaRPr kumimoji="1" lang="ja-JP" altLang="en-US" sz="4800" b="1" baseline="-25000" dirty="0">
              <a:solidFill>
                <a:schemeClr val="tx1"/>
              </a:solidFill>
              <a:latin typeface="Comic Sans MS" panose="030F0702030302020204" pitchFamily="66" charset="0"/>
              <a:ea typeface="HG丸ｺﾞｼｯｸM-PRO" panose="020F0600000000000000" pitchFamily="50" charset="-128"/>
            </a:endParaRPr>
          </a:p>
        </p:txBody>
      </p:sp>
    </p:spTree>
    <p:extLst>
      <p:ext uri="{BB962C8B-B14F-4D97-AF65-F5344CB8AC3E}">
        <p14:creationId xmlns:p14="http://schemas.microsoft.com/office/powerpoint/2010/main" val="730536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up)">
                                      <p:cBhvr>
                                        <p:cTn id="16" dur="500"/>
                                        <p:tgtEl>
                                          <p:spTgt spid="37"/>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left)">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up)">
                                      <p:cBhvr>
                                        <p:cTn id="30" dur="500"/>
                                        <p:tgtEl>
                                          <p:spTgt spid="38"/>
                                        </p:tgtEl>
                                      </p:cBhvr>
                                    </p:animEffect>
                                  </p:childTnLst>
                                </p:cTn>
                              </p:par>
                              <p:par>
                                <p:cTn id="31" presetID="22" presetClass="entr" presetSubtype="1"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up)">
                                      <p:cBhvr>
                                        <p:cTn id="33" dur="500"/>
                                        <p:tgtEl>
                                          <p:spTgt spid="3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left)">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5" grpId="0" animBg="1"/>
      <p:bldP spid="40" grpId="0" animBg="1"/>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正方形/長方形 4"/>
          <p:cNvSpPr/>
          <p:nvPr/>
        </p:nvSpPr>
        <p:spPr>
          <a:xfrm>
            <a:off x="436834" y="304487"/>
            <a:ext cx="8856984" cy="2908489"/>
          </a:xfrm>
          <a:prstGeom prst="rect">
            <a:avLst/>
          </a:prstGeom>
        </p:spPr>
        <p:txBody>
          <a:bodyPr wrap="square">
            <a:spAutoFit/>
          </a:bodyPr>
          <a:lstStyle/>
          <a:p>
            <a:pPr marL="358775" indent="-358775" fontAlgn="base">
              <a:spcAft>
                <a:spcPts val="600"/>
              </a:spcAft>
              <a:buFont typeface="Arial" panose="020B0604020202020204" pitchFamily="34" charset="0"/>
              <a:buChar char="•"/>
            </a:pPr>
            <a:r>
              <a:rPr lang="ja-JP" altLang="en-US" sz="2800" dirty="0" smtClean="0">
                <a:latin typeface="Times New Roman" panose="02020603050405020304" pitchFamily="18" charset="0"/>
                <a:ea typeface="HG丸ｺﾞｼｯｸM-PRO" panose="020F0600000000000000" pitchFamily="50" charset="-128"/>
                <a:cs typeface="Times New Roman" panose="02020603050405020304" pitchFamily="18" charset="0"/>
              </a:rPr>
              <a:t>どう</a:t>
            </a:r>
            <a:r>
              <a:rPr lang="ja-JP" altLang="en-US" sz="2800" dirty="0">
                <a:latin typeface="Times New Roman" panose="02020603050405020304" pitchFamily="18" charset="0"/>
                <a:ea typeface="HG丸ｺﾞｼｯｸM-PRO" panose="020F0600000000000000" pitchFamily="50" charset="-128"/>
                <a:cs typeface="Times New Roman" panose="02020603050405020304" pitchFamily="18" charset="0"/>
              </a:rPr>
              <a:t>導き出すか</a:t>
            </a:r>
            <a:r>
              <a:rPr lang="ja-JP" altLang="en-US" sz="2800" dirty="0" smtClean="0">
                <a:latin typeface="Times New Roman" panose="02020603050405020304" pitchFamily="18" charset="0"/>
                <a:ea typeface="HG丸ｺﾞｼｯｸM-PRO" panose="020F0600000000000000" pitchFamily="50" charset="-128"/>
                <a:cs typeface="Times New Roman" panose="02020603050405020304" pitchFamily="18" charset="0"/>
              </a:rPr>
              <a:t>？</a:t>
            </a:r>
            <a:endParaRPr lang="en-US" altLang="ja-JP" sz="2800" b="1" kern="0" dirty="0" smtClean="0">
              <a:solidFill>
                <a:prstClr val="black"/>
              </a:solidFill>
              <a:latin typeface="Times New Roman" panose="02020603050405020304" pitchFamily="18" charset="0"/>
              <a:ea typeface="HG丸ｺﾞｼｯｸM-PRO" panose="020F0600000000000000" pitchFamily="50" charset="-128"/>
              <a:cs typeface="Times New Roman" panose="02020603050405020304" pitchFamily="18" charset="0"/>
            </a:endParaRPr>
          </a:p>
          <a:p>
            <a:pPr marL="914400" lvl="1" indent="-457200">
              <a:buFont typeface="+mj-ea"/>
              <a:buAutoNum type="circleNumDbPlain"/>
            </a:pPr>
            <a:r>
              <a:rPr lang="ja-JP" altLang="en-US" sz="2800" kern="0" dirty="0" smtClean="0">
                <a:solidFill>
                  <a:prstClr val="black"/>
                </a:solidFill>
                <a:latin typeface="Times New Roman" panose="02020603050405020304" pitchFamily="18" charset="0"/>
                <a:ea typeface="HG丸ｺﾞｼｯｸM-PRO" panose="020F0600000000000000" pitchFamily="50" charset="-128"/>
                <a:cs typeface="Times New Roman" panose="02020603050405020304" pitchFamily="18" charset="0"/>
              </a:rPr>
              <a:t>標準的体格の患者または標準ファントムに対する典型的な線量（施設の代表値）を把握</a:t>
            </a:r>
            <a:endParaRPr lang="en-US" altLang="ja-JP" sz="2800" kern="0" dirty="0" smtClean="0">
              <a:solidFill>
                <a:prstClr val="black"/>
              </a:solidFill>
              <a:latin typeface="Times New Roman" panose="02020603050405020304" pitchFamily="18" charset="0"/>
              <a:ea typeface="HG丸ｺﾞｼｯｸM-PRO" panose="020F0600000000000000" pitchFamily="50" charset="-128"/>
              <a:cs typeface="Times New Roman" panose="02020603050405020304" pitchFamily="18" charset="0"/>
            </a:endParaRPr>
          </a:p>
          <a:p>
            <a:pPr lvl="1">
              <a:spcAft>
                <a:spcPts val="1200"/>
              </a:spcAft>
            </a:pPr>
            <a:r>
              <a:rPr lang="ja-JP" altLang="en-US" sz="2800" kern="0" dirty="0">
                <a:solidFill>
                  <a:prstClr val="black"/>
                </a:solidFill>
                <a:latin typeface="Times New Roman" panose="02020603050405020304" pitchFamily="18" charset="0"/>
                <a:ea typeface="HG丸ｺﾞｼｯｸM-PRO" panose="020F0600000000000000" pitchFamily="50" charset="-128"/>
                <a:cs typeface="Times New Roman" panose="02020603050405020304" pitchFamily="18" charset="0"/>
              </a:rPr>
              <a:t>　</a:t>
            </a:r>
            <a:r>
              <a:rPr lang="ja-JP" altLang="en-US" sz="2800" kern="0" dirty="0" smtClean="0">
                <a:solidFill>
                  <a:prstClr val="black"/>
                </a:solidFill>
                <a:latin typeface="Times New Roman" panose="02020603050405020304" pitchFamily="18" charset="0"/>
                <a:ea typeface="HG丸ｺﾞｼｯｸM-PRO" panose="020F0600000000000000" pitchFamily="50" charset="-128"/>
                <a:cs typeface="Times New Roman" panose="02020603050405020304" pitchFamily="18" charset="0"/>
              </a:rPr>
              <a:t>　←　</a:t>
            </a:r>
            <a:r>
              <a:rPr lang="ja-JP" altLang="ja-JP" sz="2800" kern="0" dirty="0" smtClean="0">
                <a:solidFill>
                  <a:prstClr val="black"/>
                </a:solidFill>
                <a:latin typeface="Times New Roman" panose="02020603050405020304" pitchFamily="18" charset="0"/>
                <a:ea typeface="HG丸ｺﾞｼｯｸM-PRO" panose="020F0600000000000000" pitchFamily="50" charset="-128"/>
                <a:cs typeface="Times New Roman" panose="02020603050405020304" pitchFamily="18" charset="0"/>
              </a:rPr>
              <a:t>標準化された線量測定法</a:t>
            </a:r>
            <a:r>
              <a:rPr lang="ja-JP" altLang="en-US" sz="2800" kern="0" dirty="0" smtClean="0">
                <a:solidFill>
                  <a:prstClr val="black"/>
                </a:solidFill>
                <a:latin typeface="Times New Roman" panose="02020603050405020304" pitchFamily="18" charset="0"/>
                <a:ea typeface="HG丸ｺﾞｼｯｸM-PRO" panose="020F0600000000000000" pitchFamily="50" charset="-128"/>
                <a:cs typeface="Times New Roman" panose="02020603050405020304" pitchFamily="18" charset="0"/>
              </a:rPr>
              <a:t>を使用</a:t>
            </a:r>
            <a:endParaRPr lang="en-US" altLang="ja-JP" sz="2800" kern="0" dirty="0">
              <a:solidFill>
                <a:prstClr val="black"/>
              </a:solidFill>
              <a:latin typeface="Times New Roman" panose="02020603050405020304" pitchFamily="18" charset="0"/>
              <a:ea typeface="HG丸ｺﾞｼｯｸM-PRO" panose="020F0600000000000000" pitchFamily="50" charset="-128"/>
              <a:cs typeface="Times New Roman" panose="02020603050405020304" pitchFamily="18" charset="0"/>
            </a:endParaRPr>
          </a:p>
          <a:p>
            <a:pPr marL="971550" lvl="1" indent="-514350">
              <a:buFont typeface="+mj-ea"/>
              <a:buAutoNum type="circleNumDbPlain" startAt="2"/>
            </a:pPr>
            <a:r>
              <a:rPr lang="ja-JP" altLang="en-US" sz="2800" kern="0" dirty="0" smtClean="0">
                <a:solidFill>
                  <a:prstClr val="black"/>
                </a:solidFill>
                <a:latin typeface="Times New Roman" panose="02020603050405020304" pitchFamily="18" charset="0"/>
                <a:ea typeface="HG丸ｺﾞｼｯｸM-PRO" panose="020F0600000000000000" pitchFamily="50" charset="-128"/>
                <a:cs typeface="Times New Roman" panose="02020603050405020304" pitchFamily="18" charset="0"/>
              </a:rPr>
              <a:t>このデータを、国や地域毎に集めて</a:t>
            </a:r>
            <a:r>
              <a:rPr lang="ja-JP" altLang="en-US" sz="2800" dirty="0">
                <a:latin typeface="Times New Roman" panose="02020603050405020304" pitchFamily="18" charset="0"/>
                <a:ea typeface="HG丸ｺﾞｼｯｸM-PRO" panose="020F0600000000000000" pitchFamily="50" charset="-128"/>
                <a:cs typeface="Times New Roman" panose="02020603050405020304" pitchFamily="18" charset="0"/>
              </a:rPr>
              <a:t>ヒストグラムを作成</a:t>
            </a:r>
            <a:r>
              <a:rPr lang="ja-JP" altLang="en-US" sz="2800" dirty="0" smtClean="0">
                <a:latin typeface="Times New Roman" panose="02020603050405020304" pitchFamily="18" charset="0"/>
                <a:ea typeface="HG丸ｺﾞｼｯｸM-PRO" panose="020F0600000000000000" pitchFamily="50" charset="-128"/>
                <a:cs typeface="Times New Roman" panose="02020603050405020304" pitchFamily="18" charset="0"/>
              </a:rPr>
              <a:t>。</a:t>
            </a:r>
            <a:endParaRPr lang="en-US" altLang="ja-JP" sz="2800" kern="0" dirty="0" smtClean="0">
              <a:solidFill>
                <a:prstClr val="black"/>
              </a:solidFill>
              <a:latin typeface="Times New Roman" panose="02020603050405020304" pitchFamily="18" charset="0"/>
              <a:ea typeface="HG丸ｺﾞｼｯｸM-PRO" panose="020F0600000000000000" pitchFamily="50" charset="-128"/>
              <a:cs typeface="Times New Roman" panose="02020603050405020304" pitchFamily="18" charset="0"/>
            </a:endParaRPr>
          </a:p>
        </p:txBody>
      </p:sp>
      <p:grpSp>
        <p:nvGrpSpPr>
          <p:cNvPr id="34" name="グループ化 33"/>
          <p:cNvGrpSpPr/>
          <p:nvPr/>
        </p:nvGrpSpPr>
        <p:grpSpPr>
          <a:xfrm>
            <a:off x="323528" y="3631311"/>
            <a:ext cx="4398608" cy="3194289"/>
            <a:chOff x="4773704" y="908720"/>
            <a:chExt cx="3614720" cy="2625026"/>
          </a:xfrm>
        </p:grpSpPr>
        <p:cxnSp>
          <p:nvCxnSpPr>
            <p:cNvPr id="35" name="直線矢印コネクタ 34"/>
            <p:cNvCxnSpPr/>
            <p:nvPr/>
          </p:nvCxnSpPr>
          <p:spPr>
            <a:xfrm flipV="1">
              <a:off x="5148064" y="908720"/>
              <a:ext cx="0" cy="22322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a:off x="5148064" y="3130082"/>
              <a:ext cx="32403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5868144" y="3154356"/>
              <a:ext cx="2148824" cy="379390"/>
            </a:xfrm>
            <a:prstGeom prst="rect">
              <a:avLst/>
            </a:prstGeom>
          </p:spPr>
          <p:txBody>
            <a:bodyPr wrap="none">
              <a:spAutoFit/>
            </a:bodyPr>
            <a:lstStyle/>
            <a:p>
              <a:r>
                <a:rPr lang="en-US" altLang="ja-JP" sz="2400" b="1" dirty="0" err="1" smtClean="0">
                  <a:latin typeface="Comic Sans MS" panose="030F0702030302020204" pitchFamily="66" charset="0"/>
                  <a:ea typeface="HG丸ｺﾞｼｯｸM-PRO" panose="020F0600000000000000" pitchFamily="50" charset="-128"/>
                </a:rPr>
                <a:t>CTDI</a:t>
              </a:r>
              <a:r>
                <a:rPr lang="en-US" altLang="ja-JP" sz="2400" b="1" baseline="-25000" dirty="0" err="1" smtClean="0">
                  <a:latin typeface="Comic Sans MS" panose="030F0702030302020204" pitchFamily="66" charset="0"/>
                  <a:ea typeface="HG丸ｺﾞｼｯｸM-PRO" panose="020F0600000000000000" pitchFamily="50" charset="-128"/>
                </a:rPr>
                <a:t>vol</a:t>
              </a:r>
              <a:r>
                <a:rPr lang="en-US" altLang="ja-JP" sz="2400" b="1" dirty="0" smtClean="0">
                  <a:latin typeface="Comic Sans MS" panose="030F0702030302020204" pitchFamily="66" charset="0"/>
                  <a:ea typeface="HG丸ｺﾞｼｯｸM-PRO" panose="020F0600000000000000" pitchFamily="50" charset="-128"/>
                </a:rPr>
                <a:t> </a:t>
              </a:r>
              <a:r>
                <a:rPr lang="ja-JP" altLang="en-US" sz="2400" b="1" dirty="0" smtClean="0">
                  <a:latin typeface="Comic Sans MS" panose="030F0702030302020204" pitchFamily="66" charset="0"/>
                  <a:ea typeface="HG丸ｺﾞｼｯｸM-PRO" panose="020F0600000000000000" pitchFamily="50" charset="-128"/>
                </a:rPr>
                <a:t>（</a:t>
              </a:r>
              <a:r>
                <a:rPr lang="en-US" altLang="ja-JP" sz="2400" b="1" dirty="0" smtClean="0">
                  <a:latin typeface="Comic Sans MS" panose="030F0702030302020204" pitchFamily="66" charset="0"/>
                  <a:ea typeface="HG丸ｺﾞｼｯｸM-PRO" panose="020F0600000000000000" pitchFamily="50" charset="-128"/>
                </a:rPr>
                <a:t>mGy</a:t>
              </a:r>
              <a:r>
                <a:rPr lang="ja-JP" altLang="en-US" sz="2400" b="1" dirty="0" smtClean="0">
                  <a:latin typeface="Comic Sans MS" panose="030F0702030302020204" pitchFamily="66" charset="0"/>
                  <a:ea typeface="HG丸ｺﾞｼｯｸM-PRO" panose="020F0600000000000000" pitchFamily="50" charset="-128"/>
                </a:rPr>
                <a:t>）</a:t>
              </a:r>
              <a:endParaRPr lang="ja-JP" altLang="en-US" sz="2400" b="1" dirty="0"/>
            </a:p>
          </p:txBody>
        </p:sp>
        <p:sp>
          <p:nvSpPr>
            <p:cNvPr id="39" name="正方形/長方形 38"/>
            <p:cNvSpPr/>
            <p:nvPr/>
          </p:nvSpPr>
          <p:spPr>
            <a:xfrm rot="16200000">
              <a:off x="4508130" y="1906285"/>
              <a:ext cx="910537" cy="379390"/>
            </a:xfrm>
            <a:prstGeom prst="rect">
              <a:avLst/>
            </a:prstGeom>
          </p:spPr>
          <p:txBody>
            <a:bodyPr wrap="none">
              <a:spAutoFit/>
            </a:bodyPr>
            <a:lstStyle/>
            <a:p>
              <a:r>
                <a:rPr lang="ja-JP" altLang="en-US" sz="2400" b="1" dirty="0" smtClean="0">
                  <a:latin typeface="Comic Sans MS" panose="030F0702030302020204" pitchFamily="66" charset="0"/>
                  <a:ea typeface="HG丸ｺﾞｼｯｸM-PRO" panose="020F0600000000000000" pitchFamily="50" charset="-128"/>
                </a:rPr>
                <a:t>度　数</a:t>
              </a:r>
              <a:endParaRPr lang="ja-JP" altLang="en-US" sz="2400" b="1" dirty="0"/>
            </a:p>
          </p:txBody>
        </p:sp>
        <p:sp>
          <p:nvSpPr>
            <p:cNvPr id="40" name="フリーフォーム 39"/>
            <p:cNvSpPr/>
            <p:nvPr/>
          </p:nvSpPr>
          <p:spPr>
            <a:xfrm>
              <a:off x="5192485" y="1208149"/>
              <a:ext cx="2830285" cy="1916052"/>
            </a:xfrm>
            <a:custGeom>
              <a:avLst/>
              <a:gdLst>
                <a:gd name="connsiteX0" fmla="*/ 0 w 2830285"/>
                <a:gd name="connsiteY0" fmla="*/ 1951324 h 1951324"/>
                <a:gd name="connsiteX1" fmla="*/ 359228 w 2830285"/>
                <a:gd name="connsiteY1" fmla="*/ 1820695 h 1951324"/>
                <a:gd name="connsiteX2" fmla="*/ 751114 w 2830285"/>
                <a:gd name="connsiteY2" fmla="*/ 1396152 h 1951324"/>
                <a:gd name="connsiteX3" fmla="*/ 1099457 w 2830285"/>
                <a:gd name="connsiteY3" fmla="*/ 525295 h 1951324"/>
                <a:gd name="connsiteX4" fmla="*/ 1360714 w 2830285"/>
                <a:gd name="connsiteY4" fmla="*/ 2781 h 1951324"/>
                <a:gd name="connsiteX5" fmla="*/ 1763485 w 2830285"/>
                <a:gd name="connsiteY5" fmla="*/ 743009 h 1951324"/>
                <a:gd name="connsiteX6" fmla="*/ 2090057 w 2830285"/>
                <a:gd name="connsiteY6" fmla="*/ 1439695 h 1951324"/>
                <a:gd name="connsiteX7" fmla="*/ 2460171 w 2830285"/>
                <a:gd name="connsiteY7" fmla="*/ 1842467 h 1951324"/>
                <a:gd name="connsiteX8" fmla="*/ 2830285 w 2830285"/>
                <a:gd name="connsiteY8" fmla="*/ 1951324 h 1951324"/>
                <a:gd name="connsiteX0" fmla="*/ 0 w 2830285"/>
                <a:gd name="connsiteY0" fmla="*/ 1948795 h 1948795"/>
                <a:gd name="connsiteX1" fmla="*/ 359228 w 2830285"/>
                <a:gd name="connsiteY1" fmla="*/ 1818166 h 1948795"/>
                <a:gd name="connsiteX2" fmla="*/ 751114 w 2830285"/>
                <a:gd name="connsiteY2" fmla="*/ 1393623 h 1948795"/>
                <a:gd name="connsiteX3" fmla="*/ 1099457 w 2830285"/>
                <a:gd name="connsiteY3" fmla="*/ 522766 h 1948795"/>
                <a:gd name="connsiteX4" fmla="*/ 1360714 w 2830285"/>
                <a:gd name="connsiteY4" fmla="*/ 252 h 1948795"/>
                <a:gd name="connsiteX5" fmla="*/ 1763485 w 2830285"/>
                <a:gd name="connsiteY5" fmla="*/ 468337 h 1948795"/>
                <a:gd name="connsiteX6" fmla="*/ 2090057 w 2830285"/>
                <a:gd name="connsiteY6" fmla="*/ 1437166 h 1948795"/>
                <a:gd name="connsiteX7" fmla="*/ 2460171 w 2830285"/>
                <a:gd name="connsiteY7" fmla="*/ 1839938 h 1948795"/>
                <a:gd name="connsiteX8" fmla="*/ 2830285 w 2830285"/>
                <a:gd name="connsiteY8" fmla="*/ 1948795 h 1948795"/>
                <a:gd name="connsiteX0" fmla="*/ 0 w 2830285"/>
                <a:gd name="connsiteY0" fmla="*/ 1948795 h 1948795"/>
                <a:gd name="connsiteX1" fmla="*/ 359228 w 2830285"/>
                <a:gd name="connsiteY1" fmla="*/ 1818166 h 1948795"/>
                <a:gd name="connsiteX2" fmla="*/ 751114 w 2830285"/>
                <a:gd name="connsiteY2" fmla="*/ 1393623 h 1948795"/>
                <a:gd name="connsiteX3" fmla="*/ 1012371 w 2830285"/>
                <a:gd name="connsiteY3" fmla="*/ 522766 h 1948795"/>
                <a:gd name="connsiteX4" fmla="*/ 1360714 w 2830285"/>
                <a:gd name="connsiteY4" fmla="*/ 252 h 1948795"/>
                <a:gd name="connsiteX5" fmla="*/ 1763485 w 2830285"/>
                <a:gd name="connsiteY5" fmla="*/ 468337 h 1948795"/>
                <a:gd name="connsiteX6" fmla="*/ 2090057 w 2830285"/>
                <a:gd name="connsiteY6" fmla="*/ 1437166 h 1948795"/>
                <a:gd name="connsiteX7" fmla="*/ 2460171 w 2830285"/>
                <a:gd name="connsiteY7" fmla="*/ 1839938 h 1948795"/>
                <a:gd name="connsiteX8" fmla="*/ 2830285 w 2830285"/>
                <a:gd name="connsiteY8" fmla="*/ 1948795 h 1948795"/>
                <a:gd name="connsiteX0" fmla="*/ 0 w 2830285"/>
                <a:gd name="connsiteY0" fmla="*/ 1916169 h 1916169"/>
                <a:gd name="connsiteX1" fmla="*/ 359228 w 2830285"/>
                <a:gd name="connsiteY1" fmla="*/ 1785540 h 1916169"/>
                <a:gd name="connsiteX2" fmla="*/ 751114 w 2830285"/>
                <a:gd name="connsiteY2" fmla="*/ 1360997 h 1916169"/>
                <a:gd name="connsiteX3" fmla="*/ 1012371 w 2830285"/>
                <a:gd name="connsiteY3" fmla="*/ 490140 h 1916169"/>
                <a:gd name="connsiteX4" fmla="*/ 1415143 w 2830285"/>
                <a:gd name="connsiteY4" fmla="*/ 283 h 1916169"/>
                <a:gd name="connsiteX5" fmla="*/ 1763485 w 2830285"/>
                <a:gd name="connsiteY5" fmla="*/ 435711 h 1916169"/>
                <a:gd name="connsiteX6" fmla="*/ 2090057 w 2830285"/>
                <a:gd name="connsiteY6" fmla="*/ 1404540 h 1916169"/>
                <a:gd name="connsiteX7" fmla="*/ 2460171 w 2830285"/>
                <a:gd name="connsiteY7" fmla="*/ 1807312 h 1916169"/>
                <a:gd name="connsiteX8" fmla="*/ 2830285 w 2830285"/>
                <a:gd name="connsiteY8" fmla="*/ 1916169 h 1916169"/>
                <a:gd name="connsiteX0" fmla="*/ 0 w 2830285"/>
                <a:gd name="connsiteY0" fmla="*/ 1916169 h 1916169"/>
                <a:gd name="connsiteX1" fmla="*/ 359228 w 2830285"/>
                <a:gd name="connsiteY1" fmla="*/ 1785540 h 1916169"/>
                <a:gd name="connsiteX2" fmla="*/ 751114 w 2830285"/>
                <a:gd name="connsiteY2" fmla="*/ 1360997 h 1916169"/>
                <a:gd name="connsiteX3" fmla="*/ 1012371 w 2830285"/>
                <a:gd name="connsiteY3" fmla="*/ 490140 h 1916169"/>
                <a:gd name="connsiteX4" fmla="*/ 1415143 w 2830285"/>
                <a:gd name="connsiteY4" fmla="*/ 283 h 1916169"/>
                <a:gd name="connsiteX5" fmla="*/ 1763485 w 2830285"/>
                <a:gd name="connsiteY5" fmla="*/ 435711 h 1916169"/>
                <a:gd name="connsiteX6" fmla="*/ 2090057 w 2830285"/>
                <a:gd name="connsiteY6" fmla="*/ 1404540 h 1916169"/>
                <a:gd name="connsiteX7" fmla="*/ 2460171 w 2830285"/>
                <a:gd name="connsiteY7" fmla="*/ 1807312 h 1916169"/>
                <a:gd name="connsiteX8" fmla="*/ 2830285 w 2830285"/>
                <a:gd name="connsiteY8" fmla="*/ 1916169 h 1916169"/>
                <a:gd name="connsiteX0" fmla="*/ 0 w 2830285"/>
                <a:gd name="connsiteY0" fmla="*/ 1916142 h 1916142"/>
                <a:gd name="connsiteX1" fmla="*/ 359228 w 2830285"/>
                <a:gd name="connsiteY1" fmla="*/ 1785513 h 1916142"/>
                <a:gd name="connsiteX2" fmla="*/ 751114 w 2830285"/>
                <a:gd name="connsiteY2" fmla="*/ 1360970 h 1916142"/>
                <a:gd name="connsiteX3" fmla="*/ 1012371 w 2830285"/>
                <a:gd name="connsiteY3" fmla="*/ 490113 h 1916142"/>
                <a:gd name="connsiteX4" fmla="*/ 1415143 w 2830285"/>
                <a:gd name="connsiteY4" fmla="*/ 256 h 1916142"/>
                <a:gd name="connsiteX5" fmla="*/ 1763485 w 2830285"/>
                <a:gd name="connsiteY5" fmla="*/ 435684 h 1916142"/>
                <a:gd name="connsiteX6" fmla="*/ 2079171 w 2830285"/>
                <a:gd name="connsiteY6" fmla="*/ 1262998 h 1916142"/>
                <a:gd name="connsiteX7" fmla="*/ 2460171 w 2830285"/>
                <a:gd name="connsiteY7" fmla="*/ 1807285 h 1916142"/>
                <a:gd name="connsiteX8" fmla="*/ 2830285 w 2830285"/>
                <a:gd name="connsiteY8" fmla="*/ 1916142 h 1916142"/>
                <a:gd name="connsiteX0" fmla="*/ 0 w 2830285"/>
                <a:gd name="connsiteY0" fmla="*/ 1916142 h 1916142"/>
                <a:gd name="connsiteX1" fmla="*/ 359228 w 2830285"/>
                <a:gd name="connsiteY1" fmla="*/ 1785513 h 1916142"/>
                <a:gd name="connsiteX2" fmla="*/ 772886 w 2830285"/>
                <a:gd name="connsiteY2" fmla="*/ 1262999 h 1916142"/>
                <a:gd name="connsiteX3" fmla="*/ 1012371 w 2830285"/>
                <a:gd name="connsiteY3" fmla="*/ 490113 h 1916142"/>
                <a:gd name="connsiteX4" fmla="*/ 1415143 w 2830285"/>
                <a:gd name="connsiteY4" fmla="*/ 256 h 1916142"/>
                <a:gd name="connsiteX5" fmla="*/ 1763485 w 2830285"/>
                <a:gd name="connsiteY5" fmla="*/ 435684 h 1916142"/>
                <a:gd name="connsiteX6" fmla="*/ 2079171 w 2830285"/>
                <a:gd name="connsiteY6" fmla="*/ 1262998 h 1916142"/>
                <a:gd name="connsiteX7" fmla="*/ 2460171 w 2830285"/>
                <a:gd name="connsiteY7" fmla="*/ 1807285 h 1916142"/>
                <a:gd name="connsiteX8" fmla="*/ 2830285 w 2830285"/>
                <a:gd name="connsiteY8" fmla="*/ 1916142 h 1916142"/>
                <a:gd name="connsiteX0" fmla="*/ 0 w 2830285"/>
                <a:gd name="connsiteY0" fmla="*/ 1916052 h 1916052"/>
                <a:gd name="connsiteX1" fmla="*/ 359228 w 2830285"/>
                <a:gd name="connsiteY1" fmla="*/ 1785423 h 1916052"/>
                <a:gd name="connsiteX2" fmla="*/ 772886 w 2830285"/>
                <a:gd name="connsiteY2" fmla="*/ 1262909 h 1916052"/>
                <a:gd name="connsiteX3" fmla="*/ 1045028 w 2830285"/>
                <a:gd name="connsiteY3" fmla="*/ 479138 h 1916052"/>
                <a:gd name="connsiteX4" fmla="*/ 1415143 w 2830285"/>
                <a:gd name="connsiteY4" fmla="*/ 166 h 1916052"/>
                <a:gd name="connsiteX5" fmla="*/ 1763485 w 2830285"/>
                <a:gd name="connsiteY5" fmla="*/ 435594 h 1916052"/>
                <a:gd name="connsiteX6" fmla="*/ 2079171 w 2830285"/>
                <a:gd name="connsiteY6" fmla="*/ 1262908 h 1916052"/>
                <a:gd name="connsiteX7" fmla="*/ 2460171 w 2830285"/>
                <a:gd name="connsiteY7" fmla="*/ 1807195 h 1916052"/>
                <a:gd name="connsiteX8" fmla="*/ 2830285 w 2830285"/>
                <a:gd name="connsiteY8" fmla="*/ 1916052 h 1916052"/>
                <a:gd name="connsiteX0" fmla="*/ 0 w 2830285"/>
                <a:gd name="connsiteY0" fmla="*/ 1916052 h 1916052"/>
                <a:gd name="connsiteX1" fmla="*/ 359228 w 2830285"/>
                <a:gd name="connsiteY1" fmla="*/ 1785423 h 1916052"/>
                <a:gd name="connsiteX2" fmla="*/ 772886 w 2830285"/>
                <a:gd name="connsiteY2" fmla="*/ 1262909 h 1916052"/>
                <a:gd name="connsiteX3" fmla="*/ 1045028 w 2830285"/>
                <a:gd name="connsiteY3" fmla="*/ 479138 h 1916052"/>
                <a:gd name="connsiteX4" fmla="*/ 1415143 w 2830285"/>
                <a:gd name="connsiteY4" fmla="*/ 166 h 1916052"/>
                <a:gd name="connsiteX5" fmla="*/ 1763485 w 2830285"/>
                <a:gd name="connsiteY5" fmla="*/ 435594 h 1916052"/>
                <a:gd name="connsiteX6" fmla="*/ 2079171 w 2830285"/>
                <a:gd name="connsiteY6" fmla="*/ 1262908 h 1916052"/>
                <a:gd name="connsiteX7" fmla="*/ 2460171 w 2830285"/>
                <a:gd name="connsiteY7" fmla="*/ 1807195 h 1916052"/>
                <a:gd name="connsiteX8" fmla="*/ 2830285 w 2830285"/>
                <a:gd name="connsiteY8" fmla="*/ 1916052 h 1916052"/>
                <a:gd name="connsiteX0" fmla="*/ 0 w 2830285"/>
                <a:gd name="connsiteY0" fmla="*/ 1916052 h 1916052"/>
                <a:gd name="connsiteX1" fmla="*/ 359228 w 2830285"/>
                <a:gd name="connsiteY1" fmla="*/ 1785423 h 1916052"/>
                <a:gd name="connsiteX2" fmla="*/ 772886 w 2830285"/>
                <a:gd name="connsiteY2" fmla="*/ 1262909 h 1916052"/>
                <a:gd name="connsiteX3" fmla="*/ 1088570 w 2830285"/>
                <a:gd name="connsiteY3" fmla="*/ 479138 h 1916052"/>
                <a:gd name="connsiteX4" fmla="*/ 1415143 w 2830285"/>
                <a:gd name="connsiteY4" fmla="*/ 166 h 1916052"/>
                <a:gd name="connsiteX5" fmla="*/ 1763485 w 2830285"/>
                <a:gd name="connsiteY5" fmla="*/ 435594 h 1916052"/>
                <a:gd name="connsiteX6" fmla="*/ 2079171 w 2830285"/>
                <a:gd name="connsiteY6" fmla="*/ 1262908 h 1916052"/>
                <a:gd name="connsiteX7" fmla="*/ 2460171 w 2830285"/>
                <a:gd name="connsiteY7" fmla="*/ 1807195 h 1916052"/>
                <a:gd name="connsiteX8" fmla="*/ 2830285 w 2830285"/>
                <a:gd name="connsiteY8" fmla="*/ 1916052 h 191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0285" h="1916052">
                  <a:moveTo>
                    <a:pt x="0" y="1916052"/>
                  </a:moveTo>
                  <a:cubicBezTo>
                    <a:pt x="117021" y="1897002"/>
                    <a:pt x="230414" y="1894280"/>
                    <a:pt x="359228" y="1785423"/>
                  </a:cubicBezTo>
                  <a:cubicBezTo>
                    <a:pt x="488042" y="1676566"/>
                    <a:pt x="651329" y="1480623"/>
                    <a:pt x="772886" y="1262909"/>
                  </a:cubicBezTo>
                  <a:cubicBezTo>
                    <a:pt x="894443" y="1045195"/>
                    <a:pt x="981527" y="689595"/>
                    <a:pt x="1088570" y="479138"/>
                  </a:cubicBezTo>
                  <a:cubicBezTo>
                    <a:pt x="1195613" y="268681"/>
                    <a:pt x="1302657" y="7423"/>
                    <a:pt x="1415143" y="166"/>
                  </a:cubicBezTo>
                  <a:cubicBezTo>
                    <a:pt x="1527629" y="-7091"/>
                    <a:pt x="1652814" y="225137"/>
                    <a:pt x="1763485" y="435594"/>
                  </a:cubicBezTo>
                  <a:cubicBezTo>
                    <a:pt x="1874156" y="646051"/>
                    <a:pt x="1963057" y="1034308"/>
                    <a:pt x="2079171" y="1262908"/>
                  </a:cubicBezTo>
                  <a:cubicBezTo>
                    <a:pt x="2195285" y="1491508"/>
                    <a:pt x="2334985" y="1698338"/>
                    <a:pt x="2460171" y="1807195"/>
                  </a:cubicBezTo>
                  <a:cubicBezTo>
                    <a:pt x="2585357" y="1916052"/>
                    <a:pt x="2706913" y="1904259"/>
                    <a:pt x="2830285" y="1916052"/>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a:solidFill>
                  <a:prstClr val="white"/>
                </a:solidFill>
              </a:endParaRPr>
            </a:p>
          </p:txBody>
        </p:sp>
      </p:grpSp>
      <p:sp>
        <p:nvSpPr>
          <p:cNvPr id="61" name="正方形/長方形 60"/>
          <p:cNvSpPr/>
          <p:nvPr/>
        </p:nvSpPr>
        <p:spPr>
          <a:xfrm>
            <a:off x="3995936" y="4040843"/>
            <a:ext cx="4644008" cy="1538883"/>
          </a:xfrm>
          <a:prstGeom prst="rect">
            <a:avLst/>
          </a:prstGeom>
        </p:spPr>
        <p:txBody>
          <a:bodyPr wrap="square">
            <a:spAutoFit/>
          </a:bodyPr>
          <a:lstStyle/>
          <a:p>
            <a:pPr fontAlgn="base">
              <a:spcBef>
                <a:spcPct val="0"/>
              </a:spcBef>
              <a:spcAft>
                <a:spcPts val="600"/>
              </a:spcAft>
            </a:pPr>
            <a:r>
              <a:rPr lang="ja-JP" altLang="en-US" sz="2800" dirty="0" smtClean="0">
                <a:latin typeface="Comic Sans MS" panose="030F0702030302020204" pitchFamily="66" charset="0"/>
                <a:ea typeface="HG丸ｺﾞｼｯｸM-PRO" panose="020F0600000000000000" pitchFamily="50" charset="-128"/>
              </a:rPr>
              <a:t>施設の代表値 </a:t>
            </a:r>
            <a:endParaRPr lang="en-US" altLang="ja-JP" sz="2800" dirty="0" smtClean="0">
              <a:latin typeface="Comic Sans MS" panose="030F0702030302020204" pitchFamily="66" charset="0"/>
              <a:ea typeface="HG丸ｺﾞｼｯｸM-PRO" panose="020F0600000000000000" pitchFamily="50" charset="-128"/>
            </a:endParaRPr>
          </a:p>
          <a:p>
            <a:pPr fontAlgn="base">
              <a:spcBef>
                <a:spcPct val="0"/>
              </a:spcBef>
              <a:spcAft>
                <a:spcPts val="600"/>
              </a:spcAft>
            </a:pPr>
            <a:r>
              <a:rPr lang="ja-JP" altLang="en-US" sz="2800" dirty="0" smtClean="0">
                <a:latin typeface="Comic Sans MS" panose="030F0702030302020204" pitchFamily="66" charset="0"/>
                <a:ea typeface="HG丸ｺﾞｼｯｸM-PRO" panose="020F0600000000000000" pitchFamily="50" charset="-128"/>
              </a:rPr>
              <a:t>　⇒ 診断能は十分に担保</a:t>
            </a:r>
            <a:endParaRPr lang="en-US" altLang="ja-JP" sz="2800" dirty="0" smtClean="0">
              <a:latin typeface="Comic Sans MS" panose="030F0702030302020204" pitchFamily="66" charset="0"/>
              <a:ea typeface="HG丸ｺﾞｼｯｸM-PRO" panose="020F0600000000000000" pitchFamily="50" charset="-128"/>
            </a:endParaRPr>
          </a:p>
          <a:p>
            <a:pPr fontAlgn="base">
              <a:spcBef>
                <a:spcPct val="0"/>
              </a:spcBef>
              <a:spcAft>
                <a:spcPts val="600"/>
              </a:spcAft>
            </a:pPr>
            <a:r>
              <a:rPr lang="ja-JP" altLang="en-US" sz="2800" dirty="0">
                <a:latin typeface="Comic Sans MS" panose="030F0702030302020204" pitchFamily="66" charset="0"/>
                <a:ea typeface="HG丸ｺﾞｼｯｸM-PRO" panose="020F0600000000000000" pitchFamily="50" charset="-128"/>
              </a:rPr>
              <a:t>　 </a:t>
            </a:r>
            <a:r>
              <a:rPr lang="ja-JP" altLang="en-US" sz="2800" dirty="0" smtClean="0">
                <a:latin typeface="Comic Sans MS" panose="030F0702030302020204" pitchFamily="66" charset="0"/>
                <a:ea typeface="HG丸ｺﾞｼｯｸM-PRO" panose="020F0600000000000000" pitchFamily="50" charset="-128"/>
              </a:rPr>
              <a:t>　されていることが前提</a:t>
            </a:r>
            <a:endParaRPr lang="en-US" altLang="ja-JP" sz="1400" dirty="0" smtClean="0">
              <a:latin typeface="Comic Sans MS" panose="030F0702030302020204" pitchFamily="66" charset="0"/>
              <a:ea typeface="HG丸ｺﾞｼｯｸM-PRO" panose="020F0600000000000000" pitchFamily="50" charset="-128"/>
            </a:endParaRPr>
          </a:p>
        </p:txBody>
      </p:sp>
    </p:spTree>
    <p:extLst>
      <p:ext uri="{BB962C8B-B14F-4D97-AF65-F5344CB8AC3E}">
        <p14:creationId xmlns:p14="http://schemas.microsoft.com/office/powerpoint/2010/main" val="202558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dissolv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dissolve">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p:cNvGrpSpPr/>
          <p:nvPr/>
        </p:nvGrpSpPr>
        <p:grpSpPr>
          <a:xfrm>
            <a:off x="1043608" y="1840927"/>
            <a:ext cx="4694471" cy="3388273"/>
            <a:chOff x="4786276" y="908720"/>
            <a:chExt cx="3602148" cy="2599879"/>
          </a:xfrm>
        </p:grpSpPr>
        <p:cxnSp>
          <p:nvCxnSpPr>
            <p:cNvPr id="21" name="直線矢印コネクタ 20"/>
            <p:cNvCxnSpPr/>
            <p:nvPr/>
          </p:nvCxnSpPr>
          <p:spPr>
            <a:xfrm flipV="1">
              <a:off x="5148064" y="908720"/>
              <a:ext cx="0" cy="22322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5148064" y="3130082"/>
              <a:ext cx="32403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5868144" y="3154356"/>
              <a:ext cx="2006395" cy="354243"/>
            </a:xfrm>
            <a:prstGeom prst="rect">
              <a:avLst/>
            </a:prstGeom>
          </p:spPr>
          <p:txBody>
            <a:bodyPr wrap="none">
              <a:spAutoFit/>
            </a:bodyPr>
            <a:lstStyle/>
            <a:p>
              <a:r>
                <a:rPr lang="en-US" altLang="ja-JP" sz="2400" b="1" dirty="0" err="1" smtClean="0">
                  <a:latin typeface="Comic Sans MS" panose="030F0702030302020204" pitchFamily="66" charset="0"/>
                  <a:ea typeface="HG丸ｺﾞｼｯｸM-PRO" panose="020F0600000000000000" pitchFamily="50" charset="-128"/>
                </a:rPr>
                <a:t>CTDI</a:t>
              </a:r>
              <a:r>
                <a:rPr lang="en-US" altLang="ja-JP" sz="2400" b="1" baseline="-25000" dirty="0" err="1" smtClean="0">
                  <a:latin typeface="Comic Sans MS" panose="030F0702030302020204" pitchFamily="66" charset="0"/>
                  <a:ea typeface="HG丸ｺﾞｼｯｸM-PRO" panose="020F0600000000000000" pitchFamily="50" charset="-128"/>
                </a:rPr>
                <a:t>vol</a:t>
              </a:r>
              <a:r>
                <a:rPr lang="en-US" altLang="ja-JP" sz="2400" b="1" dirty="0" smtClean="0">
                  <a:latin typeface="Comic Sans MS" panose="030F0702030302020204" pitchFamily="66" charset="0"/>
                  <a:ea typeface="HG丸ｺﾞｼｯｸM-PRO" panose="020F0600000000000000" pitchFamily="50" charset="-128"/>
                </a:rPr>
                <a:t> </a:t>
              </a:r>
              <a:r>
                <a:rPr lang="ja-JP" altLang="en-US" sz="2400" b="1" dirty="0" smtClean="0">
                  <a:latin typeface="Comic Sans MS" panose="030F0702030302020204" pitchFamily="66" charset="0"/>
                  <a:ea typeface="HG丸ｺﾞｼｯｸM-PRO" panose="020F0600000000000000" pitchFamily="50" charset="-128"/>
                </a:rPr>
                <a:t>（</a:t>
              </a:r>
              <a:r>
                <a:rPr lang="en-US" altLang="ja-JP" sz="2400" b="1" dirty="0" smtClean="0">
                  <a:latin typeface="Comic Sans MS" panose="030F0702030302020204" pitchFamily="66" charset="0"/>
                  <a:ea typeface="HG丸ｺﾞｼｯｸM-PRO" panose="020F0600000000000000" pitchFamily="50" charset="-128"/>
                </a:rPr>
                <a:t>mGy</a:t>
              </a:r>
              <a:r>
                <a:rPr lang="ja-JP" altLang="en-US" sz="2400" b="1" dirty="0" smtClean="0">
                  <a:latin typeface="Comic Sans MS" panose="030F0702030302020204" pitchFamily="66" charset="0"/>
                  <a:ea typeface="HG丸ｺﾞｼｯｸM-PRO" panose="020F0600000000000000" pitchFamily="50" charset="-128"/>
                </a:rPr>
                <a:t>）</a:t>
              </a:r>
              <a:endParaRPr lang="ja-JP" altLang="en-US" sz="2400" b="1" dirty="0"/>
            </a:p>
          </p:txBody>
        </p:sp>
        <p:sp>
          <p:nvSpPr>
            <p:cNvPr id="24" name="正方形/長方形 23"/>
            <p:cNvSpPr/>
            <p:nvPr/>
          </p:nvSpPr>
          <p:spPr>
            <a:xfrm rot="16200000">
              <a:off x="4538306" y="1918860"/>
              <a:ext cx="850184" cy="354243"/>
            </a:xfrm>
            <a:prstGeom prst="rect">
              <a:avLst/>
            </a:prstGeom>
          </p:spPr>
          <p:txBody>
            <a:bodyPr wrap="none">
              <a:spAutoFit/>
            </a:bodyPr>
            <a:lstStyle/>
            <a:p>
              <a:r>
                <a:rPr lang="ja-JP" altLang="en-US" sz="2400" b="1" dirty="0" smtClean="0">
                  <a:latin typeface="Comic Sans MS" panose="030F0702030302020204" pitchFamily="66" charset="0"/>
                  <a:ea typeface="HG丸ｺﾞｼｯｸM-PRO" panose="020F0600000000000000" pitchFamily="50" charset="-128"/>
                </a:rPr>
                <a:t>度　数</a:t>
              </a:r>
              <a:endParaRPr lang="ja-JP" altLang="en-US" sz="2400" b="1" dirty="0"/>
            </a:p>
          </p:txBody>
        </p:sp>
        <p:sp>
          <p:nvSpPr>
            <p:cNvPr id="25" name="フリーフォーム 24"/>
            <p:cNvSpPr/>
            <p:nvPr/>
          </p:nvSpPr>
          <p:spPr>
            <a:xfrm>
              <a:off x="5192485" y="1208149"/>
              <a:ext cx="2830285" cy="1916052"/>
            </a:xfrm>
            <a:custGeom>
              <a:avLst/>
              <a:gdLst>
                <a:gd name="connsiteX0" fmla="*/ 0 w 2830285"/>
                <a:gd name="connsiteY0" fmla="*/ 1951324 h 1951324"/>
                <a:gd name="connsiteX1" fmla="*/ 359228 w 2830285"/>
                <a:gd name="connsiteY1" fmla="*/ 1820695 h 1951324"/>
                <a:gd name="connsiteX2" fmla="*/ 751114 w 2830285"/>
                <a:gd name="connsiteY2" fmla="*/ 1396152 h 1951324"/>
                <a:gd name="connsiteX3" fmla="*/ 1099457 w 2830285"/>
                <a:gd name="connsiteY3" fmla="*/ 525295 h 1951324"/>
                <a:gd name="connsiteX4" fmla="*/ 1360714 w 2830285"/>
                <a:gd name="connsiteY4" fmla="*/ 2781 h 1951324"/>
                <a:gd name="connsiteX5" fmla="*/ 1763485 w 2830285"/>
                <a:gd name="connsiteY5" fmla="*/ 743009 h 1951324"/>
                <a:gd name="connsiteX6" fmla="*/ 2090057 w 2830285"/>
                <a:gd name="connsiteY6" fmla="*/ 1439695 h 1951324"/>
                <a:gd name="connsiteX7" fmla="*/ 2460171 w 2830285"/>
                <a:gd name="connsiteY7" fmla="*/ 1842467 h 1951324"/>
                <a:gd name="connsiteX8" fmla="*/ 2830285 w 2830285"/>
                <a:gd name="connsiteY8" fmla="*/ 1951324 h 1951324"/>
                <a:gd name="connsiteX0" fmla="*/ 0 w 2830285"/>
                <a:gd name="connsiteY0" fmla="*/ 1948795 h 1948795"/>
                <a:gd name="connsiteX1" fmla="*/ 359228 w 2830285"/>
                <a:gd name="connsiteY1" fmla="*/ 1818166 h 1948795"/>
                <a:gd name="connsiteX2" fmla="*/ 751114 w 2830285"/>
                <a:gd name="connsiteY2" fmla="*/ 1393623 h 1948795"/>
                <a:gd name="connsiteX3" fmla="*/ 1099457 w 2830285"/>
                <a:gd name="connsiteY3" fmla="*/ 522766 h 1948795"/>
                <a:gd name="connsiteX4" fmla="*/ 1360714 w 2830285"/>
                <a:gd name="connsiteY4" fmla="*/ 252 h 1948795"/>
                <a:gd name="connsiteX5" fmla="*/ 1763485 w 2830285"/>
                <a:gd name="connsiteY5" fmla="*/ 468337 h 1948795"/>
                <a:gd name="connsiteX6" fmla="*/ 2090057 w 2830285"/>
                <a:gd name="connsiteY6" fmla="*/ 1437166 h 1948795"/>
                <a:gd name="connsiteX7" fmla="*/ 2460171 w 2830285"/>
                <a:gd name="connsiteY7" fmla="*/ 1839938 h 1948795"/>
                <a:gd name="connsiteX8" fmla="*/ 2830285 w 2830285"/>
                <a:gd name="connsiteY8" fmla="*/ 1948795 h 1948795"/>
                <a:gd name="connsiteX0" fmla="*/ 0 w 2830285"/>
                <a:gd name="connsiteY0" fmla="*/ 1948795 h 1948795"/>
                <a:gd name="connsiteX1" fmla="*/ 359228 w 2830285"/>
                <a:gd name="connsiteY1" fmla="*/ 1818166 h 1948795"/>
                <a:gd name="connsiteX2" fmla="*/ 751114 w 2830285"/>
                <a:gd name="connsiteY2" fmla="*/ 1393623 h 1948795"/>
                <a:gd name="connsiteX3" fmla="*/ 1012371 w 2830285"/>
                <a:gd name="connsiteY3" fmla="*/ 522766 h 1948795"/>
                <a:gd name="connsiteX4" fmla="*/ 1360714 w 2830285"/>
                <a:gd name="connsiteY4" fmla="*/ 252 h 1948795"/>
                <a:gd name="connsiteX5" fmla="*/ 1763485 w 2830285"/>
                <a:gd name="connsiteY5" fmla="*/ 468337 h 1948795"/>
                <a:gd name="connsiteX6" fmla="*/ 2090057 w 2830285"/>
                <a:gd name="connsiteY6" fmla="*/ 1437166 h 1948795"/>
                <a:gd name="connsiteX7" fmla="*/ 2460171 w 2830285"/>
                <a:gd name="connsiteY7" fmla="*/ 1839938 h 1948795"/>
                <a:gd name="connsiteX8" fmla="*/ 2830285 w 2830285"/>
                <a:gd name="connsiteY8" fmla="*/ 1948795 h 1948795"/>
                <a:gd name="connsiteX0" fmla="*/ 0 w 2830285"/>
                <a:gd name="connsiteY0" fmla="*/ 1916169 h 1916169"/>
                <a:gd name="connsiteX1" fmla="*/ 359228 w 2830285"/>
                <a:gd name="connsiteY1" fmla="*/ 1785540 h 1916169"/>
                <a:gd name="connsiteX2" fmla="*/ 751114 w 2830285"/>
                <a:gd name="connsiteY2" fmla="*/ 1360997 h 1916169"/>
                <a:gd name="connsiteX3" fmla="*/ 1012371 w 2830285"/>
                <a:gd name="connsiteY3" fmla="*/ 490140 h 1916169"/>
                <a:gd name="connsiteX4" fmla="*/ 1415143 w 2830285"/>
                <a:gd name="connsiteY4" fmla="*/ 283 h 1916169"/>
                <a:gd name="connsiteX5" fmla="*/ 1763485 w 2830285"/>
                <a:gd name="connsiteY5" fmla="*/ 435711 h 1916169"/>
                <a:gd name="connsiteX6" fmla="*/ 2090057 w 2830285"/>
                <a:gd name="connsiteY6" fmla="*/ 1404540 h 1916169"/>
                <a:gd name="connsiteX7" fmla="*/ 2460171 w 2830285"/>
                <a:gd name="connsiteY7" fmla="*/ 1807312 h 1916169"/>
                <a:gd name="connsiteX8" fmla="*/ 2830285 w 2830285"/>
                <a:gd name="connsiteY8" fmla="*/ 1916169 h 1916169"/>
                <a:gd name="connsiteX0" fmla="*/ 0 w 2830285"/>
                <a:gd name="connsiteY0" fmla="*/ 1916169 h 1916169"/>
                <a:gd name="connsiteX1" fmla="*/ 359228 w 2830285"/>
                <a:gd name="connsiteY1" fmla="*/ 1785540 h 1916169"/>
                <a:gd name="connsiteX2" fmla="*/ 751114 w 2830285"/>
                <a:gd name="connsiteY2" fmla="*/ 1360997 h 1916169"/>
                <a:gd name="connsiteX3" fmla="*/ 1012371 w 2830285"/>
                <a:gd name="connsiteY3" fmla="*/ 490140 h 1916169"/>
                <a:gd name="connsiteX4" fmla="*/ 1415143 w 2830285"/>
                <a:gd name="connsiteY4" fmla="*/ 283 h 1916169"/>
                <a:gd name="connsiteX5" fmla="*/ 1763485 w 2830285"/>
                <a:gd name="connsiteY5" fmla="*/ 435711 h 1916169"/>
                <a:gd name="connsiteX6" fmla="*/ 2090057 w 2830285"/>
                <a:gd name="connsiteY6" fmla="*/ 1404540 h 1916169"/>
                <a:gd name="connsiteX7" fmla="*/ 2460171 w 2830285"/>
                <a:gd name="connsiteY7" fmla="*/ 1807312 h 1916169"/>
                <a:gd name="connsiteX8" fmla="*/ 2830285 w 2830285"/>
                <a:gd name="connsiteY8" fmla="*/ 1916169 h 1916169"/>
                <a:gd name="connsiteX0" fmla="*/ 0 w 2830285"/>
                <a:gd name="connsiteY0" fmla="*/ 1916142 h 1916142"/>
                <a:gd name="connsiteX1" fmla="*/ 359228 w 2830285"/>
                <a:gd name="connsiteY1" fmla="*/ 1785513 h 1916142"/>
                <a:gd name="connsiteX2" fmla="*/ 751114 w 2830285"/>
                <a:gd name="connsiteY2" fmla="*/ 1360970 h 1916142"/>
                <a:gd name="connsiteX3" fmla="*/ 1012371 w 2830285"/>
                <a:gd name="connsiteY3" fmla="*/ 490113 h 1916142"/>
                <a:gd name="connsiteX4" fmla="*/ 1415143 w 2830285"/>
                <a:gd name="connsiteY4" fmla="*/ 256 h 1916142"/>
                <a:gd name="connsiteX5" fmla="*/ 1763485 w 2830285"/>
                <a:gd name="connsiteY5" fmla="*/ 435684 h 1916142"/>
                <a:gd name="connsiteX6" fmla="*/ 2079171 w 2830285"/>
                <a:gd name="connsiteY6" fmla="*/ 1262998 h 1916142"/>
                <a:gd name="connsiteX7" fmla="*/ 2460171 w 2830285"/>
                <a:gd name="connsiteY7" fmla="*/ 1807285 h 1916142"/>
                <a:gd name="connsiteX8" fmla="*/ 2830285 w 2830285"/>
                <a:gd name="connsiteY8" fmla="*/ 1916142 h 1916142"/>
                <a:gd name="connsiteX0" fmla="*/ 0 w 2830285"/>
                <a:gd name="connsiteY0" fmla="*/ 1916142 h 1916142"/>
                <a:gd name="connsiteX1" fmla="*/ 359228 w 2830285"/>
                <a:gd name="connsiteY1" fmla="*/ 1785513 h 1916142"/>
                <a:gd name="connsiteX2" fmla="*/ 772886 w 2830285"/>
                <a:gd name="connsiteY2" fmla="*/ 1262999 h 1916142"/>
                <a:gd name="connsiteX3" fmla="*/ 1012371 w 2830285"/>
                <a:gd name="connsiteY3" fmla="*/ 490113 h 1916142"/>
                <a:gd name="connsiteX4" fmla="*/ 1415143 w 2830285"/>
                <a:gd name="connsiteY4" fmla="*/ 256 h 1916142"/>
                <a:gd name="connsiteX5" fmla="*/ 1763485 w 2830285"/>
                <a:gd name="connsiteY5" fmla="*/ 435684 h 1916142"/>
                <a:gd name="connsiteX6" fmla="*/ 2079171 w 2830285"/>
                <a:gd name="connsiteY6" fmla="*/ 1262998 h 1916142"/>
                <a:gd name="connsiteX7" fmla="*/ 2460171 w 2830285"/>
                <a:gd name="connsiteY7" fmla="*/ 1807285 h 1916142"/>
                <a:gd name="connsiteX8" fmla="*/ 2830285 w 2830285"/>
                <a:gd name="connsiteY8" fmla="*/ 1916142 h 1916142"/>
                <a:gd name="connsiteX0" fmla="*/ 0 w 2830285"/>
                <a:gd name="connsiteY0" fmla="*/ 1916052 h 1916052"/>
                <a:gd name="connsiteX1" fmla="*/ 359228 w 2830285"/>
                <a:gd name="connsiteY1" fmla="*/ 1785423 h 1916052"/>
                <a:gd name="connsiteX2" fmla="*/ 772886 w 2830285"/>
                <a:gd name="connsiteY2" fmla="*/ 1262909 h 1916052"/>
                <a:gd name="connsiteX3" fmla="*/ 1045028 w 2830285"/>
                <a:gd name="connsiteY3" fmla="*/ 479138 h 1916052"/>
                <a:gd name="connsiteX4" fmla="*/ 1415143 w 2830285"/>
                <a:gd name="connsiteY4" fmla="*/ 166 h 1916052"/>
                <a:gd name="connsiteX5" fmla="*/ 1763485 w 2830285"/>
                <a:gd name="connsiteY5" fmla="*/ 435594 h 1916052"/>
                <a:gd name="connsiteX6" fmla="*/ 2079171 w 2830285"/>
                <a:gd name="connsiteY6" fmla="*/ 1262908 h 1916052"/>
                <a:gd name="connsiteX7" fmla="*/ 2460171 w 2830285"/>
                <a:gd name="connsiteY7" fmla="*/ 1807195 h 1916052"/>
                <a:gd name="connsiteX8" fmla="*/ 2830285 w 2830285"/>
                <a:gd name="connsiteY8" fmla="*/ 1916052 h 1916052"/>
                <a:gd name="connsiteX0" fmla="*/ 0 w 2830285"/>
                <a:gd name="connsiteY0" fmla="*/ 1916052 h 1916052"/>
                <a:gd name="connsiteX1" fmla="*/ 359228 w 2830285"/>
                <a:gd name="connsiteY1" fmla="*/ 1785423 h 1916052"/>
                <a:gd name="connsiteX2" fmla="*/ 772886 w 2830285"/>
                <a:gd name="connsiteY2" fmla="*/ 1262909 h 1916052"/>
                <a:gd name="connsiteX3" fmla="*/ 1045028 w 2830285"/>
                <a:gd name="connsiteY3" fmla="*/ 479138 h 1916052"/>
                <a:gd name="connsiteX4" fmla="*/ 1415143 w 2830285"/>
                <a:gd name="connsiteY4" fmla="*/ 166 h 1916052"/>
                <a:gd name="connsiteX5" fmla="*/ 1763485 w 2830285"/>
                <a:gd name="connsiteY5" fmla="*/ 435594 h 1916052"/>
                <a:gd name="connsiteX6" fmla="*/ 2079171 w 2830285"/>
                <a:gd name="connsiteY6" fmla="*/ 1262908 h 1916052"/>
                <a:gd name="connsiteX7" fmla="*/ 2460171 w 2830285"/>
                <a:gd name="connsiteY7" fmla="*/ 1807195 h 1916052"/>
                <a:gd name="connsiteX8" fmla="*/ 2830285 w 2830285"/>
                <a:gd name="connsiteY8" fmla="*/ 1916052 h 1916052"/>
                <a:gd name="connsiteX0" fmla="*/ 0 w 2830285"/>
                <a:gd name="connsiteY0" fmla="*/ 1916052 h 1916052"/>
                <a:gd name="connsiteX1" fmla="*/ 359228 w 2830285"/>
                <a:gd name="connsiteY1" fmla="*/ 1785423 h 1916052"/>
                <a:gd name="connsiteX2" fmla="*/ 772886 w 2830285"/>
                <a:gd name="connsiteY2" fmla="*/ 1262909 h 1916052"/>
                <a:gd name="connsiteX3" fmla="*/ 1088570 w 2830285"/>
                <a:gd name="connsiteY3" fmla="*/ 479138 h 1916052"/>
                <a:gd name="connsiteX4" fmla="*/ 1415143 w 2830285"/>
                <a:gd name="connsiteY4" fmla="*/ 166 h 1916052"/>
                <a:gd name="connsiteX5" fmla="*/ 1763485 w 2830285"/>
                <a:gd name="connsiteY5" fmla="*/ 435594 h 1916052"/>
                <a:gd name="connsiteX6" fmla="*/ 2079171 w 2830285"/>
                <a:gd name="connsiteY6" fmla="*/ 1262908 h 1916052"/>
                <a:gd name="connsiteX7" fmla="*/ 2460171 w 2830285"/>
                <a:gd name="connsiteY7" fmla="*/ 1807195 h 1916052"/>
                <a:gd name="connsiteX8" fmla="*/ 2830285 w 2830285"/>
                <a:gd name="connsiteY8" fmla="*/ 1916052 h 191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0285" h="1916052">
                  <a:moveTo>
                    <a:pt x="0" y="1916052"/>
                  </a:moveTo>
                  <a:cubicBezTo>
                    <a:pt x="117021" y="1897002"/>
                    <a:pt x="230414" y="1894280"/>
                    <a:pt x="359228" y="1785423"/>
                  </a:cubicBezTo>
                  <a:cubicBezTo>
                    <a:pt x="488042" y="1676566"/>
                    <a:pt x="651329" y="1480623"/>
                    <a:pt x="772886" y="1262909"/>
                  </a:cubicBezTo>
                  <a:cubicBezTo>
                    <a:pt x="894443" y="1045195"/>
                    <a:pt x="981527" y="689595"/>
                    <a:pt x="1088570" y="479138"/>
                  </a:cubicBezTo>
                  <a:cubicBezTo>
                    <a:pt x="1195613" y="268681"/>
                    <a:pt x="1302657" y="7423"/>
                    <a:pt x="1415143" y="166"/>
                  </a:cubicBezTo>
                  <a:cubicBezTo>
                    <a:pt x="1527629" y="-7091"/>
                    <a:pt x="1652814" y="225137"/>
                    <a:pt x="1763485" y="435594"/>
                  </a:cubicBezTo>
                  <a:cubicBezTo>
                    <a:pt x="1874156" y="646051"/>
                    <a:pt x="1963057" y="1034308"/>
                    <a:pt x="2079171" y="1262908"/>
                  </a:cubicBezTo>
                  <a:cubicBezTo>
                    <a:pt x="2195285" y="1491508"/>
                    <a:pt x="2334985" y="1698338"/>
                    <a:pt x="2460171" y="1807195"/>
                  </a:cubicBezTo>
                  <a:cubicBezTo>
                    <a:pt x="2585357" y="1916052"/>
                    <a:pt x="2706913" y="1904259"/>
                    <a:pt x="2830285" y="1916052"/>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a:solidFill>
                  <a:prstClr val="white"/>
                </a:solidFill>
              </a:endParaRPr>
            </a:p>
          </p:txBody>
        </p:sp>
      </p:grpSp>
      <p:grpSp>
        <p:nvGrpSpPr>
          <p:cNvPr id="2" name="グループ化 1"/>
          <p:cNvGrpSpPr/>
          <p:nvPr/>
        </p:nvGrpSpPr>
        <p:grpSpPr>
          <a:xfrm>
            <a:off x="3741847" y="1707936"/>
            <a:ext cx="3137397" cy="3020301"/>
            <a:chOff x="3741847" y="1707936"/>
            <a:chExt cx="3137397" cy="3020301"/>
          </a:xfrm>
        </p:grpSpPr>
        <p:sp>
          <p:nvSpPr>
            <p:cNvPr id="28" name="正方形/長方形 27"/>
            <p:cNvSpPr/>
            <p:nvPr/>
          </p:nvSpPr>
          <p:spPr>
            <a:xfrm>
              <a:off x="3741847" y="1707936"/>
              <a:ext cx="3137397" cy="523220"/>
            </a:xfrm>
            <a:prstGeom prst="rect">
              <a:avLst/>
            </a:prstGeom>
          </p:spPr>
          <p:txBody>
            <a:bodyPr wrap="none">
              <a:spAutoFit/>
            </a:bodyPr>
            <a:lstStyle/>
            <a:p>
              <a:r>
                <a:rPr lang="en-US" altLang="ja-JP" sz="2800" b="1" dirty="0">
                  <a:solidFill>
                    <a:srgbClr val="00B050"/>
                  </a:solidFill>
                  <a:latin typeface="Comic Sans MS" panose="030F0702030302020204" pitchFamily="66" charset="0"/>
                  <a:ea typeface="HG丸ｺﾞｼｯｸM-PRO" panose="020F0600000000000000" pitchFamily="50" charset="-128"/>
                </a:rPr>
                <a:t>75</a:t>
              </a:r>
              <a:r>
                <a:rPr lang="ja-JP" altLang="en-US" sz="2800" b="1" dirty="0">
                  <a:solidFill>
                    <a:srgbClr val="00B050"/>
                  </a:solidFill>
                  <a:latin typeface="Comic Sans MS" panose="030F0702030302020204" pitchFamily="66" charset="0"/>
                  <a:ea typeface="HG丸ｺﾞｼｯｸM-PRO" panose="020F0600000000000000" pitchFamily="50" charset="-128"/>
                </a:rPr>
                <a:t>パーセンタイル</a:t>
              </a:r>
              <a:endParaRPr lang="ja-JP" altLang="en-US" sz="2800" b="1" dirty="0">
                <a:solidFill>
                  <a:srgbClr val="00B050"/>
                </a:solidFill>
              </a:endParaRPr>
            </a:p>
          </p:txBody>
        </p:sp>
        <p:cxnSp>
          <p:nvCxnSpPr>
            <p:cNvPr id="27" name="直線コネクタ 26"/>
            <p:cNvCxnSpPr/>
            <p:nvPr/>
          </p:nvCxnSpPr>
          <p:spPr>
            <a:xfrm>
              <a:off x="4099285" y="2231156"/>
              <a:ext cx="0" cy="2497081"/>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sp>
        <p:nvSpPr>
          <p:cNvPr id="33" name="タイトル 1"/>
          <p:cNvSpPr txBox="1">
            <a:spLocks/>
          </p:cNvSpPr>
          <p:nvPr/>
        </p:nvSpPr>
        <p:spPr>
          <a:xfrm>
            <a:off x="8205745" y="2323967"/>
            <a:ext cx="4314532" cy="104378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b="0" kern="1200">
                <a:solidFill>
                  <a:schemeClr val="tx2">
                    <a:lumMod val="60000"/>
                    <a:lumOff val="40000"/>
                  </a:schemeClr>
                </a:solidFill>
                <a:latin typeface="+mj-lt"/>
                <a:ea typeface="+mj-ea"/>
                <a:cs typeface="+mj-cs"/>
              </a:defRPr>
            </a:lvl1pPr>
          </a:lstStyle>
          <a:p>
            <a:pPr>
              <a:lnSpc>
                <a:spcPct val="110000"/>
              </a:lnSpc>
            </a:pPr>
            <a:endParaRPr lang="ja-JP" altLang="en-US" sz="2400" baseline="-25000" dirty="0">
              <a:solidFill>
                <a:schemeClr val="tx1"/>
              </a:solidFill>
              <a:latin typeface="Comic Sans MS" panose="030F0702030302020204" pitchFamily="66" charset="0"/>
              <a:ea typeface="HG丸ｺﾞｼｯｸM-PRO" panose="020F0600000000000000" pitchFamily="50" charset="-128"/>
            </a:endParaRPr>
          </a:p>
        </p:txBody>
      </p:sp>
      <p:sp>
        <p:nvSpPr>
          <p:cNvPr id="26" name="正方形/長方形 25"/>
          <p:cNvSpPr/>
          <p:nvPr/>
        </p:nvSpPr>
        <p:spPr>
          <a:xfrm>
            <a:off x="0" y="514226"/>
            <a:ext cx="8856984" cy="523220"/>
          </a:xfrm>
          <a:prstGeom prst="rect">
            <a:avLst/>
          </a:prstGeom>
        </p:spPr>
        <p:txBody>
          <a:bodyPr wrap="square">
            <a:spAutoFit/>
          </a:bodyPr>
          <a:lstStyle/>
          <a:p>
            <a:pPr marL="971550" lvl="1" indent="-514350">
              <a:buFont typeface="+mj-ea"/>
              <a:buAutoNum type="circleNumDbPlain" startAt="3"/>
            </a:pPr>
            <a:r>
              <a:rPr lang="en-US" altLang="ja-JP" sz="2800" kern="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75</a:t>
            </a:r>
            <a:r>
              <a:rPr lang="ja-JP" altLang="en-US" sz="2800" kern="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パーセンタイル値を設定</a:t>
            </a:r>
            <a:endParaRPr lang="en-US" altLang="ja-JP" sz="2800" kern="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endParaRPr>
          </a:p>
        </p:txBody>
      </p:sp>
      <p:sp>
        <p:nvSpPr>
          <p:cNvPr id="36" name="正方形/長方形 35"/>
          <p:cNvSpPr/>
          <p:nvPr/>
        </p:nvSpPr>
        <p:spPr>
          <a:xfrm>
            <a:off x="4511021" y="2289613"/>
            <a:ext cx="4598267" cy="1384995"/>
          </a:xfrm>
          <a:prstGeom prst="rect">
            <a:avLst/>
          </a:prstGeom>
        </p:spPr>
        <p:txBody>
          <a:bodyPr wrap="square">
            <a:spAutoFit/>
          </a:bodyPr>
          <a:lstStyle/>
          <a:p>
            <a:r>
              <a:rPr lang="ja-JP" altLang="en-US" sz="2800" b="1" dirty="0" smtClean="0">
                <a:solidFill>
                  <a:srgbClr val="00B050"/>
                </a:solidFill>
                <a:latin typeface="Comic Sans MS" panose="030F0702030302020204" pitchFamily="66" charset="0"/>
                <a:ea typeface="HG丸ｺﾞｼｯｸM-PRO" panose="020F0600000000000000" pitchFamily="50" charset="-128"/>
              </a:rPr>
              <a:t>値</a:t>
            </a:r>
            <a:r>
              <a:rPr lang="ja-JP" altLang="en-US" sz="2800" b="1" dirty="0">
                <a:solidFill>
                  <a:srgbClr val="00B050"/>
                </a:solidFill>
                <a:latin typeface="Comic Sans MS" panose="030F0702030302020204" pitchFamily="66" charset="0"/>
                <a:ea typeface="HG丸ｺﾞｼｯｸM-PRO" panose="020F0600000000000000" pitchFamily="50" charset="-128"/>
              </a:rPr>
              <a:t>を超えている場合に、線量を下げることを検討すべきであるとされる</a:t>
            </a:r>
            <a:r>
              <a:rPr lang="ja-JP" altLang="en-US" sz="2800" b="1" dirty="0" smtClean="0">
                <a:solidFill>
                  <a:srgbClr val="00B050"/>
                </a:solidFill>
                <a:latin typeface="Comic Sans MS" panose="030F0702030302020204" pitchFamily="66" charset="0"/>
                <a:ea typeface="HG丸ｺﾞｼｯｸM-PRO" panose="020F0600000000000000" pitchFamily="50" charset="-128"/>
              </a:rPr>
              <a:t>目安</a:t>
            </a:r>
            <a:endParaRPr lang="ja-JP" altLang="en-US" sz="2800" b="1" dirty="0">
              <a:solidFill>
                <a:srgbClr val="00B050"/>
              </a:solidFill>
              <a:latin typeface="Comic Sans MS" panose="030F0702030302020204" pitchFamily="66" charset="0"/>
              <a:ea typeface="HG丸ｺﾞｼｯｸM-PRO" panose="020F0600000000000000" pitchFamily="50" charset="-128"/>
            </a:endParaRPr>
          </a:p>
        </p:txBody>
      </p:sp>
      <p:sp>
        <p:nvSpPr>
          <p:cNvPr id="38" name="テキスト ボックス 37"/>
          <p:cNvSpPr txBox="1"/>
          <p:nvPr/>
        </p:nvSpPr>
        <p:spPr>
          <a:xfrm>
            <a:off x="6474261" y="4042202"/>
            <a:ext cx="1375846" cy="707886"/>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4000" b="1" i="0" u="none" strike="noStrike" kern="0" cap="none" spc="0" normalizeH="0" baseline="0" noProof="0" dirty="0" smtClean="0">
                <a:ln>
                  <a:noFill/>
                </a:ln>
                <a:solidFill>
                  <a:prstClr val="black"/>
                </a:solidFill>
                <a:effectLst/>
                <a:uLnTx/>
                <a:uFillTx/>
                <a:latin typeface="Comic Sans MS" panose="030F0702030302020204" pitchFamily="66" charset="0"/>
                <a:ea typeface="HG丸ｺﾞｼｯｸM-PRO" panose="020F0600000000000000" pitchFamily="50" charset="-128"/>
                <a:cs typeface="+mn-cs"/>
              </a:rPr>
              <a:t>DRL</a:t>
            </a:r>
          </a:p>
        </p:txBody>
      </p:sp>
      <p:sp>
        <p:nvSpPr>
          <p:cNvPr id="15" name="正方形/長方形 14"/>
          <p:cNvSpPr/>
          <p:nvPr/>
        </p:nvSpPr>
        <p:spPr>
          <a:xfrm>
            <a:off x="395536" y="1037446"/>
            <a:ext cx="7668165" cy="461665"/>
          </a:xfrm>
          <a:prstGeom prst="rect">
            <a:avLst/>
          </a:prstGeom>
        </p:spPr>
        <p:txBody>
          <a:bodyPr wrap="square">
            <a:spAutoFit/>
          </a:bodyPr>
          <a:lstStyle/>
          <a:p>
            <a:pPr lvl="1">
              <a:spcBef>
                <a:spcPts val="1200"/>
              </a:spcBef>
            </a:pPr>
            <a:r>
              <a:rPr lang="ja-JP" altLang="en-US" sz="2400"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（最適化</a:t>
            </a:r>
            <a:r>
              <a:rPr lang="ja-JP" altLang="en-US" sz="2400"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が進んでいる場合はこの限りでは</a:t>
            </a:r>
            <a:r>
              <a:rPr lang="ja-JP" altLang="en-US" sz="2400"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ない）</a:t>
            </a:r>
            <a:endParaRPr lang="en-US" altLang="ja-JP" sz="2400" kern="0"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endParaRPr>
          </a:p>
        </p:txBody>
      </p:sp>
    </p:spTree>
    <p:extLst>
      <p:ext uri="{BB962C8B-B14F-4D97-AF65-F5344CB8AC3E}">
        <p14:creationId xmlns:p14="http://schemas.microsoft.com/office/powerpoint/2010/main" val="2319204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ssolv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dissolv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628757" y="332656"/>
            <a:ext cx="8292440" cy="1384995"/>
          </a:xfrm>
          <a:prstGeom prst="rect">
            <a:avLst/>
          </a:prstGeom>
        </p:spPr>
        <p:txBody>
          <a:bodyPr wrap="square">
            <a:spAutoFit/>
          </a:bodyPr>
          <a:lstStyle/>
          <a:p>
            <a:pPr marL="342900" indent="-342900">
              <a:buFont typeface="Wingdings" panose="05000000000000000000" pitchFamily="2" charset="2"/>
              <a:buChar char="l"/>
            </a:pPr>
            <a:r>
              <a:rPr lang="ja-JP" altLang="en-US" sz="2800" kern="0"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自施設</a:t>
            </a:r>
            <a:r>
              <a:rPr lang="ja-JP" altLang="en-US" sz="2800" kern="0"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の代表値が</a:t>
            </a:r>
            <a:r>
              <a:rPr lang="en-US" altLang="ja-JP" sz="2800" kern="0"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DRL</a:t>
            </a:r>
            <a:r>
              <a:rPr lang="ja-JP" altLang="en-US" sz="2800" kern="0"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を超えている場合、臨床的に正当な理由がない</a:t>
            </a:r>
            <a:r>
              <a:rPr lang="ja-JP" altLang="en-US" sz="2800" kern="0"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限り、撮影条件や検査のプロトコルなどの見直しを行うべき</a:t>
            </a:r>
            <a:endParaRPr lang="en-US" altLang="ja-JP" sz="2800" kern="0"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endParaRPr>
          </a:p>
        </p:txBody>
      </p:sp>
      <p:grpSp>
        <p:nvGrpSpPr>
          <p:cNvPr id="3" name="グループ化 2"/>
          <p:cNvGrpSpPr/>
          <p:nvPr/>
        </p:nvGrpSpPr>
        <p:grpSpPr>
          <a:xfrm>
            <a:off x="1471797" y="1988840"/>
            <a:ext cx="6606359" cy="3763784"/>
            <a:chOff x="4262949" y="3645024"/>
            <a:chExt cx="4590124" cy="2615091"/>
          </a:xfrm>
        </p:grpSpPr>
        <p:grpSp>
          <p:nvGrpSpPr>
            <p:cNvPr id="43" name="グループ化 42"/>
            <p:cNvGrpSpPr/>
            <p:nvPr/>
          </p:nvGrpSpPr>
          <p:grpSpPr>
            <a:xfrm>
              <a:off x="4262949" y="3645024"/>
              <a:ext cx="4590124" cy="2311849"/>
              <a:chOff x="2251756" y="4041422"/>
              <a:chExt cx="4890744" cy="2311849"/>
            </a:xfrm>
          </p:grpSpPr>
          <p:pic>
            <p:nvPicPr>
              <p:cNvPr id="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398" y="4233863"/>
                <a:ext cx="3590925" cy="1955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5" name="グループ化 44"/>
              <p:cNvGrpSpPr/>
              <p:nvPr/>
            </p:nvGrpSpPr>
            <p:grpSpPr>
              <a:xfrm>
                <a:off x="2744092" y="4041422"/>
                <a:ext cx="3727676" cy="2167907"/>
                <a:chOff x="2106149" y="4231386"/>
                <a:chExt cx="3168000" cy="2167907"/>
              </a:xfrm>
            </p:grpSpPr>
            <p:cxnSp>
              <p:nvCxnSpPr>
                <p:cNvPr id="49" name="直線コネクタ 48"/>
                <p:cNvCxnSpPr/>
                <p:nvPr/>
              </p:nvCxnSpPr>
              <p:spPr>
                <a:xfrm>
                  <a:off x="2106149" y="4231386"/>
                  <a:ext cx="0" cy="2167907"/>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50" name="直線コネクタ 49"/>
                <p:cNvCxnSpPr/>
                <p:nvPr/>
              </p:nvCxnSpPr>
              <p:spPr>
                <a:xfrm flipH="1">
                  <a:off x="2106149" y="6399293"/>
                  <a:ext cx="3168000" cy="0"/>
                </a:xfrm>
                <a:prstGeom prst="line">
                  <a:avLst/>
                </a:prstGeom>
                <a:ln w="50800"/>
              </p:spPr>
              <p:style>
                <a:lnRef idx="2">
                  <a:schemeClr val="accent1"/>
                </a:lnRef>
                <a:fillRef idx="0">
                  <a:schemeClr val="accent1"/>
                </a:fillRef>
                <a:effectRef idx="1">
                  <a:schemeClr val="accent1"/>
                </a:effectRef>
                <a:fontRef idx="minor">
                  <a:schemeClr val="tx1"/>
                </a:fontRef>
              </p:style>
            </p:cxnSp>
          </p:grpSp>
          <p:sp>
            <p:nvSpPr>
              <p:cNvPr id="46" name="テキスト ボックス 45"/>
              <p:cNvSpPr txBox="1"/>
              <p:nvPr/>
            </p:nvSpPr>
            <p:spPr>
              <a:xfrm>
                <a:off x="6471768" y="5989736"/>
                <a:ext cx="670732" cy="363535"/>
              </a:xfrm>
              <a:prstGeom prst="rect">
                <a:avLst/>
              </a:prstGeom>
              <a:noFill/>
            </p:spPr>
            <p:txBody>
              <a:bodyPr wrap="none" rtlCol="0">
                <a:spAutoFit/>
              </a:bodyPr>
              <a:lstStyle/>
              <a:p>
                <a:r>
                  <a:rPr lang="ja-JP" altLang="en-US" sz="2800" b="1"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線量</a:t>
                </a:r>
              </a:p>
            </p:txBody>
          </p:sp>
          <p:sp>
            <p:nvSpPr>
              <p:cNvPr id="47" name="テキスト ボックス 46"/>
              <p:cNvSpPr txBox="1"/>
              <p:nvPr/>
            </p:nvSpPr>
            <p:spPr>
              <a:xfrm>
                <a:off x="2251756" y="4547800"/>
                <a:ext cx="455699" cy="802584"/>
              </a:xfrm>
              <a:prstGeom prst="rect">
                <a:avLst/>
              </a:prstGeom>
              <a:noFill/>
            </p:spPr>
            <p:txBody>
              <a:bodyPr vert="eaVert" wrap="none" rtlCol="0">
                <a:spAutoFit/>
              </a:bodyPr>
              <a:lstStyle/>
              <a:p>
                <a:r>
                  <a:rPr lang="ja-JP" altLang="en-US" sz="2800" b="1"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頻　度</a:t>
                </a:r>
                <a:endParaRPr lang="ja-JP" altLang="en-US" sz="2800" b="1"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endParaRPr>
              </a:p>
            </p:txBody>
          </p:sp>
          <p:cxnSp>
            <p:nvCxnSpPr>
              <p:cNvPr id="48" name="直線コネクタ 47"/>
              <p:cNvCxnSpPr/>
              <p:nvPr/>
            </p:nvCxnSpPr>
            <p:spPr>
              <a:xfrm>
                <a:off x="4997339" y="4041422"/>
                <a:ext cx="0" cy="2170810"/>
              </a:xfrm>
              <a:prstGeom prst="line">
                <a:avLst/>
              </a:prstGeom>
              <a:ln w="28575">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sp>
          <p:nvSpPr>
            <p:cNvPr id="51" name="テキスト ボックス 50"/>
            <p:cNvSpPr txBox="1"/>
            <p:nvPr/>
          </p:nvSpPr>
          <p:spPr>
            <a:xfrm>
              <a:off x="6492557" y="5896580"/>
              <a:ext cx="605001" cy="363535"/>
            </a:xfrm>
            <a:prstGeom prst="rect">
              <a:avLst/>
            </a:prstGeom>
            <a:noFill/>
          </p:spPr>
          <p:txBody>
            <a:bodyPr wrap="none" rtlCol="0">
              <a:spAutoFit/>
            </a:bodyPr>
            <a:lstStyle/>
            <a:p>
              <a:r>
                <a:rPr lang="en-US" altLang="ja-JP" sz="2800" b="1" dirty="0" smtClean="0">
                  <a:solidFill>
                    <a:srgbClr val="FF0000"/>
                  </a:solidFill>
                  <a:latin typeface="Comic Sans MS" panose="030F0702030302020204" pitchFamily="66" charset="0"/>
                  <a:ea typeface="HG丸ｺﾞｼｯｸM-PRO" panose="020F0600000000000000" pitchFamily="50" charset="-128"/>
                  <a:cs typeface="メイリオ" panose="020B0604030504040204" pitchFamily="50" charset="-128"/>
                </a:rPr>
                <a:t>DRL</a:t>
              </a:r>
              <a:endParaRPr lang="ja-JP" altLang="en-US" sz="2800" b="1" dirty="0">
                <a:solidFill>
                  <a:srgbClr val="FF0000"/>
                </a:solidFill>
                <a:latin typeface="Comic Sans MS" panose="030F0702030302020204" pitchFamily="66" charset="0"/>
                <a:ea typeface="HG丸ｺﾞｼｯｸM-PRO" panose="020F0600000000000000" pitchFamily="50" charset="-128"/>
                <a:cs typeface="メイリオ" panose="020B0604030504040204" pitchFamily="50" charset="-128"/>
              </a:endParaRPr>
            </a:p>
          </p:txBody>
        </p:sp>
        <p:sp>
          <p:nvSpPr>
            <p:cNvPr id="52" name="円/楕円 51"/>
            <p:cNvSpPr/>
            <p:nvPr/>
          </p:nvSpPr>
          <p:spPr>
            <a:xfrm>
              <a:off x="7023194" y="4748632"/>
              <a:ext cx="180000" cy="18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b="1">
                <a:solidFill>
                  <a:prstClr val="white"/>
                </a:solidFill>
                <a:latin typeface="Comic Sans MS" panose="030F0702030302020204" pitchFamily="66" charset="0"/>
                <a:ea typeface="HG丸ｺﾞｼｯｸM-PRO" panose="020F0600000000000000" pitchFamily="50" charset="-128"/>
              </a:endParaRPr>
            </a:p>
          </p:txBody>
        </p:sp>
        <p:sp>
          <p:nvSpPr>
            <p:cNvPr id="54" name="テキスト ボックス 53"/>
            <p:cNvSpPr txBox="1"/>
            <p:nvPr/>
          </p:nvSpPr>
          <p:spPr>
            <a:xfrm>
              <a:off x="7186978" y="4673554"/>
              <a:ext cx="880103" cy="363535"/>
            </a:xfrm>
            <a:prstGeom prst="rect">
              <a:avLst/>
            </a:prstGeom>
            <a:noFill/>
          </p:spPr>
          <p:txBody>
            <a:bodyPr wrap="none" rtlCol="0">
              <a:spAutoFit/>
            </a:bodyPr>
            <a:lstStyle/>
            <a:p>
              <a:r>
                <a:rPr lang="ja-JP" altLang="en-US" sz="2800" b="1" dirty="0">
                  <a:solidFill>
                    <a:srgbClr val="FF0000"/>
                  </a:solidFill>
                  <a:latin typeface="Comic Sans MS" panose="030F0702030302020204" pitchFamily="66" charset="0"/>
                  <a:ea typeface="HG丸ｺﾞｼｯｸM-PRO" panose="020F0600000000000000" pitchFamily="50" charset="-128"/>
                </a:rPr>
                <a:t>自</a:t>
              </a:r>
              <a:r>
                <a:rPr lang="ja-JP" altLang="en-US" sz="2800" b="1" dirty="0" smtClean="0">
                  <a:solidFill>
                    <a:srgbClr val="FF0000"/>
                  </a:solidFill>
                  <a:latin typeface="Comic Sans MS" panose="030F0702030302020204" pitchFamily="66" charset="0"/>
                  <a:ea typeface="HG丸ｺﾞｼｯｸM-PRO" panose="020F0600000000000000" pitchFamily="50" charset="-128"/>
                </a:rPr>
                <a:t>施設</a:t>
              </a:r>
              <a:endParaRPr lang="ja-JP" altLang="en-US" sz="2800" b="1" dirty="0">
                <a:solidFill>
                  <a:srgbClr val="FF0000"/>
                </a:solidFill>
                <a:latin typeface="Comic Sans MS" panose="030F0702030302020204" pitchFamily="66" charset="0"/>
                <a:ea typeface="HG丸ｺﾞｼｯｸM-PRO" panose="020F0600000000000000" pitchFamily="50" charset="-128"/>
              </a:endParaRPr>
            </a:p>
          </p:txBody>
        </p:sp>
      </p:grpSp>
    </p:spTree>
    <p:extLst>
      <p:ext uri="{BB962C8B-B14F-4D97-AF65-F5344CB8AC3E}">
        <p14:creationId xmlns:p14="http://schemas.microsoft.com/office/powerpoint/2010/main" val="23613586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25588" t="7037" r="27143" b="4412"/>
          <a:stretch/>
        </p:blipFill>
        <p:spPr>
          <a:xfrm>
            <a:off x="305829" y="1731611"/>
            <a:ext cx="4386846" cy="4622592"/>
          </a:xfrm>
          <a:prstGeom prst="rect">
            <a:avLst/>
          </a:prstGeom>
        </p:spPr>
      </p:pic>
      <p:pic>
        <p:nvPicPr>
          <p:cNvPr id="3" name="図 2"/>
          <p:cNvPicPr>
            <a:picLocks noChangeAspect="1"/>
          </p:cNvPicPr>
          <p:nvPr/>
        </p:nvPicPr>
        <p:blipFill rotWithShape="1">
          <a:blip r:embed="rId4"/>
          <a:srcRect l="-1" t="2926" r="416"/>
          <a:stretch/>
        </p:blipFill>
        <p:spPr>
          <a:xfrm>
            <a:off x="5257731" y="1646934"/>
            <a:ext cx="3544714" cy="4989430"/>
          </a:xfrm>
          <a:prstGeom prst="rect">
            <a:avLst/>
          </a:prstGeom>
        </p:spPr>
      </p:pic>
      <p:sp>
        <p:nvSpPr>
          <p:cNvPr id="6" name="タイトル 1"/>
          <p:cNvSpPr>
            <a:spLocks noGrp="1"/>
          </p:cNvSpPr>
          <p:nvPr>
            <p:ph type="title"/>
          </p:nvPr>
        </p:nvSpPr>
        <p:spPr>
          <a:xfrm>
            <a:off x="-68600" y="-8344"/>
            <a:ext cx="9144000" cy="864096"/>
          </a:xfrm>
        </p:spPr>
        <p:txBody>
          <a:bodyPr>
            <a:normAutofit/>
          </a:bodyPr>
          <a:lstStyle/>
          <a:p>
            <a:pPr algn="ctr"/>
            <a:r>
              <a:rPr lang="ja-JP" altLang="en-US" sz="3200" b="1" dirty="0" smtClean="0">
                <a:solidFill>
                  <a:schemeClr val="tx1"/>
                </a:solidFill>
                <a:latin typeface="Comic Sans MS" panose="030F0702030302020204" pitchFamily="66" charset="0"/>
                <a:ea typeface="HG丸ｺﾞｼｯｸM-PRO" panose="020F0600000000000000" pitchFamily="50" charset="-128"/>
              </a:rPr>
              <a:t>日本における</a:t>
            </a:r>
            <a:r>
              <a:rPr lang="en-US" altLang="ja-JP" sz="3200" b="1" dirty="0" smtClean="0">
                <a:solidFill>
                  <a:schemeClr val="tx1"/>
                </a:solidFill>
                <a:latin typeface="Comic Sans MS" panose="030F0702030302020204" pitchFamily="66" charset="0"/>
                <a:ea typeface="HG丸ｺﾞｼｯｸM-PRO" panose="020F0600000000000000" pitchFamily="50" charset="-128"/>
              </a:rPr>
              <a:t>DRLs</a:t>
            </a:r>
            <a:r>
              <a:rPr lang="ja-JP" altLang="en-US" sz="3200" b="1" dirty="0" smtClean="0">
                <a:solidFill>
                  <a:schemeClr val="tx1"/>
                </a:solidFill>
                <a:latin typeface="Comic Sans MS" panose="030F0702030302020204" pitchFamily="66" charset="0"/>
                <a:ea typeface="HG丸ｺﾞｼｯｸM-PRO" panose="020F0600000000000000" pitchFamily="50" charset="-128"/>
              </a:rPr>
              <a:t>の決定</a:t>
            </a:r>
            <a:endParaRPr kumimoji="1" lang="ja-JP" altLang="en-US" sz="3200" b="1" baseline="-25000" dirty="0">
              <a:solidFill>
                <a:schemeClr val="tx1"/>
              </a:solidFill>
              <a:latin typeface="Comic Sans MS" panose="030F0702030302020204" pitchFamily="66" charset="0"/>
              <a:ea typeface="HG丸ｺﾞｼｯｸM-PRO" panose="020F0600000000000000" pitchFamily="50" charset="-128"/>
            </a:endParaRPr>
          </a:p>
        </p:txBody>
      </p:sp>
      <p:sp>
        <p:nvSpPr>
          <p:cNvPr id="7" name="タイトル 1"/>
          <p:cNvSpPr txBox="1">
            <a:spLocks/>
          </p:cNvSpPr>
          <p:nvPr/>
        </p:nvSpPr>
        <p:spPr bwMode="auto">
          <a:xfrm>
            <a:off x="323773" y="940112"/>
            <a:ext cx="2476979" cy="7215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a:r>
              <a:rPr lang="en-US" altLang="ja-JP" sz="3200" b="1" kern="0" dirty="0" smtClean="0">
                <a:solidFill>
                  <a:schemeClr val="tx1"/>
                </a:solidFill>
                <a:latin typeface="Comic Sans MS" panose="030F0702030302020204" pitchFamily="66" charset="0"/>
                <a:ea typeface="HG丸ｺﾞｼｯｸM-PRO" panose="020F0600000000000000" pitchFamily="50" charset="-128"/>
              </a:rPr>
              <a:t>J-RIME</a:t>
            </a:r>
            <a:endParaRPr lang="en-US" altLang="ja-JP" sz="3200" dirty="0">
              <a:latin typeface="Comic Sans MS" panose="030F0702030302020204" pitchFamily="66" charset="0"/>
              <a:ea typeface="HG丸ｺﾞｼｯｸM-PRO" panose="020F0600000000000000" pitchFamily="50" charset="-128"/>
            </a:endParaRPr>
          </a:p>
        </p:txBody>
      </p:sp>
      <p:sp>
        <p:nvSpPr>
          <p:cNvPr id="4" name="正方形/長方形 3"/>
          <p:cNvSpPr/>
          <p:nvPr/>
        </p:nvSpPr>
        <p:spPr>
          <a:xfrm>
            <a:off x="2846969" y="955004"/>
            <a:ext cx="5955476" cy="523220"/>
          </a:xfrm>
          <a:prstGeom prst="rect">
            <a:avLst/>
          </a:prstGeom>
        </p:spPr>
        <p:txBody>
          <a:bodyPr wrap="none">
            <a:spAutoFit/>
          </a:bodyPr>
          <a:lstStyle/>
          <a:p>
            <a:pPr fontAlgn="base">
              <a:spcBef>
                <a:spcPct val="0"/>
              </a:spcBef>
              <a:spcAft>
                <a:spcPts val="600"/>
              </a:spcAft>
            </a:pPr>
            <a:r>
              <a:rPr lang="ja-JP" altLang="en-US" sz="2800" b="1" dirty="0">
                <a:latin typeface="Comic Sans MS" panose="030F0702030302020204" pitchFamily="66" charset="0"/>
                <a:ea typeface="HG丸ｺﾞｼｯｸM-PRO" panose="020F0600000000000000" pitchFamily="50" charset="-128"/>
              </a:rPr>
              <a:t>関連学会等のオールジャパンの組織</a:t>
            </a:r>
            <a:endParaRPr lang="en-US" altLang="ja-JP" sz="2800" b="1" dirty="0">
              <a:latin typeface="Comic Sans MS" panose="030F0702030302020204" pitchFamily="66" charset="0"/>
              <a:ea typeface="HG丸ｺﾞｼｯｸM-PRO" panose="020F0600000000000000" pitchFamily="50" charset="-128"/>
            </a:endParaRPr>
          </a:p>
        </p:txBody>
      </p:sp>
      <p:sp>
        <p:nvSpPr>
          <p:cNvPr id="5" name="テキスト ボックス 4"/>
          <p:cNvSpPr txBox="1"/>
          <p:nvPr/>
        </p:nvSpPr>
        <p:spPr>
          <a:xfrm>
            <a:off x="384664" y="6315202"/>
            <a:ext cx="6276077" cy="584775"/>
          </a:xfrm>
          <a:prstGeom prst="rect">
            <a:avLst/>
          </a:prstGeom>
          <a:noFill/>
        </p:spPr>
        <p:txBody>
          <a:bodyPr wrap="none" rtlCol="0">
            <a:spAutoFit/>
          </a:bodyPr>
          <a:lstStyle/>
          <a:p>
            <a:r>
              <a:rPr lang="en-US" altLang="ja-JP" sz="3200" dirty="0"/>
              <a:t>http://www.radher.jp/J-RIME/</a:t>
            </a:r>
            <a:endParaRPr lang="ja-JP" altLang="en-US" sz="3200" dirty="0"/>
          </a:p>
        </p:txBody>
      </p:sp>
    </p:spTree>
    <p:extLst>
      <p:ext uri="{BB962C8B-B14F-4D97-AF65-F5344CB8AC3E}">
        <p14:creationId xmlns:p14="http://schemas.microsoft.com/office/powerpoint/2010/main" val="307167232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2699792" y="1196752"/>
            <a:ext cx="3744416" cy="830997"/>
          </a:xfrm>
          <a:prstGeom prst="rect">
            <a:avLst/>
          </a:prstGeom>
          <a:noFill/>
        </p:spPr>
        <p:txBody>
          <a:bodyPr wrap="square" rtlCol="0">
            <a:spAutoFit/>
          </a:bodyPr>
          <a:lstStyle/>
          <a:p>
            <a:r>
              <a:rPr lang="ja-JP" altLang="en-US" sz="4800" b="1" dirty="0" smtClean="0">
                <a:solidFill>
                  <a:srgbClr val="000000"/>
                </a:solidFill>
                <a:latin typeface="Comic Sans MS" panose="030F0702030302020204" pitchFamily="66" charset="0"/>
                <a:ea typeface="HG丸ｺﾞｼｯｸM-PRO" panose="020F0600000000000000" pitchFamily="50" charset="-128"/>
              </a:rPr>
              <a:t>ステップ </a:t>
            </a:r>
            <a:r>
              <a:rPr lang="en-US" altLang="ja-JP" sz="4800" b="1" dirty="0" smtClean="0">
                <a:solidFill>
                  <a:srgbClr val="000000"/>
                </a:solidFill>
                <a:latin typeface="Comic Sans MS" panose="030F0702030302020204" pitchFamily="66" charset="0"/>
                <a:ea typeface="HG丸ｺﾞｼｯｸM-PRO" panose="020F0600000000000000" pitchFamily="50" charset="-128"/>
              </a:rPr>
              <a:t>6</a:t>
            </a:r>
            <a:endParaRPr lang="ja-JP" altLang="en-US" sz="4800" b="1" dirty="0">
              <a:solidFill>
                <a:srgbClr val="000000"/>
              </a:solidFill>
              <a:latin typeface="Comic Sans MS" panose="030F0702030302020204" pitchFamily="66" charset="0"/>
              <a:ea typeface="HG丸ｺﾞｼｯｸM-PRO" panose="020F0600000000000000" pitchFamily="50" charset="-128"/>
            </a:endParaRPr>
          </a:p>
        </p:txBody>
      </p:sp>
      <p:sp>
        <p:nvSpPr>
          <p:cNvPr id="3" name="テキスト ボックス 2"/>
          <p:cNvSpPr txBox="1"/>
          <p:nvPr/>
        </p:nvSpPr>
        <p:spPr>
          <a:xfrm>
            <a:off x="827584" y="2852936"/>
            <a:ext cx="7704856" cy="1569660"/>
          </a:xfrm>
          <a:prstGeom prst="rect">
            <a:avLst/>
          </a:prstGeom>
          <a:noFill/>
        </p:spPr>
        <p:txBody>
          <a:bodyPr wrap="square" rtlCol="0">
            <a:spAutoFit/>
          </a:bodyPr>
          <a:lstStyle/>
          <a:p>
            <a:r>
              <a:rPr lang="ja-JP" altLang="en-US" sz="4800" b="1" dirty="0" smtClean="0">
                <a:solidFill>
                  <a:srgbClr val="000000"/>
                </a:solidFill>
                <a:latin typeface="Comic Sans MS" panose="030F0702030302020204" pitchFamily="66" charset="0"/>
                <a:ea typeface="HG丸ｺﾞｼｯｸM-PRO" panose="020F0600000000000000" pitchFamily="50" charset="-128"/>
              </a:rPr>
              <a:t>医療被ばくと</a:t>
            </a:r>
            <a:endParaRPr lang="en-US" altLang="ja-JP" sz="4800" b="1" dirty="0" smtClean="0">
              <a:solidFill>
                <a:srgbClr val="000000"/>
              </a:solidFill>
              <a:latin typeface="Comic Sans MS" panose="030F0702030302020204" pitchFamily="66" charset="0"/>
              <a:ea typeface="HG丸ｺﾞｼｯｸM-PRO" panose="020F0600000000000000" pitchFamily="50" charset="-128"/>
            </a:endParaRPr>
          </a:p>
          <a:p>
            <a:r>
              <a:rPr lang="ja-JP" altLang="en-US" sz="4800" b="1" dirty="0" smtClean="0">
                <a:solidFill>
                  <a:srgbClr val="000000"/>
                </a:solidFill>
                <a:latin typeface="Comic Sans MS" panose="030F0702030302020204" pitchFamily="66" charset="0"/>
                <a:ea typeface="HG丸ｺﾞｼｯｸM-PRO" panose="020F0600000000000000" pitchFamily="50" charset="-128"/>
              </a:rPr>
              <a:t>リスクコミュニケーション</a:t>
            </a:r>
            <a:endParaRPr lang="ja-JP" altLang="en-US" sz="4800" b="1" dirty="0">
              <a:solidFill>
                <a:srgbClr val="000000"/>
              </a:solidFill>
              <a:latin typeface="Comic Sans MS" panose="030F0702030302020204" pitchFamily="66" charset="0"/>
              <a:ea typeface="HG丸ｺﾞｼｯｸM-PRO" panose="020F0600000000000000" pitchFamily="50" charset="-128"/>
            </a:endParaRPr>
          </a:p>
        </p:txBody>
      </p:sp>
    </p:spTree>
    <p:extLst>
      <p:ext uri="{BB962C8B-B14F-4D97-AF65-F5344CB8AC3E}">
        <p14:creationId xmlns:p14="http://schemas.microsoft.com/office/powerpoint/2010/main" val="32873975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custDataLst>
              <p:tags r:id="rId2"/>
            </p:custDataLst>
          </p:nvPr>
        </p:nvSpPr>
        <p:spPr>
          <a:xfrm>
            <a:off x="3563888" y="44624"/>
            <a:ext cx="2026568" cy="648072"/>
          </a:xfrm>
        </p:spPr>
        <p:txBody>
          <a:bodyPr>
            <a:normAutofit/>
          </a:bodyPr>
          <a:lstStyle/>
          <a:p>
            <a:r>
              <a:rPr kumimoji="1" lang="ja-JP" altLang="en-US" sz="3600" b="1" dirty="0" smtClean="0">
                <a:latin typeface="HG丸ｺﾞｼｯｸM-PRO" panose="020F0600000000000000" pitchFamily="50" charset="-128"/>
                <a:ea typeface="HG丸ｺﾞｼｯｸM-PRO" panose="020F0600000000000000" pitchFamily="50" charset="-128"/>
              </a:rPr>
              <a:t>最適化</a:t>
            </a:r>
            <a:endParaRPr kumimoji="1" lang="ja-JP" altLang="en-US" sz="3600" b="1" dirty="0">
              <a:latin typeface="HG丸ｺﾞｼｯｸM-PRO" panose="020F0600000000000000" pitchFamily="50" charset="-128"/>
              <a:ea typeface="HG丸ｺﾞｼｯｸM-PRO" panose="020F0600000000000000" pitchFamily="50" charset="-128"/>
            </a:endParaRPr>
          </a:p>
        </p:txBody>
      </p:sp>
      <p:sp>
        <p:nvSpPr>
          <p:cNvPr id="6" name="テキスト ボックス 5"/>
          <p:cNvSpPr txBox="1"/>
          <p:nvPr/>
        </p:nvSpPr>
        <p:spPr>
          <a:xfrm>
            <a:off x="246516" y="716503"/>
            <a:ext cx="8789980" cy="1200329"/>
          </a:xfrm>
          <a:prstGeom prst="rect">
            <a:avLst/>
          </a:prstGeom>
          <a:noFill/>
        </p:spPr>
        <p:txBody>
          <a:bodyPr wrap="square" rtlCol="0">
            <a:spAutoFit/>
          </a:bodyPr>
          <a:lstStyle/>
          <a:p>
            <a:r>
              <a:rPr lang="ja-JP" altLang="en-US" sz="2400" dirty="0" smtClean="0">
                <a:solidFill>
                  <a:srgbClr val="000000"/>
                </a:solidFill>
                <a:latin typeface="Comic Sans MS" panose="030F0702030302020204" pitchFamily="66" charset="0"/>
                <a:ea typeface="HG丸ｺﾞｼｯｸM-PRO" panose="020F0600000000000000" pitchFamily="50" charset="-128"/>
                <a:cs typeface="Times New Roman" pitchFamily="18" charset="0"/>
              </a:rPr>
              <a:t>経済的・社会的要因を考えて、被ばく</a:t>
            </a:r>
            <a:r>
              <a:rPr lang="ja-JP" altLang="en-US" sz="2400" dirty="0">
                <a:solidFill>
                  <a:srgbClr val="000000"/>
                </a:solidFill>
                <a:latin typeface="Comic Sans MS" panose="030F0702030302020204" pitchFamily="66" charset="0"/>
                <a:ea typeface="HG丸ｺﾞｼｯｸM-PRO" panose="020F0600000000000000" pitchFamily="50" charset="-128"/>
                <a:cs typeface="Times New Roman" pitchFamily="18" charset="0"/>
              </a:rPr>
              <a:t>する可能性、被ばくする人の数、およびその人達の個人線量の大きさは、全て合理的に達成できる限り</a:t>
            </a:r>
            <a:r>
              <a:rPr lang="ja-JP" altLang="en-US" sz="2400" dirty="0" smtClean="0">
                <a:solidFill>
                  <a:srgbClr val="000000"/>
                </a:solidFill>
                <a:latin typeface="Comic Sans MS" panose="030F0702030302020204" pitchFamily="66" charset="0"/>
                <a:ea typeface="HG丸ｺﾞｼｯｸM-PRO" panose="020F0600000000000000" pitchFamily="50" charset="-128"/>
                <a:cs typeface="Times New Roman" pitchFamily="18" charset="0"/>
              </a:rPr>
              <a:t>低く抑えるべきである。</a:t>
            </a:r>
            <a:endParaRPr kumimoji="1" lang="ja-JP" altLang="en-US" sz="2400" dirty="0"/>
          </a:p>
        </p:txBody>
      </p:sp>
      <p:grpSp>
        <p:nvGrpSpPr>
          <p:cNvPr id="3" name="グループ化 2"/>
          <p:cNvGrpSpPr/>
          <p:nvPr/>
        </p:nvGrpSpPr>
        <p:grpSpPr>
          <a:xfrm>
            <a:off x="1486339" y="1897026"/>
            <a:ext cx="7200800" cy="967132"/>
            <a:chOff x="1486339" y="1774430"/>
            <a:chExt cx="7200800" cy="967132"/>
          </a:xfrm>
        </p:grpSpPr>
        <p:sp>
          <p:nvSpPr>
            <p:cNvPr id="7" name="曲折矢印 6"/>
            <p:cNvSpPr/>
            <p:nvPr/>
          </p:nvSpPr>
          <p:spPr>
            <a:xfrm rot="10800000" flipH="1">
              <a:off x="1486339" y="1774430"/>
              <a:ext cx="576064" cy="556888"/>
            </a:xfrm>
            <a:prstGeom prst="ben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p:cNvSpPr txBox="1"/>
            <p:nvPr/>
          </p:nvSpPr>
          <p:spPr>
            <a:xfrm>
              <a:off x="2195736" y="1787455"/>
              <a:ext cx="6491403"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171450" indent="-171450">
                <a:defRPr/>
              </a:pPr>
              <a:r>
                <a:rPr lang="en-US" altLang="ja-JP" sz="2800" dirty="0">
                  <a:solidFill>
                    <a:srgbClr val="000000"/>
                  </a:solidFill>
                  <a:latin typeface="Comic Sans MS" panose="030F0702030302020204" pitchFamily="66" charset="0"/>
                  <a:ea typeface="HG丸ｺﾞｼｯｸM-PRO" panose="020F0600000000000000" pitchFamily="50" charset="-128"/>
                  <a:cs typeface="Times New Roman" pitchFamily="18" charset="0"/>
                </a:rPr>
                <a:t>ALARA</a:t>
              </a:r>
              <a:r>
                <a:rPr lang="ja-JP" altLang="en-US" sz="2800" dirty="0">
                  <a:solidFill>
                    <a:srgbClr val="000000"/>
                  </a:solidFill>
                  <a:latin typeface="Comic Sans MS" panose="030F0702030302020204" pitchFamily="66" charset="0"/>
                  <a:ea typeface="HG丸ｺﾞｼｯｸM-PRO" panose="020F0600000000000000" pitchFamily="50" charset="-128"/>
                  <a:cs typeface="Times New Roman" pitchFamily="18" charset="0"/>
                </a:rPr>
                <a:t>（アララ）の</a:t>
              </a:r>
              <a:r>
                <a:rPr lang="ja-JP" altLang="en-US" sz="2800" dirty="0" smtClean="0">
                  <a:solidFill>
                    <a:srgbClr val="000000"/>
                  </a:solidFill>
                  <a:latin typeface="Comic Sans MS" panose="030F0702030302020204" pitchFamily="66" charset="0"/>
                  <a:ea typeface="HG丸ｺﾞｼｯｸM-PRO" panose="020F0600000000000000" pitchFamily="50" charset="-128"/>
                  <a:cs typeface="Times New Roman" pitchFamily="18" charset="0"/>
                </a:rPr>
                <a:t>原則</a:t>
              </a:r>
              <a:endParaRPr lang="en-US" altLang="ja-JP" sz="2800" dirty="0" smtClean="0">
                <a:solidFill>
                  <a:srgbClr val="000000"/>
                </a:solidFill>
                <a:latin typeface="Comic Sans MS" panose="030F0702030302020204" pitchFamily="66" charset="0"/>
                <a:ea typeface="HG丸ｺﾞｼｯｸM-PRO" panose="020F0600000000000000" pitchFamily="50" charset="-128"/>
                <a:cs typeface="Times New Roman" pitchFamily="18" charset="0"/>
              </a:endParaRPr>
            </a:p>
            <a:p>
              <a:pPr marL="171450" indent="-171450">
                <a:defRPr/>
              </a:pPr>
              <a:r>
                <a:rPr lang="ja-JP" altLang="en-US" sz="2800" dirty="0" smtClean="0">
                  <a:solidFill>
                    <a:srgbClr val="000000"/>
                  </a:solidFill>
                  <a:latin typeface="Comic Sans MS" panose="030F0702030302020204" pitchFamily="66" charset="0"/>
                  <a:ea typeface="HG丸ｺﾞｼｯｸM-PRO" panose="020F0600000000000000" pitchFamily="50" charset="-128"/>
                  <a:cs typeface="Times New Roman" pitchFamily="18" charset="0"/>
                </a:rPr>
                <a:t>（</a:t>
              </a:r>
              <a:r>
                <a:rPr lang="en-US" altLang="ja-JP" sz="2800" dirty="0">
                  <a:solidFill>
                    <a:srgbClr val="000000"/>
                  </a:solidFill>
                  <a:latin typeface="Comic Sans MS" panose="030F0702030302020204" pitchFamily="66" charset="0"/>
                  <a:ea typeface="HG丸ｺﾞｼｯｸM-PRO" panose="020F0600000000000000" pitchFamily="50" charset="-128"/>
                  <a:cs typeface="Times New Roman" pitchFamily="18" charset="0"/>
                </a:rPr>
                <a:t>as low as reasonably achievable</a:t>
              </a:r>
              <a:r>
                <a:rPr lang="ja-JP" altLang="en-US" sz="2800" dirty="0" smtClean="0">
                  <a:solidFill>
                    <a:srgbClr val="000000"/>
                  </a:solidFill>
                  <a:latin typeface="Comic Sans MS" panose="030F0702030302020204" pitchFamily="66" charset="0"/>
                  <a:ea typeface="HG丸ｺﾞｼｯｸM-PRO" panose="020F0600000000000000" pitchFamily="50" charset="-128"/>
                  <a:cs typeface="Times New Roman" pitchFamily="18" charset="0"/>
                </a:rPr>
                <a:t>）</a:t>
              </a:r>
              <a:endParaRPr lang="en-US" altLang="ja-JP" sz="2800" dirty="0">
                <a:solidFill>
                  <a:srgbClr val="000000"/>
                </a:solidFill>
                <a:latin typeface="Comic Sans MS" panose="030F0702030302020204" pitchFamily="66" charset="0"/>
                <a:ea typeface="HG丸ｺﾞｼｯｸM-PRO" panose="020F0600000000000000" pitchFamily="50" charset="-128"/>
                <a:cs typeface="Times New Roman" pitchFamily="18" charset="0"/>
              </a:endParaRPr>
            </a:p>
          </p:txBody>
        </p:sp>
      </p:grpSp>
      <p:grpSp>
        <p:nvGrpSpPr>
          <p:cNvPr id="14" name="グループ化 13"/>
          <p:cNvGrpSpPr/>
          <p:nvPr/>
        </p:nvGrpSpPr>
        <p:grpSpPr>
          <a:xfrm>
            <a:off x="596854" y="2973750"/>
            <a:ext cx="8260181" cy="887298"/>
            <a:chOff x="596854" y="2851154"/>
            <a:chExt cx="8260181" cy="887298"/>
          </a:xfrm>
        </p:grpSpPr>
        <p:sp>
          <p:nvSpPr>
            <p:cNvPr id="12" name="角丸四角形吹き出し 11"/>
            <p:cNvSpPr/>
            <p:nvPr/>
          </p:nvSpPr>
          <p:spPr>
            <a:xfrm>
              <a:off x="2062403" y="2851154"/>
              <a:ext cx="6758069" cy="887298"/>
            </a:xfrm>
            <a:prstGeom prst="wedgeRoundRectCallout">
              <a:avLst>
                <a:gd name="adj1" fmla="val -22457"/>
                <a:gd name="adj2" fmla="val -6572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rot="20903366">
              <a:off x="596854" y="3035582"/>
              <a:ext cx="160151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171450" indent="-171450">
                <a:defRPr/>
              </a:pPr>
              <a:r>
                <a:rPr lang="ja-JP" altLang="en-US" dirty="0">
                  <a:solidFill>
                    <a:srgbClr val="000000"/>
                  </a:solidFill>
                  <a:latin typeface="Comic Sans MS" panose="030F0702030302020204" pitchFamily="66" charset="0"/>
                  <a:ea typeface="HG丸ｺﾞｼｯｸM-PRO" panose="020F0600000000000000" pitchFamily="50" charset="-128"/>
                  <a:cs typeface="Times New Roman" pitchFamily="18" charset="0"/>
                </a:rPr>
                <a:t>簡単に</a:t>
              </a:r>
              <a:r>
                <a:rPr lang="ja-JP" altLang="en-US" dirty="0" smtClean="0">
                  <a:solidFill>
                    <a:srgbClr val="000000"/>
                  </a:solidFill>
                  <a:latin typeface="Comic Sans MS" panose="030F0702030302020204" pitchFamily="66" charset="0"/>
                  <a:ea typeface="HG丸ｺﾞｼｯｸM-PRO" panose="020F0600000000000000" pitchFamily="50" charset="-128"/>
                  <a:cs typeface="Times New Roman" pitchFamily="18" charset="0"/>
                </a:rPr>
                <a:t>言えば</a:t>
              </a:r>
              <a:endParaRPr lang="en-US" altLang="ja-JP" dirty="0">
                <a:solidFill>
                  <a:srgbClr val="000000"/>
                </a:solidFill>
                <a:latin typeface="Comic Sans MS" panose="030F0702030302020204" pitchFamily="66" charset="0"/>
                <a:ea typeface="HG丸ｺﾞｼｯｸM-PRO" panose="020F0600000000000000" pitchFamily="50" charset="-128"/>
                <a:cs typeface="Times New Roman" pitchFamily="18" charset="0"/>
              </a:endParaRPr>
            </a:p>
          </p:txBody>
        </p:sp>
        <p:sp>
          <p:nvSpPr>
            <p:cNvPr id="9" name="テキスト ボックス 8"/>
            <p:cNvSpPr txBox="1"/>
            <p:nvPr/>
          </p:nvSpPr>
          <p:spPr>
            <a:xfrm>
              <a:off x="2088283" y="2860556"/>
              <a:ext cx="6768752" cy="830997"/>
            </a:xfrm>
            <a:prstGeom prst="rect">
              <a:avLst/>
            </a:prstGeom>
            <a:noFill/>
          </p:spPr>
          <p:txBody>
            <a:bodyPr wrap="square" rtlCol="0">
              <a:spAutoFit/>
            </a:bodyPr>
            <a:lstStyle/>
            <a:p>
              <a:r>
                <a:rPr lang="ja-JP" altLang="en-US" sz="2400" dirty="0" smtClean="0">
                  <a:solidFill>
                    <a:srgbClr val="FF0000"/>
                  </a:solidFill>
                  <a:latin typeface="Comic Sans MS" panose="030F0702030302020204" pitchFamily="66" charset="0"/>
                  <a:ea typeface="HG丸ｺﾞｼｯｸM-PRO" panose="020F0600000000000000" pitchFamily="50" charset="-128"/>
                  <a:cs typeface="Times New Roman" pitchFamily="18" charset="0"/>
                </a:rPr>
                <a:t>「</a:t>
              </a:r>
              <a:r>
                <a:rPr lang="ja-JP" altLang="en-US" sz="2400" dirty="0">
                  <a:solidFill>
                    <a:srgbClr val="FF0000"/>
                  </a:solidFill>
                  <a:latin typeface="Comic Sans MS" panose="030F0702030302020204" pitchFamily="66" charset="0"/>
                  <a:ea typeface="HG丸ｺﾞｼｯｸM-PRO" panose="020F0600000000000000" pitchFamily="50" charset="-128"/>
                </a:rPr>
                <a:t>放</a:t>
              </a:r>
              <a:r>
                <a:rPr lang="ja-JP" altLang="en-US" sz="2400" dirty="0" smtClean="0">
                  <a:solidFill>
                    <a:srgbClr val="FF0000"/>
                  </a:solidFill>
                  <a:latin typeface="Comic Sans MS" panose="030F0702030302020204" pitchFamily="66" charset="0"/>
                  <a:ea typeface="HG丸ｺﾞｼｯｸM-PRO" panose="020F0600000000000000" pitchFamily="50" charset="-128"/>
                </a:rPr>
                <a:t>射線診療に</a:t>
              </a:r>
              <a:r>
                <a:rPr lang="ja-JP" altLang="en-US" sz="2400" dirty="0">
                  <a:solidFill>
                    <a:srgbClr val="FF0000"/>
                  </a:solidFill>
                  <a:latin typeface="Comic Sans MS" panose="030F0702030302020204" pitchFamily="66" charset="0"/>
                  <a:ea typeface="HG丸ｺﾞｼｯｸM-PRO" panose="020F0600000000000000" pitchFamily="50" charset="-128"/>
                </a:rPr>
                <a:t>伴う被ばく</a:t>
              </a:r>
              <a:r>
                <a:rPr lang="ja-JP" altLang="en-US" sz="2400" dirty="0" smtClean="0">
                  <a:solidFill>
                    <a:srgbClr val="FF0000"/>
                  </a:solidFill>
                  <a:latin typeface="Comic Sans MS" panose="030F0702030302020204" pitchFamily="66" charset="0"/>
                  <a:ea typeface="HG丸ｺﾞｼｯｸM-PRO" panose="020F0600000000000000" pitchFamily="50" charset="-128"/>
                </a:rPr>
                <a:t>線量を可能</a:t>
              </a:r>
              <a:r>
                <a:rPr lang="ja-JP" altLang="en-US" sz="2400" dirty="0">
                  <a:solidFill>
                    <a:srgbClr val="FF0000"/>
                  </a:solidFill>
                  <a:latin typeface="Comic Sans MS" panose="030F0702030302020204" pitchFamily="66" charset="0"/>
                  <a:ea typeface="HG丸ｺﾞｼｯｸM-PRO" panose="020F0600000000000000" pitchFamily="50" charset="-128"/>
                </a:rPr>
                <a:t>な限り少なくすること</a:t>
              </a:r>
              <a:r>
                <a:rPr lang="ja-JP" altLang="en-US" sz="2400" dirty="0" smtClean="0">
                  <a:solidFill>
                    <a:srgbClr val="FF0000"/>
                  </a:solidFill>
                  <a:latin typeface="Comic Sans MS" panose="030F0702030302020204" pitchFamily="66" charset="0"/>
                  <a:ea typeface="HG丸ｺﾞｼｯｸM-PRO" panose="020F0600000000000000" pitchFamily="50" charset="-128"/>
                  <a:cs typeface="Times New Roman" pitchFamily="18" charset="0"/>
                </a:rPr>
                <a:t>」</a:t>
              </a:r>
              <a:endParaRPr kumimoji="1" lang="ja-JP" altLang="en-US" sz="2400" dirty="0">
                <a:solidFill>
                  <a:srgbClr val="FF0000"/>
                </a:solidFill>
              </a:endParaRPr>
            </a:p>
          </p:txBody>
        </p:sp>
      </p:grpSp>
      <p:grpSp>
        <p:nvGrpSpPr>
          <p:cNvPr id="5" name="グループ化 4"/>
          <p:cNvGrpSpPr/>
          <p:nvPr/>
        </p:nvGrpSpPr>
        <p:grpSpPr>
          <a:xfrm>
            <a:off x="396568" y="4012042"/>
            <a:ext cx="8475922" cy="2785292"/>
            <a:chOff x="396568" y="3861048"/>
            <a:chExt cx="8475922" cy="2785292"/>
          </a:xfrm>
        </p:grpSpPr>
        <p:sp>
          <p:nvSpPr>
            <p:cNvPr id="19" name="テキスト ボックス 18"/>
            <p:cNvSpPr txBox="1"/>
            <p:nvPr/>
          </p:nvSpPr>
          <p:spPr>
            <a:xfrm>
              <a:off x="1111525" y="4416643"/>
              <a:ext cx="1736571"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2400" dirty="0" smtClean="0">
                  <a:latin typeface="Comic Sans MS" panose="030F0702030302020204" pitchFamily="66" charset="0"/>
                  <a:ea typeface="HG丸ｺﾞｼｯｸM-PRO" panose="020F0600000000000000" pitchFamily="50" charset="-128"/>
                </a:rPr>
                <a:t>検査、</a:t>
              </a:r>
              <a:r>
                <a:rPr kumimoji="1" lang="en-US" altLang="ja-JP" sz="2400" dirty="0" smtClean="0">
                  <a:latin typeface="Comic Sans MS" panose="030F0702030302020204" pitchFamily="66" charset="0"/>
                  <a:ea typeface="HG丸ｺﾞｼｯｸM-PRO" panose="020F0600000000000000" pitchFamily="50" charset="-128"/>
                </a:rPr>
                <a:t>IVR</a:t>
              </a:r>
              <a:endParaRPr kumimoji="1" lang="ja-JP" altLang="en-US" sz="2400" dirty="0">
                <a:latin typeface="Comic Sans MS" panose="030F0702030302020204" pitchFamily="66" charset="0"/>
                <a:ea typeface="HG丸ｺﾞｼｯｸM-PRO" panose="020F0600000000000000" pitchFamily="50" charset="-128"/>
              </a:endParaRPr>
            </a:p>
          </p:txBody>
        </p:sp>
        <p:sp>
          <p:nvSpPr>
            <p:cNvPr id="20" name="テキスト ボックス 19"/>
            <p:cNvSpPr txBox="1"/>
            <p:nvPr/>
          </p:nvSpPr>
          <p:spPr>
            <a:xfrm>
              <a:off x="4211960" y="4833228"/>
              <a:ext cx="4248472" cy="707886"/>
            </a:xfrm>
            <a:prstGeom prst="rect">
              <a:avLst/>
            </a:prstGeom>
            <a:noFill/>
          </p:spPr>
          <p:txBody>
            <a:bodyPr wrap="square" rtlCol="0">
              <a:spAutoFit/>
            </a:bodyPr>
            <a:lstStyle/>
            <a:p>
              <a:r>
                <a:rPr lang="ja-JP" altLang="en-US" sz="2000" dirty="0" smtClean="0">
                  <a:latin typeface="Comic Sans MS" panose="030F0702030302020204" pitchFamily="66" charset="0"/>
                  <a:ea typeface="HG丸ｺﾞｼｯｸM-PRO" panose="020F0600000000000000" pitchFamily="50" charset="-128"/>
                </a:rPr>
                <a:t>撮影線量の最適化、透視時間、</a:t>
              </a:r>
              <a:endParaRPr lang="en-US" altLang="ja-JP" sz="2000" dirty="0" smtClean="0">
                <a:latin typeface="Comic Sans MS" panose="030F0702030302020204" pitchFamily="66" charset="0"/>
                <a:ea typeface="HG丸ｺﾞｼｯｸM-PRO" panose="020F0600000000000000" pitchFamily="50" charset="-128"/>
              </a:endParaRPr>
            </a:p>
            <a:p>
              <a:r>
                <a:rPr lang="ja-JP" altLang="en-US" sz="2000" dirty="0" smtClean="0">
                  <a:latin typeface="Comic Sans MS" panose="030F0702030302020204" pitchFamily="66" charset="0"/>
                  <a:ea typeface="HG丸ｺﾞｼｯｸM-PRO" panose="020F0600000000000000" pitchFamily="50" charset="-128"/>
                </a:rPr>
                <a:t>再撮影</a:t>
              </a:r>
              <a:r>
                <a:rPr lang="ja-JP" altLang="en-US" sz="2000" dirty="0">
                  <a:latin typeface="Comic Sans MS" panose="030F0702030302020204" pitchFamily="66" charset="0"/>
                  <a:ea typeface="HG丸ｺﾞｼｯｸM-PRO" panose="020F0600000000000000" pitchFamily="50" charset="-128"/>
                </a:rPr>
                <a:t>の防止</a:t>
              </a:r>
              <a:r>
                <a:rPr lang="ja-JP" altLang="en-US" sz="2000" dirty="0" smtClean="0">
                  <a:latin typeface="Comic Sans MS" panose="030F0702030302020204" pitchFamily="66" charset="0"/>
                  <a:ea typeface="HG丸ｺﾞｼｯｸM-PRO" panose="020F0600000000000000" pitchFamily="50" charset="-128"/>
                </a:rPr>
                <a:t>、照射</a:t>
              </a:r>
              <a:r>
                <a:rPr lang="ja-JP" altLang="en-US" sz="2000" dirty="0">
                  <a:latin typeface="Comic Sans MS" panose="030F0702030302020204" pitchFamily="66" charset="0"/>
                  <a:ea typeface="HG丸ｺﾞｼｯｸM-PRO" panose="020F0600000000000000" pitchFamily="50" charset="-128"/>
                </a:rPr>
                <a:t>野を絞る</a:t>
              </a:r>
              <a:r>
                <a:rPr lang="ja-JP" altLang="en-US" sz="2000" dirty="0" smtClean="0">
                  <a:latin typeface="Comic Sans MS" panose="030F0702030302020204" pitchFamily="66" charset="0"/>
                  <a:ea typeface="HG丸ｺﾞｼｯｸM-PRO" panose="020F0600000000000000" pitchFamily="50" charset="-128"/>
                </a:rPr>
                <a:t>など</a:t>
              </a:r>
              <a:endParaRPr kumimoji="1" lang="ja-JP" altLang="en-US" sz="2000" dirty="0">
                <a:latin typeface="Comic Sans MS" panose="030F0702030302020204" pitchFamily="66" charset="0"/>
                <a:ea typeface="HG丸ｺﾞｼｯｸM-PRO" panose="020F0600000000000000" pitchFamily="50" charset="-128"/>
              </a:endParaRPr>
            </a:p>
          </p:txBody>
        </p:sp>
        <p:sp>
          <p:nvSpPr>
            <p:cNvPr id="4" name="角丸四角形 3"/>
            <p:cNvSpPr/>
            <p:nvPr/>
          </p:nvSpPr>
          <p:spPr>
            <a:xfrm>
              <a:off x="576073" y="4365306"/>
              <a:ext cx="8280962" cy="2281034"/>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396568" y="3861048"/>
              <a:ext cx="2179540"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2000" dirty="0" smtClean="0">
                  <a:latin typeface="Comic Sans MS" panose="030F0702030302020204" pitchFamily="66" charset="0"/>
                  <a:ea typeface="HG丸ｺﾞｼｯｸM-PRO" panose="020F0600000000000000" pitchFamily="50" charset="-128"/>
                </a:rPr>
                <a:t>具体的に言うと、</a:t>
              </a:r>
              <a:endParaRPr kumimoji="1" lang="ja-JP" altLang="en-US" sz="2000" dirty="0">
                <a:latin typeface="Comic Sans MS" panose="030F0702030302020204" pitchFamily="66" charset="0"/>
                <a:ea typeface="HG丸ｺﾞｼｯｸM-PRO" panose="020F0600000000000000" pitchFamily="50" charset="-128"/>
              </a:endParaRPr>
            </a:p>
          </p:txBody>
        </p:sp>
        <p:sp>
          <p:nvSpPr>
            <p:cNvPr id="16" name="テキスト ボックス 15"/>
            <p:cNvSpPr txBox="1"/>
            <p:nvPr/>
          </p:nvSpPr>
          <p:spPr>
            <a:xfrm>
              <a:off x="2926318" y="4436503"/>
              <a:ext cx="5946172" cy="461665"/>
            </a:xfrm>
            <a:prstGeom prst="rect">
              <a:avLst/>
            </a:prstGeom>
            <a:noFill/>
          </p:spPr>
          <p:txBody>
            <a:bodyPr wrap="square" rtlCol="0">
              <a:spAutoFit/>
            </a:bodyPr>
            <a:lstStyle/>
            <a:p>
              <a:r>
                <a:rPr kumimoji="1" lang="ja-JP" altLang="en-US" sz="2400" dirty="0" smtClean="0">
                  <a:latin typeface="Comic Sans MS" panose="030F0702030302020204" pitchFamily="66" charset="0"/>
                  <a:ea typeface="HG丸ｺﾞｼｯｸM-PRO" panose="020F0600000000000000" pitchFamily="50" charset="-128"/>
                </a:rPr>
                <a:t>→　</a:t>
              </a:r>
              <a:r>
                <a:rPr kumimoji="1" lang="ja-JP" altLang="en-US" sz="2400" b="1" u="sng" dirty="0" smtClean="0">
                  <a:solidFill>
                    <a:srgbClr val="FF0000"/>
                  </a:solidFill>
                  <a:latin typeface="Comic Sans MS" panose="030F0702030302020204" pitchFamily="66" charset="0"/>
                  <a:ea typeface="HG丸ｺﾞｼｯｸM-PRO" panose="020F0600000000000000" pitchFamily="50" charset="-128"/>
                </a:rPr>
                <a:t>不必要な被ばくの回避</a:t>
              </a:r>
              <a:endParaRPr kumimoji="1" lang="ja-JP" altLang="en-US" sz="2400" b="1" u="sng" dirty="0">
                <a:solidFill>
                  <a:srgbClr val="FF0000"/>
                </a:solidFill>
                <a:latin typeface="Comic Sans MS" panose="030F0702030302020204" pitchFamily="66" charset="0"/>
                <a:ea typeface="HG丸ｺﾞｼｯｸM-PRO" panose="020F0600000000000000" pitchFamily="50" charset="-128"/>
              </a:endParaRPr>
            </a:p>
          </p:txBody>
        </p:sp>
      </p:grpSp>
      <p:grpSp>
        <p:nvGrpSpPr>
          <p:cNvPr id="10" name="グループ化 9"/>
          <p:cNvGrpSpPr/>
          <p:nvPr/>
        </p:nvGrpSpPr>
        <p:grpSpPr>
          <a:xfrm>
            <a:off x="1027530" y="5589240"/>
            <a:ext cx="7396465" cy="1200329"/>
            <a:chOff x="1027530" y="5446011"/>
            <a:chExt cx="7396465" cy="1200329"/>
          </a:xfrm>
        </p:grpSpPr>
        <p:sp>
          <p:nvSpPr>
            <p:cNvPr id="23" name="テキスト ボックス 22"/>
            <p:cNvSpPr txBox="1"/>
            <p:nvPr/>
          </p:nvSpPr>
          <p:spPr>
            <a:xfrm>
              <a:off x="3563888" y="5446011"/>
              <a:ext cx="4860107" cy="1200329"/>
            </a:xfrm>
            <a:prstGeom prst="rect">
              <a:avLst/>
            </a:prstGeom>
            <a:noFill/>
          </p:spPr>
          <p:txBody>
            <a:bodyPr wrap="square" rtlCol="0">
              <a:spAutoFit/>
            </a:bodyPr>
            <a:lstStyle/>
            <a:p>
              <a:r>
                <a:rPr kumimoji="1" lang="ja-JP" altLang="en-US" sz="2400" b="1" u="sng" dirty="0" smtClean="0">
                  <a:solidFill>
                    <a:srgbClr val="FF0000"/>
                  </a:solidFill>
                  <a:latin typeface="Comic Sans MS" panose="030F0702030302020204" pitchFamily="66" charset="0"/>
                  <a:ea typeface="HG丸ｺﾞｼｯｸM-PRO" panose="020F0600000000000000" pitchFamily="50" charset="-128"/>
                </a:rPr>
                <a:t>病巣に必要な線量を与えることを担保しつつ、</a:t>
              </a:r>
              <a:r>
                <a:rPr lang="ja-JP" altLang="en-US" sz="2400" b="1" u="sng" dirty="0">
                  <a:solidFill>
                    <a:srgbClr val="FF0000"/>
                  </a:solidFill>
                  <a:latin typeface="Comic Sans MS" panose="030F0702030302020204" pitchFamily="66" charset="0"/>
                  <a:ea typeface="HG丸ｺﾞｼｯｸM-PRO" panose="020F0600000000000000" pitchFamily="50" charset="-128"/>
                </a:rPr>
                <a:t>周辺組織への線量</a:t>
              </a:r>
              <a:r>
                <a:rPr lang="ja-JP" altLang="en-US" sz="2400" b="1" u="sng" dirty="0" smtClean="0">
                  <a:solidFill>
                    <a:srgbClr val="FF0000"/>
                  </a:solidFill>
                  <a:latin typeface="Comic Sans MS" panose="030F0702030302020204" pitchFamily="66" charset="0"/>
                  <a:ea typeface="HG丸ｺﾞｼｯｸM-PRO" panose="020F0600000000000000" pitchFamily="50" charset="-128"/>
                </a:rPr>
                <a:t>（その有害事象）を最小限に</a:t>
              </a:r>
              <a:endParaRPr kumimoji="1" lang="ja-JP" altLang="en-US" sz="2400" b="1" u="sng" dirty="0">
                <a:solidFill>
                  <a:srgbClr val="FF0000"/>
                </a:solidFill>
                <a:latin typeface="Comic Sans MS" panose="030F0702030302020204" pitchFamily="66" charset="0"/>
                <a:ea typeface="HG丸ｺﾞｼｯｸM-PRO" panose="020F0600000000000000" pitchFamily="50" charset="-128"/>
              </a:endParaRPr>
            </a:p>
          </p:txBody>
        </p:sp>
        <p:sp>
          <p:nvSpPr>
            <p:cNvPr id="17" name="テキスト ボックス 16"/>
            <p:cNvSpPr txBox="1"/>
            <p:nvPr/>
          </p:nvSpPr>
          <p:spPr>
            <a:xfrm>
              <a:off x="1027530" y="5452842"/>
              <a:ext cx="182056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ja-JP" altLang="en-US" sz="2400" dirty="0">
                  <a:latin typeface="Comic Sans MS" panose="030F0702030302020204" pitchFamily="66" charset="0"/>
                  <a:ea typeface="HG丸ｺﾞｼｯｸM-PRO" panose="020F0600000000000000" pitchFamily="50" charset="-128"/>
                </a:rPr>
                <a:t>放射</a:t>
              </a:r>
              <a:r>
                <a:rPr lang="ja-JP" altLang="en-US" sz="2400" dirty="0" smtClean="0">
                  <a:latin typeface="Comic Sans MS" panose="030F0702030302020204" pitchFamily="66" charset="0"/>
                  <a:ea typeface="HG丸ｺﾞｼｯｸM-PRO" panose="020F0600000000000000" pitchFamily="50" charset="-128"/>
                </a:rPr>
                <a:t>線治療</a:t>
              </a:r>
              <a:endParaRPr kumimoji="1" lang="ja-JP" altLang="en-US" sz="2400" dirty="0">
                <a:latin typeface="Comic Sans MS" panose="030F0702030302020204" pitchFamily="66" charset="0"/>
                <a:ea typeface="HG丸ｺﾞｼｯｸM-PRO" panose="020F0600000000000000" pitchFamily="50" charset="-128"/>
              </a:endParaRPr>
            </a:p>
          </p:txBody>
        </p:sp>
        <p:sp>
          <p:nvSpPr>
            <p:cNvPr id="18" name="テキスト ボックス 17"/>
            <p:cNvSpPr txBox="1"/>
            <p:nvPr/>
          </p:nvSpPr>
          <p:spPr>
            <a:xfrm>
              <a:off x="3005002" y="5452842"/>
              <a:ext cx="558886" cy="461665"/>
            </a:xfrm>
            <a:prstGeom prst="rect">
              <a:avLst/>
            </a:prstGeom>
            <a:noFill/>
          </p:spPr>
          <p:txBody>
            <a:bodyPr wrap="square" rtlCol="0">
              <a:spAutoFit/>
            </a:bodyPr>
            <a:lstStyle/>
            <a:p>
              <a:r>
                <a:rPr kumimoji="1" lang="ja-JP" altLang="en-US" sz="2400" dirty="0" smtClean="0">
                  <a:latin typeface="Comic Sans MS" panose="030F0702030302020204" pitchFamily="66" charset="0"/>
                  <a:ea typeface="HG丸ｺﾞｼｯｸM-PRO" panose="020F0600000000000000" pitchFamily="50" charset="-128"/>
                </a:rPr>
                <a:t>→</a:t>
              </a:r>
              <a:endParaRPr kumimoji="1" lang="ja-JP" altLang="en-US" sz="2400" b="1" u="sng" dirty="0">
                <a:solidFill>
                  <a:srgbClr val="FF0000"/>
                </a:solidFill>
                <a:latin typeface="Comic Sans MS" panose="030F0702030302020204" pitchFamily="66" charset="0"/>
                <a:ea typeface="HG丸ｺﾞｼｯｸM-PRO" panose="020F0600000000000000" pitchFamily="50" charset="-128"/>
              </a:endParaRPr>
            </a:p>
          </p:txBody>
        </p:sp>
      </p:grpSp>
    </p:spTree>
    <p:custDataLst>
      <p:tags r:id="rId1"/>
    </p:custDataLst>
    <p:extLst>
      <p:ext uri="{BB962C8B-B14F-4D97-AF65-F5344CB8AC3E}">
        <p14:creationId xmlns:p14="http://schemas.microsoft.com/office/powerpoint/2010/main" val="2073201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712435" y="2276872"/>
            <a:ext cx="8424936" cy="1200329"/>
          </a:xfrm>
          <a:prstGeom prst="rect">
            <a:avLst/>
          </a:prstGeom>
          <a:noFill/>
        </p:spPr>
        <p:txBody>
          <a:bodyPr wrap="square" rtlCol="0">
            <a:spAutoFit/>
          </a:bodyPr>
          <a:lstStyle/>
          <a:p>
            <a:r>
              <a:rPr lang="ja-JP" altLang="en-US" sz="3600" b="1" dirty="0">
                <a:solidFill>
                  <a:srgbClr val="000000"/>
                </a:solidFill>
                <a:latin typeface="HG丸ｺﾞｼｯｸM-PRO" panose="020F0600000000000000" pitchFamily="50" charset="-128"/>
                <a:ea typeface="HG丸ｺﾞｼｯｸM-PRO" panose="020F0600000000000000" pitchFamily="50" charset="-128"/>
              </a:rPr>
              <a:t>放射線防護に関わる線量について簡単に説明して</a:t>
            </a:r>
            <a:r>
              <a:rPr lang="ja-JP" altLang="en-US" sz="3600" b="1" dirty="0" smtClean="0">
                <a:solidFill>
                  <a:srgbClr val="000000"/>
                </a:solidFill>
                <a:latin typeface="HG丸ｺﾞｼｯｸM-PRO" panose="020F0600000000000000" pitchFamily="50" charset="-128"/>
                <a:ea typeface="HG丸ｺﾞｼｯｸM-PRO" panose="020F0600000000000000" pitchFamily="50" charset="-128"/>
              </a:rPr>
              <a:t>ください。</a:t>
            </a:r>
            <a:endParaRPr lang="ja-JP" altLang="en-US" sz="3600" b="1" dirty="0">
              <a:solidFill>
                <a:srgbClr val="00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70910761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27384"/>
            <a:ext cx="7886700" cy="718607"/>
          </a:xfrm>
        </p:spPr>
        <p:txBody>
          <a:bodyPr>
            <a:normAutofit/>
          </a:bodyPr>
          <a:lstStyle/>
          <a:p>
            <a:pPr algn="ctr"/>
            <a:r>
              <a:rPr kumimoji="1" lang="ja-JP" altLang="en-US" sz="2800" b="1" dirty="0">
                <a:solidFill>
                  <a:schemeClr val="bg1"/>
                </a:solidFill>
              </a:rPr>
              <a:t>放射線計測・防護に関わる線量概念</a:t>
            </a:r>
          </a:p>
        </p:txBody>
      </p:sp>
      <p:sp>
        <p:nvSpPr>
          <p:cNvPr id="37" name="正方形/長方形 36"/>
          <p:cNvSpPr/>
          <p:nvPr/>
        </p:nvSpPr>
        <p:spPr>
          <a:xfrm>
            <a:off x="6500444" y="890025"/>
            <a:ext cx="2600693" cy="923330"/>
          </a:xfrm>
          <a:prstGeom prst="rect">
            <a:avLst/>
          </a:prstGeom>
        </p:spPr>
        <p:txBody>
          <a:bodyPr wrap="square">
            <a:spAutoFit/>
          </a:bodyPr>
          <a:lstStyle/>
          <a:p>
            <a:r>
              <a:rPr lang="ja-JP" altLang="en-US" dirty="0">
                <a:solidFill>
                  <a:prstClr val="black"/>
                </a:solidFill>
              </a:rPr>
              <a:t>この線量で体にどのくらいの影響があるの？</a:t>
            </a:r>
            <a:endParaRPr lang="en-US" altLang="ja-JP" dirty="0">
              <a:solidFill>
                <a:prstClr val="black"/>
              </a:solidFill>
            </a:endParaRPr>
          </a:p>
          <a:p>
            <a:r>
              <a:rPr lang="ja-JP" altLang="en-US" dirty="0">
                <a:solidFill>
                  <a:prstClr val="black"/>
                </a:solidFill>
              </a:rPr>
              <a:t>（リスク評価）</a:t>
            </a:r>
          </a:p>
        </p:txBody>
      </p:sp>
      <p:grpSp>
        <p:nvGrpSpPr>
          <p:cNvPr id="36" name="グループ化 35"/>
          <p:cNvGrpSpPr/>
          <p:nvPr/>
        </p:nvGrpSpPr>
        <p:grpSpPr>
          <a:xfrm>
            <a:off x="6560875" y="1958805"/>
            <a:ext cx="2275401" cy="673145"/>
            <a:chOff x="6485719" y="1958805"/>
            <a:chExt cx="2275401" cy="673145"/>
          </a:xfrm>
        </p:grpSpPr>
        <p:sp>
          <p:nvSpPr>
            <p:cNvPr id="14" name="正方形/長方形 13"/>
            <p:cNvSpPr/>
            <p:nvPr/>
          </p:nvSpPr>
          <p:spPr>
            <a:xfrm>
              <a:off x="6687185" y="1972632"/>
              <a:ext cx="1928427" cy="646331"/>
            </a:xfrm>
            <a:prstGeom prst="rect">
              <a:avLst/>
            </a:prstGeom>
          </p:spPr>
          <p:txBody>
            <a:bodyPr wrap="square">
              <a:spAutoFit/>
            </a:bodyPr>
            <a:lstStyle/>
            <a:p>
              <a:r>
                <a:rPr lang="ja-JP" altLang="en-US" dirty="0">
                  <a:solidFill>
                    <a:prstClr val="black"/>
                  </a:solidFill>
                </a:rPr>
                <a:t>放射線加重係数</a:t>
              </a:r>
              <a:r>
                <a:rPr lang="en-US" altLang="ja-JP" dirty="0">
                  <a:solidFill>
                    <a:prstClr val="black"/>
                  </a:solidFill>
                </a:rPr>
                <a:t>,</a:t>
              </a:r>
            </a:p>
            <a:p>
              <a:r>
                <a:rPr lang="ja-JP" altLang="en-US" dirty="0">
                  <a:solidFill>
                    <a:prstClr val="black"/>
                  </a:solidFill>
                </a:rPr>
                <a:t>組織加重係数</a:t>
              </a:r>
            </a:p>
          </p:txBody>
        </p:sp>
        <p:sp>
          <p:nvSpPr>
            <p:cNvPr id="23" name="角丸四角形吹き出し 22"/>
            <p:cNvSpPr/>
            <p:nvPr/>
          </p:nvSpPr>
          <p:spPr>
            <a:xfrm>
              <a:off x="6485719" y="1958805"/>
              <a:ext cx="2275401" cy="673145"/>
            </a:xfrm>
            <a:prstGeom prst="wedgeRoundRectCallout">
              <a:avLst>
                <a:gd name="adj1" fmla="val -50009"/>
                <a:gd name="adj2" fmla="val 81108"/>
                <a:gd name="adj3" fmla="val 16667"/>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grpSp>
      <p:sp>
        <p:nvSpPr>
          <p:cNvPr id="46" name="正方形/長方形 45"/>
          <p:cNvSpPr/>
          <p:nvPr/>
        </p:nvSpPr>
        <p:spPr>
          <a:xfrm>
            <a:off x="4165993" y="3927213"/>
            <a:ext cx="745085" cy="400110"/>
          </a:xfrm>
          <a:prstGeom prst="rect">
            <a:avLst/>
          </a:prstGeom>
        </p:spPr>
        <p:txBody>
          <a:bodyPr wrap="square">
            <a:spAutoFit/>
          </a:bodyPr>
          <a:lstStyle/>
          <a:p>
            <a:r>
              <a:rPr lang="ja-JP" altLang="en-US" sz="2000" dirty="0">
                <a:solidFill>
                  <a:prstClr val="black"/>
                </a:solidFill>
              </a:rPr>
              <a:t>比較</a:t>
            </a:r>
          </a:p>
        </p:txBody>
      </p:sp>
      <p:sp>
        <p:nvSpPr>
          <p:cNvPr id="47" name="正方形/長方形 46"/>
          <p:cNvSpPr/>
          <p:nvPr/>
        </p:nvSpPr>
        <p:spPr>
          <a:xfrm rot="18798859">
            <a:off x="4729592" y="4009203"/>
            <a:ext cx="745085" cy="584775"/>
          </a:xfrm>
          <a:prstGeom prst="rect">
            <a:avLst/>
          </a:prstGeom>
        </p:spPr>
        <p:txBody>
          <a:bodyPr wrap="square">
            <a:spAutoFit/>
          </a:bodyPr>
          <a:lstStyle/>
          <a:p>
            <a:r>
              <a:rPr lang="ja-JP" altLang="en-US" sz="3200" b="1" dirty="0">
                <a:solidFill>
                  <a:srgbClr val="FF0000"/>
                </a:solidFill>
              </a:rPr>
              <a:t>＞</a:t>
            </a:r>
          </a:p>
        </p:txBody>
      </p:sp>
      <p:sp>
        <p:nvSpPr>
          <p:cNvPr id="21" name="正方形/長方形 20"/>
          <p:cNvSpPr/>
          <p:nvPr/>
        </p:nvSpPr>
        <p:spPr>
          <a:xfrm>
            <a:off x="5824933" y="2730310"/>
            <a:ext cx="745085" cy="400110"/>
          </a:xfrm>
          <a:prstGeom prst="rect">
            <a:avLst/>
          </a:prstGeom>
        </p:spPr>
        <p:txBody>
          <a:bodyPr wrap="square">
            <a:spAutoFit/>
          </a:bodyPr>
          <a:lstStyle/>
          <a:p>
            <a:r>
              <a:rPr lang="ja-JP" altLang="en-US" sz="2000" dirty="0">
                <a:solidFill>
                  <a:prstClr val="black"/>
                </a:solidFill>
              </a:rPr>
              <a:t>計算</a:t>
            </a:r>
          </a:p>
        </p:txBody>
      </p:sp>
      <p:sp>
        <p:nvSpPr>
          <p:cNvPr id="24" name="正方形/長方形 23"/>
          <p:cNvSpPr/>
          <p:nvPr/>
        </p:nvSpPr>
        <p:spPr>
          <a:xfrm>
            <a:off x="5631008" y="4480084"/>
            <a:ext cx="3975436" cy="861774"/>
          </a:xfrm>
          <a:prstGeom prst="rect">
            <a:avLst/>
          </a:prstGeom>
        </p:spPr>
        <p:txBody>
          <a:bodyPr wrap="square">
            <a:spAutoFit/>
          </a:bodyPr>
          <a:lstStyle/>
          <a:p>
            <a:r>
              <a:rPr lang="ja-JP" altLang="en-US" sz="1200" b="1" dirty="0">
                <a:solidFill>
                  <a:prstClr val="black"/>
                </a:solidFill>
              </a:rPr>
              <a:t>測定できれば安心だけど</a:t>
            </a:r>
            <a:r>
              <a:rPr lang="en-US" altLang="ja-JP" sz="1200" b="1" dirty="0">
                <a:solidFill>
                  <a:prstClr val="black"/>
                </a:solidFill>
              </a:rPr>
              <a:t>-----</a:t>
            </a:r>
          </a:p>
          <a:p>
            <a:r>
              <a:rPr lang="ja-JP" altLang="en-US" sz="2000" b="1" dirty="0">
                <a:solidFill>
                  <a:prstClr val="black"/>
                </a:solidFill>
              </a:rPr>
              <a:t>防護量は直接測定できない！</a:t>
            </a:r>
            <a:endParaRPr lang="en-US" altLang="ja-JP" sz="2000" b="1" dirty="0">
              <a:solidFill>
                <a:prstClr val="black"/>
              </a:solidFill>
            </a:endParaRPr>
          </a:p>
          <a:p>
            <a:r>
              <a:rPr lang="ja-JP" altLang="en-US" b="1" dirty="0">
                <a:solidFill>
                  <a:prstClr val="black"/>
                </a:solidFill>
              </a:rPr>
              <a:t>（∵人体内の線量であるため）</a:t>
            </a:r>
          </a:p>
        </p:txBody>
      </p:sp>
      <p:sp>
        <p:nvSpPr>
          <p:cNvPr id="26" name="正方形/長方形 25"/>
          <p:cNvSpPr/>
          <p:nvPr/>
        </p:nvSpPr>
        <p:spPr>
          <a:xfrm>
            <a:off x="893436" y="2562364"/>
            <a:ext cx="3975436" cy="369332"/>
          </a:xfrm>
          <a:prstGeom prst="rect">
            <a:avLst/>
          </a:prstGeom>
        </p:spPr>
        <p:txBody>
          <a:bodyPr wrap="square">
            <a:spAutoFit/>
          </a:bodyPr>
          <a:lstStyle/>
          <a:p>
            <a:r>
              <a:rPr lang="ja-JP" altLang="en-US" dirty="0">
                <a:solidFill>
                  <a:prstClr val="black"/>
                </a:solidFill>
              </a:rPr>
              <a:t>そこで代替として用意！</a:t>
            </a:r>
          </a:p>
        </p:txBody>
      </p:sp>
      <p:grpSp>
        <p:nvGrpSpPr>
          <p:cNvPr id="8" name="グループ化 7"/>
          <p:cNvGrpSpPr/>
          <p:nvPr/>
        </p:nvGrpSpPr>
        <p:grpSpPr>
          <a:xfrm>
            <a:off x="2740432" y="596726"/>
            <a:ext cx="3418284" cy="1930262"/>
            <a:chOff x="-3886844" y="711979"/>
            <a:chExt cx="3418284" cy="1930262"/>
          </a:xfrm>
        </p:grpSpPr>
        <p:sp>
          <p:nvSpPr>
            <p:cNvPr id="7" name="角丸四角形 6"/>
            <p:cNvSpPr/>
            <p:nvPr/>
          </p:nvSpPr>
          <p:spPr>
            <a:xfrm>
              <a:off x="-3886844" y="1049462"/>
              <a:ext cx="3384376" cy="1592779"/>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テキスト ボックス 1"/>
            <p:cNvSpPr txBox="1"/>
            <p:nvPr/>
          </p:nvSpPr>
          <p:spPr>
            <a:xfrm>
              <a:off x="-2916832" y="711979"/>
              <a:ext cx="1224136" cy="461665"/>
            </a:xfrm>
            <a:prstGeom prst="rect">
              <a:avLst/>
            </a:prstGeom>
            <a:ln>
              <a:solidFill>
                <a:schemeClr val="bg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2400" b="1" dirty="0">
                  <a:solidFill>
                    <a:prstClr val="black"/>
                  </a:solidFill>
                </a:rPr>
                <a:t>物理量</a:t>
              </a:r>
            </a:p>
          </p:txBody>
        </p:sp>
        <p:sp>
          <p:nvSpPr>
            <p:cNvPr id="28" name="テキスト ボックス 27"/>
            <p:cNvSpPr txBox="1"/>
            <p:nvPr/>
          </p:nvSpPr>
          <p:spPr>
            <a:xfrm>
              <a:off x="-3708920" y="1241465"/>
              <a:ext cx="3240360" cy="132343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174625" indent="-174625">
                <a:buFont typeface="Arial" panose="020B0604020202020204" pitchFamily="34" charset="0"/>
                <a:buChar char="•"/>
              </a:pPr>
              <a:r>
                <a:rPr lang="ja-JP" altLang="en-US" sz="2000" dirty="0">
                  <a:solidFill>
                    <a:prstClr val="black"/>
                  </a:solidFill>
                </a:rPr>
                <a:t>吸収線量</a:t>
              </a:r>
              <a:r>
                <a:rPr lang="en-US" altLang="ja-JP" sz="2000" dirty="0">
                  <a:solidFill>
                    <a:prstClr val="black"/>
                  </a:solidFill>
                </a:rPr>
                <a:t> [</a:t>
              </a:r>
              <a:r>
                <a:rPr lang="en-US" altLang="ja-JP" sz="2000" dirty="0" err="1">
                  <a:solidFill>
                    <a:prstClr val="black"/>
                  </a:solidFill>
                </a:rPr>
                <a:t>Gy</a:t>
              </a:r>
              <a:r>
                <a:rPr lang="en-US" altLang="ja-JP" sz="2000" dirty="0">
                  <a:solidFill>
                    <a:prstClr val="black"/>
                  </a:solidFill>
                </a:rPr>
                <a:t>, J/kg]</a:t>
              </a:r>
            </a:p>
            <a:p>
              <a:pPr marL="174625" indent="-174625">
                <a:buFont typeface="Arial" panose="020B0604020202020204" pitchFamily="34" charset="0"/>
                <a:buChar char="•"/>
              </a:pPr>
              <a:r>
                <a:rPr lang="ja-JP" altLang="en-US" sz="2000" dirty="0">
                  <a:solidFill>
                    <a:prstClr val="black"/>
                  </a:solidFill>
                </a:rPr>
                <a:t>フルエンス </a:t>
              </a:r>
              <a:r>
                <a:rPr lang="en-US" altLang="ja-JP" sz="2000" dirty="0">
                  <a:solidFill>
                    <a:prstClr val="black"/>
                  </a:solidFill>
                </a:rPr>
                <a:t>[m</a:t>
              </a:r>
              <a:r>
                <a:rPr lang="en-US" altLang="ja-JP" sz="2000" baseline="30000" dirty="0">
                  <a:solidFill>
                    <a:prstClr val="black"/>
                  </a:solidFill>
                </a:rPr>
                <a:t>-2</a:t>
              </a:r>
              <a:r>
                <a:rPr lang="en-US" altLang="ja-JP" sz="2000" dirty="0">
                  <a:solidFill>
                    <a:prstClr val="black"/>
                  </a:solidFill>
                </a:rPr>
                <a:t>]</a:t>
              </a:r>
            </a:p>
            <a:p>
              <a:pPr marL="174625" indent="-174625">
                <a:buFont typeface="Arial" panose="020B0604020202020204" pitchFamily="34" charset="0"/>
                <a:buChar char="•"/>
              </a:pPr>
              <a:r>
                <a:rPr lang="ja-JP" altLang="en-US" sz="2000" dirty="0">
                  <a:solidFill>
                    <a:prstClr val="black"/>
                  </a:solidFill>
                </a:rPr>
                <a:t>照射線量 </a:t>
              </a:r>
              <a:r>
                <a:rPr lang="en-US" altLang="ja-JP" sz="2000" dirty="0">
                  <a:solidFill>
                    <a:prstClr val="black"/>
                  </a:solidFill>
                </a:rPr>
                <a:t>[C/kg]</a:t>
              </a:r>
            </a:p>
            <a:p>
              <a:pPr marL="174625" indent="-174625">
                <a:buFont typeface="Arial" panose="020B0604020202020204" pitchFamily="34" charset="0"/>
                <a:buChar char="•"/>
              </a:pPr>
              <a:r>
                <a:rPr lang="ja-JP" altLang="en-US" sz="2000" dirty="0">
                  <a:solidFill>
                    <a:prstClr val="black"/>
                  </a:solidFill>
                </a:rPr>
                <a:t>カーマ</a:t>
              </a:r>
              <a:r>
                <a:rPr lang="en-US" altLang="ja-JP" sz="2000" dirty="0">
                  <a:solidFill>
                    <a:prstClr val="black"/>
                  </a:solidFill>
                </a:rPr>
                <a:t>[</a:t>
              </a:r>
              <a:r>
                <a:rPr lang="en-US" altLang="ja-JP" sz="2000" dirty="0" err="1">
                  <a:solidFill>
                    <a:prstClr val="black"/>
                  </a:solidFill>
                </a:rPr>
                <a:t>Gy</a:t>
              </a:r>
              <a:r>
                <a:rPr lang="en-US" altLang="ja-JP" sz="2000" dirty="0">
                  <a:solidFill>
                    <a:prstClr val="black"/>
                  </a:solidFill>
                </a:rPr>
                <a:t>, J/kg]</a:t>
              </a:r>
              <a:r>
                <a:rPr lang="ja-JP" altLang="en-US" sz="2000" dirty="0">
                  <a:solidFill>
                    <a:prstClr val="black"/>
                  </a:solidFill>
                </a:rPr>
                <a:t>　など</a:t>
              </a:r>
              <a:endParaRPr lang="en-US" altLang="ja-JP" sz="2000" dirty="0">
                <a:solidFill>
                  <a:prstClr val="black"/>
                </a:solidFill>
              </a:endParaRPr>
            </a:p>
          </p:txBody>
        </p:sp>
      </p:grpSp>
      <p:grpSp>
        <p:nvGrpSpPr>
          <p:cNvPr id="11" name="グループ化 10"/>
          <p:cNvGrpSpPr/>
          <p:nvPr/>
        </p:nvGrpSpPr>
        <p:grpSpPr>
          <a:xfrm>
            <a:off x="2172408" y="4575730"/>
            <a:ext cx="3191680" cy="2237646"/>
            <a:chOff x="-5005064" y="3323317"/>
            <a:chExt cx="3191680" cy="2237646"/>
          </a:xfrm>
        </p:grpSpPr>
        <p:grpSp>
          <p:nvGrpSpPr>
            <p:cNvPr id="30" name="グループ化 29"/>
            <p:cNvGrpSpPr/>
            <p:nvPr/>
          </p:nvGrpSpPr>
          <p:grpSpPr>
            <a:xfrm>
              <a:off x="-5005064" y="3323317"/>
              <a:ext cx="3191680" cy="2237646"/>
              <a:chOff x="-3886844" y="711979"/>
              <a:chExt cx="3191680" cy="2237646"/>
            </a:xfrm>
          </p:grpSpPr>
          <p:sp>
            <p:nvSpPr>
              <p:cNvPr id="31" name="角丸四角形 30"/>
              <p:cNvSpPr/>
              <p:nvPr/>
            </p:nvSpPr>
            <p:spPr>
              <a:xfrm>
                <a:off x="-3886844" y="1049461"/>
                <a:ext cx="3191680" cy="190016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3" name="テキスト ボックス 32"/>
              <p:cNvSpPr txBox="1"/>
              <p:nvPr/>
            </p:nvSpPr>
            <p:spPr>
              <a:xfrm>
                <a:off x="-3056656" y="711979"/>
                <a:ext cx="1762100" cy="461665"/>
              </a:xfrm>
              <a:prstGeom prst="rect">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ja-JP" altLang="en-US" sz="2400" b="1" dirty="0">
                    <a:solidFill>
                      <a:prstClr val="black"/>
                    </a:solidFill>
                  </a:rPr>
                  <a:t>実用量</a:t>
                </a:r>
                <a:r>
                  <a:rPr lang="en-US" altLang="ja-JP" sz="2400" b="1" dirty="0">
                    <a:solidFill>
                      <a:prstClr val="black"/>
                    </a:solidFill>
                  </a:rPr>
                  <a:t>[</a:t>
                </a:r>
                <a:r>
                  <a:rPr lang="en-US" altLang="ja-JP" sz="2400" b="1" dirty="0" err="1">
                    <a:solidFill>
                      <a:prstClr val="black"/>
                    </a:solidFill>
                  </a:rPr>
                  <a:t>Sv</a:t>
                </a:r>
                <a:r>
                  <a:rPr lang="en-US" altLang="ja-JP" sz="2400" b="1" dirty="0">
                    <a:solidFill>
                      <a:prstClr val="black"/>
                    </a:solidFill>
                  </a:rPr>
                  <a:t>]</a:t>
                </a:r>
                <a:endParaRPr lang="ja-JP" altLang="en-US" sz="2400" b="1" dirty="0">
                  <a:solidFill>
                    <a:prstClr val="black"/>
                  </a:solidFill>
                </a:endParaRPr>
              </a:p>
            </p:txBody>
          </p:sp>
          <p:sp>
            <p:nvSpPr>
              <p:cNvPr id="34" name="テキスト ボックス 33"/>
              <p:cNvSpPr txBox="1"/>
              <p:nvPr/>
            </p:nvSpPr>
            <p:spPr>
              <a:xfrm>
                <a:off x="-3384884" y="1241465"/>
                <a:ext cx="2522376" cy="170816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171450" indent="-171450">
                  <a:buFont typeface="Arial" panose="020B0604020202020204" pitchFamily="34" charset="0"/>
                  <a:buChar char="•"/>
                </a:pPr>
                <a:r>
                  <a:rPr lang="ja-JP" altLang="en-US" sz="2000" dirty="0">
                    <a:solidFill>
                      <a:prstClr val="black"/>
                    </a:solidFill>
                  </a:rPr>
                  <a:t>周辺線量当量</a:t>
                </a:r>
                <a:endParaRPr lang="en-US" altLang="ja-JP" sz="2000" dirty="0">
                  <a:solidFill>
                    <a:prstClr val="black"/>
                  </a:solidFill>
                </a:endParaRPr>
              </a:p>
              <a:p>
                <a:pPr marL="171450" indent="-171450">
                  <a:buFont typeface="Arial" panose="020B0604020202020204" pitchFamily="34" charset="0"/>
                  <a:buChar char="•"/>
                </a:pPr>
                <a:r>
                  <a:rPr lang="ja-JP" altLang="en-US" sz="2000" dirty="0">
                    <a:solidFill>
                      <a:prstClr val="black"/>
                    </a:solidFill>
                  </a:rPr>
                  <a:t>方向性線量当量</a:t>
                </a:r>
                <a:endParaRPr lang="en-US" altLang="ja-JP" sz="2000" dirty="0">
                  <a:solidFill>
                    <a:prstClr val="black"/>
                  </a:solidFill>
                </a:endParaRPr>
              </a:p>
              <a:p>
                <a:pPr marL="171450" indent="-171450">
                  <a:spcAft>
                    <a:spcPts val="600"/>
                  </a:spcAft>
                  <a:buFont typeface="Arial" panose="020B0604020202020204" pitchFamily="34" charset="0"/>
                  <a:buChar char="•"/>
                </a:pPr>
                <a:r>
                  <a:rPr lang="ja-JP" altLang="en-US" sz="2000" dirty="0">
                    <a:solidFill>
                      <a:prstClr val="black"/>
                    </a:solidFill>
                  </a:rPr>
                  <a:t>個人線量当量</a:t>
                </a:r>
                <a:endParaRPr lang="en-US" altLang="ja-JP" sz="2000" dirty="0">
                  <a:solidFill>
                    <a:prstClr val="black"/>
                  </a:solidFill>
                </a:endParaRPr>
              </a:p>
              <a:p>
                <a:pPr marL="171450" indent="-171450">
                  <a:buFont typeface="Arial" panose="020B0604020202020204" pitchFamily="34" charset="0"/>
                  <a:buChar char="•"/>
                </a:pPr>
                <a:r>
                  <a:rPr lang="en-US" altLang="ja-JP" sz="2000" dirty="0">
                    <a:solidFill>
                      <a:prstClr val="black"/>
                    </a:solidFill>
                  </a:rPr>
                  <a:t>1 cm</a:t>
                </a:r>
                <a:r>
                  <a:rPr lang="ja-JP" altLang="en-US" sz="2000" dirty="0">
                    <a:solidFill>
                      <a:prstClr val="black"/>
                    </a:solidFill>
                  </a:rPr>
                  <a:t>線量当量</a:t>
                </a:r>
                <a:endParaRPr lang="en-US" altLang="ja-JP" sz="2000" dirty="0">
                  <a:solidFill>
                    <a:prstClr val="black"/>
                  </a:solidFill>
                </a:endParaRPr>
              </a:p>
              <a:p>
                <a:pPr marL="171450" indent="-171450">
                  <a:buFont typeface="Arial" panose="020B0604020202020204" pitchFamily="34" charset="0"/>
                  <a:buChar char="•"/>
                </a:pPr>
                <a:r>
                  <a:rPr lang="en-US" altLang="ja-JP" sz="2000" dirty="0">
                    <a:solidFill>
                      <a:prstClr val="black"/>
                    </a:solidFill>
                  </a:rPr>
                  <a:t>70 </a:t>
                </a:r>
                <a:r>
                  <a:rPr lang="en-US" altLang="ja-JP" sz="2000" dirty="0" err="1">
                    <a:solidFill>
                      <a:prstClr val="black"/>
                    </a:solidFill>
                  </a:rPr>
                  <a:t>μm</a:t>
                </a:r>
                <a:r>
                  <a:rPr lang="ja-JP" altLang="en-US" sz="2000" dirty="0">
                    <a:solidFill>
                      <a:prstClr val="black"/>
                    </a:solidFill>
                  </a:rPr>
                  <a:t>線量当量</a:t>
                </a:r>
                <a:endParaRPr lang="en-US" altLang="ja-JP" sz="2000" dirty="0">
                  <a:solidFill>
                    <a:prstClr val="black"/>
                  </a:solidFill>
                </a:endParaRPr>
              </a:p>
            </p:txBody>
          </p:sp>
        </p:grpSp>
        <p:cxnSp>
          <p:nvCxnSpPr>
            <p:cNvPr id="10" name="直線コネクタ 9"/>
            <p:cNvCxnSpPr/>
            <p:nvPr/>
          </p:nvCxnSpPr>
          <p:spPr>
            <a:xfrm>
              <a:off x="-4803898" y="4873352"/>
              <a:ext cx="2666392"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39" name="グループ化 38"/>
          <p:cNvGrpSpPr/>
          <p:nvPr/>
        </p:nvGrpSpPr>
        <p:grpSpPr>
          <a:xfrm>
            <a:off x="5496840" y="3088769"/>
            <a:ext cx="3418284" cy="1287565"/>
            <a:chOff x="-3886844" y="711979"/>
            <a:chExt cx="3418284" cy="1287565"/>
          </a:xfrm>
        </p:grpSpPr>
        <p:sp>
          <p:nvSpPr>
            <p:cNvPr id="48" name="角丸四角形 47"/>
            <p:cNvSpPr/>
            <p:nvPr/>
          </p:nvSpPr>
          <p:spPr>
            <a:xfrm>
              <a:off x="-3886844" y="1049462"/>
              <a:ext cx="3418284" cy="950082"/>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9" name="テキスト ボックス 48"/>
            <p:cNvSpPr txBox="1"/>
            <p:nvPr/>
          </p:nvSpPr>
          <p:spPr>
            <a:xfrm>
              <a:off x="-3056656" y="711979"/>
              <a:ext cx="1762100" cy="461665"/>
            </a:xfrm>
            <a:prstGeom prst="rect">
              <a:avLst/>
            </a:prstGeom>
            <a:ln>
              <a:solidFill>
                <a:schemeClr val="bg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ja-JP" altLang="en-US" sz="2400" b="1" dirty="0">
                  <a:solidFill>
                    <a:prstClr val="black"/>
                  </a:solidFill>
                </a:rPr>
                <a:t>防護量</a:t>
              </a:r>
              <a:r>
                <a:rPr lang="en-US" altLang="ja-JP" sz="2400" b="1" dirty="0">
                  <a:solidFill>
                    <a:prstClr val="black"/>
                  </a:solidFill>
                </a:rPr>
                <a:t>[</a:t>
              </a:r>
              <a:r>
                <a:rPr lang="en-US" altLang="ja-JP" sz="2400" b="1" dirty="0" err="1">
                  <a:solidFill>
                    <a:prstClr val="black"/>
                  </a:solidFill>
                </a:rPr>
                <a:t>Sv</a:t>
              </a:r>
              <a:r>
                <a:rPr lang="en-US" altLang="ja-JP" sz="2400" b="1" dirty="0">
                  <a:solidFill>
                    <a:prstClr val="black"/>
                  </a:solidFill>
                </a:rPr>
                <a:t>]</a:t>
              </a:r>
              <a:endParaRPr lang="ja-JP" altLang="en-US" sz="2400" b="1" dirty="0">
                <a:solidFill>
                  <a:prstClr val="black"/>
                </a:solidFill>
              </a:endParaRPr>
            </a:p>
          </p:txBody>
        </p:sp>
        <p:sp>
          <p:nvSpPr>
            <p:cNvPr id="50" name="テキスト ボックス 49"/>
            <p:cNvSpPr txBox="1"/>
            <p:nvPr/>
          </p:nvSpPr>
          <p:spPr>
            <a:xfrm>
              <a:off x="-2883240" y="1241465"/>
              <a:ext cx="1730734"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171450" indent="-171450">
                <a:buFont typeface="Arial" panose="020B0604020202020204" pitchFamily="34" charset="0"/>
                <a:buChar char="•"/>
              </a:pPr>
              <a:r>
                <a:rPr lang="ja-JP" altLang="en-US" sz="2000" dirty="0">
                  <a:solidFill>
                    <a:prstClr val="black"/>
                  </a:solidFill>
                </a:rPr>
                <a:t>等価線量</a:t>
              </a:r>
              <a:endParaRPr lang="en-US" altLang="ja-JP" sz="2000" dirty="0">
                <a:solidFill>
                  <a:prstClr val="black"/>
                </a:solidFill>
              </a:endParaRPr>
            </a:p>
            <a:p>
              <a:pPr marL="171450" indent="-171450">
                <a:buFont typeface="Arial" panose="020B0604020202020204" pitchFamily="34" charset="0"/>
                <a:buChar char="•"/>
              </a:pPr>
              <a:r>
                <a:rPr lang="ja-JP" altLang="en-US" sz="2000" dirty="0">
                  <a:solidFill>
                    <a:prstClr val="black"/>
                  </a:solidFill>
                </a:rPr>
                <a:t>実効線量</a:t>
              </a:r>
              <a:endParaRPr lang="en-US" altLang="ja-JP" sz="2000" dirty="0">
                <a:solidFill>
                  <a:prstClr val="black"/>
                </a:solidFill>
              </a:endParaRPr>
            </a:p>
          </p:txBody>
        </p:sp>
      </p:grpSp>
      <p:sp>
        <p:nvSpPr>
          <p:cNvPr id="13" name="下矢印 12"/>
          <p:cNvSpPr/>
          <p:nvPr/>
        </p:nvSpPr>
        <p:spPr>
          <a:xfrm>
            <a:off x="3706770" y="2588175"/>
            <a:ext cx="443848" cy="2020019"/>
          </a:xfrm>
          <a:prstGeom prst="down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1" name="下矢印 50"/>
          <p:cNvSpPr/>
          <p:nvPr/>
        </p:nvSpPr>
        <p:spPr>
          <a:xfrm rot="19185791">
            <a:off x="5274916" y="2589835"/>
            <a:ext cx="443848" cy="680452"/>
          </a:xfrm>
          <a:prstGeom prst="down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正方形/長方形 51"/>
          <p:cNvSpPr/>
          <p:nvPr/>
        </p:nvSpPr>
        <p:spPr>
          <a:xfrm>
            <a:off x="5439822" y="5797149"/>
            <a:ext cx="3812697" cy="923330"/>
          </a:xfrm>
          <a:prstGeom prst="rect">
            <a:avLst/>
          </a:prstGeom>
        </p:spPr>
        <p:txBody>
          <a:bodyPr wrap="square">
            <a:spAutoFit/>
          </a:bodyPr>
          <a:lstStyle/>
          <a:p>
            <a:r>
              <a:rPr lang="ja-JP" altLang="en-US" dirty="0">
                <a:solidFill>
                  <a:prstClr val="black"/>
                </a:solidFill>
              </a:rPr>
              <a:t>“外部被ばく量を安全側</a:t>
            </a:r>
            <a:endParaRPr lang="en-US" altLang="ja-JP" dirty="0">
              <a:solidFill>
                <a:prstClr val="black"/>
              </a:solidFill>
            </a:endParaRPr>
          </a:p>
          <a:p>
            <a:r>
              <a:rPr lang="ja-JP" altLang="en-US" dirty="0">
                <a:solidFill>
                  <a:prstClr val="black"/>
                </a:solidFill>
              </a:rPr>
              <a:t> （保守的）に見積もる”</a:t>
            </a:r>
            <a:endParaRPr lang="en-US" altLang="ja-JP" dirty="0">
              <a:solidFill>
                <a:prstClr val="black"/>
              </a:solidFill>
            </a:endParaRPr>
          </a:p>
          <a:p>
            <a:r>
              <a:rPr lang="ja-JP" altLang="en-US" dirty="0">
                <a:solidFill>
                  <a:prstClr val="black"/>
                </a:solidFill>
              </a:rPr>
              <a:t>“測定しやすい量”として定義。</a:t>
            </a:r>
            <a:endParaRPr lang="ja-JP" altLang="en-US" b="1" dirty="0">
              <a:solidFill>
                <a:prstClr val="black"/>
              </a:solidFill>
            </a:endParaRPr>
          </a:p>
        </p:txBody>
      </p:sp>
      <p:sp>
        <p:nvSpPr>
          <p:cNvPr id="15" name="左右矢印 14"/>
          <p:cNvSpPr/>
          <p:nvPr/>
        </p:nvSpPr>
        <p:spPr>
          <a:xfrm rot="18701107">
            <a:off x="4825259" y="4430119"/>
            <a:ext cx="1046420" cy="404136"/>
          </a:xfrm>
          <a:prstGeom prst="lef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3" name="左右矢印 52"/>
          <p:cNvSpPr/>
          <p:nvPr/>
        </p:nvSpPr>
        <p:spPr>
          <a:xfrm>
            <a:off x="2925467" y="3408536"/>
            <a:ext cx="854564" cy="404136"/>
          </a:xfrm>
          <a:prstGeom prst="lef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4" name="正方形/長方形 53"/>
          <p:cNvSpPr/>
          <p:nvPr/>
        </p:nvSpPr>
        <p:spPr>
          <a:xfrm>
            <a:off x="2873024" y="3757457"/>
            <a:ext cx="1023704" cy="569387"/>
          </a:xfrm>
          <a:prstGeom prst="rect">
            <a:avLst/>
          </a:prstGeom>
        </p:spPr>
        <p:txBody>
          <a:bodyPr wrap="square">
            <a:spAutoFit/>
          </a:bodyPr>
          <a:lstStyle/>
          <a:p>
            <a:pPr algn="ctr"/>
            <a:r>
              <a:rPr lang="ja-JP" altLang="en-US" sz="2000" dirty="0">
                <a:solidFill>
                  <a:prstClr val="black"/>
                </a:solidFill>
              </a:rPr>
              <a:t>校正</a:t>
            </a:r>
            <a:endParaRPr lang="en-US" altLang="ja-JP" sz="2000" dirty="0">
              <a:solidFill>
                <a:prstClr val="black"/>
              </a:solidFill>
            </a:endParaRPr>
          </a:p>
          <a:p>
            <a:pPr algn="ctr"/>
            <a:r>
              <a:rPr lang="ja-JP" altLang="en-US" sz="1100" dirty="0">
                <a:solidFill>
                  <a:prstClr val="black"/>
                </a:solidFill>
              </a:rPr>
              <a:t>実用量に変換</a:t>
            </a:r>
          </a:p>
        </p:txBody>
      </p:sp>
      <p:grpSp>
        <p:nvGrpSpPr>
          <p:cNvPr id="5" name="グループ化 4"/>
          <p:cNvGrpSpPr/>
          <p:nvPr/>
        </p:nvGrpSpPr>
        <p:grpSpPr>
          <a:xfrm>
            <a:off x="31329" y="3262042"/>
            <a:ext cx="2887027" cy="1319086"/>
            <a:chOff x="153197" y="5710514"/>
            <a:chExt cx="2887027" cy="1319086"/>
          </a:xfrm>
        </p:grpSpPr>
        <p:sp>
          <p:nvSpPr>
            <p:cNvPr id="56" name="角丸四角形 55"/>
            <p:cNvSpPr/>
            <p:nvPr/>
          </p:nvSpPr>
          <p:spPr>
            <a:xfrm>
              <a:off x="153197" y="5910570"/>
              <a:ext cx="2887027" cy="11190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5" name="テキスト ボックス 54"/>
            <p:cNvSpPr txBox="1"/>
            <p:nvPr/>
          </p:nvSpPr>
          <p:spPr>
            <a:xfrm>
              <a:off x="267472" y="5710514"/>
              <a:ext cx="2657923" cy="400110"/>
            </a:xfrm>
            <a:prstGeom prst="rect">
              <a:avLst/>
            </a:prstGeom>
            <a:ln>
              <a:solidFill>
                <a:schemeClr val="bg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ja-JP" altLang="en-US" sz="2000" b="1" dirty="0">
                  <a:solidFill>
                    <a:prstClr val="black"/>
                  </a:solidFill>
                </a:rPr>
                <a:t>放射線測定器</a:t>
              </a:r>
            </a:p>
          </p:txBody>
        </p:sp>
        <p:sp>
          <p:nvSpPr>
            <p:cNvPr id="57" name="テキスト ボックス 56"/>
            <p:cNvSpPr txBox="1"/>
            <p:nvPr/>
          </p:nvSpPr>
          <p:spPr>
            <a:xfrm>
              <a:off x="222481" y="6102877"/>
              <a:ext cx="2727217" cy="83099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sz="1600" dirty="0">
                  <a:solidFill>
                    <a:prstClr val="black"/>
                  </a:solidFill>
                </a:rPr>
                <a:t>サーベイメータ、個人線量計、エリアモニタ、環境モニタ　など</a:t>
              </a:r>
              <a:endParaRPr lang="en-US" altLang="ja-JP" sz="1600" dirty="0">
                <a:solidFill>
                  <a:prstClr val="black"/>
                </a:solidFill>
              </a:endParaRPr>
            </a:p>
          </p:txBody>
        </p:sp>
      </p:grpSp>
      <p:sp>
        <p:nvSpPr>
          <p:cNvPr id="38" name="正方形/長方形 37"/>
          <p:cNvSpPr/>
          <p:nvPr/>
        </p:nvSpPr>
        <p:spPr>
          <a:xfrm>
            <a:off x="2437598" y="2951061"/>
            <a:ext cx="1523698" cy="369332"/>
          </a:xfrm>
          <a:prstGeom prst="rect">
            <a:avLst/>
          </a:prstGeom>
        </p:spPr>
        <p:txBody>
          <a:bodyPr wrap="square">
            <a:spAutoFit/>
          </a:bodyPr>
          <a:lstStyle/>
          <a:p>
            <a:r>
              <a:rPr lang="ja-JP" altLang="en-US" dirty="0">
                <a:solidFill>
                  <a:prstClr val="black"/>
                </a:solidFill>
              </a:rPr>
              <a:t>値の紐づけ</a:t>
            </a:r>
          </a:p>
        </p:txBody>
      </p:sp>
    </p:spTree>
    <p:extLst>
      <p:ext uri="{BB962C8B-B14F-4D97-AF65-F5344CB8AC3E}">
        <p14:creationId xmlns:p14="http://schemas.microsoft.com/office/powerpoint/2010/main" val="1198137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dissolv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dissolve">
                                      <p:cBhvr>
                                        <p:cTn id="23" dur="5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dissolve">
                                      <p:cBhvr>
                                        <p:cTn id="28" dur="500"/>
                                        <p:tgtEl>
                                          <p:spTgt spid="2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500"/>
                                        <p:tgtEl>
                                          <p:spTgt spid="2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dissolve">
                                      <p:cBhvr>
                                        <p:cTn id="44" dur="500"/>
                                        <p:tgtEl>
                                          <p:spTgt spid="53"/>
                                        </p:tgtEl>
                                      </p:cBhvr>
                                    </p:animEffect>
                                  </p:childTnLst>
                                </p:cTn>
                              </p:par>
                              <p:par>
                                <p:cTn id="45" presetID="9"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dissolve">
                                      <p:cBhvr>
                                        <p:cTn id="47" dur="500"/>
                                        <p:tgtEl>
                                          <p:spTgt spid="5"/>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dissolve">
                                      <p:cBhvr>
                                        <p:cTn id="50" dur="500"/>
                                        <p:tgtEl>
                                          <p:spTgt spid="54"/>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dissolve">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dissolve">
                                      <p:cBhvr>
                                        <p:cTn id="58" dur="500"/>
                                        <p:tgtEl>
                                          <p:spTgt spid="46"/>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dissolve">
                                      <p:cBhvr>
                                        <p:cTn id="61" dur="500"/>
                                        <p:tgtEl>
                                          <p:spTgt spid="47"/>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dissolve">
                                      <p:cBhvr>
                                        <p:cTn id="64" dur="500"/>
                                        <p:tgtEl>
                                          <p:spTgt spid="15"/>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dissolve">
                                      <p:cBhvr>
                                        <p:cTn id="6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6" grpId="0"/>
      <p:bldP spid="47" grpId="0"/>
      <p:bldP spid="21" grpId="0"/>
      <p:bldP spid="24" grpId="0"/>
      <p:bldP spid="26" grpId="0"/>
      <p:bldP spid="13" grpId="0" animBg="1"/>
      <p:bldP spid="51" grpId="0" animBg="1"/>
      <p:bldP spid="52" grpId="0"/>
      <p:bldP spid="15" grpId="0" animBg="1"/>
      <p:bldP spid="53" grpId="0" animBg="1"/>
      <p:bldP spid="54" grpId="0"/>
      <p:bldP spid="38"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タイトル 3"/>
          <p:cNvSpPr>
            <a:spLocks noGrp="1"/>
          </p:cNvSpPr>
          <p:nvPr>
            <p:ph type="title"/>
          </p:nvPr>
        </p:nvSpPr>
        <p:spPr>
          <a:xfrm>
            <a:off x="789756" y="373023"/>
            <a:ext cx="7886700" cy="718607"/>
          </a:xfrm>
        </p:spPr>
        <p:txBody>
          <a:bodyPr>
            <a:normAutofit/>
          </a:bodyPr>
          <a:lstStyle/>
          <a:p>
            <a:pPr algn="ctr"/>
            <a:r>
              <a:rPr lang="ja-JP" altLang="en-US" sz="3200" b="1" dirty="0">
                <a:solidFill>
                  <a:schemeClr val="bg1"/>
                </a:solidFill>
              </a:rPr>
              <a:t>物理量</a:t>
            </a:r>
            <a:endParaRPr kumimoji="1" lang="ja-JP" altLang="en-US" sz="3200" b="1" dirty="0">
              <a:solidFill>
                <a:schemeClr val="bg1"/>
              </a:solidFill>
            </a:endParaRPr>
          </a:p>
        </p:txBody>
      </p:sp>
      <p:sp>
        <p:nvSpPr>
          <p:cNvPr id="43" name="正方形/長方形 42"/>
          <p:cNvSpPr/>
          <p:nvPr/>
        </p:nvSpPr>
        <p:spPr>
          <a:xfrm>
            <a:off x="306820" y="3178206"/>
            <a:ext cx="4697227" cy="461665"/>
          </a:xfrm>
          <a:prstGeom prst="rect">
            <a:avLst/>
          </a:prstGeom>
        </p:spPr>
        <p:txBody>
          <a:bodyPr wrap="square">
            <a:spAutoFit/>
          </a:bodyPr>
          <a:lstStyle/>
          <a:p>
            <a:pPr marL="342900" indent="-342900">
              <a:buFont typeface="Arial" panose="020B0604020202020204" pitchFamily="34" charset="0"/>
              <a:buChar char="•"/>
            </a:pPr>
            <a:r>
              <a:rPr lang="ja-JP" altLang="en-US" sz="2400" b="1" u="sng" dirty="0">
                <a:solidFill>
                  <a:prstClr val="black"/>
                </a:solidFill>
              </a:rPr>
              <a:t>フルエンス［</a:t>
            </a:r>
            <a:r>
              <a:rPr lang="en-US" altLang="ja-JP" sz="2400" b="1" u="sng" dirty="0">
                <a:solidFill>
                  <a:prstClr val="black"/>
                </a:solidFill>
              </a:rPr>
              <a:t>m</a:t>
            </a:r>
            <a:r>
              <a:rPr lang="en-US" altLang="ja-JP" sz="2400" b="1" u="sng" baseline="30000" dirty="0">
                <a:solidFill>
                  <a:prstClr val="black"/>
                </a:solidFill>
              </a:rPr>
              <a:t>-2</a:t>
            </a:r>
            <a:r>
              <a:rPr lang="ja-JP" altLang="en-US" sz="2400" b="1" u="sng" dirty="0">
                <a:solidFill>
                  <a:prstClr val="black"/>
                </a:solidFill>
              </a:rPr>
              <a:t>］</a:t>
            </a:r>
          </a:p>
        </p:txBody>
      </p:sp>
      <p:sp>
        <p:nvSpPr>
          <p:cNvPr id="2" name="正方形/長方形 1"/>
          <p:cNvSpPr/>
          <p:nvPr/>
        </p:nvSpPr>
        <p:spPr>
          <a:xfrm>
            <a:off x="467544" y="3590107"/>
            <a:ext cx="8784976" cy="461665"/>
          </a:xfrm>
          <a:prstGeom prst="rect">
            <a:avLst/>
          </a:prstGeom>
        </p:spPr>
        <p:txBody>
          <a:bodyPr wrap="square">
            <a:spAutoFit/>
          </a:bodyPr>
          <a:lstStyle/>
          <a:p>
            <a:r>
              <a:rPr lang="ja-JP" altLang="en-US" sz="2400" dirty="0">
                <a:solidFill>
                  <a:prstClr val="black"/>
                </a:solidFill>
              </a:rPr>
              <a:t>ある面積にどれだけ</a:t>
            </a:r>
            <a:r>
              <a:rPr lang="ja-JP" altLang="en-US" sz="2400" dirty="0" smtClean="0">
                <a:solidFill>
                  <a:prstClr val="black"/>
                </a:solidFill>
              </a:rPr>
              <a:t>の数の放射</a:t>
            </a:r>
            <a:r>
              <a:rPr lang="ja-JP" altLang="en-US" sz="2400" dirty="0">
                <a:solidFill>
                  <a:prstClr val="black"/>
                </a:solidFill>
              </a:rPr>
              <a:t>線が通過したか？</a:t>
            </a:r>
            <a:endParaRPr lang="ja-JP" altLang="en-US" sz="2400" b="1" dirty="0">
              <a:solidFill>
                <a:prstClr val="black"/>
              </a:solidFill>
            </a:endParaRPr>
          </a:p>
        </p:txBody>
      </p:sp>
      <p:sp>
        <p:nvSpPr>
          <p:cNvPr id="3" name="円/楕円 2"/>
          <p:cNvSpPr/>
          <p:nvPr/>
        </p:nvSpPr>
        <p:spPr>
          <a:xfrm>
            <a:off x="4752019" y="4106689"/>
            <a:ext cx="504056" cy="1698575"/>
          </a:xfrm>
          <a:prstGeom prst="ellipse">
            <a:avLst/>
          </a:prstGeom>
          <a:solidFill>
            <a:srgbClr val="00B0F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4" name="直線矢印コネクタ 13"/>
          <p:cNvCxnSpPr/>
          <p:nvPr/>
        </p:nvCxnSpPr>
        <p:spPr>
          <a:xfrm flipV="1">
            <a:off x="2987824" y="4163889"/>
            <a:ext cx="3960440" cy="50405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a:off x="2879812" y="4816085"/>
            <a:ext cx="4716524" cy="49993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2897813" y="5333661"/>
            <a:ext cx="4410491" cy="13049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V="1">
            <a:off x="2974504" y="4955976"/>
            <a:ext cx="4477816" cy="61348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V="1">
            <a:off x="2919863" y="4666975"/>
            <a:ext cx="4366390" cy="40379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正方形/長方形 72"/>
          <p:cNvSpPr/>
          <p:nvPr/>
        </p:nvSpPr>
        <p:spPr>
          <a:xfrm>
            <a:off x="532380" y="1286280"/>
            <a:ext cx="8288092" cy="83099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ja-JP" altLang="en-US" sz="2400" b="1" dirty="0">
                <a:solidFill>
                  <a:prstClr val="black"/>
                </a:solidFill>
              </a:rPr>
              <a:t>物理量とは、放射線測定器</a:t>
            </a:r>
            <a:r>
              <a:rPr lang="ja-JP" altLang="en-US" sz="2400" b="1" dirty="0" smtClean="0">
                <a:solidFill>
                  <a:prstClr val="black"/>
                </a:solidFill>
              </a:rPr>
              <a:t>で直接はかることができる量</a:t>
            </a:r>
            <a:endParaRPr lang="en-US" altLang="ja-JP" sz="2400" b="1" dirty="0" smtClean="0">
              <a:solidFill>
                <a:prstClr val="black"/>
              </a:solidFill>
            </a:endParaRPr>
          </a:p>
          <a:p>
            <a:r>
              <a:rPr lang="ja-JP" altLang="en-US" sz="2400" b="1" dirty="0" smtClean="0">
                <a:solidFill>
                  <a:prstClr val="black"/>
                </a:solidFill>
              </a:rPr>
              <a:t> 　⇒ 放</a:t>
            </a:r>
            <a:r>
              <a:rPr lang="ja-JP" altLang="en-US" sz="2400" b="1" dirty="0">
                <a:solidFill>
                  <a:prstClr val="black"/>
                </a:solidFill>
              </a:rPr>
              <a:t>射線の数と</a:t>
            </a:r>
            <a:r>
              <a:rPr lang="ja-JP" altLang="en-US" sz="2400" b="1" dirty="0" smtClean="0">
                <a:solidFill>
                  <a:prstClr val="black"/>
                </a:solidFill>
              </a:rPr>
              <a:t>エネルギー</a:t>
            </a:r>
            <a:endParaRPr lang="ja-JP" altLang="en-US" sz="2400" b="1" dirty="0">
              <a:solidFill>
                <a:prstClr val="black"/>
              </a:solidFill>
            </a:endParaRPr>
          </a:p>
        </p:txBody>
      </p:sp>
      <p:sp>
        <p:nvSpPr>
          <p:cNvPr id="22" name="角丸四角形 21"/>
          <p:cNvSpPr/>
          <p:nvPr/>
        </p:nvSpPr>
        <p:spPr>
          <a:xfrm>
            <a:off x="60896" y="2695082"/>
            <a:ext cx="9036496" cy="3614238"/>
          </a:xfrm>
          <a:prstGeom prst="roundRect">
            <a:avLst>
              <a:gd name="adj" fmla="val 8694"/>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a:solidFill>
                <a:prstClr val="black"/>
              </a:solidFill>
            </a:endParaRPr>
          </a:p>
        </p:txBody>
      </p:sp>
      <p:sp>
        <p:nvSpPr>
          <p:cNvPr id="21" name="正方形/長方形 20"/>
          <p:cNvSpPr/>
          <p:nvPr/>
        </p:nvSpPr>
        <p:spPr>
          <a:xfrm>
            <a:off x="466179" y="2475933"/>
            <a:ext cx="1731564" cy="461665"/>
          </a:xfrm>
          <a:prstGeom prst="rect">
            <a:avLst/>
          </a:prstGeom>
          <a:solidFill>
            <a:schemeClr val="tx1"/>
          </a:solidFill>
        </p:spPr>
        <p:txBody>
          <a:bodyPr wrap="none">
            <a:spAutoFit/>
          </a:bodyPr>
          <a:lstStyle/>
          <a:p>
            <a:r>
              <a:rPr lang="ja-JP" altLang="en-US" sz="2400" b="1" dirty="0">
                <a:solidFill>
                  <a:srgbClr val="FF0000"/>
                </a:solidFill>
              </a:rPr>
              <a:t>放射線の数</a:t>
            </a:r>
            <a:endParaRPr lang="ja-JP" altLang="en-US" dirty="0">
              <a:solidFill>
                <a:srgbClr val="FF0000"/>
              </a:solidFill>
            </a:endParaRPr>
          </a:p>
        </p:txBody>
      </p:sp>
      <p:sp>
        <p:nvSpPr>
          <p:cNvPr id="23" name="正方形/長方形 22"/>
          <p:cNvSpPr/>
          <p:nvPr/>
        </p:nvSpPr>
        <p:spPr>
          <a:xfrm>
            <a:off x="4476671" y="5892080"/>
            <a:ext cx="2492990" cy="369332"/>
          </a:xfrm>
          <a:prstGeom prst="rect">
            <a:avLst/>
          </a:prstGeom>
        </p:spPr>
        <p:txBody>
          <a:bodyPr wrap="none">
            <a:spAutoFit/>
          </a:bodyPr>
          <a:lstStyle/>
          <a:p>
            <a:r>
              <a:rPr lang="ja-JP" altLang="en-US" dirty="0">
                <a:solidFill>
                  <a:prstClr val="black"/>
                </a:solidFill>
              </a:rPr>
              <a:t>ある面積（単位面積）</a:t>
            </a:r>
          </a:p>
        </p:txBody>
      </p:sp>
      <p:sp>
        <p:nvSpPr>
          <p:cNvPr id="74" name="正方形/長方形 73"/>
          <p:cNvSpPr/>
          <p:nvPr/>
        </p:nvSpPr>
        <p:spPr>
          <a:xfrm>
            <a:off x="1922252" y="4882999"/>
            <a:ext cx="877163" cy="369332"/>
          </a:xfrm>
          <a:prstGeom prst="rect">
            <a:avLst/>
          </a:prstGeom>
        </p:spPr>
        <p:txBody>
          <a:bodyPr wrap="none">
            <a:spAutoFit/>
          </a:bodyPr>
          <a:lstStyle/>
          <a:p>
            <a:r>
              <a:rPr lang="ja-JP" altLang="en-US" dirty="0">
                <a:solidFill>
                  <a:srgbClr val="FF0000"/>
                </a:solidFill>
              </a:rPr>
              <a:t>放射線</a:t>
            </a:r>
          </a:p>
        </p:txBody>
      </p:sp>
    </p:spTree>
    <p:extLst>
      <p:ext uri="{BB962C8B-B14F-4D97-AF65-F5344CB8AC3E}">
        <p14:creationId xmlns:p14="http://schemas.microsoft.com/office/powerpoint/2010/main" val="3007539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dissolv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dissolve">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dissolve">
                                      <p:cBhvr>
                                        <p:cTn id="28" dur="500"/>
                                        <p:tgtEl>
                                          <p:spTgt spid="2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wipe(left)">
                                      <p:cBhvr>
                                        <p:cTn id="36" dur="500"/>
                                        <p:tgtEl>
                                          <p:spTgt spid="74"/>
                                        </p:tgtEl>
                                      </p:cBhvr>
                                    </p:animEffect>
                                  </p:childTnLst>
                                </p:cTn>
                              </p:par>
                              <p:par>
                                <p:cTn id="37" presetID="22" presetClass="entr" presetSubtype="8"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22" presetClass="entr" presetSubtype="8"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par>
                                <p:cTn id="43" presetID="22" presetClass="entr" presetSubtype="8"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left)">
                                      <p:cBhvr>
                                        <p:cTn id="45" dur="500"/>
                                        <p:tgtEl>
                                          <p:spTgt spid="45"/>
                                        </p:tgtEl>
                                      </p:cBhvr>
                                    </p:animEffect>
                                  </p:childTnLst>
                                </p:cTn>
                              </p:par>
                              <p:par>
                                <p:cTn id="46" presetID="22" presetClass="entr" presetSubtype="8"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left)">
                                      <p:cBhvr>
                                        <p:cTn id="48" dur="500"/>
                                        <p:tgtEl>
                                          <p:spTgt spid="40"/>
                                        </p:tgtEl>
                                      </p:cBhvr>
                                    </p:animEffect>
                                  </p:childTnLst>
                                </p:cTn>
                              </p:par>
                              <p:par>
                                <p:cTn id="49" presetID="22" presetClass="entr" presetSubtype="8"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 grpId="0"/>
      <p:bldP spid="3" grpId="0" animBg="1"/>
      <p:bldP spid="73" grpId="0" animBg="1"/>
      <p:bldP spid="22" grpId="0" animBg="1"/>
      <p:bldP spid="21" grpId="0" animBg="1"/>
      <p:bldP spid="23" grpId="0"/>
      <p:bldP spid="7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 name="角丸四角形 35"/>
          <p:cNvSpPr/>
          <p:nvPr/>
        </p:nvSpPr>
        <p:spPr>
          <a:xfrm>
            <a:off x="35496" y="179508"/>
            <a:ext cx="9036496" cy="7353947"/>
          </a:xfrm>
          <a:prstGeom prst="roundRect">
            <a:avLst>
              <a:gd name="adj" fmla="val 8694"/>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a:solidFill>
                <a:prstClr val="black"/>
              </a:solidFill>
            </a:endParaRPr>
          </a:p>
        </p:txBody>
      </p:sp>
      <p:sp>
        <p:nvSpPr>
          <p:cNvPr id="37" name="正方形/長方形 36"/>
          <p:cNvSpPr/>
          <p:nvPr/>
        </p:nvSpPr>
        <p:spPr>
          <a:xfrm>
            <a:off x="501675" y="-39640"/>
            <a:ext cx="2969083" cy="461665"/>
          </a:xfrm>
          <a:prstGeom prst="rect">
            <a:avLst/>
          </a:prstGeom>
          <a:solidFill>
            <a:schemeClr val="tx1"/>
          </a:solidFill>
        </p:spPr>
        <p:txBody>
          <a:bodyPr wrap="none">
            <a:spAutoFit/>
          </a:bodyPr>
          <a:lstStyle/>
          <a:p>
            <a:r>
              <a:rPr lang="ja-JP" altLang="en-US" sz="2400" b="1" dirty="0">
                <a:solidFill>
                  <a:srgbClr val="FF0000"/>
                </a:solidFill>
              </a:rPr>
              <a:t>放射線のエネルギー</a:t>
            </a:r>
            <a:endParaRPr lang="ja-JP" altLang="en-US" dirty="0">
              <a:solidFill>
                <a:srgbClr val="FF0000"/>
              </a:solidFill>
            </a:endParaRPr>
          </a:p>
        </p:txBody>
      </p:sp>
      <p:sp>
        <p:nvSpPr>
          <p:cNvPr id="44" name="正方形/長方形 43"/>
          <p:cNvSpPr/>
          <p:nvPr/>
        </p:nvSpPr>
        <p:spPr>
          <a:xfrm>
            <a:off x="211939" y="374370"/>
            <a:ext cx="271414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ja-JP" altLang="en-US" sz="2400" b="1" dirty="0">
                <a:solidFill>
                  <a:prstClr val="black"/>
                </a:solidFill>
              </a:rPr>
              <a:t>照射線量</a:t>
            </a:r>
            <a:r>
              <a:rPr lang="en-US" altLang="ja-JP" sz="2400" b="1" dirty="0">
                <a:solidFill>
                  <a:prstClr val="black"/>
                </a:solidFill>
              </a:rPr>
              <a:t>X</a:t>
            </a:r>
            <a:r>
              <a:rPr lang="ja-JP" altLang="en-US" sz="2400" b="1" dirty="0">
                <a:solidFill>
                  <a:prstClr val="black"/>
                </a:solidFill>
              </a:rPr>
              <a:t>：</a:t>
            </a:r>
            <a:r>
              <a:rPr lang="en-US" altLang="ja-JP" sz="2400" b="1" dirty="0">
                <a:solidFill>
                  <a:prstClr val="black"/>
                </a:solidFill>
              </a:rPr>
              <a:t>C/kg</a:t>
            </a:r>
            <a:endParaRPr lang="ja-JP" altLang="en-US" sz="2400" b="1" dirty="0">
              <a:solidFill>
                <a:prstClr val="black"/>
              </a:solidFill>
            </a:endParaRPr>
          </a:p>
        </p:txBody>
      </p:sp>
      <mc:AlternateContent xmlns:mc="http://schemas.openxmlformats.org/markup-compatibility/2006" xmlns:a14="http://schemas.microsoft.com/office/drawing/2010/main">
        <mc:Choice Requires="a14">
          <p:sp>
            <p:nvSpPr>
              <p:cNvPr id="50" name="テキスト ボックス 49"/>
              <p:cNvSpPr txBox="1"/>
              <p:nvPr/>
            </p:nvSpPr>
            <p:spPr>
              <a:xfrm>
                <a:off x="3089937" y="2423865"/>
                <a:ext cx="1334981" cy="809389"/>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r>
                        <a:rPr lang="en-US" altLang="ja-JP" sz="2800" i="1" smtClean="0">
                          <a:solidFill>
                            <a:prstClr val="black"/>
                          </a:solidFill>
                          <a:latin typeface="Cambria Math" panose="02040503050406030204" pitchFamily="18" charset="0"/>
                        </a:rPr>
                        <m:t>𝑋</m:t>
                      </m:r>
                      <m:r>
                        <a:rPr lang="en-US" altLang="ja-JP" sz="2800" i="1" smtClean="0">
                          <a:solidFill>
                            <a:prstClr val="black"/>
                          </a:solidFill>
                          <a:latin typeface="Cambria Math" panose="02040503050406030204" pitchFamily="18" charset="0"/>
                          <a:ea typeface="Cambria Math" panose="02040503050406030204" pitchFamily="18" charset="0"/>
                        </a:rPr>
                        <m:t>=</m:t>
                      </m:r>
                      <m:f>
                        <m:fPr>
                          <m:ctrlPr>
                            <a:rPr lang="en-US" altLang="ja-JP" sz="2800" i="1" smtClean="0">
                              <a:solidFill>
                                <a:prstClr val="black"/>
                              </a:solidFill>
                              <a:latin typeface="Cambria Math" panose="02040503050406030204" pitchFamily="18" charset="0"/>
                              <a:ea typeface="Cambria Math" panose="02040503050406030204" pitchFamily="18" charset="0"/>
                            </a:rPr>
                          </m:ctrlPr>
                        </m:fPr>
                        <m:num>
                          <m:r>
                            <a:rPr lang="en-US" altLang="ja-JP" sz="2800" i="1" smtClean="0">
                              <a:solidFill>
                                <a:prstClr val="black"/>
                              </a:solidFill>
                              <a:latin typeface="Cambria Math" panose="02040503050406030204" pitchFamily="18" charset="0"/>
                              <a:ea typeface="Cambria Math" panose="02040503050406030204" pitchFamily="18" charset="0"/>
                            </a:rPr>
                            <m:t>∆</m:t>
                          </m:r>
                          <m:r>
                            <a:rPr lang="en-US" altLang="ja-JP" sz="2800" i="1" smtClean="0">
                              <a:solidFill>
                                <a:prstClr val="black"/>
                              </a:solidFill>
                              <a:latin typeface="Cambria Math" panose="02040503050406030204" pitchFamily="18" charset="0"/>
                              <a:ea typeface="Cambria Math" panose="02040503050406030204" pitchFamily="18" charset="0"/>
                            </a:rPr>
                            <m:t>𝑄</m:t>
                          </m:r>
                        </m:num>
                        <m:den>
                          <m:r>
                            <a:rPr lang="en-US" altLang="ja-JP" sz="2800" i="1" smtClean="0">
                              <a:solidFill>
                                <a:prstClr val="black"/>
                              </a:solidFill>
                              <a:latin typeface="Cambria Math" panose="02040503050406030204" pitchFamily="18" charset="0"/>
                              <a:ea typeface="Cambria Math" panose="02040503050406030204" pitchFamily="18" charset="0"/>
                            </a:rPr>
                            <m:t>∆</m:t>
                          </m:r>
                          <m:r>
                            <a:rPr lang="en-US" altLang="ja-JP" sz="2800" i="1" smtClean="0">
                              <a:solidFill>
                                <a:prstClr val="black"/>
                              </a:solidFill>
                              <a:latin typeface="Cambria Math" panose="02040503050406030204" pitchFamily="18" charset="0"/>
                              <a:ea typeface="Cambria Math" panose="02040503050406030204" pitchFamily="18" charset="0"/>
                            </a:rPr>
                            <m:t>𝑚</m:t>
                          </m:r>
                        </m:den>
                      </m:f>
                    </m:oMath>
                  </m:oMathPara>
                </a14:m>
                <a:endParaRPr lang="ja-JP" altLang="en-US" sz="2800" dirty="0">
                  <a:solidFill>
                    <a:prstClr val="black"/>
                  </a:solidFill>
                </a:endParaRPr>
              </a:p>
            </p:txBody>
          </p:sp>
        </mc:Choice>
        <mc:Fallback xmlns="">
          <p:sp>
            <p:nvSpPr>
              <p:cNvPr id="50" name="テキスト ボックス 49"/>
              <p:cNvSpPr txBox="1">
                <a:spLocks noRot="1" noChangeAspect="1" noMove="1" noResize="1" noEditPoints="1" noAdjustHandles="1" noChangeArrowheads="1" noChangeShapeType="1" noTextEdit="1"/>
              </p:cNvSpPr>
              <p:nvPr/>
            </p:nvSpPr>
            <p:spPr>
              <a:xfrm>
                <a:off x="3089937" y="2423865"/>
                <a:ext cx="1334981" cy="809389"/>
              </a:xfrm>
              <a:prstGeom prst="rect">
                <a:avLst/>
              </a:prstGeom>
              <a:blipFill rotWithShape="1">
                <a:blip r:embed="rId3"/>
                <a:stretch>
                  <a:fillRect/>
                </a:stretch>
              </a:blipFill>
            </p:spPr>
            <p:txBody>
              <a:bodyPr/>
              <a:lstStyle/>
              <a:p>
                <a:r>
                  <a:rPr lang="ja-JP" altLang="en-US">
                    <a:noFill/>
                  </a:rPr>
                  <a:t> </a:t>
                </a:r>
              </a:p>
            </p:txBody>
          </p:sp>
        </mc:Fallback>
      </mc:AlternateContent>
      <p:sp>
        <p:nvSpPr>
          <p:cNvPr id="51" name="円/楕円 50"/>
          <p:cNvSpPr/>
          <p:nvPr/>
        </p:nvSpPr>
        <p:spPr>
          <a:xfrm>
            <a:off x="6979626" y="1334979"/>
            <a:ext cx="1470879" cy="1505474"/>
          </a:xfrm>
          <a:prstGeom prst="ellipse">
            <a:avLst/>
          </a:prstGeom>
          <a:solidFill>
            <a:srgbClr val="92D050">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3" name="正方形/長方形 52"/>
          <p:cNvSpPr/>
          <p:nvPr/>
        </p:nvSpPr>
        <p:spPr>
          <a:xfrm>
            <a:off x="6860951" y="2863922"/>
            <a:ext cx="1897181" cy="369332"/>
          </a:xfrm>
          <a:prstGeom prst="rect">
            <a:avLst/>
          </a:prstGeom>
        </p:spPr>
        <p:txBody>
          <a:bodyPr wrap="square">
            <a:spAutoFit/>
          </a:bodyPr>
          <a:lstStyle/>
          <a:p>
            <a:r>
              <a:rPr lang="ja-JP" altLang="en-US" b="1" dirty="0">
                <a:solidFill>
                  <a:prstClr val="black"/>
                </a:solidFill>
              </a:rPr>
              <a:t>質量</a:t>
            </a:r>
            <a:r>
              <a:rPr lang="en-US" altLang="ja-JP" b="1" dirty="0" err="1">
                <a:solidFill>
                  <a:prstClr val="black"/>
                </a:solidFill>
              </a:rPr>
              <a:t>Δm</a:t>
            </a:r>
            <a:r>
              <a:rPr lang="ja-JP" altLang="en-US" b="1" dirty="0">
                <a:solidFill>
                  <a:prstClr val="black"/>
                </a:solidFill>
              </a:rPr>
              <a:t>の空気</a:t>
            </a:r>
          </a:p>
        </p:txBody>
      </p:sp>
      <p:cxnSp>
        <p:nvCxnSpPr>
          <p:cNvPr id="55" name="直線矢印コネクタ 54"/>
          <p:cNvCxnSpPr/>
          <p:nvPr/>
        </p:nvCxnSpPr>
        <p:spPr>
          <a:xfrm flipV="1">
            <a:off x="6836675" y="1334979"/>
            <a:ext cx="1752468" cy="1363521"/>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a:xfrm>
            <a:off x="6211020" y="2696918"/>
            <a:ext cx="646331" cy="369332"/>
          </a:xfrm>
          <a:prstGeom prst="rect">
            <a:avLst/>
          </a:prstGeom>
        </p:spPr>
        <p:txBody>
          <a:bodyPr wrap="none">
            <a:spAutoFit/>
          </a:bodyPr>
          <a:lstStyle/>
          <a:p>
            <a:r>
              <a:rPr lang="ja-JP" altLang="en-US" b="1" dirty="0">
                <a:solidFill>
                  <a:srgbClr val="F79646">
                    <a:lumMod val="75000"/>
                  </a:srgbClr>
                </a:solidFill>
              </a:rPr>
              <a:t>光子</a:t>
            </a:r>
          </a:p>
        </p:txBody>
      </p:sp>
      <p:sp>
        <p:nvSpPr>
          <p:cNvPr id="58" name="円/楕円 57"/>
          <p:cNvSpPr/>
          <p:nvPr/>
        </p:nvSpPr>
        <p:spPr>
          <a:xfrm>
            <a:off x="7107210" y="2241360"/>
            <a:ext cx="180000" cy="180000"/>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a:t>
            </a:r>
          </a:p>
        </p:txBody>
      </p:sp>
      <p:sp>
        <p:nvSpPr>
          <p:cNvPr id="60" name="円/楕円 59"/>
          <p:cNvSpPr/>
          <p:nvPr/>
        </p:nvSpPr>
        <p:spPr>
          <a:xfrm>
            <a:off x="7244318" y="1633689"/>
            <a:ext cx="180000" cy="1800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a:t>
            </a:r>
          </a:p>
        </p:txBody>
      </p:sp>
      <p:sp>
        <p:nvSpPr>
          <p:cNvPr id="61" name="円/楕円 60"/>
          <p:cNvSpPr/>
          <p:nvPr/>
        </p:nvSpPr>
        <p:spPr>
          <a:xfrm>
            <a:off x="7523269" y="1684604"/>
            <a:ext cx="180000" cy="1800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prstClr val="white"/>
                </a:solidFill>
              </a:rPr>
              <a:t>+</a:t>
            </a:r>
            <a:endParaRPr lang="ja-JP" altLang="en-US" dirty="0">
              <a:solidFill>
                <a:prstClr val="white"/>
              </a:solidFill>
            </a:endParaRPr>
          </a:p>
        </p:txBody>
      </p:sp>
      <p:sp>
        <p:nvSpPr>
          <p:cNvPr id="62" name="円/楕円 61"/>
          <p:cNvSpPr/>
          <p:nvPr/>
        </p:nvSpPr>
        <p:spPr>
          <a:xfrm>
            <a:off x="7167225" y="1876328"/>
            <a:ext cx="180000" cy="1800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prstClr val="white"/>
                </a:solidFill>
              </a:rPr>
              <a:t>+</a:t>
            </a:r>
            <a:endParaRPr lang="ja-JP" altLang="en-US" dirty="0">
              <a:solidFill>
                <a:prstClr val="white"/>
              </a:solidFill>
            </a:endParaRPr>
          </a:p>
        </p:txBody>
      </p:sp>
      <p:sp>
        <p:nvSpPr>
          <p:cNvPr id="63" name="円/楕円 62"/>
          <p:cNvSpPr/>
          <p:nvPr/>
        </p:nvSpPr>
        <p:spPr>
          <a:xfrm>
            <a:off x="7446803" y="1901745"/>
            <a:ext cx="180000" cy="1800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a:t>
            </a:r>
          </a:p>
        </p:txBody>
      </p:sp>
      <p:sp>
        <p:nvSpPr>
          <p:cNvPr id="65" name="円/楕円 64"/>
          <p:cNvSpPr/>
          <p:nvPr/>
        </p:nvSpPr>
        <p:spPr>
          <a:xfrm>
            <a:off x="7152199" y="2426949"/>
            <a:ext cx="180000" cy="180000"/>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a:t>
            </a:r>
          </a:p>
        </p:txBody>
      </p:sp>
      <p:sp>
        <p:nvSpPr>
          <p:cNvPr id="66" name="円/楕円 65"/>
          <p:cNvSpPr/>
          <p:nvPr/>
        </p:nvSpPr>
        <p:spPr>
          <a:xfrm>
            <a:off x="7768121" y="2041831"/>
            <a:ext cx="180000" cy="1800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a:t>
            </a:r>
          </a:p>
        </p:txBody>
      </p:sp>
      <p:sp>
        <p:nvSpPr>
          <p:cNvPr id="67" name="円/楕円 66"/>
          <p:cNvSpPr/>
          <p:nvPr/>
        </p:nvSpPr>
        <p:spPr>
          <a:xfrm>
            <a:off x="7699368" y="2350996"/>
            <a:ext cx="180000" cy="1800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prstClr val="white"/>
                </a:solidFill>
              </a:rPr>
              <a:t>+</a:t>
            </a:r>
            <a:endParaRPr lang="ja-JP" altLang="en-US" dirty="0">
              <a:solidFill>
                <a:prstClr val="white"/>
              </a:solidFill>
            </a:endParaRPr>
          </a:p>
        </p:txBody>
      </p:sp>
      <p:sp>
        <p:nvSpPr>
          <p:cNvPr id="68" name="正方形/長方形 67"/>
          <p:cNvSpPr/>
          <p:nvPr/>
        </p:nvSpPr>
        <p:spPr>
          <a:xfrm>
            <a:off x="6482818" y="2279470"/>
            <a:ext cx="646331" cy="369332"/>
          </a:xfrm>
          <a:prstGeom prst="rect">
            <a:avLst/>
          </a:prstGeom>
        </p:spPr>
        <p:txBody>
          <a:bodyPr wrap="none">
            <a:spAutoFit/>
          </a:bodyPr>
          <a:lstStyle/>
          <a:p>
            <a:r>
              <a:rPr lang="ja-JP" altLang="en-US" dirty="0">
                <a:solidFill>
                  <a:prstClr val="black"/>
                </a:solidFill>
              </a:rPr>
              <a:t>電子</a:t>
            </a:r>
          </a:p>
        </p:txBody>
      </p:sp>
      <p:sp>
        <p:nvSpPr>
          <p:cNvPr id="69" name="正方形/長方形 68"/>
          <p:cNvSpPr/>
          <p:nvPr/>
        </p:nvSpPr>
        <p:spPr>
          <a:xfrm>
            <a:off x="8359344" y="2323381"/>
            <a:ext cx="965184" cy="584775"/>
          </a:xfrm>
          <a:prstGeom prst="rect">
            <a:avLst/>
          </a:prstGeom>
        </p:spPr>
        <p:txBody>
          <a:bodyPr wrap="square">
            <a:spAutoFit/>
          </a:bodyPr>
          <a:lstStyle/>
          <a:p>
            <a:r>
              <a:rPr lang="ja-JP" altLang="en-US" sz="1600" b="1" dirty="0">
                <a:solidFill>
                  <a:srgbClr val="FF0000"/>
                </a:solidFill>
              </a:rPr>
              <a:t>正</a:t>
            </a:r>
            <a:r>
              <a:rPr lang="ja-JP" altLang="en-US" sz="1600" b="1" dirty="0">
                <a:solidFill>
                  <a:srgbClr val="00B0F0"/>
                </a:solidFill>
              </a:rPr>
              <a:t>負</a:t>
            </a:r>
            <a:r>
              <a:rPr lang="ja-JP" altLang="en-US" sz="1600" dirty="0">
                <a:solidFill>
                  <a:prstClr val="white"/>
                </a:solidFill>
              </a:rPr>
              <a:t>　</a:t>
            </a:r>
            <a:r>
              <a:rPr lang="ja-JP" altLang="en-US" sz="1600" dirty="0">
                <a:solidFill>
                  <a:prstClr val="black"/>
                </a:solidFill>
              </a:rPr>
              <a:t>イオン</a:t>
            </a:r>
          </a:p>
        </p:txBody>
      </p:sp>
      <p:cxnSp>
        <p:nvCxnSpPr>
          <p:cNvPr id="72" name="直線矢印コネクタ 71"/>
          <p:cNvCxnSpPr/>
          <p:nvPr/>
        </p:nvCxnSpPr>
        <p:spPr>
          <a:xfrm>
            <a:off x="755576" y="837016"/>
            <a:ext cx="0" cy="60480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007942" y="1195527"/>
            <a:ext cx="6002788" cy="707886"/>
          </a:xfrm>
          <a:prstGeom prst="rect">
            <a:avLst/>
          </a:prstGeom>
        </p:spPr>
        <p:txBody>
          <a:bodyPr wrap="square">
            <a:spAutoFit/>
          </a:bodyPr>
          <a:lstStyle/>
          <a:p>
            <a:pPr>
              <a:spcAft>
                <a:spcPts val="600"/>
              </a:spcAft>
            </a:pPr>
            <a:r>
              <a:rPr lang="ja-JP" altLang="en-US" sz="2000" b="1" dirty="0">
                <a:solidFill>
                  <a:srgbClr val="00B050"/>
                </a:solidFill>
              </a:rPr>
              <a:t>ある質量</a:t>
            </a:r>
            <a:r>
              <a:rPr lang="en-US" altLang="ja-JP" sz="2000" b="1" dirty="0" err="1">
                <a:solidFill>
                  <a:srgbClr val="00B050"/>
                </a:solidFill>
              </a:rPr>
              <a:t>Δm</a:t>
            </a:r>
            <a:r>
              <a:rPr lang="ja-JP" altLang="en-US" sz="2000" b="1" dirty="0">
                <a:solidFill>
                  <a:srgbClr val="00B050"/>
                </a:solidFill>
              </a:rPr>
              <a:t>の空気内</a:t>
            </a:r>
            <a:r>
              <a:rPr lang="ja-JP" altLang="en-US" sz="2000" dirty="0">
                <a:solidFill>
                  <a:prstClr val="black"/>
                </a:solidFill>
              </a:rPr>
              <a:t>で</a:t>
            </a:r>
            <a:r>
              <a:rPr lang="ja-JP" altLang="en-US" sz="2000" dirty="0" smtClean="0">
                <a:solidFill>
                  <a:prstClr val="black"/>
                </a:solidFill>
              </a:rPr>
              <a:t>、</a:t>
            </a:r>
            <a:r>
              <a:rPr lang="ja-JP" altLang="en-US" sz="2000" b="1" dirty="0" smtClean="0">
                <a:solidFill>
                  <a:srgbClr val="F79646">
                    <a:lumMod val="75000"/>
                  </a:srgbClr>
                </a:solidFill>
              </a:rPr>
              <a:t>光子</a:t>
            </a:r>
            <a:r>
              <a:rPr lang="ja-JP" altLang="en-US" sz="2000" dirty="0">
                <a:solidFill>
                  <a:prstClr val="black"/>
                </a:solidFill>
              </a:rPr>
              <a:t>により発生</a:t>
            </a:r>
            <a:r>
              <a:rPr lang="ja-JP" altLang="en-US" sz="2000" dirty="0" smtClean="0">
                <a:solidFill>
                  <a:prstClr val="black"/>
                </a:solidFill>
              </a:rPr>
              <a:t>した</a:t>
            </a:r>
            <a:r>
              <a:rPr lang="en-US" altLang="ja-JP" sz="2000" dirty="0" smtClean="0">
                <a:solidFill>
                  <a:prstClr val="black"/>
                </a:solidFill>
              </a:rPr>
              <a:t>2</a:t>
            </a:r>
            <a:r>
              <a:rPr lang="ja-JP" altLang="en-US" sz="2000" dirty="0" smtClean="0">
                <a:solidFill>
                  <a:prstClr val="black"/>
                </a:solidFill>
              </a:rPr>
              <a:t>次</a:t>
            </a:r>
            <a:r>
              <a:rPr lang="ja-JP" altLang="en-US" sz="2000" b="1" u="sng" dirty="0" smtClean="0">
                <a:solidFill>
                  <a:prstClr val="black"/>
                </a:solidFill>
              </a:rPr>
              <a:t>電子</a:t>
            </a:r>
            <a:r>
              <a:rPr lang="ja-JP" altLang="en-US" sz="2000" dirty="0" smtClean="0">
                <a:solidFill>
                  <a:prstClr val="black"/>
                </a:solidFill>
              </a:rPr>
              <a:t>が、作る</a:t>
            </a:r>
            <a:r>
              <a:rPr lang="ja-JP" altLang="en-US" sz="2000" b="1" dirty="0">
                <a:solidFill>
                  <a:srgbClr val="FF0000"/>
                </a:solidFill>
              </a:rPr>
              <a:t>正</a:t>
            </a:r>
            <a:r>
              <a:rPr lang="ja-JP" altLang="en-US" sz="2000" b="1" dirty="0">
                <a:solidFill>
                  <a:srgbClr val="00B0F0"/>
                </a:solidFill>
              </a:rPr>
              <a:t>負</a:t>
            </a:r>
            <a:r>
              <a:rPr lang="ja-JP" altLang="en-US" sz="2000" dirty="0">
                <a:solidFill>
                  <a:prstClr val="black"/>
                </a:solidFill>
              </a:rPr>
              <a:t>どちらかのイオンの</a:t>
            </a:r>
            <a:r>
              <a:rPr lang="ja-JP" altLang="en-US" sz="2000" dirty="0" smtClean="0">
                <a:solidFill>
                  <a:prstClr val="black"/>
                </a:solidFill>
              </a:rPr>
              <a:t>総和。</a:t>
            </a:r>
            <a:endParaRPr lang="en-US" altLang="ja-JP" sz="2000" dirty="0">
              <a:solidFill>
                <a:prstClr val="black"/>
              </a:solidFill>
            </a:endParaRPr>
          </a:p>
        </p:txBody>
      </p:sp>
      <p:sp>
        <p:nvSpPr>
          <p:cNvPr id="39" name="四角形吹き出し 38"/>
          <p:cNvSpPr/>
          <p:nvPr/>
        </p:nvSpPr>
        <p:spPr>
          <a:xfrm>
            <a:off x="1566887" y="3867960"/>
            <a:ext cx="7022256" cy="2873407"/>
          </a:xfrm>
          <a:prstGeom prst="wedgeRectCallout">
            <a:avLst>
              <a:gd name="adj1" fmla="val -60502"/>
              <a:gd name="adj2" fmla="val -37651"/>
            </a:avLst>
          </a:prstGeom>
          <a:solidFill>
            <a:srgbClr val="00B0F0">
              <a:alpha val="14000"/>
            </a:srgb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dirty="0">
              <a:solidFill>
                <a:prstClr val="black"/>
              </a:solidFill>
            </a:endParaRPr>
          </a:p>
        </p:txBody>
      </p:sp>
      <p:sp>
        <p:nvSpPr>
          <p:cNvPr id="41" name="正方形/長方形 40"/>
          <p:cNvSpPr/>
          <p:nvPr/>
        </p:nvSpPr>
        <p:spPr>
          <a:xfrm>
            <a:off x="1595130" y="3887447"/>
            <a:ext cx="6764214" cy="1415772"/>
          </a:xfrm>
          <a:prstGeom prst="rect">
            <a:avLst/>
          </a:prstGeom>
        </p:spPr>
        <p:txBody>
          <a:bodyPr wrap="square">
            <a:spAutoFit/>
          </a:bodyPr>
          <a:lstStyle/>
          <a:p>
            <a:pPr marL="342900" indent="-342900">
              <a:buFont typeface="Wingdings" panose="05000000000000000000" pitchFamily="2" charset="2"/>
              <a:buChar char="l"/>
            </a:pPr>
            <a:r>
              <a:rPr lang="en-US" altLang="ja-JP" sz="2000" b="1" dirty="0" smtClean="0">
                <a:solidFill>
                  <a:prstClr val="black"/>
                </a:solidFill>
              </a:rPr>
              <a:t>2</a:t>
            </a:r>
            <a:r>
              <a:rPr lang="ja-JP" altLang="en-US" sz="2000" b="1" dirty="0" smtClean="0">
                <a:solidFill>
                  <a:prstClr val="black"/>
                </a:solidFill>
              </a:rPr>
              <a:t>次電子（正確には</a:t>
            </a:r>
            <a:r>
              <a:rPr lang="en-US" altLang="ja-JP" sz="2000" b="1" dirty="0" smtClean="0">
                <a:solidFill>
                  <a:prstClr val="black"/>
                </a:solidFill>
              </a:rPr>
              <a:t>2</a:t>
            </a:r>
            <a:r>
              <a:rPr lang="ja-JP" altLang="en-US" sz="2000" b="1" dirty="0" smtClean="0">
                <a:solidFill>
                  <a:prstClr val="black"/>
                </a:solidFill>
              </a:rPr>
              <a:t>次荷電粒子）は制動放射も起こす。   </a:t>
            </a:r>
            <a:endParaRPr lang="en-US" altLang="ja-JP" sz="2000" b="1" dirty="0" smtClean="0">
              <a:solidFill>
                <a:prstClr val="black"/>
              </a:solidFill>
            </a:endParaRPr>
          </a:p>
          <a:p>
            <a:r>
              <a:rPr lang="en-US" altLang="ja-JP" sz="2000" b="1" dirty="0">
                <a:solidFill>
                  <a:prstClr val="black"/>
                </a:solidFill>
              </a:rPr>
              <a:t> </a:t>
            </a:r>
            <a:r>
              <a:rPr lang="en-US" altLang="ja-JP" sz="2000" b="1" dirty="0" smtClean="0">
                <a:solidFill>
                  <a:prstClr val="black"/>
                </a:solidFill>
              </a:rPr>
              <a:t>                              </a:t>
            </a:r>
            <a:r>
              <a:rPr lang="ja-JP" altLang="en-US" sz="2000" b="1" dirty="0" smtClean="0">
                <a:solidFill>
                  <a:prstClr val="black"/>
                </a:solidFill>
              </a:rPr>
              <a:t>その損失</a:t>
            </a:r>
            <a:r>
              <a:rPr lang="ja-JP" altLang="en-US" sz="2000" b="1" dirty="0">
                <a:solidFill>
                  <a:prstClr val="black"/>
                </a:solidFill>
              </a:rPr>
              <a:t>を補正（</a:t>
            </a:r>
            <a:r>
              <a:rPr lang="en-US" altLang="ja-JP" sz="2000" b="1" dirty="0">
                <a:solidFill>
                  <a:prstClr val="black"/>
                </a:solidFill>
              </a:rPr>
              <a:t>1-g</a:t>
            </a:r>
            <a:r>
              <a:rPr lang="ja-JP" altLang="en-US" sz="2000" b="1" dirty="0">
                <a:solidFill>
                  <a:prstClr val="black"/>
                </a:solidFill>
              </a:rPr>
              <a:t>）</a:t>
            </a:r>
            <a:endParaRPr lang="en-US" altLang="ja-JP" sz="2000" b="1" dirty="0">
              <a:solidFill>
                <a:prstClr val="black"/>
              </a:solidFill>
            </a:endParaRPr>
          </a:p>
          <a:p>
            <a:pPr algn="r"/>
            <a:r>
              <a:rPr lang="ja-JP" altLang="en-US" sz="1600" b="1" dirty="0" smtClean="0">
                <a:solidFill>
                  <a:prstClr val="black"/>
                </a:solidFill>
              </a:rPr>
              <a:t>　（</a:t>
            </a:r>
            <a:r>
              <a:rPr lang="ja-JP" altLang="en-US" sz="1600" b="1" dirty="0">
                <a:solidFill>
                  <a:prstClr val="black"/>
                </a:solidFill>
              </a:rPr>
              <a:t>放射損失により逃げていく分を引き算）</a:t>
            </a:r>
            <a:endParaRPr lang="en-US" altLang="ja-JP" sz="1600" b="1" dirty="0">
              <a:solidFill>
                <a:prstClr val="black"/>
              </a:solidFill>
            </a:endParaRPr>
          </a:p>
          <a:p>
            <a:pPr marL="342900" indent="-342900">
              <a:spcBef>
                <a:spcPts val="1200"/>
              </a:spcBef>
              <a:buFont typeface="Wingdings" panose="05000000000000000000" pitchFamily="2" charset="2"/>
              <a:buChar char="l"/>
            </a:pPr>
            <a:r>
              <a:rPr lang="en-US" altLang="ja-JP" sz="2000" b="1" dirty="0" err="1">
                <a:solidFill>
                  <a:prstClr val="black"/>
                </a:solidFill>
              </a:rPr>
              <a:t>W</a:t>
            </a:r>
            <a:r>
              <a:rPr lang="en-US" altLang="ja-JP" sz="2000" b="1" baseline="-25000" dirty="0" err="1">
                <a:solidFill>
                  <a:prstClr val="black"/>
                </a:solidFill>
              </a:rPr>
              <a:t>air</a:t>
            </a:r>
            <a:r>
              <a:rPr lang="ja-JP" altLang="en-US" sz="2000" b="1" dirty="0" smtClean="0">
                <a:solidFill>
                  <a:prstClr val="black"/>
                </a:solidFill>
              </a:rPr>
              <a:t>値</a:t>
            </a:r>
            <a:r>
              <a:rPr lang="ja-JP" altLang="en-US" sz="1100" b="1" dirty="0" smtClean="0">
                <a:solidFill>
                  <a:prstClr val="black"/>
                </a:solidFill>
              </a:rPr>
              <a:t>（</a:t>
            </a:r>
            <a:r>
              <a:rPr lang="en-US" altLang="ja-JP" sz="1100" b="1" dirty="0" smtClean="0">
                <a:solidFill>
                  <a:prstClr val="black"/>
                </a:solidFill>
              </a:rPr>
              <a:t>1</a:t>
            </a:r>
            <a:r>
              <a:rPr lang="ja-JP" altLang="en-US" sz="1100" b="1" dirty="0" smtClean="0">
                <a:solidFill>
                  <a:prstClr val="black"/>
                </a:solidFill>
              </a:rPr>
              <a:t>イオン対を作るために必要なエネルギー）</a:t>
            </a:r>
            <a:r>
              <a:rPr lang="ja-JP" altLang="en-US" sz="2000" b="1" dirty="0" smtClean="0">
                <a:solidFill>
                  <a:prstClr val="black"/>
                </a:solidFill>
              </a:rPr>
              <a:t>を</a:t>
            </a:r>
            <a:r>
              <a:rPr lang="ja-JP" altLang="en-US" sz="2000" b="1" dirty="0">
                <a:solidFill>
                  <a:prstClr val="black"/>
                </a:solidFill>
              </a:rPr>
              <a:t>利用</a:t>
            </a:r>
          </a:p>
        </p:txBody>
      </p:sp>
      <p:grpSp>
        <p:nvGrpSpPr>
          <p:cNvPr id="45" name="グループ化 44"/>
          <p:cNvGrpSpPr/>
          <p:nvPr/>
        </p:nvGrpSpPr>
        <p:grpSpPr>
          <a:xfrm>
            <a:off x="3115886" y="5333403"/>
            <a:ext cx="4711112" cy="1387955"/>
            <a:chOff x="3347864" y="1340768"/>
            <a:chExt cx="4711112" cy="1387955"/>
          </a:xfrm>
        </p:grpSpPr>
        <p:sp>
          <p:nvSpPr>
            <p:cNvPr id="47" name="正方形/長方形 46"/>
            <p:cNvSpPr/>
            <p:nvPr/>
          </p:nvSpPr>
          <p:spPr>
            <a:xfrm>
              <a:off x="3347864" y="1617157"/>
              <a:ext cx="1611285" cy="461665"/>
            </a:xfrm>
            <a:prstGeom prst="rect">
              <a:avLst/>
            </a:prstGeom>
            <a:ln>
              <a:noFill/>
              <a:prstDash val="sysDash"/>
            </a:ln>
          </p:spPr>
          <p:txBody>
            <a:bodyPr wrap="square">
              <a:spAutoFit/>
            </a:bodyPr>
            <a:lstStyle/>
            <a:p>
              <a:r>
                <a:rPr lang="en-US" altLang="ja-JP" sz="2400" dirty="0" err="1">
                  <a:solidFill>
                    <a:prstClr val="black"/>
                  </a:solidFill>
                </a:rPr>
                <a:t>K</a:t>
              </a:r>
              <a:r>
                <a:rPr lang="en-US" altLang="ja-JP" sz="2400" baseline="-25000" dirty="0" err="1">
                  <a:solidFill>
                    <a:prstClr val="black"/>
                  </a:solidFill>
                </a:rPr>
                <a:t>air</a:t>
              </a:r>
              <a:r>
                <a:rPr lang="ja-JP" altLang="en-US" sz="2400" baseline="-25000" dirty="0">
                  <a:solidFill>
                    <a:prstClr val="black"/>
                  </a:solidFill>
                </a:rPr>
                <a:t> </a:t>
              </a:r>
              <a:r>
                <a:rPr lang="en-US" altLang="ja-JP" sz="1400" dirty="0">
                  <a:solidFill>
                    <a:prstClr val="black"/>
                  </a:solidFill>
                </a:rPr>
                <a:t>[J/kg]</a:t>
              </a:r>
              <a:endParaRPr lang="ja-JP" altLang="en-US" sz="1400" dirty="0">
                <a:solidFill>
                  <a:prstClr val="black"/>
                </a:solidFill>
              </a:endParaRPr>
            </a:p>
          </p:txBody>
        </p:sp>
        <p:sp>
          <p:nvSpPr>
            <p:cNvPr id="48" name="正方形/長方形 47"/>
            <p:cNvSpPr/>
            <p:nvPr/>
          </p:nvSpPr>
          <p:spPr>
            <a:xfrm>
              <a:off x="5059499" y="1832554"/>
              <a:ext cx="1365987" cy="461665"/>
            </a:xfrm>
            <a:prstGeom prst="rect">
              <a:avLst/>
            </a:prstGeom>
            <a:ln>
              <a:noFill/>
              <a:prstDash val="sysDash"/>
            </a:ln>
          </p:spPr>
          <p:txBody>
            <a:bodyPr wrap="square">
              <a:spAutoFit/>
            </a:bodyPr>
            <a:lstStyle/>
            <a:p>
              <a:r>
                <a:rPr lang="en-US" altLang="ja-JP" sz="2400" dirty="0">
                  <a:solidFill>
                    <a:prstClr val="black"/>
                  </a:solidFill>
                </a:rPr>
                <a:t>e(1-g) </a:t>
              </a:r>
              <a:r>
                <a:rPr lang="en-US" altLang="ja-JP" sz="1600" dirty="0">
                  <a:solidFill>
                    <a:prstClr val="black"/>
                  </a:solidFill>
                </a:rPr>
                <a:t>[C]</a:t>
              </a:r>
              <a:endParaRPr lang="ja-JP" altLang="en-US" sz="1600" dirty="0">
                <a:solidFill>
                  <a:prstClr val="black"/>
                </a:solidFill>
              </a:endParaRPr>
            </a:p>
          </p:txBody>
        </p:sp>
        <p:sp>
          <p:nvSpPr>
            <p:cNvPr id="49" name="正方形/長方形 48"/>
            <p:cNvSpPr/>
            <p:nvPr/>
          </p:nvSpPr>
          <p:spPr>
            <a:xfrm>
              <a:off x="4458022" y="1660329"/>
              <a:ext cx="546369" cy="461665"/>
            </a:xfrm>
            <a:prstGeom prst="rect">
              <a:avLst/>
            </a:prstGeom>
            <a:ln>
              <a:noFill/>
              <a:prstDash val="sysDash"/>
            </a:ln>
          </p:spPr>
          <p:txBody>
            <a:bodyPr wrap="square">
              <a:spAutoFit/>
            </a:bodyPr>
            <a:lstStyle/>
            <a:p>
              <a:r>
                <a:rPr lang="ja-JP" altLang="en-US" sz="2400" dirty="0">
                  <a:solidFill>
                    <a:prstClr val="black"/>
                  </a:solidFill>
                </a:rPr>
                <a:t>＝</a:t>
              </a:r>
            </a:p>
          </p:txBody>
        </p:sp>
        <p:sp>
          <p:nvSpPr>
            <p:cNvPr id="52" name="正方形/長方形 51"/>
            <p:cNvSpPr/>
            <p:nvPr/>
          </p:nvSpPr>
          <p:spPr>
            <a:xfrm>
              <a:off x="5053853" y="1340768"/>
              <a:ext cx="1523010" cy="461665"/>
            </a:xfrm>
            <a:prstGeom prst="rect">
              <a:avLst/>
            </a:prstGeom>
            <a:ln>
              <a:noFill/>
              <a:prstDash val="sysDash"/>
            </a:ln>
          </p:spPr>
          <p:txBody>
            <a:bodyPr wrap="square">
              <a:spAutoFit/>
            </a:bodyPr>
            <a:lstStyle/>
            <a:p>
              <a:r>
                <a:rPr lang="en-US" altLang="ja-JP" sz="2400" dirty="0">
                  <a:solidFill>
                    <a:prstClr val="black"/>
                  </a:solidFill>
                </a:rPr>
                <a:t>X</a:t>
              </a:r>
              <a:r>
                <a:rPr lang="ja-JP" altLang="en-US" sz="2400" dirty="0">
                  <a:solidFill>
                    <a:prstClr val="black"/>
                  </a:solidFill>
                </a:rPr>
                <a:t> </a:t>
              </a:r>
              <a:r>
                <a:rPr lang="en-US" altLang="ja-JP" sz="1600" dirty="0">
                  <a:solidFill>
                    <a:prstClr val="black"/>
                  </a:solidFill>
                </a:rPr>
                <a:t>[C/kg]</a:t>
              </a:r>
              <a:endParaRPr lang="ja-JP" altLang="en-US" sz="1600" dirty="0">
                <a:solidFill>
                  <a:prstClr val="black"/>
                </a:solidFill>
              </a:endParaRPr>
            </a:p>
          </p:txBody>
        </p:sp>
        <p:sp>
          <p:nvSpPr>
            <p:cNvPr id="54" name="正方形/長方形 53"/>
            <p:cNvSpPr/>
            <p:nvPr/>
          </p:nvSpPr>
          <p:spPr>
            <a:xfrm>
              <a:off x="6799400" y="1629102"/>
              <a:ext cx="1259576" cy="461665"/>
            </a:xfrm>
            <a:prstGeom prst="rect">
              <a:avLst/>
            </a:prstGeom>
            <a:ln>
              <a:noFill/>
              <a:prstDash val="sysDash"/>
            </a:ln>
          </p:spPr>
          <p:txBody>
            <a:bodyPr wrap="square">
              <a:spAutoFit/>
            </a:bodyPr>
            <a:lstStyle/>
            <a:p>
              <a:r>
                <a:rPr lang="en-US" altLang="ja-JP" sz="2400" dirty="0" err="1">
                  <a:solidFill>
                    <a:prstClr val="black"/>
                  </a:solidFill>
                </a:rPr>
                <a:t>W</a:t>
              </a:r>
              <a:r>
                <a:rPr lang="en-US" altLang="ja-JP" sz="2400" baseline="-25000" dirty="0" err="1">
                  <a:solidFill>
                    <a:prstClr val="black"/>
                  </a:solidFill>
                </a:rPr>
                <a:t>air</a:t>
              </a:r>
              <a:r>
                <a:rPr lang="en-US" altLang="ja-JP" sz="1600" dirty="0">
                  <a:solidFill>
                    <a:prstClr val="black"/>
                  </a:solidFill>
                </a:rPr>
                <a:t>[eV]</a:t>
              </a:r>
              <a:endParaRPr lang="ja-JP" altLang="en-US" sz="1600" dirty="0">
                <a:solidFill>
                  <a:prstClr val="black"/>
                </a:solidFill>
              </a:endParaRPr>
            </a:p>
          </p:txBody>
        </p:sp>
        <p:sp>
          <p:nvSpPr>
            <p:cNvPr id="56" name="正方形/長方形 55"/>
            <p:cNvSpPr/>
            <p:nvPr/>
          </p:nvSpPr>
          <p:spPr>
            <a:xfrm>
              <a:off x="6377982" y="1660328"/>
              <a:ext cx="528866" cy="461665"/>
            </a:xfrm>
            <a:prstGeom prst="rect">
              <a:avLst/>
            </a:prstGeom>
            <a:ln>
              <a:noFill/>
              <a:prstDash val="sysDash"/>
            </a:ln>
          </p:spPr>
          <p:txBody>
            <a:bodyPr wrap="square">
              <a:spAutoFit/>
            </a:bodyPr>
            <a:lstStyle/>
            <a:p>
              <a:r>
                <a:rPr lang="en-US" altLang="ja-JP" sz="2400" dirty="0">
                  <a:solidFill>
                    <a:prstClr val="black"/>
                  </a:solidFill>
                </a:rPr>
                <a:t>×</a:t>
              </a:r>
              <a:endParaRPr lang="ja-JP" altLang="en-US" sz="2400" dirty="0">
                <a:solidFill>
                  <a:prstClr val="black"/>
                </a:solidFill>
              </a:endParaRPr>
            </a:p>
          </p:txBody>
        </p:sp>
        <p:cxnSp>
          <p:nvCxnSpPr>
            <p:cNvPr id="70" name="直線コネクタ 69"/>
            <p:cNvCxnSpPr/>
            <p:nvPr/>
          </p:nvCxnSpPr>
          <p:spPr>
            <a:xfrm flipH="1">
              <a:off x="4980058" y="1859935"/>
              <a:ext cx="147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flipV="1">
              <a:off x="7219525" y="2094758"/>
              <a:ext cx="173490" cy="35956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正方形/長方形 72"/>
            <p:cNvSpPr/>
            <p:nvPr/>
          </p:nvSpPr>
          <p:spPr>
            <a:xfrm>
              <a:off x="7300863" y="2420946"/>
              <a:ext cx="720080" cy="307777"/>
            </a:xfrm>
            <a:prstGeom prst="rect">
              <a:avLst/>
            </a:prstGeom>
            <a:ln>
              <a:noFill/>
              <a:prstDash val="sysDash"/>
            </a:ln>
          </p:spPr>
          <p:txBody>
            <a:bodyPr wrap="square">
              <a:spAutoFit/>
            </a:bodyPr>
            <a:lstStyle/>
            <a:p>
              <a:r>
                <a:rPr lang="en-US" altLang="ja-JP" sz="1400" dirty="0">
                  <a:solidFill>
                    <a:prstClr val="black"/>
                  </a:solidFill>
                </a:rPr>
                <a:t>33.97</a:t>
              </a:r>
              <a:endParaRPr lang="ja-JP" altLang="en-US" sz="1050" dirty="0">
                <a:solidFill>
                  <a:prstClr val="black"/>
                </a:solidFill>
              </a:endParaRPr>
            </a:p>
          </p:txBody>
        </p:sp>
        <p:sp>
          <p:nvSpPr>
            <p:cNvPr id="74" name="正方形/長方形 73"/>
            <p:cNvSpPr/>
            <p:nvPr/>
          </p:nvSpPr>
          <p:spPr>
            <a:xfrm>
              <a:off x="4464866" y="2411629"/>
              <a:ext cx="1014728" cy="253916"/>
            </a:xfrm>
            <a:prstGeom prst="rect">
              <a:avLst/>
            </a:prstGeom>
            <a:ln>
              <a:noFill/>
              <a:prstDash val="sysDash"/>
            </a:ln>
          </p:spPr>
          <p:txBody>
            <a:bodyPr wrap="square">
              <a:spAutoFit/>
            </a:bodyPr>
            <a:lstStyle/>
            <a:p>
              <a:r>
                <a:rPr lang="en-US" altLang="ja-JP" sz="1050" dirty="0">
                  <a:solidFill>
                    <a:prstClr val="black"/>
                  </a:solidFill>
                </a:rPr>
                <a:t>1.6×10</a:t>
              </a:r>
              <a:r>
                <a:rPr lang="en-US" altLang="ja-JP" sz="1050" baseline="30000" dirty="0">
                  <a:solidFill>
                    <a:prstClr val="black"/>
                  </a:solidFill>
                </a:rPr>
                <a:t>-19</a:t>
              </a:r>
              <a:endParaRPr lang="ja-JP" altLang="en-US" sz="1050" baseline="30000" dirty="0">
                <a:solidFill>
                  <a:prstClr val="black"/>
                </a:solidFill>
              </a:endParaRPr>
            </a:p>
          </p:txBody>
        </p:sp>
        <p:cxnSp>
          <p:nvCxnSpPr>
            <p:cNvPr id="75" name="直線コネクタ 74"/>
            <p:cNvCxnSpPr/>
            <p:nvPr/>
          </p:nvCxnSpPr>
          <p:spPr>
            <a:xfrm flipV="1">
              <a:off x="4875893" y="2194489"/>
              <a:ext cx="309053" cy="21714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円/楕円 1"/>
          <p:cNvSpPr/>
          <p:nvPr/>
        </p:nvSpPr>
        <p:spPr>
          <a:xfrm>
            <a:off x="4748080" y="5301208"/>
            <a:ext cx="1445428" cy="10708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 name="テキスト ボックス 2"/>
          <p:cNvSpPr txBox="1"/>
          <p:nvPr/>
        </p:nvSpPr>
        <p:spPr>
          <a:xfrm>
            <a:off x="5953700" y="5250686"/>
            <a:ext cx="1210588" cy="338554"/>
          </a:xfrm>
          <a:prstGeom prst="rect">
            <a:avLst/>
          </a:prstGeom>
          <a:noFill/>
        </p:spPr>
        <p:txBody>
          <a:bodyPr wrap="none" rtlCol="0">
            <a:spAutoFit/>
          </a:bodyPr>
          <a:lstStyle/>
          <a:p>
            <a:r>
              <a:rPr lang="ja-JP" altLang="en-US" sz="1600" dirty="0">
                <a:solidFill>
                  <a:srgbClr val="FF0000"/>
                </a:solidFill>
              </a:rPr>
              <a:t>イオン</a:t>
            </a:r>
            <a:r>
              <a:rPr lang="ja-JP" altLang="en-US" sz="1600" dirty="0" smtClean="0">
                <a:solidFill>
                  <a:srgbClr val="FF0000"/>
                </a:solidFill>
              </a:rPr>
              <a:t>の数</a:t>
            </a:r>
            <a:endParaRPr lang="ja-JP" altLang="en-US" sz="1600" dirty="0">
              <a:solidFill>
                <a:srgbClr val="FF0000"/>
              </a:solidFill>
            </a:endParaRPr>
          </a:p>
        </p:txBody>
      </p:sp>
      <p:sp>
        <p:nvSpPr>
          <p:cNvPr id="40" name="テキスト ボックス 39"/>
          <p:cNvSpPr txBox="1"/>
          <p:nvPr/>
        </p:nvSpPr>
        <p:spPr>
          <a:xfrm>
            <a:off x="1598325" y="6319418"/>
            <a:ext cx="1210588" cy="338554"/>
          </a:xfrm>
          <a:prstGeom prst="rect">
            <a:avLst/>
          </a:prstGeom>
          <a:noFill/>
        </p:spPr>
        <p:txBody>
          <a:bodyPr wrap="none" rtlCol="0">
            <a:spAutoFit/>
          </a:bodyPr>
          <a:lstStyle/>
          <a:p>
            <a:r>
              <a:rPr lang="ja-JP" altLang="en-US" sz="1600" dirty="0" smtClean="0">
                <a:solidFill>
                  <a:srgbClr val="FF0000"/>
                </a:solidFill>
              </a:rPr>
              <a:t>空気カーマ</a:t>
            </a:r>
            <a:endParaRPr lang="ja-JP" altLang="en-US" sz="1600" dirty="0">
              <a:solidFill>
                <a:srgbClr val="FF0000"/>
              </a:solidFill>
            </a:endParaRPr>
          </a:p>
        </p:txBody>
      </p:sp>
      <p:cxnSp>
        <p:nvCxnSpPr>
          <p:cNvPr id="5" name="直線矢印コネクタ 4"/>
          <p:cNvCxnSpPr/>
          <p:nvPr/>
        </p:nvCxnSpPr>
        <p:spPr>
          <a:xfrm flipV="1">
            <a:off x="2699792" y="6056021"/>
            <a:ext cx="576064" cy="316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138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dissolve">
                                      <p:cBhvr>
                                        <p:cTn id="15" dur="500"/>
                                        <p:tgtEl>
                                          <p:spTgt spid="5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dissolve">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500"/>
                                        <p:tgtEl>
                                          <p:spTgt spid="57"/>
                                        </p:tgtEl>
                                      </p:cBhvr>
                                    </p:animEffect>
                                  </p:childTnLst>
                                </p:cTn>
                              </p:par>
                              <p:par>
                                <p:cTn id="24" presetID="22" presetClass="entr" presetSubtype="4"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down)">
                                      <p:cBhvr>
                                        <p:cTn id="26" dur="500"/>
                                        <p:tgtEl>
                                          <p:spTgt spid="5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down)">
                                      <p:cBhvr>
                                        <p:cTn id="29" dur="500"/>
                                        <p:tgtEl>
                                          <p:spTgt spid="5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wipe(down)">
                                      <p:cBhvr>
                                        <p:cTn id="32" dur="500"/>
                                        <p:tgtEl>
                                          <p:spTgt spid="6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wipe(down)">
                                      <p:cBhvr>
                                        <p:cTn id="35" dur="500"/>
                                        <p:tgtEl>
                                          <p:spTgt spid="6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1" nodeType="clickEffect">
                                  <p:stCondLst>
                                    <p:cond delay="0"/>
                                  </p:stCondLst>
                                  <p:childTnLst>
                                    <p:animMotion origin="layout" path="M 8.33333E-7 -4.81481E-6 L 0.0434 -0.12546 " pathEditMode="relative" rAng="0" ptsTypes="AA">
                                      <p:cBhvr>
                                        <p:cTn id="39" dur="750" fill="hold"/>
                                        <p:tgtEl>
                                          <p:spTgt spid="58"/>
                                        </p:tgtEl>
                                        <p:attrNameLst>
                                          <p:attrName>ppt_x</p:attrName>
                                          <p:attrName>ppt_y</p:attrName>
                                        </p:attrNameLst>
                                      </p:cBhvr>
                                      <p:rCtr x="2170" y="-6273"/>
                                    </p:animMotion>
                                  </p:childTnLst>
                                </p:cTn>
                              </p:par>
                              <p:par>
                                <p:cTn id="40" presetID="42" presetClass="path" presetSubtype="0" accel="50000" decel="50000" fill="hold" grpId="1" nodeType="withEffect">
                                  <p:stCondLst>
                                    <p:cond delay="0"/>
                                  </p:stCondLst>
                                  <p:childTnLst>
                                    <p:animMotion origin="layout" path="M -3.88889E-6 1.85185E-6 L 0.10434 -0.05209 " pathEditMode="relative" rAng="0" ptsTypes="AA">
                                      <p:cBhvr>
                                        <p:cTn id="41" dur="750" fill="hold"/>
                                        <p:tgtEl>
                                          <p:spTgt spid="65"/>
                                        </p:tgtEl>
                                        <p:attrNameLst>
                                          <p:attrName>ppt_x</p:attrName>
                                          <p:attrName>ppt_y</p:attrName>
                                        </p:attrNameLst>
                                      </p:cBhvr>
                                      <p:rCtr x="5208" y="-2616"/>
                                    </p:animMotion>
                                  </p:childTnLst>
                                </p:cTn>
                              </p:par>
                              <p:par>
                                <p:cTn id="42" presetID="9" presetClass="entr" presetSubtype="0" fill="hold" grpId="0" nodeType="withEffect">
                                  <p:stCondLst>
                                    <p:cond delay="250"/>
                                  </p:stCondLst>
                                  <p:childTnLst>
                                    <p:set>
                                      <p:cBhvr>
                                        <p:cTn id="43" dur="1" fill="hold">
                                          <p:stCondLst>
                                            <p:cond delay="0"/>
                                          </p:stCondLst>
                                        </p:cTn>
                                        <p:tgtEl>
                                          <p:spTgt spid="60"/>
                                        </p:tgtEl>
                                        <p:attrNameLst>
                                          <p:attrName>style.visibility</p:attrName>
                                        </p:attrNameLst>
                                      </p:cBhvr>
                                      <p:to>
                                        <p:strVal val="visible"/>
                                      </p:to>
                                    </p:set>
                                    <p:animEffect transition="in" filter="dissolve">
                                      <p:cBhvr>
                                        <p:cTn id="44" dur="500"/>
                                        <p:tgtEl>
                                          <p:spTgt spid="60"/>
                                        </p:tgtEl>
                                      </p:cBhvr>
                                    </p:animEffect>
                                  </p:childTnLst>
                                </p:cTn>
                              </p:par>
                              <p:par>
                                <p:cTn id="45" presetID="9" presetClass="entr" presetSubtype="0" fill="hold" grpId="0" nodeType="withEffect">
                                  <p:stCondLst>
                                    <p:cond delay="250"/>
                                  </p:stCondLst>
                                  <p:childTnLst>
                                    <p:set>
                                      <p:cBhvr>
                                        <p:cTn id="46" dur="1" fill="hold">
                                          <p:stCondLst>
                                            <p:cond delay="0"/>
                                          </p:stCondLst>
                                        </p:cTn>
                                        <p:tgtEl>
                                          <p:spTgt spid="62"/>
                                        </p:tgtEl>
                                        <p:attrNameLst>
                                          <p:attrName>style.visibility</p:attrName>
                                        </p:attrNameLst>
                                      </p:cBhvr>
                                      <p:to>
                                        <p:strVal val="visible"/>
                                      </p:to>
                                    </p:set>
                                    <p:animEffect transition="in" filter="dissolve">
                                      <p:cBhvr>
                                        <p:cTn id="47" dur="500"/>
                                        <p:tgtEl>
                                          <p:spTgt spid="62"/>
                                        </p:tgtEl>
                                      </p:cBhvr>
                                    </p:animEffect>
                                  </p:childTnLst>
                                </p:cTn>
                              </p:par>
                              <p:par>
                                <p:cTn id="48" presetID="9" presetClass="entr" presetSubtype="0" fill="hold" grpId="0" nodeType="withEffect">
                                  <p:stCondLst>
                                    <p:cond delay="250"/>
                                  </p:stCondLst>
                                  <p:childTnLst>
                                    <p:set>
                                      <p:cBhvr>
                                        <p:cTn id="49" dur="1" fill="hold">
                                          <p:stCondLst>
                                            <p:cond delay="0"/>
                                          </p:stCondLst>
                                        </p:cTn>
                                        <p:tgtEl>
                                          <p:spTgt spid="61"/>
                                        </p:tgtEl>
                                        <p:attrNameLst>
                                          <p:attrName>style.visibility</p:attrName>
                                        </p:attrNameLst>
                                      </p:cBhvr>
                                      <p:to>
                                        <p:strVal val="visible"/>
                                      </p:to>
                                    </p:set>
                                    <p:animEffect transition="in" filter="dissolve">
                                      <p:cBhvr>
                                        <p:cTn id="50" dur="500"/>
                                        <p:tgtEl>
                                          <p:spTgt spid="61"/>
                                        </p:tgtEl>
                                      </p:cBhvr>
                                    </p:animEffect>
                                  </p:childTnLst>
                                </p:cTn>
                              </p:par>
                              <p:par>
                                <p:cTn id="51" presetID="9" presetClass="entr" presetSubtype="0" fill="hold" grpId="0" nodeType="withEffect">
                                  <p:stCondLst>
                                    <p:cond delay="250"/>
                                  </p:stCondLst>
                                  <p:childTnLst>
                                    <p:set>
                                      <p:cBhvr>
                                        <p:cTn id="52" dur="1" fill="hold">
                                          <p:stCondLst>
                                            <p:cond delay="0"/>
                                          </p:stCondLst>
                                        </p:cTn>
                                        <p:tgtEl>
                                          <p:spTgt spid="63"/>
                                        </p:tgtEl>
                                        <p:attrNameLst>
                                          <p:attrName>style.visibility</p:attrName>
                                        </p:attrNameLst>
                                      </p:cBhvr>
                                      <p:to>
                                        <p:strVal val="visible"/>
                                      </p:to>
                                    </p:set>
                                    <p:animEffect transition="in" filter="dissolve">
                                      <p:cBhvr>
                                        <p:cTn id="53" dur="500"/>
                                        <p:tgtEl>
                                          <p:spTgt spid="63"/>
                                        </p:tgtEl>
                                      </p:cBhvr>
                                    </p:animEffect>
                                  </p:childTnLst>
                                </p:cTn>
                              </p:par>
                              <p:par>
                                <p:cTn id="54" presetID="9" presetClass="entr" presetSubtype="0" fill="hold" grpId="0" nodeType="withEffect">
                                  <p:stCondLst>
                                    <p:cond delay="250"/>
                                  </p:stCondLst>
                                  <p:childTnLst>
                                    <p:set>
                                      <p:cBhvr>
                                        <p:cTn id="55" dur="1" fill="hold">
                                          <p:stCondLst>
                                            <p:cond delay="0"/>
                                          </p:stCondLst>
                                        </p:cTn>
                                        <p:tgtEl>
                                          <p:spTgt spid="66"/>
                                        </p:tgtEl>
                                        <p:attrNameLst>
                                          <p:attrName>style.visibility</p:attrName>
                                        </p:attrNameLst>
                                      </p:cBhvr>
                                      <p:to>
                                        <p:strVal val="visible"/>
                                      </p:to>
                                    </p:set>
                                    <p:animEffect transition="in" filter="dissolve">
                                      <p:cBhvr>
                                        <p:cTn id="56" dur="500"/>
                                        <p:tgtEl>
                                          <p:spTgt spid="66"/>
                                        </p:tgtEl>
                                      </p:cBhvr>
                                    </p:animEffect>
                                  </p:childTnLst>
                                </p:cTn>
                              </p:par>
                              <p:par>
                                <p:cTn id="57" presetID="9" presetClass="entr" presetSubtype="0" fill="hold" grpId="0" nodeType="withEffect">
                                  <p:stCondLst>
                                    <p:cond delay="250"/>
                                  </p:stCondLst>
                                  <p:childTnLst>
                                    <p:set>
                                      <p:cBhvr>
                                        <p:cTn id="58" dur="1" fill="hold">
                                          <p:stCondLst>
                                            <p:cond delay="0"/>
                                          </p:stCondLst>
                                        </p:cTn>
                                        <p:tgtEl>
                                          <p:spTgt spid="67"/>
                                        </p:tgtEl>
                                        <p:attrNameLst>
                                          <p:attrName>style.visibility</p:attrName>
                                        </p:attrNameLst>
                                      </p:cBhvr>
                                      <p:to>
                                        <p:strVal val="visible"/>
                                      </p:to>
                                    </p:set>
                                    <p:animEffect transition="in" filter="dissolve">
                                      <p:cBhvr>
                                        <p:cTn id="59" dur="500"/>
                                        <p:tgtEl>
                                          <p:spTgt spid="67"/>
                                        </p:tgtEl>
                                      </p:cBhvr>
                                    </p:animEffect>
                                  </p:childTnLst>
                                </p:cTn>
                              </p:par>
                              <p:par>
                                <p:cTn id="60" presetID="9" presetClass="entr" presetSubtype="0" fill="hold" grpId="0" nodeType="withEffect">
                                  <p:stCondLst>
                                    <p:cond delay="250"/>
                                  </p:stCondLst>
                                  <p:childTnLst>
                                    <p:set>
                                      <p:cBhvr>
                                        <p:cTn id="61" dur="1" fill="hold">
                                          <p:stCondLst>
                                            <p:cond delay="0"/>
                                          </p:stCondLst>
                                        </p:cTn>
                                        <p:tgtEl>
                                          <p:spTgt spid="69"/>
                                        </p:tgtEl>
                                        <p:attrNameLst>
                                          <p:attrName>style.visibility</p:attrName>
                                        </p:attrNameLst>
                                      </p:cBhvr>
                                      <p:to>
                                        <p:strVal val="visible"/>
                                      </p:to>
                                    </p:set>
                                    <p:animEffect transition="in" filter="dissolve">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dissolve">
                                      <p:cBhvr>
                                        <p:cTn id="67" dur="500"/>
                                        <p:tgtEl>
                                          <p:spTgt spid="5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wipe(up)">
                                      <p:cBhvr>
                                        <p:cTn id="72" dur="500"/>
                                        <p:tgtEl>
                                          <p:spTgt spid="72"/>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dissolve">
                                      <p:cBhvr>
                                        <p:cTn id="75" dur="500"/>
                                        <p:tgtEl>
                                          <p:spTgt spid="41"/>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dissolve">
                                      <p:cBhvr>
                                        <p:cTn id="78" dur="500"/>
                                        <p:tgtEl>
                                          <p:spTgt spid="39"/>
                                        </p:tgtEl>
                                      </p:cBhvr>
                                    </p:animEffect>
                                  </p:childTnLst>
                                </p:cTn>
                              </p:par>
                              <p:par>
                                <p:cTn id="79" presetID="9" presetClass="entr" presetSubtype="0"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dissolve">
                                      <p:cBhvr>
                                        <p:cTn id="81" dur="500"/>
                                        <p:tgtEl>
                                          <p:spTgt spid="45"/>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dissolve">
                                      <p:cBhvr>
                                        <p:cTn id="86" dur="500"/>
                                        <p:tgtEl>
                                          <p:spTgt spid="2"/>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dissolve">
                                      <p:cBhvr>
                                        <p:cTn id="89" dur="500"/>
                                        <p:tgtEl>
                                          <p:spTgt spid="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wipe(down)">
                                      <p:cBhvr>
                                        <p:cTn id="94" dur="500"/>
                                        <p:tgtEl>
                                          <p:spTgt spid="40"/>
                                        </p:tgtEl>
                                      </p:cBhvr>
                                    </p:animEffect>
                                  </p:childTnLst>
                                </p:cTn>
                              </p:par>
                              <p:par>
                                <p:cTn id="95" presetID="22" presetClass="entr" presetSubtype="4"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wipe(down)">
                                      <p:cBhvr>
                                        <p:cTn id="9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0" grpId="0"/>
      <p:bldP spid="51" grpId="0" animBg="1"/>
      <p:bldP spid="53" grpId="0"/>
      <p:bldP spid="57" grpId="0"/>
      <p:bldP spid="58" grpId="0" animBg="1"/>
      <p:bldP spid="58" grpId="1" animBg="1"/>
      <p:bldP spid="60" grpId="0" animBg="1"/>
      <p:bldP spid="61" grpId="0" animBg="1"/>
      <p:bldP spid="62" grpId="0" animBg="1"/>
      <p:bldP spid="63" grpId="0" animBg="1"/>
      <p:bldP spid="65" grpId="0" animBg="1"/>
      <p:bldP spid="65" grpId="1" animBg="1"/>
      <p:bldP spid="66" grpId="0" animBg="1"/>
      <p:bldP spid="67" grpId="0" animBg="1"/>
      <p:bldP spid="68" grpId="0"/>
      <p:bldP spid="69" grpId="0"/>
      <p:bldP spid="39" grpId="0" animBg="1"/>
      <p:bldP spid="41" grpId="0"/>
      <p:bldP spid="2" grpId="0" animBg="1"/>
      <p:bldP spid="3" grpId="0"/>
      <p:bldP spid="40"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正方形/長方形 17"/>
          <p:cNvSpPr/>
          <p:nvPr/>
        </p:nvSpPr>
        <p:spPr>
          <a:xfrm>
            <a:off x="151048" y="378743"/>
            <a:ext cx="2737045" cy="83099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ja-JP" altLang="en-US" sz="2400" b="1" dirty="0">
                <a:solidFill>
                  <a:prstClr val="black"/>
                </a:solidFill>
              </a:rPr>
              <a:t>空気カーマ：</a:t>
            </a:r>
            <a:r>
              <a:rPr lang="en-US" altLang="ja-JP" sz="2400" b="1" dirty="0" err="1">
                <a:solidFill>
                  <a:prstClr val="black"/>
                </a:solidFill>
              </a:rPr>
              <a:t>K</a:t>
            </a:r>
            <a:r>
              <a:rPr lang="en-US" altLang="ja-JP" sz="2400" b="1" baseline="-25000" dirty="0" err="1">
                <a:solidFill>
                  <a:prstClr val="black"/>
                </a:solidFill>
              </a:rPr>
              <a:t>air</a:t>
            </a:r>
            <a:endParaRPr lang="en-US" altLang="ja-JP" sz="2400" b="1" baseline="-25000" dirty="0">
              <a:solidFill>
                <a:prstClr val="black"/>
              </a:solidFill>
            </a:endParaRPr>
          </a:p>
          <a:p>
            <a:pPr algn="ctr"/>
            <a:r>
              <a:rPr lang="en-US" altLang="ja-JP" sz="2400" b="1" dirty="0">
                <a:solidFill>
                  <a:prstClr val="black"/>
                </a:solidFill>
              </a:rPr>
              <a:t>[J/kg]=[Gy]</a:t>
            </a:r>
            <a:endParaRPr lang="ja-JP" altLang="en-US" sz="2400" b="1" dirty="0">
              <a:solidFill>
                <a:prstClr val="black"/>
              </a:solidFill>
            </a:endParaRPr>
          </a:p>
        </p:txBody>
      </p:sp>
      <p:cxnSp>
        <p:nvCxnSpPr>
          <p:cNvPr id="28" name="直線矢印コネクタ 27"/>
          <p:cNvCxnSpPr/>
          <p:nvPr/>
        </p:nvCxnSpPr>
        <p:spPr>
          <a:xfrm>
            <a:off x="769135" y="-171400"/>
            <a:ext cx="0" cy="5040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a:off x="755576" y="1196752"/>
            <a:ext cx="0" cy="45720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1" name="正方形/長方形 80"/>
          <p:cNvSpPr/>
          <p:nvPr/>
        </p:nvSpPr>
        <p:spPr>
          <a:xfrm>
            <a:off x="79040" y="5775647"/>
            <a:ext cx="2809053" cy="46166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ja-JP" altLang="en-US" sz="2400" b="1" dirty="0">
                <a:solidFill>
                  <a:prstClr val="black"/>
                </a:solidFill>
              </a:rPr>
              <a:t>空気吸収線量 </a:t>
            </a:r>
            <a:r>
              <a:rPr lang="en-US" altLang="ja-JP" sz="2400" b="1" dirty="0">
                <a:solidFill>
                  <a:prstClr val="black"/>
                </a:solidFill>
              </a:rPr>
              <a:t>[Gy]</a:t>
            </a:r>
            <a:endParaRPr lang="ja-JP" altLang="en-US" sz="2400" b="1" dirty="0">
              <a:solidFill>
                <a:prstClr val="black"/>
              </a:solidFill>
            </a:endParaRPr>
          </a:p>
        </p:txBody>
      </p:sp>
      <p:sp>
        <p:nvSpPr>
          <p:cNvPr id="82" name="正方形/長方形 81"/>
          <p:cNvSpPr/>
          <p:nvPr/>
        </p:nvSpPr>
        <p:spPr>
          <a:xfrm>
            <a:off x="3059832" y="5805264"/>
            <a:ext cx="5216275" cy="369332"/>
          </a:xfrm>
          <a:prstGeom prst="rect">
            <a:avLst/>
          </a:prstGeom>
        </p:spPr>
        <p:txBody>
          <a:bodyPr wrap="square">
            <a:spAutoFit/>
          </a:bodyPr>
          <a:lstStyle/>
          <a:p>
            <a:r>
              <a:rPr lang="ja-JP" altLang="en-US" b="1" dirty="0">
                <a:solidFill>
                  <a:prstClr val="black"/>
                </a:solidFill>
              </a:rPr>
              <a:t>診断領域の</a:t>
            </a:r>
            <a:r>
              <a:rPr lang="en-US" altLang="ja-JP" b="1" dirty="0">
                <a:solidFill>
                  <a:prstClr val="black"/>
                </a:solidFill>
              </a:rPr>
              <a:t>X</a:t>
            </a:r>
            <a:r>
              <a:rPr lang="ja-JP" altLang="en-US" b="1" dirty="0">
                <a:solidFill>
                  <a:prstClr val="black"/>
                </a:solidFill>
              </a:rPr>
              <a:t>線エネルギーでは</a:t>
            </a:r>
            <a:r>
              <a:rPr lang="ja-JP" altLang="en-US" dirty="0">
                <a:solidFill>
                  <a:prstClr val="black"/>
                </a:solidFill>
              </a:rPr>
              <a:t>電子平衡が成立</a:t>
            </a:r>
            <a:endParaRPr lang="en-US" altLang="ja-JP" dirty="0">
              <a:solidFill>
                <a:prstClr val="black"/>
              </a:solidFill>
            </a:endParaRPr>
          </a:p>
        </p:txBody>
      </p:sp>
      <p:sp>
        <p:nvSpPr>
          <p:cNvPr id="83" name="正方形/長方形 82"/>
          <p:cNvSpPr/>
          <p:nvPr/>
        </p:nvSpPr>
        <p:spPr>
          <a:xfrm>
            <a:off x="3378143" y="6117307"/>
            <a:ext cx="5370321" cy="369332"/>
          </a:xfrm>
          <a:prstGeom prst="rect">
            <a:avLst/>
          </a:prstGeom>
        </p:spPr>
        <p:txBody>
          <a:bodyPr wrap="square">
            <a:spAutoFit/>
          </a:bodyPr>
          <a:lstStyle/>
          <a:p>
            <a:r>
              <a:rPr lang="ja-JP" altLang="en-US" dirty="0">
                <a:solidFill>
                  <a:prstClr val="black"/>
                </a:solidFill>
              </a:rPr>
              <a:t>⇒ 　空気カーマ</a:t>
            </a:r>
            <a:r>
              <a:rPr lang="en-US" altLang="ja-JP" dirty="0">
                <a:solidFill>
                  <a:prstClr val="black"/>
                </a:solidFill>
              </a:rPr>
              <a:t>[</a:t>
            </a:r>
            <a:r>
              <a:rPr lang="en-US" altLang="ja-JP" dirty="0" err="1">
                <a:solidFill>
                  <a:prstClr val="black"/>
                </a:solidFill>
              </a:rPr>
              <a:t>Gy</a:t>
            </a:r>
            <a:r>
              <a:rPr lang="en-US" altLang="ja-JP" dirty="0">
                <a:solidFill>
                  <a:prstClr val="black"/>
                </a:solidFill>
              </a:rPr>
              <a:t>] </a:t>
            </a:r>
            <a:r>
              <a:rPr lang="ja-JP" altLang="en-US" dirty="0">
                <a:solidFill>
                  <a:prstClr val="black"/>
                </a:solidFill>
              </a:rPr>
              <a:t>≒ 空気吸収線量</a:t>
            </a:r>
            <a:r>
              <a:rPr lang="en-US" altLang="ja-JP" dirty="0">
                <a:solidFill>
                  <a:prstClr val="black"/>
                </a:solidFill>
              </a:rPr>
              <a:t>[</a:t>
            </a:r>
            <a:r>
              <a:rPr lang="en-US" altLang="ja-JP" dirty="0" err="1">
                <a:solidFill>
                  <a:prstClr val="black"/>
                </a:solidFill>
              </a:rPr>
              <a:t>Gy</a:t>
            </a:r>
            <a:r>
              <a:rPr lang="en-US" altLang="ja-JP" dirty="0">
                <a:solidFill>
                  <a:prstClr val="black"/>
                </a:solidFill>
              </a:rPr>
              <a:t>] </a:t>
            </a:r>
          </a:p>
        </p:txBody>
      </p:sp>
      <p:sp>
        <p:nvSpPr>
          <p:cNvPr id="84" name="正方形/長方形 83"/>
          <p:cNvSpPr/>
          <p:nvPr/>
        </p:nvSpPr>
        <p:spPr>
          <a:xfrm>
            <a:off x="2891100" y="478413"/>
            <a:ext cx="6102605" cy="646331"/>
          </a:xfrm>
          <a:prstGeom prst="rect">
            <a:avLst/>
          </a:prstGeom>
        </p:spPr>
        <p:txBody>
          <a:bodyPr wrap="square">
            <a:spAutoFit/>
          </a:bodyPr>
          <a:lstStyle/>
          <a:p>
            <a:r>
              <a:rPr lang="ja-JP" altLang="en-US" b="1" dirty="0">
                <a:solidFill>
                  <a:srgbClr val="7030A0"/>
                </a:solidFill>
              </a:rPr>
              <a:t>微小質量</a:t>
            </a:r>
            <a:r>
              <a:rPr lang="en-US" altLang="ja-JP" b="1" dirty="0" err="1">
                <a:solidFill>
                  <a:srgbClr val="7030A0"/>
                </a:solidFill>
              </a:rPr>
              <a:t>dm</a:t>
            </a:r>
            <a:r>
              <a:rPr lang="ja-JP" altLang="en-US" b="1" dirty="0">
                <a:solidFill>
                  <a:srgbClr val="7030A0"/>
                </a:solidFill>
              </a:rPr>
              <a:t>内</a:t>
            </a:r>
            <a:r>
              <a:rPr lang="ja-JP" altLang="en-US" b="1" dirty="0" smtClean="0">
                <a:solidFill>
                  <a:prstClr val="black"/>
                </a:solidFill>
              </a:rPr>
              <a:t>で光子（正確には非荷電粒子）に</a:t>
            </a:r>
            <a:r>
              <a:rPr lang="ja-JP" altLang="en-US" b="1" dirty="0">
                <a:solidFill>
                  <a:prstClr val="black"/>
                </a:solidFill>
              </a:rPr>
              <a:t>より発生</a:t>
            </a:r>
            <a:r>
              <a:rPr lang="ja-JP" altLang="en-US" b="1" dirty="0" smtClean="0">
                <a:solidFill>
                  <a:prstClr val="black"/>
                </a:solidFill>
              </a:rPr>
              <a:t>する</a:t>
            </a:r>
            <a:r>
              <a:rPr lang="ja-JP" altLang="en-US" b="1" dirty="0" smtClean="0">
                <a:solidFill>
                  <a:srgbClr val="FF0000"/>
                </a:solidFill>
              </a:rPr>
              <a:t>荷電</a:t>
            </a:r>
            <a:r>
              <a:rPr lang="ja-JP" altLang="en-US" b="1" dirty="0">
                <a:solidFill>
                  <a:srgbClr val="FF0000"/>
                </a:solidFill>
              </a:rPr>
              <a:t>粒子の初期運動エネルギーの総和</a:t>
            </a:r>
            <a:endParaRPr lang="en-US" altLang="ja-JP" b="1" dirty="0">
              <a:solidFill>
                <a:srgbClr val="FF0000"/>
              </a:solidFill>
            </a:endParaRPr>
          </a:p>
        </p:txBody>
      </p:sp>
      <p:sp>
        <p:nvSpPr>
          <p:cNvPr id="86" name="円/楕円 85"/>
          <p:cNvSpPr/>
          <p:nvPr/>
        </p:nvSpPr>
        <p:spPr>
          <a:xfrm>
            <a:off x="6372220" y="2230085"/>
            <a:ext cx="1470879" cy="1505474"/>
          </a:xfrm>
          <a:prstGeom prst="ellipse">
            <a:avLst/>
          </a:prstGeom>
          <a:solidFill>
            <a:schemeClr val="accent4">
              <a:lumMod val="40000"/>
              <a:lumOff val="60000"/>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7" name="正方形/長方形 86"/>
          <p:cNvSpPr/>
          <p:nvPr/>
        </p:nvSpPr>
        <p:spPr>
          <a:xfrm>
            <a:off x="6253545" y="3759028"/>
            <a:ext cx="1897181" cy="369332"/>
          </a:xfrm>
          <a:prstGeom prst="rect">
            <a:avLst/>
          </a:prstGeom>
        </p:spPr>
        <p:txBody>
          <a:bodyPr wrap="square">
            <a:spAutoFit/>
          </a:bodyPr>
          <a:lstStyle/>
          <a:p>
            <a:r>
              <a:rPr lang="ja-JP" altLang="en-US" b="1" dirty="0">
                <a:solidFill>
                  <a:prstClr val="black"/>
                </a:solidFill>
              </a:rPr>
              <a:t>微小質量 </a:t>
            </a:r>
            <a:r>
              <a:rPr lang="en-US" altLang="ja-JP" b="1" dirty="0" err="1">
                <a:solidFill>
                  <a:prstClr val="black"/>
                </a:solidFill>
              </a:rPr>
              <a:t>dm</a:t>
            </a:r>
            <a:endParaRPr lang="ja-JP" altLang="en-US" b="1" dirty="0">
              <a:solidFill>
                <a:prstClr val="black"/>
              </a:solidFill>
            </a:endParaRPr>
          </a:p>
        </p:txBody>
      </p:sp>
      <p:sp>
        <p:nvSpPr>
          <p:cNvPr id="89" name="正方形/長方形 88"/>
          <p:cNvSpPr/>
          <p:nvPr/>
        </p:nvSpPr>
        <p:spPr>
          <a:xfrm>
            <a:off x="3510557" y="2843717"/>
            <a:ext cx="646331" cy="369332"/>
          </a:xfrm>
          <a:prstGeom prst="rect">
            <a:avLst/>
          </a:prstGeom>
        </p:spPr>
        <p:txBody>
          <a:bodyPr wrap="none">
            <a:spAutoFit/>
          </a:bodyPr>
          <a:lstStyle/>
          <a:p>
            <a:r>
              <a:rPr lang="ja-JP" altLang="en-US" b="1" dirty="0">
                <a:solidFill>
                  <a:srgbClr val="F79646">
                    <a:lumMod val="75000"/>
                  </a:srgbClr>
                </a:solidFill>
              </a:rPr>
              <a:t>光子</a:t>
            </a:r>
          </a:p>
        </p:txBody>
      </p:sp>
      <p:sp>
        <p:nvSpPr>
          <p:cNvPr id="95" name="フリーフォーム 94"/>
          <p:cNvSpPr/>
          <p:nvPr/>
        </p:nvSpPr>
        <p:spPr>
          <a:xfrm rot="21357752">
            <a:off x="4214219" y="2514602"/>
            <a:ext cx="1635424" cy="407401"/>
          </a:xfrm>
          <a:custGeom>
            <a:avLst/>
            <a:gdLst>
              <a:gd name="connsiteX0" fmla="*/ 0 w 1502229"/>
              <a:gd name="connsiteY0" fmla="*/ 277977 h 644594"/>
              <a:gd name="connsiteX1" fmla="*/ 185057 w 1502229"/>
              <a:gd name="connsiteY1" fmla="*/ 5834 h 644594"/>
              <a:gd name="connsiteX2" fmla="*/ 391886 w 1502229"/>
              <a:gd name="connsiteY2" fmla="*/ 506577 h 644594"/>
              <a:gd name="connsiteX3" fmla="*/ 544286 w 1502229"/>
              <a:gd name="connsiteY3" fmla="*/ 71149 h 644594"/>
              <a:gd name="connsiteX4" fmla="*/ 707571 w 1502229"/>
              <a:gd name="connsiteY4" fmla="*/ 484806 h 644594"/>
              <a:gd name="connsiteX5" fmla="*/ 881743 w 1502229"/>
              <a:gd name="connsiteY5" fmla="*/ 114692 h 644594"/>
              <a:gd name="connsiteX6" fmla="*/ 1012371 w 1502229"/>
              <a:gd name="connsiteY6" fmla="*/ 561006 h 644594"/>
              <a:gd name="connsiteX7" fmla="*/ 1208314 w 1502229"/>
              <a:gd name="connsiteY7" fmla="*/ 180006 h 644594"/>
              <a:gd name="connsiteX8" fmla="*/ 1328057 w 1502229"/>
              <a:gd name="connsiteY8" fmla="*/ 637206 h 644594"/>
              <a:gd name="connsiteX9" fmla="*/ 1502229 w 1502229"/>
              <a:gd name="connsiteY9" fmla="*/ 419492 h 64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2229" h="644594">
                <a:moveTo>
                  <a:pt x="0" y="277977"/>
                </a:moveTo>
                <a:cubicBezTo>
                  <a:pt x="59871" y="122855"/>
                  <a:pt x="119743" y="-32266"/>
                  <a:pt x="185057" y="5834"/>
                </a:cubicBezTo>
                <a:cubicBezTo>
                  <a:pt x="250371" y="43934"/>
                  <a:pt x="332015" y="495691"/>
                  <a:pt x="391886" y="506577"/>
                </a:cubicBezTo>
                <a:cubicBezTo>
                  <a:pt x="451758" y="517463"/>
                  <a:pt x="491672" y="74777"/>
                  <a:pt x="544286" y="71149"/>
                </a:cubicBezTo>
                <a:cubicBezTo>
                  <a:pt x="596900" y="67521"/>
                  <a:pt x="651328" y="477549"/>
                  <a:pt x="707571" y="484806"/>
                </a:cubicBezTo>
                <a:cubicBezTo>
                  <a:pt x="763814" y="492063"/>
                  <a:pt x="830943" y="101992"/>
                  <a:pt x="881743" y="114692"/>
                </a:cubicBezTo>
                <a:cubicBezTo>
                  <a:pt x="932543" y="127392"/>
                  <a:pt x="957943" y="550120"/>
                  <a:pt x="1012371" y="561006"/>
                </a:cubicBezTo>
                <a:cubicBezTo>
                  <a:pt x="1066799" y="571892"/>
                  <a:pt x="1155700" y="167306"/>
                  <a:pt x="1208314" y="180006"/>
                </a:cubicBezTo>
                <a:cubicBezTo>
                  <a:pt x="1260928" y="192706"/>
                  <a:pt x="1279071" y="597292"/>
                  <a:pt x="1328057" y="637206"/>
                </a:cubicBezTo>
                <a:cubicBezTo>
                  <a:pt x="1377043" y="677120"/>
                  <a:pt x="1439636" y="548306"/>
                  <a:pt x="1502229" y="419492"/>
                </a:cubicBezTo>
              </a:path>
            </a:pathLst>
          </a:custGeom>
          <a:noFill/>
          <a:ln w="190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6" name="フリーフォーム 95"/>
          <p:cNvSpPr/>
          <p:nvPr/>
        </p:nvSpPr>
        <p:spPr>
          <a:xfrm rot="21357752">
            <a:off x="4162618" y="2845892"/>
            <a:ext cx="1635424" cy="407401"/>
          </a:xfrm>
          <a:custGeom>
            <a:avLst/>
            <a:gdLst>
              <a:gd name="connsiteX0" fmla="*/ 0 w 1502229"/>
              <a:gd name="connsiteY0" fmla="*/ 277977 h 644594"/>
              <a:gd name="connsiteX1" fmla="*/ 185057 w 1502229"/>
              <a:gd name="connsiteY1" fmla="*/ 5834 h 644594"/>
              <a:gd name="connsiteX2" fmla="*/ 391886 w 1502229"/>
              <a:gd name="connsiteY2" fmla="*/ 506577 h 644594"/>
              <a:gd name="connsiteX3" fmla="*/ 544286 w 1502229"/>
              <a:gd name="connsiteY3" fmla="*/ 71149 h 644594"/>
              <a:gd name="connsiteX4" fmla="*/ 707571 w 1502229"/>
              <a:gd name="connsiteY4" fmla="*/ 484806 h 644594"/>
              <a:gd name="connsiteX5" fmla="*/ 881743 w 1502229"/>
              <a:gd name="connsiteY5" fmla="*/ 114692 h 644594"/>
              <a:gd name="connsiteX6" fmla="*/ 1012371 w 1502229"/>
              <a:gd name="connsiteY6" fmla="*/ 561006 h 644594"/>
              <a:gd name="connsiteX7" fmla="*/ 1208314 w 1502229"/>
              <a:gd name="connsiteY7" fmla="*/ 180006 h 644594"/>
              <a:gd name="connsiteX8" fmla="*/ 1328057 w 1502229"/>
              <a:gd name="connsiteY8" fmla="*/ 637206 h 644594"/>
              <a:gd name="connsiteX9" fmla="*/ 1502229 w 1502229"/>
              <a:gd name="connsiteY9" fmla="*/ 419492 h 64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2229" h="644594">
                <a:moveTo>
                  <a:pt x="0" y="277977"/>
                </a:moveTo>
                <a:cubicBezTo>
                  <a:pt x="59871" y="122855"/>
                  <a:pt x="119743" y="-32266"/>
                  <a:pt x="185057" y="5834"/>
                </a:cubicBezTo>
                <a:cubicBezTo>
                  <a:pt x="250371" y="43934"/>
                  <a:pt x="332015" y="495691"/>
                  <a:pt x="391886" y="506577"/>
                </a:cubicBezTo>
                <a:cubicBezTo>
                  <a:pt x="451758" y="517463"/>
                  <a:pt x="491672" y="74777"/>
                  <a:pt x="544286" y="71149"/>
                </a:cubicBezTo>
                <a:cubicBezTo>
                  <a:pt x="596900" y="67521"/>
                  <a:pt x="651328" y="477549"/>
                  <a:pt x="707571" y="484806"/>
                </a:cubicBezTo>
                <a:cubicBezTo>
                  <a:pt x="763814" y="492063"/>
                  <a:pt x="830943" y="101992"/>
                  <a:pt x="881743" y="114692"/>
                </a:cubicBezTo>
                <a:cubicBezTo>
                  <a:pt x="932543" y="127392"/>
                  <a:pt x="957943" y="550120"/>
                  <a:pt x="1012371" y="561006"/>
                </a:cubicBezTo>
                <a:cubicBezTo>
                  <a:pt x="1066799" y="571892"/>
                  <a:pt x="1155700" y="167306"/>
                  <a:pt x="1208314" y="180006"/>
                </a:cubicBezTo>
                <a:cubicBezTo>
                  <a:pt x="1260928" y="192706"/>
                  <a:pt x="1279071" y="597292"/>
                  <a:pt x="1328057" y="637206"/>
                </a:cubicBezTo>
                <a:cubicBezTo>
                  <a:pt x="1377043" y="677120"/>
                  <a:pt x="1439636" y="548306"/>
                  <a:pt x="1502229" y="419492"/>
                </a:cubicBezTo>
              </a:path>
            </a:pathLst>
          </a:custGeom>
          <a:noFill/>
          <a:ln w="190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7" name="フリーフォーム 96"/>
          <p:cNvSpPr/>
          <p:nvPr/>
        </p:nvSpPr>
        <p:spPr>
          <a:xfrm rot="21357752">
            <a:off x="4127311" y="3150052"/>
            <a:ext cx="1635424" cy="407401"/>
          </a:xfrm>
          <a:custGeom>
            <a:avLst/>
            <a:gdLst>
              <a:gd name="connsiteX0" fmla="*/ 0 w 1502229"/>
              <a:gd name="connsiteY0" fmla="*/ 277977 h 644594"/>
              <a:gd name="connsiteX1" fmla="*/ 185057 w 1502229"/>
              <a:gd name="connsiteY1" fmla="*/ 5834 h 644594"/>
              <a:gd name="connsiteX2" fmla="*/ 391886 w 1502229"/>
              <a:gd name="connsiteY2" fmla="*/ 506577 h 644594"/>
              <a:gd name="connsiteX3" fmla="*/ 544286 w 1502229"/>
              <a:gd name="connsiteY3" fmla="*/ 71149 h 644594"/>
              <a:gd name="connsiteX4" fmla="*/ 707571 w 1502229"/>
              <a:gd name="connsiteY4" fmla="*/ 484806 h 644594"/>
              <a:gd name="connsiteX5" fmla="*/ 881743 w 1502229"/>
              <a:gd name="connsiteY5" fmla="*/ 114692 h 644594"/>
              <a:gd name="connsiteX6" fmla="*/ 1012371 w 1502229"/>
              <a:gd name="connsiteY6" fmla="*/ 561006 h 644594"/>
              <a:gd name="connsiteX7" fmla="*/ 1208314 w 1502229"/>
              <a:gd name="connsiteY7" fmla="*/ 180006 h 644594"/>
              <a:gd name="connsiteX8" fmla="*/ 1328057 w 1502229"/>
              <a:gd name="connsiteY8" fmla="*/ 637206 h 644594"/>
              <a:gd name="connsiteX9" fmla="*/ 1502229 w 1502229"/>
              <a:gd name="connsiteY9" fmla="*/ 419492 h 64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2229" h="644594">
                <a:moveTo>
                  <a:pt x="0" y="277977"/>
                </a:moveTo>
                <a:cubicBezTo>
                  <a:pt x="59871" y="122855"/>
                  <a:pt x="119743" y="-32266"/>
                  <a:pt x="185057" y="5834"/>
                </a:cubicBezTo>
                <a:cubicBezTo>
                  <a:pt x="250371" y="43934"/>
                  <a:pt x="332015" y="495691"/>
                  <a:pt x="391886" y="506577"/>
                </a:cubicBezTo>
                <a:cubicBezTo>
                  <a:pt x="451758" y="517463"/>
                  <a:pt x="491672" y="74777"/>
                  <a:pt x="544286" y="71149"/>
                </a:cubicBezTo>
                <a:cubicBezTo>
                  <a:pt x="596900" y="67521"/>
                  <a:pt x="651328" y="477549"/>
                  <a:pt x="707571" y="484806"/>
                </a:cubicBezTo>
                <a:cubicBezTo>
                  <a:pt x="763814" y="492063"/>
                  <a:pt x="830943" y="101992"/>
                  <a:pt x="881743" y="114692"/>
                </a:cubicBezTo>
                <a:cubicBezTo>
                  <a:pt x="932543" y="127392"/>
                  <a:pt x="957943" y="550120"/>
                  <a:pt x="1012371" y="561006"/>
                </a:cubicBezTo>
                <a:cubicBezTo>
                  <a:pt x="1066799" y="571892"/>
                  <a:pt x="1155700" y="167306"/>
                  <a:pt x="1208314" y="180006"/>
                </a:cubicBezTo>
                <a:cubicBezTo>
                  <a:pt x="1260928" y="192706"/>
                  <a:pt x="1279071" y="597292"/>
                  <a:pt x="1328057" y="637206"/>
                </a:cubicBezTo>
                <a:cubicBezTo>
                  <a:pt x="1377043" y="677120"/>
                  <a:pt x="1439636" y="548306"/>
                  <a:pt x="1502229" y="419492"/>
                </a:cubicBezTo>
              </a:path>
            </a:pathLst>
          </a:custGeom>
          <a:noFill/>
          <a:ln w="190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00" name="直線矢印コネクタ 99"/>
          <p:cNvCxnSpPr/>
          <p:nvPr/>
        </p:nvCxnSpPr>
        <p:spPr>
          <a:xfrm flipV="1">
            <a:off x="6102072" y="2945044"/>
            <a:ext cx="639621" cy="283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p:cNvCxnSpPr/>
          <p:nvPr/>
        </p:nvCxnSpPr>
        <p:spPr>
          <a:xfrm flipV="1">
            <a:off x="6159986" y="3227470"/>
            <a:ext cx="581707" cy="1488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flipV="1">
            <a:off x="6741693" y="3049592"/>
            <a:ext cx="477640" cy="3900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矢印コネクタ 105"/>
          <p:cNvCxnSpPr/>
          <p:nvPr/>
        </p:nvCxnSpPr>
        <p:spPr>
          <a:xfrm flipV="1">
            <a:off x="7506745" y="2381333"/>
            <a:ext cx="598282" cy="3475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矢印コネクタ 107"/>
          <p:cNvCxnSpPr/>
          <p:nvPr/>
        </p:nvCxnSpPr>
        <p:spPr>
          <a:xfrm>
            <a:off x="7552444" y="3390016"/>
            <a:ext cx="800919" cy="1900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2" name="テキスト ボックス 111"/>
              <p:cNvSpPr txBox="1"/>
              <p:nvPr/>
            </p:nvSpPr>
            <p:spPr>
              <a:xfrm>
                <a:off x="1515412" y="2589032"/>
                <a:ext cx="1538563" cy="817981"/>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r>
                        <a:rPr lang="en-US" altLang="ja-JP" sz="2800" i="1" smtClean="0">
                          <a:solidFill>
                            <a:prstClr val="black"/>
                          </a:solidFill>
                          <a:latin typeface="Cambria Math" panose="02040503050406030204" pitchFamily="18" charset="0"/>
                        </a:rPr>
                        <m:t>𝐾</m:t>
                      </m:r>
                      <m:r>
                        <a:rPr lang="en-US" altLang="ja-JP" sz="2800" i="1" smtClean="0">
                          <a:solidFill>
                            <a:prstClr val="black"/>
                          </a:solidFill>
                          <a:latin typeface="Cambria Math" panose="02040503050406030204" pitchFamily="18" charset="0"/>
                          <a:ea typeface="Cambria Math" panose="02040503050406030204" pitchFamily="18" charset="0"/>
                        </a:rPr>
                        <m:t>=</m:t>
                      </m:r>
                      <m:f>
                        <m:fPr>
                          <m:ctrlPr>
                            <a:rPr lang="en-US" altLang="ja-JP" sz="2800" i="1" smtClean="0">
                              <a:solidFill>
                                <a:prstClr val="black"/>
                              </a:solidFill>
                              <a:latin typeface="Cambria Math" panose="02040503050406030204" pitchFamily="18" charset="0"/>
                              <a:ea typeface="Cambria Math" panose="02040503050406030204" pitchFamily="18" charset="0"/>
                            </a:rPr>
                          </m:ctrlPr>
                        </m:fPr>
                        <m:num>
                          <m:r>
                            <a:rPr lang="en-US" altLang="ja-JP" sz="2800" i="1" smtClean="0">
                              <a:solidFill>
                                <a:prstClr val="black"/>
                              </a:solidFill>
                              <a:latin typeface="Cambria Math" panose="02040503050406030204" pitchFamily="18" charset="0"/>
                              <a:ea typeface="Cambria Math" panose="02040503050406030204" pitchFamily="18" charset="0"/>
                            </a:rPr>
                            <m:t>𝑑</m:t>
                          </m:r>
                          <m:sSub>
                            <m:sSubPr>
                              <m:ctrlPr>
                                <a:rPr lang="en-US" altLang="ja-JP" sz="2800" i="1" smtClean="0">
                                  <a:solidFill>
                                    <a:prstClr val="black"/>
                                  </a:solidFill>
                                  <a:latin typeface="Cambria Math" panose="02040503050406030204" pitchFamily="18" charset="0"/>
                                  <a:ea typeface="Cambria Math" panose="02040503050406030204" pitchFamily="18" charset="0"/>
                                </a:rPr>
                              </m:ctrlPr>
                            </m:sSubPr>
                            <m:e>
                              <m:r>
                                <a:rPr lang="en-US" altLang="ja-JP" sz="2800" i="1" smtClean="0">
                                  <a:solidFill>
                                    <a:prstClr val="black"/>
                                  </a:solidFill>
                                  <a:latin typeface="Cambria Math" panose="02040503050406030204" pitchFamily="18" charset="0"/>
                                  <a:ea typeface="Cambria Math" panose="02040503050406030204" pitchFamily="18" charset="0"/>
                                </a:rPr>
                                <m:t>𝐸</m:t>
                              </m:r>
                            </m:e>
                            <m:sub>
                              <m:r>
                                <a:rPr lang="en-US" altLang="ja-JP" sz="2800" i="1" smtClean="0">
                                  <a:solidFill>
                                    <a:prstClr val="black"/>
                                  </a:solidFill>
                                  <a:latin typeface="Cambria Math" panose="02040503050406030204" pitchFamily="18" charset="0"/>
                                  <a:ea typeface="Cambria Math" panose="02040503050406030204" pitchFamily="18" charset="0"/>
                                </a:rPr>
                                <m:t>𝑡𝑟</m:t>
                              </m:r>
                            </m:sub>
                          </m:sSub>
                        </m:num>
                        <m:den>
                          <m:r>
                            <a:rPr lang="en-US" altLang="ja-JP" sz="2800" i="1" smtClean="0">
                              <a:solidFill>
                                <a:prstClr val="black"/>
                              </a:solidFill>
                              <a:latin typeface="Cambria Math" panose="02040503050406030204" pitchFamily="18" charset="0"/>
                              <a:ea typeface="Cambria Math" panose="02040503050406030204" pitchFamily="18" charset="0"/>
                            </a:rPr>
                            <m:t>𝑑𝑚</m:t>
                          </m:r>
                        </m:den>
                      </m:f>
                    </m:oMath>
                  </m:oMathPara>
                </a14:m>
                <a:endParaRPr lang="ja-JP" altLang="en-US" sz="2800" dirty="0">
                  <a:solidFill>
                    <a:prstClr val="black"/>
                  </a:solidFill>
                </a:endParaRPr>
              </a:p>
            </p:txBody>
          </p:sp>
        </mc:Choice>
        <mc:Fallback xmlns="">
          <p:sp>
            <p:nvSpPr>
              <p:cNvPr id="112" name="テキスト ボックス 111"/>
              <p:cNvSpPr txBox="1">
                <a:spLocks noRot="1" noChangeAspect="1" noMove="1" noResize="1" noEditPoints="1" noAdjustHandles="1" noChangeArrowheads="1" noChangeShapeType="1" noTextEdit="1"/>
              </p:cNvSpPr>
              <p:nvPr/>
            </p:nvSpPr>
            <p:spPr>
              <a:xfrm>
                <a:off x="1515412" y="2589032"/>
                <a:ext cx="1538563" cy="817981"/>
              </a:xfrm>
              <a:prstGeom prst="rect">
                <a:avLst/>
              </a:prstGeom>
              <a:blipFill rotWithShape="1">
                <a:blip r:embed="rId2"/>
                <a:stretch>
                  <a:fillRect/>
                </a:stretch>
              </a:blipFill>
            </p:spPr>
            <p:txBody>
              <a:bodyPr/>
              <a:lstStyle/>
              <a:p>
                <a:r>
                  <a:rPr lang="ja-JP" altLang="en-US">
                    <a:noFill/>
                  </a:rPr>
                  <a:t> </a:t>
                </a:r>
              </a:p>
            </p:txBody>
          </p:sp>
        </mc:Fallback>
      </mc:AlternateContent>
      <p:sp>
        <p:nvSpPr>
          <p:cNvPr id="28684" name="正方形/長方形 28683"/>
          <p:cNvSpPr/>
          <p:nvPr/>
        </p:nvSpPr>
        <p:spPr>
          <a:xfrm>
            <a:off x="5955098" y="2483604"/>
            <a:ext cx="417102" cy="369332"/>
          </a:xfrm>
          <a:prstGeom prst="rect">
            <a:avLst/>
          </a:prstGeom>
        </p:spPr>
        <p:txBody>
          <a:bodyPr wrap="none">
            <a:spAutoFit/>
          </a:bodyPr>
          <a:lstStyle/>
          <a:p>
            <a:r>
              <a:rPr lang="ja-JP" altLang="en-US" b="1" dirty="0">
                <a:solidFill>
                  <a:srgbClr val="FF0000"/>
                </a:solidFill>
              </a:rPr>
              <a:t>①</a:t>
            </a:r>
            <a:endParaRPr lang="ja-JP" altLang="en-US" dirty="0">
              <a:solidFill>
                <a:srgbClr val="FF0000"/>
              </a:solidFill>
            </a:endParaRPr>
          </a:p>
        </p:txBody>
      </p:sp>
      <p:sp>
        <p:nvSpPr>
          <p:cNvPr id="115" name="正方形/長方形 114"/>
          <p:cNvSpPr/>
          <p:nvPr/>
        </p:nvSpPr>
        <p:spPr>
          <a:xfrm>
            <a:off x="5996095" y="3379889"/>
            <a:ext cx="417102" cy="369332"/>
          </a:xfrm>
          <a:prstGeom prst="rect">
            <a:avLst/>
          </a:prstGeom>
        </p:spPr>
        <p:txBody>
          <a:bodyPr wrap="none">
            <a:spAutoFit/>
          </a:bodyPr>
          <a:lstStyle/>
          <a:p>
            <a:r>
              <a:rPr lang="ja-JP" altLang="en-US" b="1" dirty="0">
                <a:solidFill>
                  <a:srgbClr val="FF0000"/>
                </a:solidFill>
              </a:rPr>
              <a:t>②</a:t>
            </a:r>
            <a:endParaRPr lang="ja-JP" altLang="en-US" dirty="0">
              <a:solidFill>
                <a:srgbClr val="FF0000"/>
              </a:solidFill>
            </a:endParaRPr>
          </a:p>
        </p:txBody>
      </p:sp>
      <p:sp>
        <p:nvSpPr>
          <p:cNvPr id="116" name="正方形/長方形 115"/>
          <p:cNvSpPr/>
          <p:nvPr/>
        </p:nvSpPr>
        <p:spPr>
          <a:xfrm>
            <a:off x="6777891" y="3281367"/>
            <a:ext cx="417102" cy="369332"/>
          </a:xfrm>
          <a:prstGeom prst="rect">
            <a:avLst/>
          </a:prstGeom>
        </p:spPr>
        <p:txBody>
          <a:bodyPr wrap="none">
            <a:spAutoFit/>
          </a:bodyPr>
          <a:lstStyle/>
          <a:p>
            <a:r>
              <a:rPr lang="ja-JP" altLang="en-US" b="1" dirty="0">
                <a:solidFill>
                  <a:srgbClr val="FF0000"/>
                </a:solidFill>
              </a:rPr>
              <a:t>③</a:t>
            </a:r>
            <a:endParaRPr lang="ja-JP" altLang="en-US" dirty="0">
              <a:solidFill>
                <a:srgbClr val="FF0000"/>
              </a:solidFill>
            </a:endParaRPr>
          </a:p>
        </p:txBody>
      </p:sp>
      <p:sp>
        <p:nvSpPr>
          <p:cNvPr id="117" name="正方形/長方形 116"/>
          <p:cNvSpPr/>
          <p:nvPr/>
        </p:nvSpPr>
        <p:spPr>
          <a:xfrm>
            <a:off x="7301478" y="2283564"/>
            <a:ext cx="417102" cy="369332"/>
          </a:xfrm>
          <a:prstGeom prst="rect">
            <a:avLst/>
          </a:prstGeom>
        </p:spPr>
        <p:txBody>
          <a:bodyPr wrap="none">
            <a:spAutoFit/>
          </a:bodyPr>
          <a:lstStyle/>
          <a:p>
            <a:r>
              <a:rPr lang="ja-JP" altLang="en-US" b="1" dirty="0">
                <a:solidFill>
                  <a:srgbClr val="FF0000"/>
                </a:solidFill>
              </a:rPr>
              <a:t>④</a:t>
            </a:r>
            <a:endParaRPr lang="ja-JP" altLang="en-US" dirty="0">
              <a:solidFill>
                <a:srgbClr val="FF0000"/>
              </a:solidFill>
            </a:endParaRPr>
          </a:p>
        </p:txBody>
      </p:sp>
      <p:sp>
        <p:nvSpPr>
          <p:cNvPr id="118" name="正方形/長方形 117"/>
          <p:cNvSpPr/>
          <p:nvPr/>
        </p:nvSpPr>
        <p:spPr>
          <a:xfrm>
            <a:off x="7611282" y="3491716"/>
            <a:ext cx="417102" cy="369332"/>
          </a:xfrm>
          <a:prstGeom prst="rect">
            <a:avLst/>
          </a:prstGeom>
        </p:spPr>
        <p:txBody>
          <a:bodyPr wrap="none">
            <a:spAutoFit/>
          </a:bodyPr>
          <a:lstStyle/>
          <a:p>
            <a:r>
              <a:rPr lang="ja-JP" altLang="en-US" b="1" dirty="0">
                <a:solidFill>
                  <a:srgbClr val="FF0000"/>
                </a:solidFill>
              </a:rPr>
              <a:t>⑤</a:t>
            </a:r>
            <a:endParaRPr lang="ja-JP" altLang="en-US" dirty="0">
              <a:solidFill>
                <a:srgbClr val="FF0000"/>
              </a:solidFill>
            </a:endParaRPr>
          </a:p>
        </p:txBody>
      </p:sp>
      <p:cxnSp>
        <p:nvCxnSpPr>
          <p:cNvPr id="28686" name="直線矢印コネクタ 28685"/>
          <p:cNvCxnSpPr/>
          <p:nvPr/>
        </p:nvCxnSpPr>
        <p:spPr>
          <a:xfrm flipH="1">
            <a:off x="2440977" y="2318055"/>
            <a:ext cx="79265" cy="2915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1" name="正方形/長方形 120"/>
          <p:cNvSpPr/>
          <p:nvPr/>
        </p:nvSpPr>
        <p:spPr>
          <a:xfrm>
            <a:off x="1716474" y="1700808"/>
            <a:ext cx="4422351" cy="584775"/>
          </a:xfrm>
          <a:prstGeom prst="rect">
            <a:avLst/>
          </a:prstGeom>
          <a:ln>
            <a:solidFill>
              <a:schemeClr val="bg1"/>
            </a:solidFill>
            <a:prstDash val="sysDash"/>
          </a:ln>
        </p:spPr>
        <p:txBody>
          <a:bodyPr wrap="square">
            <a:spAutoFit/>
          </a:bodyPr>
          <a:lstStyle/>
          <a:p>
            <a:r>
              <a:rPr lang="en-US" altLang="ja-JP" sz="1600" b="1" dirty="0" err="1">
                <a:solidFill>
                  <a:srgbClr val="7030A0"/>
                </a:solidFill>
              </a:rPr>
              <a:t>dm</a:t>
            </a:r>
            <a:r>
              <a:rPr lang="ja-JP" altLang="en-US" sz="1600" b="1" dirty="0">
                <a:solidFill>
                  <a:srgbClr val="7030A0"/>
                </a:solidFill>
              </a:rPr>
              <a:t>内</a:t>
            </a:r>
            <a:r>
              <a:rPr lang="ja-JP" altLang="en-US" sz="1600" dirty="0">
                <a:solidFill>
                  <a:prstClr val="black"/>
                </a:solidFill>
              </a:rPr>
              <a:t>で生じた</a:t>
            </a:r>
            <a:r>
              <a:rPr lang="ja-JP" altLang="en-US" sz="1600" b="1" dirty="0">
                <a:solidFill>
                  <a:srgbClr val="FF0000"/>
                </a:solidFill>
              </a:rPr>
              <a:t>荷電粒子</a:t>
            </a:r>
            <a:r>
              <a:rPr lang="ja-JP" altLang="en-US" sz="1600" dirty="0">
                <a:solidFill>
                  <a:prstClr val="black"/>
                </a:solidFill>
              </a:rPr>
              <a:t>の初期運動エネルギーの合計（③ </a:t>
            </a:r>
            <a:r>
              <a:rPr lang="en-US" altLang="ja-JP" sz="1600" dirty="0">
                <a:solidFill>
                  <a:prstClr val="black"/>
                </a:solidFill>
              </a:rPr>
              <a:t>+ </a:t>
            </a:r>
            <a:r>
              <a:rPr lang="ja-JP" altLang="en-US" sz="1600" dirty="0">
                <a:solidFill>
                  <a:prstClr val="black"/>
                </a:solidFill>
              </a:rPr>
              <a:t>④ </a:t>
            </a:r>
            <a:r>
              <a:rPr lang="en-US" altLang="ja-JP" sz="1600" dirty="0">
                <a:solidFill>
                  <a:prstClr val="black"/>
                </a:solidFill>
              </a:rPr>
              <a:t>+ </a:t>
            </a:r>
            <a:r>
              <a:rPr lang="ja-JP" altLang="en-US" sz="1600" dirty="0">
                <a:solidFill>
                  <a:prstClr val="black"/>
                </a:solidFill>
              </a:rPr>
              <a:t>⑤）</a:t>
            </a:r>
            <a:endParaRPr lang="en-US" altLang="ja-JP" sz="1600" dirty="0">
              <a:solidFill>
                <a:prstClr val="black"/>
              </a:solidFill>
            </a:endParaRPr>
          </a:p>
        </p:txBody>
      </p:sp>
      <p:sp>
        <p:nvSpPr>
          <p:cNvPr id="123" name="正方形/長方形 122"/>
          <p:cNvSpPr/>
          <p:nvPr/>
        </p:nvSpPr>
        <p:spPr>
          <a:xfrm>
            <a:off x="1115616" y="4221088"/>
            <a:ext cx="7729427" cy="923330"/>
          </a:xfrm>
          <a:prstGeom prst="rect">
            <a:avLst/>
          </a:prstGeom>
          <a:ln>
            <a:solidFill>
              <a:schemeClr val="bg1"/>
            </a:solidFill>
            <a:prstDash val="sysDash"/>
          </a:ln>
        </p:spPr>
        <p:txBody>
          <a:bodyPr wrap="square">
            <a:spAutoFit/>
          </a:bodyPr>
          <a:lstStyle/>
          <a:p>
            <a:r>
              <a:rPr lang="ja-JP" altLang="en-US" dirty="0">
                <a:solidFill>
                  <a:prstClr val="black"/>
                </a:solidFill>
              </a:rPr>
              <a:t>（補足）</a:t>
            </a:r>
            <a:endParaRPr lang="en-US" altLang="ja-JP" dirty="0">
              <a:solidFill>
                <a:prstClr val="black"/>
              </a:solidFill>
            </a:endParaRPr>
          </a:p>
          <a:p>
            <a:r>
              <a:rPr lang="en-US" altLang="ja-JP" dirty="0" err="1">
                <a:solidFill>
                  <a:srgbClr val="7030A0"/>
                </a:solidFill>
              </a:rPr>
              <a:t>dm</a:t>
            </a:r>
            <a:r>
              <a:rPr lang="ja-JP" altLang="en-US" dirty="0">
                <a:solidFill>
                  <a:prstClr val="black"/>
                </a:solidFill>
              </a:rPr>
              <a:t>に入る成分（</a:t>
            </a:r>
            <a:r>
              <a:rPr lang="ja-JP" altLang="en-US" dirty="0">
                <a:solidFill>
                  <a:srgbClr val="FF0000"/>
                </a:solidFill>
              </a:rPr>
              <a:t>① </a:t>
            </a:r>
            <a:r>
              <a:rPr lang="en-US" altLang="ja-JP" dirty="0">
                <a:solidFill>
                  <a:srgbClr val="FF0000"/>
                </a:solidFill>
              </a:rPr>
              <a:t>+ </a:t>
            </a:r>
            <a:r>
              <a:rPr lang="ja-JP" altLang="en-US" dirty="0">
                <a:solidFill>
                  <a:srgbClr val="FF0000"/>
                </a:solidFill>
              </a:rPr>
              <a:t>②</a:t>
            </a:r>
            <a:r>
              <a:rPr lang="ja-JP" altLang="en-US" dirty="0">
                <a:solidFill>
                  <a:prstClr val="black"/>
                </a:solidFill>
              </a:rPr>
              <a:t>）と出ていく成分（</a:t>
            </a:r>
            <a:r>
              <a:rPr lang="ja-JP" altLang="en-US" dirty="0">
                <a:solidFill>
                  <a:srgbClr val="FF0000"/>
                </a:solidFill>
              </a:rPr>
              <a:t>④ </a:t>
            </a:r>
            <a:r>
              <a:rPr lang="en-US" altLang="ja-JP" dirty="0">
                <a:solidFill>
                  <a:srgbClr val="FF0000"/>
                </a:solidFill>
              </a:rPr>
              <a:t>+ </a:t>
            </a:r>
            <a:r>
              <a:rPr lang="ja-JP" altLang="en-US" dirty="0">
                <a:solidFill>
                  <a:srgbClr val="FF0000"/>
                </a:solidFill>
              </a:rPr>
              <a:t>⑤</a:t>
            </a:r>
            <a:r>
              <a:rPr lang="ja-JP" altLang="en-US" dirty="0">
                <a:solidFill>
                  <a:prstClr val="black"/>
                </a:solidFill>
              </a:rPr>
              <a:t>）の運動エネルギーが等しい時、“</a:t>
            </a:r>
            <a:r>
              <a:rPr lang="ja-JP" altLang="en-US" b="1" dirty="0">
                <a:solidFill>
                  <a:srgbClr val="FF0000"/>
                </a:solidFill>
              </a:rPr>
              <a:t>荷電粒子平衡が成り立っている</a:t>
            </a:r>
            <a:r>
              <a:rPr lang="ja-JP" altLang="en-US" dirty="0">
                <a:solidFill>
                  <a:prstClr val="black"/>
                </a:solidFill>
              </a:rPr>
              <a:t>”という！</a:t>
            </a:r>
            <a:endParaRPr lang="en-US" altLang="ja-JP" dirty="0">
              <a:solidFill>
                <a:prstClr val="black"/>
              </a:solidFill>
            </a:endParaRPr>
          </a:p>
        </p:txBody>
      </p:sp>
      <p:sp>
        <p:nvSpPr>
          <p:cNvPr id="28689" name="正方形/長方形 28688"/>
          <p:cNvSpPr/>
          <p:nvPr/>
        </p:nvSpPr>
        <p:spPr>
          <a:xfrm>
            <a:off x="7879297" y="3172410"/>
            <a:ext cx="1114408" cy="369332"/>
          </a:xfrm>
          <a:prstGeom prst="rect">
            <a:avLst/>
          </a:prstGeom>
        </p:spPr>
        <p:txBody>
          <a:bodyPr wrap="none">
            <a:spAutoFit/>
          </a:bodyPr>
          <a:lstStyle/>
          <a:p>
            <a:r>
              <a:rPr lang="ja-JP" altLang="en-US" b="1" dirty="0">
                <a:solidFill>
                  <a:srgbClr val="FF0000"/>
                </a:solidFill>
              </a:rPr>
              <a:t>荷電粒子</a:t>
            </a:r>
          </a:p>
        </p:txBody>
      </p:sp>
      <p:sp>
        <p:nvSpPr>
          <p:cNvPr id="49" name="角丸四角形 48"/>
          <p:cNvSpPr/>
          <p:nvPr/>
        </p:nvSpPr>
        <p:spPr>
          <a:xfrm>
            <a:off x="35496" y="-675456"/>
            <a:ext cx="9036496" cy="7353947"/>
          </a:xfrm>
          <a:prstGeom prst="roundRect">
            <a:avLst>
              <a:gd name="adj" fmla="val 5733"/>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a:solidFill>
                <a:prstClr val="black"/>
              </a:solidFill>
            </a:endParaRPr>
          </a:p>
        </p:txBody>
      </p:sp>
      <p:grpSp>
        <p:nvGrpSpPr>
          <p:cNvPr id="5" name="グループ化 4"/>
          <p:cNvGrpSpPr/>
          <p:nvPr/>
        </p:nvGrpSpPr>
        <p:grpSpPr>
          <a:xfrm rot="2760755">
            <a:off x="5976489" y="2714787"/>
            <a:ext cx="576064" cy="576000"/>
            <a:chOff x="-2484784" y="-468000"/>
            <a:chExt cx="936104" cy="936000"/>
          </a:xfrm>
        </p:grpSpPr>
        <p:cxnSp>
          <p:nvCxnSpPr>
            <p:cNvPr id="3" name="直線コネクタ 2"/>
            <p:cNvCxnSpPr/>
            <p:nvPr/>
          </p:nvCxnSpPr>
          <p:spPr>
            <a:xfrm>
              <a:off x="-2484784" y="0"/>
              <a:ext cx="93610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2016732" y="-468000"/>
              <a:ext cx="0" cy="936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 name="グループ化 38"/>
          <p:cNvGrpSpPr/>
          <p:nvPr/>
        </p:nvGrpSpPr>
        <p:grpSpPr>
          <a:xfrm rot="2760755">
            <a:off x="6016395" y="3155827"/>
            <a:ext cx="576064" cy="576000"/>
            <a:chOff x="-2484784" y="-468000"/>
            <a:chExt cx="936104" cy="936000"/>
          </a:xfrm>
        </p:grpSpPr>
        <p:cxnSp>
          <p:nvCxnSpPr>
            <p:cNvPr id="40" name="直線コネクタ 39"/>
            <p:cNvCxnSpPr/>
            <p:nvPr/>
          </p:nvCxnSpPr>
          <p:spPr>
            <a:xfrm>
              <a:off x="-2484784" y="0"/>
              <a:ext cx="93610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2016732" y="-468000"/>
              <a:ext cx="0" cy="936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2" name="Picture 2" descr="C:\Users\JSMP\AppData\Local\Microsoft\Windows\Temporary Internet Files\Content.IE5\AHR42UF6\fire-30276_64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4860" y="2742828"/>
            <a:ext cx="232332" cy="33042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JSMP\AppData\Local\Microsoft\Windows\Temporary Internet Files\Content.IE5\AHR42UF6\fire-30276_64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3098572"/>
            <a:ext cx="232332" cy="33042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JSMP\AppData\Local\Microsoft\Windows\Temporary Internet Files\Content.IE5\AHR42UF6\fire-30276_64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8669" y="2553088"/>
            <a:ext cx="232332" cy="33042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JSMP\AppData\Local\Microsoft\Windows\Temporary Internet Files\Content.IE5\AHR42UF6\fire-30276_64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0686" y="3151241"/>
            <a:ext cx="232332" cy="33042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JSMP\AppData\Local\Microsoft\Windows\Temporary Internet Files\Content.IE5\AHR42UF6\fire-30276_64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5527" y="3188538"/>
            <a:ext cx="232332" cy="330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08277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4">
                                            <p:txEl>
                                              <p:pRg st="0" end="0"/>
                                            </p:txEl>
                                          </p:spTgt>
                                        </p:tgtEl>
                                        <p:attrNameLst>
                                          <p:attrName>style.visibility</p:attrName>
                                        </p:attrNameLst>
                                      </p:cBhvr>
                                      <p:to>
                                        <p:strVal val="visible"/>
                                      </p:to>
                                    </p:set>
                                    <p:animEffect transition="in" filter="wipe(left)">
                                      <p:cBhvr>
                                        <p:cTn id="16" dur="500"/>
                                        <p:tgtEl>
                                          <p:spTgt spid="84">
                                            <p:txEl>
                                              <p:pRg st="0" end="0"/>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dissolve">
                                      <p:cBhvr>
                                        <p:cTn id="19" dur="500"/>
                                        <p:tgtEl>
                                          <p:spTgt spid="8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dissolve">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wipe(left)">
                                      <p:cBhvr>
                                        <p:cTn id="27" dur="500"/>
                                        <p:tgtEl>
                                          <p:spTgt spid="8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wipe(left)">
                                      <p:cBhvr>
                                        <p:cTn id="30" dur="500"/>
                                        <p:tgtEl>
                                          <p:spTgt spid="9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wipe(left)">
                                      <p:cBhvr>
                                        <p:cTn id="33" dur="500"/>
                                        <p:tgtEl>
                                          <p:spTgt spid="9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97"/>
                                        </p:tgtEl>
                                        <p:attrNameLst>
                                          <p:attrName>style.visibility</p:attrName>
                                        </p:attrNameLst>
                                      </p:cBhvr>
                                      <p:to>
                                        <p:strVal val="visible"/>
                                      </p:to>
                                    </p:set>
                                    <p:animEffect transition="in" filter="wipe(left)">
                                      <p:cBhvr>
                                        <p:cTn id="36" dur="500"/>
                                        <p:tgtEl>
                                          <p:spTgt spid="9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Effect transition="in" filter="fade">
                                      <p:cBhvr>
                                        <p:cTn id="43" dur="500"/>
                                        <p:tgtEl>
                                          <p:spTgt spid="42"/>
                                        </p:tgtEl>
                                      </p:cBhvr>
                                    </p:animEffect>
                                  </p:childTnLst>
                                </p:cTn>
                              </p:par>
                              <p:par>
                                <p:cTn id="44" presetID="53" presetClass="entr" presetSubtype="16" fill="hold" nodeType="with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p:cTn id="46" dur="500" fill="hold"/>
                                        <p:tgtEl>
                                          <p:spTgt spid="43"/>
                                        </p:tgtEl>
                                        <p:attrNameLst>
                                          <p:attrName>ppt_w</p:attrName>
                                        </p:attrNameLst>
                                      </p:cBhvr>
                                      <p:tavLst>
                                        <p:tav tm="0">
                                          <p:val>
                                            <p:fltVal val="0"/>
                                          </p:val>
                                        </p:tav>
                                        <p:tav tm="100000">
                                          <p:val>
                                            <p:strVal val="#ppt_w"/>
                                          </p:val>
                                        </p:tav>
                                      </p:tavLst>
                                    </p:anim>
                                    <p:anim calcmode="lin" valueType="num">
                                      <p:cBhvr>
                                        <p:cTn id="47" dur="500" fill="hold"/>
                                        <p:tgtEl>
                                          <p:spTgt spid="43"/>
                                        </p:tgtEl>
                                        <p:attrNameLst>
                                          <p:attrName>ppt_h</p:attrName>
                                        </p:attrNameLst>
                                      </p:cBhvr>
                                      <p:tavLst>
                                        <p:tav tm="0">
                                          <p:val>
                                            <p:fltVal val="0"/>
                                          </p:val>
                                        </p:tav>
                                        <p:tav tm="100000">
                                          <p:val>
                                            <p:strVal val="#ppt_h"/>
                                          </p:val>
                                        </p:tav>
                                      </p:tavLst>
                                    </p:anim>
                                    <p:animEffect transition="in" filter="fade">
                                      <p:cBhvr>
                                        <p:cTn id="48" dur="500"/>
                                        <p:tgtEl>
                                          <p:spTgt spid="43"/>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100"/>
                                        </p:tgtEl>
                                        <p:attrNameLst>
                                          <p:attrName>style.visibility</p:attrName>
                                        </p:attrNameLst>
                                      </p:cBhvr>
                                      <p:to>
                                        <p:strVal val="visible"/>
                                      </p:to>
                                    </p:set>
                                    <p:animEffect transition="in" filter="wipe(left)">
                                      <p:cBhvr>
                                        <p:cTn id="52" dur="500"/>
                                        <p:tgtEl>
                                          <p:spTgt spid="10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8684"/>
                                        </p:tgtEl>
                                        <p:attrNameLst>
                                          <p:attrName>style.visibility</p:attrName>
                                        </p:attrNameLst>
                                      </p:cBhvr>
                                      <p:to>
                                        <p:strVal val="visible"/>
                                      </p:to>
                                    </p:set>
                                    <p:animEffect transition="in" filter="wipe(left)">
                                      <p:cBhvr>
                                        <p:cTn id="55" dur="500"/>
                                        <p:tgtEl>
                                          <p:spTgt spid="28684"/>
                                        </p:tgtEl>
                                      </p:cBhvr>
                                    </p:animEffect>
                                  </p:childTnLst>
                                </p:cTn>
                              </p:par>
                              <p:par>
                                <p:cTn id="56" presetID="22" presetClass="entr" presetSubtype="8" fill="hold" nodeType="withEffect">
                                  <p:stCondLst>
                                    <p:cond delay="0"/>
                                  </p:stCondLst>
                                  <p:childTnLst>
                                    <p:set>
                                      <p:cBhvr>
                                        <p:cTn id="57" dur="1" fill="hold">
                                          <p:stCondLst>
                                            <p:cond delay="0"/>
                                          </p:stCondLst>
                                        </p:cTn>
                                        <p:tgtEl>
                                          <p:spTgt spid="102"/>
                                        </p:tgtEl>
                                        <p:attrNameLst>
                                          <p:attrName>style.visibility</p:attrName>
                                        </p:attrNameLst>
                                      </p:cBhvr>
                                      <p:to>
                                        <p:strVal val="visible"/>
                                      </p:to>
                                    </p:set>
                                    <p:animEffect transition="in" filter="wipe(left)">
                                      <p:cBhvr>
                                        <p:cTn id="58" dur="500"/>
                                        <p:tgtEl>
                                          <p:spTgt spid="102"/>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15"/>
                                        </p:tgtEl>
                                        <p:attrNameLst>
                                          <p:attrName>style.visibility</p:attrName>
                                        </p:attrNameLst>
                                      </p:cBhvr>
                                      <p:to>
                                        <p:strVal val="visible"/>
                                      </p:to>
                                    </p:set>
                                    <p:animEffect transition="in" filter="wipe(left)">
                                      <p:cBhvr>
                                        <p:cTn id="61" dur="500"/>
                                        <p:tgtEl>
                                          <p:spTgt spid="115"/>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8689"/>
                                        </p:tgtEl>
                                        <p:attrNameLst>
                                          <p:attrName>style.visibility</p:attrName>
                                        </p:attrNameLst>
                                      </p:cBhvr>
                                      <p:to>
                                        <p:strVal val="visible"/>
                                      </p:to>
                                    </p:set>
                                    <p:animEffect transition="in" filter="wipe(left)">
                                      <p:cBhvr>
                                        <p:cTn id="64" dur="500"/>
                                        <p:tgtEl>
                                          <p:spTgt spid="28689"/>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dissolve">
                                      <p:cBhvr>
                                        <p:cTn id="69" dur="500"/>
                                        <p:tgtEl>
                                          <p:spTgt spid="39"/>
                                        </p:tgtEl>
                                      </p:cBhvr>
                                    </p:animEffect>
                                  </p:childTnLst>
                                </p:cTn>
                              </p:par>
                              <p:par>
                                <p:cTn id="70" presetID="9" presetClass="entr" presetSubtype="0" fill="hold" nodeType="with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dissolve">
                                      <p:cBhvr>
                                        <p:cTn id="72" dur="500"/>
                                        <p:tgtEl>
                                          <p:spTgt spid="5"/>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nodeType="clickEffect">
                                  <p:stCondLst>
                                    <p:cond delay="0"/>
                                  </p:stCondLst>
                                  <p:childTnLst>
                                    <p:animEffect transition="out" filter="dissolve">
                                      <p:cBhvr>
                                        <p:cTn id="76" dur="500"/>
                                        <p:tgtEl>
                                          <p:spTgt spid="100"/>
                                        </p:tgtEl>
                                      </p:cBhvr>
                                    </p:animEffect>
                                    <p:set>
                                      <p:cBhvr>
                                        <p:cTn id="77" dur="1" fill="hold">
                                          <p:stCondLst>
                                            <p:cond delay="499"/>
                                          </p:stCondLst>
                                        </p:cTn>
                                        <p:tgtEl>
                                          <p:spTgt spid="100"/>
                                        </p:tgtEl>
                                        <p:attrNameLst>
                                          <p:attrName>style.visibility</p:attrName>
                                        </p:attrNameLst>
                                      </p:cBhvr>
                                      <p:to>
                                        <p:strVal val="hidden"/>
                                      </p:to>
                                    </p:set>
                                  </p:childTnLst>
                                </p:cTn>
                              </p:par>
                              <p:par>
                                <p:cTn id="78" presetID="9" presetClass="exit" presetSubtype="0" fill="hold" grpId="1" nodeType="withEffect">
                                  <p:stCondLst>
                                    <p:cond delay="0"/>
                                  </p:stCondLst>
                                  <p:childTnLst>
                                    <p:animEffect transition="out" filter="dissolve">
                                      <p:cBhvr>
                                        <p:cTn id="79" dur="500"/>
                                        <p:tgtEl>
                                          <p:spTgt spid="28684"/>
                                        </p:tgtEl>
                                      </p:cBhvr>
                                    </p:animEffect>
                                    <p:set>
                                      <p:cBhvr>
                                        <p:cTn id="80" dur="1" fill="hold">
                                          <p:stCondLst>
                                            <p:cond delay="499"/>
                                          </p:stCondLst>
                                        </p:cTn>
                                        <p:tgtEl>
                                          <p:spTgt spid="28684"/>
                                        </p:tgtEl>
                                        <p:attrNameLst>
                                          <p:attrName>style.visibility</p:attrName>
                                        </p:attrNameLst>
                                      </p:cBhvr>
                                      <p:to>
                                        <p:strVal val="hidden"/>
                                      </p:to>
                                    </p:set>
                                  </p:childTnLst>
                                </p:cTn>
                              </p:par>
                              <p:par>
                                <p:cTn id="81" presetID="9" presetClass="exit" presetSubtype="0" fill="hold" nodeType="withEffect">
                                  <p:stCondLst>
                                    <p:cond delay="0"/>
                                  </p:stCondLst>
                                  <p:childTnLst>
                                    <p:animEffect transition="out" filter="dissolve">
                                      <p:cBhvr>
                                        <p:cTn id="82" dur="500"/>
                                        <p:tgtEl>
                                          <p:spTgt spid="102"/>
                                        </p:tgtEl>
                                      </p:cBhvr>
                                    </p:animEffect>
                                    <p:set>
                                      <p:cBhvr>
                                        <p:cTn id="83" dur="1" fill="hold">
                                          <p:stCondLst>
                                            <p:cond delay="499"/>
                                          </p:stCondLst>
                                        </p:cTn>
                                        <p:tgtEl>
                                          <p:spTgt spid="102"/>
                                        </p:tgtEl>
                                        <p:attrNameLst>
                                          <p:attrName>style.visibility</p:attrName>
                                        </p:attrNameLst>
                                      </p:cBhvr>
                                      <p:to>
                                        <p:strVal val="hidden"/>
                                      </p:to>
                                    </p:set>
                                  </p:childTnLst>
                                </p:cTn>
                              </p:par>
                              <p:par>
                                <p:cTn id="84" presetID="9" presetClass="exit" presetSubtype="0" fill="hold" grpId="1" nodeType="withEffect">
                                  <p:stCondLst>
                                    <p:cond delay="0"/>
                                  </p:stCondLst>
                                  <p:childTnLst>
                                    <p:animEffect transition="out" filter="dissolve">
                                      <p:cBhvr>
                                        <p:cTn id="85" dur="500"/>
                                        <p:tgtEl>
                                          <p:spTgt spid="115"/>
                                        </p:tgtEl>
                                      </p:cBhvr>
                                    </p:animEffect>
                                    <p:set>
                                      <p:cBhvr>
                                        <p:cTn id="86" dur="1" fill="hold">
                                          <p:stCondLst>
                                            <p:cond delay="499"/>
                                          </p:stCondLst>
                                        </p:cTn>
                                        <p:tgtEl>
                                          <p:spTgt spid="115"/>
                                        </p:tgtEl>
                                        <p:attrNameLst>
                                          <p:attrName>style.visibility</p:attrName>
                                        </p:attrNameLst>
                                      </p:cBhvr>
                                      <p:to>
                                        <p:strVal val="hidden"/>
                                      </p:to>
                                    </p:set>
                                  </p:childTnLst>
                                </p:cTn>
                              </p:par>
                              <p:par>
                                <p:cTn id="87" presetID="9" presetClass="exit" presetSubtype="0" fill="hold" nodeType="withEffect">
                                  <p:stCondLst>
                                    <p:cond delay="0"/>
                                  </p:stCondLst>
                                  <p:childTnLst>
                                    <p:animEffect transition="out" filter="dissolve">
                                      <p:cBhvr>
                                        <p:cTn id="88" dur="500"/>
                                        <p:tgtEl>
                                          <p:spTgt spid="42"/>
                                        </p:tgtEl>
                                      </p:cBhvr>
                                    </p:animEffect>
                                    <p:set>
                                      <p:cBhvr>
                                        <p:cTn id="89" dur="1" fill="hold">
                                          <p:stCondLst>
                                            <p:cond delay="499"/>
                                          </p:stCondLst>
                                        </p:cTn>
                                        <p:tgtEl>
                                          <p:spTgt spid="42"/>
                                        </p:tgtEl>
                                        <p:attrNameLst>
                                          <p:attrName>style.visibility</p:attrName>
                                        </p:attrNameLst>
                                      </p:cBhvr>
                                      <p:to>
                                        <p:strVal val="hidden"/>
                                      </p:to>
                                    </p:set>
                                  </p:childTnLst>
                                </p:cTn>
                              </p:par>
                              <p:par>
                                <p:cTn id="90" presetID="9" presetClass="exit" presetSubtype="0" fill="hold" nodeType="withEffect">
                                  <p:stCondLst>
                                    <p:cond delay="0"/>
                                  </p:stCondLst>
                                  <p:childTnLst>
                                    <p:animEffect transition="out" filter="dissolve">
                                      <p:cBhvr>
                                        <p:cTn id="91" dur="500"/>
                                        <p:tgtEl>
                                          <p:spTgt spid="43"/>
                                        </p:tgtEl>
                                      </p:cBhvr>
                                    </p:animEffect>
                                    <p:set>
                                      <p:cBhvr>
                                        <p:cTn id="92" dur="1" fill="hold">
                                          <p:stCondLst>
                                            <p:cond delay="499"/>
                                          </p:stCondLst>
                                        </p:cTn>
                                        <p:tgtEl>
                                          <p:spTgt spid="43"/>
                                        </p:tgtEl>
                                        <p:attrNameLst>
                                          <p:attrName>style.visibility</p:attrName>
                                        </p:attrNameLst>
                                      </p:cBhvr>
                                      <p:to>
                                        <p:strVal val="hidden"/>
                                      </p:to>
                                    </p:set>
                                  </p:childTnLst>
                                </p:cTn>
                              </p:par>
                              <p:par>
                                <p:cTn id="93" presetID="9" presetClass="exit" presetSubtype="0" fill="hold" nodeType="withEffect">
                                  <p:stCondLst>
                                    <p:cond delay="0"/>
                                  </p:stCondLst>
                                  <p:childTnLst>
                                    <p:animEffect transition="out" filter="dissolve">
                                      <p:cBhvr>
                                        <p:cTn id="94" dur="500"/>
                                        <p:tgtEl>
                                          <p:spTgt spid="39"/>
                                        </p:tgtEl>
                                      </p:cBhvr>
                                    </p:animEffect>
                                    <p:set>
                                      <p:cBhvr>
                                        <p:cTn id="95" dur="1" fill="hold">
                                          <p:stCondLst>
                                            <p:cond delay="499"/>
                                          </p:stCondLst>
                                        </p:cTn>
                                        <p:tgtEl>
                                          <p:spTgt spid="39"/>
                                        </p:tgtEl>
                                        <p:attrNameLst>
                                          <p:attrName>style.visibility</p:attrName>
                                        </p:attrNameLst>
                                      </p:cBhvr>
                                      <p:to>
                                        <p:strVal val="hidden"/>
                                      </p:to>
                                    </p:set>
                                  </p:childTnLst>
                                </p:cTn>
                              </p:par>
                              <p:par>
                                <p:cTn id="96" presetID="9" presetClass="exit" presetSubtype="0" fill="hold" nodeType="withEffect">
                                  <p:stCondLst>
                                    <p:cond delay="0"/>
                                  </p:stCondLst>
                                  <p:childTnLst>
                                    <p:animEffect transition="out" filter="dissolve">
                                      <p:cBhvr>
                                        <p:cTn id="97" dur="500"/>
                                        <p:tgtEl>
                                          <p:spTgt spid="5"/>
                                        </p:tgtEl>
                                      </p:cBhvr>
                                    </p:animEffect>
                                    <p:set>
                                      <p:cBhvr>
                                        <p:cTn id="98" dur="1" fill="hold">
                                          <p:stCondLst>
                                            <p:cond delay="499"/>
                                          </p:stCondLst>
                                        </p:cTn>
                                        <p:tgtEl>
                                          <p:spTgt spid="5"/>
                                        </p:tgtEl>
                                        <p:attrNameLst>
                                          <p:attrName>style.visibility</p:attrName>
                                        </p:attrNameLst>
                                      </p:cBhvr>
                                      <p:to>
                                        <p:strVal val="hidden"/>
                                      </p:to>
                                    </p:set>
                                  </p:childTnLst>
                                </p:cTn>
                              </p:par>
                            </p:childTnLst>
                          </p:cTn>
                        </p:par>
                        <p:par>
                          <p:cTn id="99" fill="hold">
                            <p:stCondLst>
                              <p:cond delay="500"/>
                            </p:stCondLst>
                            <p:childTnLst>
                              <p:par>
                                <p:cTn id="100" presetID="53" presetClass="entr" presetSubtype="16" fill="hold" nodeType="afterEffect">
                                  <p:stCondLst>
                                    <p:cond delay="0"/>
                                  </p:stCondLst>
                                  <p:childTnLst>
                                    <p:set>
                                      <p:cBhvr>
                                        <p:cTn id="101" dur="1" fill="hold">
                                          <p:stCondLst>
                                            <p:cond delay="0"/>
                                          </p:stCondLst>
                                        </p:cTn>
                                        <p:tgtEl>
                                          <p:spTgt spid="46"/>
                                        </p:tgtEl>
                                        <p:attrNameLst>
                                          <p:attrName>style.visibility</p:attrName>
                                        </p:attrNameLst>
                                      </p:cBhvr>
                                      <p:to>
                                        <p:strVal val="visible"/>
                                      </p:to>
                                    </p:set>
                                    <p:anim calcmode="lin" valueType="num">
                                      <p:cBhvr>
                                        <p:cTn id="102" dur="500" fill="hold"/>
                                        <p:tgtEl>
                                          <p:spTgt spid="46"/>
                                        </p:tgtEl>
                                        <p:attrNameLst>
                                          <p:attrName>ppt_w</p:attrName>
                                        </p:attrNameLst>
                                      </p:cBhvr>
                                      <p:tavLst>
                                        <p:tav tm="0">
                                          <p:val>
                                            <p:fltVal val="0"/>
                                          </p:val>
                                        </p:tav>
                                        <p:tav tm="100000">
                                          <p:val>
                                            <p:strVal val="#ppt_w"/>
                                          </p:val>
                                        </p:tav>
                                      </p:tavLst>
                                    </p:anim>
                                    <p:anim calcmode="lin" valueType="num">
                                      <p:cBhvr>
                                        <p:cTn id="103" dur="500" fill="hold"/>
                                        <p:tgtEl>
                                          <p:spTgt spid="46"/>
                                        </p:tgtEl>
                                        <p:attrNameLst>
                                          <p:attrName>ppt_h</p:attrName>
                                        </p:attrNameLst>
                                      </p:cBhvr>
                                      <p:tavLst>
                                        <p:tav tm="0">
                                          <p:val>
                                            <p:fltVal val="0"/>
                                          </p:val>
                                        </p:tav>
                                        <p:tav tm="100000">
                                          <p:val>
                                            <p:strVal val="#ppt_h"/>
                                          </p:val>
                                        </p:tav>
                                      </p:tavLst>
                                    </p:anim>
                                    <p:animEffect transition="in" filter="fade">
                                      <p:cBhvr>
                                        <p:cTn id="104" dur="500"/>
                                        <p:tgtEl>
                                          <p:spTgt spid="46"/>
                                        </p:tgtEl>
                                      </p:cBhvr>
                                    </p:animEffect>
                                  </p:childTnLst>
                                </p:cTn>
                              </p:par>
                              <p:par>
                                <p:cTn id="105" presetID="53" presetClass="entr" presetSubtype="16" fill="hold" nodeType="withEffect">
                                  <p:stCondLst>
                                    <p:cond delay="0"/>
                                  </p:stCondLst>
                                  <p:childTnLst>
                                    <p:set>
                                      <p:cBhvr>
                                        <p:cTn id="106" dur="1" fill="hold">
                                          <p:stCondLst>
                                            <p:cond delay="0"/>
                                          </p:stCondLst>
                                        </p:cTn>
                                        <p:tgtEl>
                                          <p:spTgt spid="44"/>
                                        </p:tgtEl>
                                        <p:attrNameLst>
                                          <p:attrName>style.visibility</p:attrName>
                                        </p:attrNameLst>
                                      </p:cBhvr>
                                      <p:to>
                                        <p:strVal val="visible"/>
                                      </p:to>
                                    </p:set>
                                    <p:anim calcmode="lin" valueType="num">
                                      <p:cBhvr>
                                        <p:cTn id="107" dur="500" fill="hold"/>
                                        <p:tgtEl>
                                          <p:spTgt spid="44"/>
                                        </p:tgtEl>
                                        <p:attrNameLst>
                                          <p:attrName>ppt_w</p:attrName>
                                        </p:attrNameLst>
                                      </p:cBhvr>
                                      <p:tavLst>
                                        <p:tav tm="0">
                                          <p:val>
                                            <p:fltVal val="0"/>
                                          </p:val>
                                        </p:tav>
                                        <p:tav tm="100000">
                                          <p:val>
                                            <p:strVal val="#ppt_w"/>
                                          </p:val>
                                        </p:tav>
                                      </p:tavLst>
                                    </p:anim>
                                    <p:anim calcmode="lin" valueType="num">
                                      <p:cBhvr>
                                        <p:cTn id="108" dur="500" fill="hold"/>
                                        <p:tgtEl>
                                          <p:spTgt spid="44"/>
                                        </p:tgtEl>
                                        <p:attrNameLst>
                                          <p:attrName>ppt_h</p:attrName>
                                        </p:attrNameLst>
                                      </p:cBhvr>
                                      <p:tavLst>
                                        <p:tav tm="0">
                                          <p:val>
                                            <p:fltVal val="0"/>
                                          </p:val>
                                        </p:tav>
                                        <p:tav tm="100000">
                                          <p:val>
                                            <p:strVal val="#ppt_h"/>
                                          </p:val>
                                        </p:tav>
                                      </p:tavLst>
                                    </p:anim>
                                    <p:animEffect transition="in" filter="fade">
                                      <p:cBhvr>
                                        <p:cTn id="109" dur="500"/>
                                        <p:tgtEl>
                                          <p:spTgt spid="44"/>
                                        </p:tgtEl>
                                      </p:cBhvr>
                                    </p:animEffect>
                                  </p:childTnLst>
                                </p:cTn>
                              </p:par>
                              <p:par>
                                <p:cTn id="110" presetID="53" presetClass="entr" presetSubtype="16"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 calcmode="lin" valueType="num">
                                      <p:cBhvr>
                                        <p:cTn id="112" dur="500" fill="hold"/>
                                        <p:tgtEl>
                                          <p:spTgt spid="45"/>
                                        </p:tgtEl>
                                        <p:attrNameLst>
                                          <p:attrName>ppt_w</p:attrName>
                                        </p:attrNameLst>
                                      </p:cBhvr>
                                      <p:tavLst>
                                        <p:tav tm="0">
                                          <p:val>
                                            <p:fltVal val="0"/>
                                          </p:val>
                                        </p:tav>
                                        <p:tav tm="100000">
                                          <p:val>
                                            <p:strVal val="#ppt_w"/>
                                          </p:val>
                                        </p:tav>
                                      </p:tavLst>
                                    </p:anim>
                                    <p:anim calcmode="lin" valueType="num">
                                      <p:cBhvr>
                                        <p:cTn id="113" dur="500" fill="hold"/>
                                        <p:tgtEl>
                                          <p:spTgt spid="45"/>
                                        </p:tgtEl>
                                        <p:attrNameLst>
                                          <p:attrName>ppt_h</p:attrName>
                                        </p:attrNameLst>
                                      </p:cBhvr>
                                      <p:tavLst>
                                        <p:tav tm="0">
                                          <p:val>
                                            <p:fltVal val="0"/>
                                          </p:val>
                                        </p:tav>
                                        <p:tav tm="100000">
                                          <p:val>
                                            <p:strVal val="#ppt_h"/>
                                          </p:val>
                                        </p:tav>
                                      </p:tavLst>
                                    </p:anim>
                                    <p:animEffect transition="in" filter="fade">
                                      <p:cBhvr>
                                        <p:cTn id="114" dur="500"/>
                                        <p:tgtEl>
                                          <p:spTgt spid="45"/>
                                        </p:tgtEl>
                                      </p:cBhvr>
                                    </p:animEffect>
                                  </p:childTnLst>
                                </p:cTn>
                              </p:par>
                            </p:childTnLst>
                          </p:cTn>
                        </p:par>
                        <p:par>
                          <p:cTn id="115" fill="hold">
                            <p:stCondLst>
                              <p:cond delay="1000"/>
                            </p:stCondLst>
                            <p:childTnLst>
                              <p:par>
                                <p:cTn id="116" presetID="22" presetClass="entr" presetSubtype="8" fill="hold" nodeType="afterEffect">
                                  <p:stCondLst>
                                    <p:cond delay="0"/>
                                  </p:stCondLst>
                                  <p:childTnLst>
                                    <p:set>
                                      <p:cBhvr>
                                        <p:cTn id="117" dur="1" fill="hold">
                                          <p:stCondLst>
                                            <p:cond delay="0"/>
                                          </p:stCondLst>
                                        </p:cTn>
                                        <p:tgtEl>
                                          <p:spTgt spid="104"/>
                                        </p:tgtEl>
                                        <p:attrNameLst>
                                          <p:attrName>style.visibility</p:attrName>
                                        </p:attrNameLst>
                                      </p:cBhvr>
                                      <p:to>
                                        <p:strVal val="visible"/>
                                      </p:to>
                                    </p:set>
                                    <p:animEffect transition="in" filter="wipe(left)">
                                      <p:cBhvr>
                                        <p:cTn id="118" dur="500"/>
                                        <p:tgtEl>
                                          <p:spTgt spid="104"/>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116"/>
                                        </p:tgtEl>
                                        <p:attrNameLst>
                                          <p:attrName>style.visibility</p:attrName>
                                        </p:attrNameLst>
                                      </p:cBhvr>
                                      <p:to>
                                        <p:strVal val="visible"/>
                                      </p:to>
                                    </p:set>
                                    <p:animEffect transition="in" filter="wipe(left)">
                                      <p:cBhvr>
                                        <p:cTn id="121" dur="500"/>
                                        <p:tgtEl>
                                          <p:spTgt spid="116"/>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118"/>
                                        </p:tgtEl>
                                        <p:attrNameLst>
                                          <p:attrName>style.visibility</p:attrName>
                                        </p:attrNameLst>
                                      </p:cBhvr>
                                      <p:to>
                                        <p:strVal val="visible"/>
                                      </p:to>
                                    </p:set>
                                    <p:animEffect transition="in" filter="wipe(left)">
                                      <p:cBhvr>
                                        <p:cTn id="124" dur="500"/>
                                        <p:tgtEl>
                                          <p:spTgt spid="118"/>
                                        </p:tgtEl>
                                      </p:cBhvr>
                                    </p:animEffect>
                                  </p:childTnLst>
                                </p:cTn>
                              </p:par>
                              <p:par>
                                <p:cTn id="125" presetID="22" presetClass="entr" presetSubtype="8" fill="hold" nodeType="withEffect">
                                  <p:stCondLst>
                                    <p:cond delay="0"/>
                                  </p:stCondLst>
                                  <p:childTnLst>
                                    <p:set>
                                      <p:cBhvr>
                                        <p:cTn id="126" dur="1" fill="hold">
                                          <p:stCondLst>
                                            <p:cond delay="0"/>
                                          </p:stCondLst>
                                        </p:cTn>
                                        <p:tgtEl>
                                          <p:spTgt spid="108"/>
                                        </p:tgtEl>
                                        <p:attrNameLst>
                                          <p:attrName>style.visibility</p:attrName>
                                        </p:attrNameLst>
                                      </p:cBhvr>
                                      <p:to>
                                        <p:strVal val="visible"/>
                                      </p:to>
                                    </p:set>
                                    <p:animEffect transition="in" filter="wipe(left)">
                                      <p:cBhvr>
                                        <p:cTn id="127" dur="500"/>
                                        <p:tgtEl>
                                          <p:spTgt spid="108"/>
                                        </p:tgtEl>
                                      </p:cBhvr>
                                    </p:animEffect>
                                  </p:childTnLst>
                                </p:cTn>
                              </p:par>
                              <p:par>
                                <p:cTn id="128" presetID="22" presetClass="entr" presetSubtype="8" fill="hold" nodeType="withEffect">
                                  <p:stCondLst>
                                    <p:cond delay="0"/>
                                  </p:stCondLst>
                                  <p:childTnLst>
                                    <p:set>
                                      <p:cBhvr>
                                        <p:cTn id="129" dur="1" fill="hold">
                                          <p:stCondLst>
                                            <p:cond delay="0"/>
                                          </p:stCondLst>
                                        </p:cTn>
                                        <p:tgtEl>
                                          <p:spTgt spid="106"/>
                                        </p:tgtEl>
                                        <p:attrNameLst>
                                          <p:attrName>style.visibility</p:attrName>
                                        </p:attrNameLst>
                                      </p:cBhvr>
                                      <p:to>
                                        <p:strVal val="visible"/>
                                      </p:to>
                                    </p:set>
                                    <p:animEffect transition="in" filter="wipe(left)">
                                      <p:cBhvr>
                                        <p:cTn id="130" dur="500"/>
                                        <p:tgtEl>
                                          <p:spTgt spid="106"/>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117"/>
                                        </p:tgtEl>
                                        <p:attrNameLst>
                                          <p:attrName>style.visibility</p:attrName>
                                        </p:attrNameLst>
                                      </p:cBhvr>
                                      <p:to>
                                        <p:strVal val="visible"/>
                                      </p:to>
                                    </p:set>
                                    <p:animEffect transition="in" filter="wipe(left)">
                                      <p:cBhvr>
                                        <p:cTn id="133" dur="500"/>
                                        <p:tgtEl>
                                          <p:spTgt spid="117"/>
                                        </p:tgtEl>
                                      </p:cBhvr>
                                    </p:animEffect>
                                  </p:childTnLst>
                                </p:cTn>
                              </p:par>
                            </p:childTnLst>
                          </p:cTn>
                        </p:par>
                      </p:childTnLst>
                    </p:cTn>
                  </p:par>
                  <p:par>
                    <p:cTn id="134" fill="hold">
                      <p:stCondLst>
                        <p:cond delay="indefinite"/>
                      </p:stCondLst>
                      <p:childTnLst>
                        <p:par>
                          <p:cTn id="135" fill="hold">
                            <p:stCondLst>
                              <p:cond delay="0"/>
                            </p:stCondLst>
                            <p:childTnLst>
                              <p:par>
                                <p:cTn id="136" presetID="9" presetClass="entr" presetSubtype="0" fill="hold" grpId="0" nodeType="clickEffect">
                                  <p:stCondLst>
                                    <p:cond delay="0"/>
                                  </p:stCondLst>
                                  <p:childTnLst>
                                    <p:set>
                                      <p:cBhvr>
                                        <p:cTn id="137" dur="1" fill="hold">
                                          <p:stCondLst>
                                            <p:cond delay="0"/>
                                          </p:stCondLst>
                                        </p:cTn>
                                        <p:tgtEl>
                                          <p:spTgt spid="112"/>
                                        </p:tgtEl>
                                        <p:attrNameLst>
                                          <p:attrName>style.visibility</p:attrName>
                                        </p:attrNameLst>
                                      </p:cBhvr>
                                      <p:to>
                                        <p:strVal val="visible"/>
                                      </p:to>
                                    </p:set>
                                    <p:animEffect transition="in" filter="dissolve">
                                      <p:cBhvr>
                                        <p:cTn id="138" dur="500"/>
                                        <p:tgtEl>
                                          <p:spTgt spid="112"/>
                                        </p:tgtEl>
                                      </p:cBhvr>
                                    </p:animEffect>
                                  </p:childTnLst>
                                </p:cTn>
                              </p:par>
                              <p:par>
                                <p:cTn id="139" presetID="9" presetClass="entr" presetSubtype="0" fill="hold" nodeType="withEffect">
                                  <p:stCondLst>
                                    <p:cond delay="0"/>
                                  </p:stCondLst>
                                  <p:childTnLst>
                                    <p:set>
                                      <p:cBhvr>
                                        <p:cTn id="140" dur="1" fill="hold">
                                          <p:stCondLst>
                                            <p:cond delay="0"/>
                                          </p:stCondLst>
                                        </p:cTn>
                                        <p:tgtEl>
                                          <p:spTgt spid="28686"/>
                                        </p:tgtEl>
                                        <p:attrNameLst>
                                          <p:attrName>style.visibility</p:attrName>
                                        </p:attrNameLst>
                                      </p:cBhvr>
                                      <p:to>
                                        <p:strVal val="visible"/>
                                      </p:to>
                                    </p:set>
                                    <p:animEffect transition="in" filter="dissolve">
                                      <p:cBhvr>
                                        <p:cTn id="141" dur="500"/>
                                        <p:tgtEl>
                                          <p:spTgt spid="28686"/>
                                        </p:tgtEl>
                                      </p:cBhvr>
                                    </p:animEffect>
                                  </p:childTnLst>
                                </p:cTn>
                              </p:par>
                              <p:par>
                                <p:cTn id="142" presetID="9" presetClass="entr" presetSubtype="0" fill="hold" grpId="0" nodeType="withEffect">
                                  <p:stCondLst>
                                    <p:cond delay="0"/>
                                  </p:stCondLst>
                                  <p:childTnLst>
                                    <p:set>
                                      <p:cBhvr>
                                        <p:cTn id="143" dur="1" fill="hold">
                                          <p:stCondLst>
                                            <p:cond delay="0"/>
                                          </p:stCondLst>
                                        </p:cTn>
                                        <p:tgtEl>
                                          <p:spTgt spid="121"/>
                                        </p:tgtEl>
                                        <p:attrNameLst>
                                          <p:attrName>style.visibility</p:attrName>
                                        </p:attrNameLst>
                                      </p:cBhvr>
                                      <p:to>
                                        <p:strVal val="visible"/>
                                      </p:to>
                                    </p:set>
                                    <p:animEffect transition="in" filter="dissolve">
                                      <p:cBhvr>
                                        <p:cTn id="144" dur="500"/>
                                        <p:tgtEl>
                                          <p:spTgt spid="121"/>
                                        </p:tgtEl>
                                      </p:cBhvr>
                                    </p:animEffect>
                                  </p:childTnLst>
                                </p:cTn>
                              </p:par>
                            </p:childTnLst>
                          </p:cTn>
                        </p:par>
                      </p:childTnLst>
                    </p:cTn>
                  </p:par>
                  <p:par>
                    <p:cTn id="145" fill="hold">
                      <p:stCondLst>
                        <p:cond delay="indefinite"/>
                      </p:stCondLst>
                      <p:childTnLst>
                        <p:par>
                          <p:cTn id="146" fill="hold">
                            <p:stCondLst>
                              <p:cond delay="0"/>
                            </p:stCondLst>
                            <p:childTnLst>
                              <p:par>
                                <p:cTn id="147" presetID="9" presetClass="entr" presetSubtype="0" fill="hold" grpId="0" nodeType="clickEffect">
                                  <p:stCondLst>
                                    <p:cond delay="0"/>
                                  </p:stCondLst>
                                  <p:childTnLst>
                                    <p:set>
                                      <p:cBhvr>
                                        <p:cTn id="148" dur="1" fill="hold">
                                          <p:stCondLst>
                                            <p:cond delay="0"/>
                                          </p:stCondLst>
                                        </p:cTn>
                                        <p:tgtEl>
                                          <p:spTgt spid="123"/>
                                        </p:tgtEl>
                                        <p:attrNameLst>
                                          <p:attrName>style.visibility</p:attrName>
                                        </p:attrNameLst>
                                      </p:cBhvr>
                                      <p:to>
                                        <p:strVal val="visible"/>
                                      </p:to>
                                    </p:set>
                                    <p:animEffect transition="in" filter="dissolve">
                                      <p:cBhvr>
                                        <p:cTn id="149" dur="500"/>
                                        <p:tgtEl>
                                          <p:spTgt spid="123"/>
                                        </p:tgtEl>
                                      </p:cBhvr>
                                    </p:animEffect>
                                  </p:childTnLst>
                                </p:cTn>
                              </p:par>
                              <p:par>
                                <p:cTn id="150" presetID="9" presetClass="entr" presetSubtype="0" fill="hold" nodeType="withEffect">
                                  <p:stCondLst>
                                    <p:cond delay="0"/>
                                  </p:stCondLst>
                                  <p:childTnLst>
                                    <p:set>
                                      <p:cBhvr>
                                        <p:cTn id="151" dur="1" fill="hold">
                                          <p:stCondLst>
                                            <p:cond delay="0"/>
                                          </p:stCondLst>
                                        </p:cTn>
                                        <p:tgtEl>
                                          <p:spTgt spid="100"/>
                                        </p:tgtEl>
                                        <p:attrNameLst>
                                          <p:attrName>style.visibility</p:attrName>
                                        </p:attrNameLst>
                                      </p:cBhvr>
                                      <p:to>
                                        <p:strVal val="visible"/>
                                      </p:to>
                                    </p:set>
                                    <p:animEffect transition="in" filter="dissolve">
                                      <p:cBhvr>
                                        <p:cTn id="152" dur="500"/>
                                        <p:tgtEl>
                                          <p:spTgt spid="100"/>
                                        </p:tgtEl>
                                      </p:cBhvr>
                                    </p:animEffect>
                                  </p:childTnLst>
                                </p:cTn>
                              </p:par>
                              <p:par>
                                <p:cTn id="153" presetID="9" presetClass="entr" presetSubtype="0" fill="hold" grpId="2" nodeType="withEffect">
                                  <p:stCondLst>
                                    <p:cond delay="0"/>
                                  </p:stCondLst>
                                  <p:childTnLst>
                                    <p:set>
                                      <p:cBhvr>
                                        <p:cTn id="154" dur="1" fill="hold">
                                          <p:stCondLst>
                                            <p:cond delay="0"/>
                                          </p:stCondLst>
                                        </p:cTn>
                                        <p:tgtEl>
                                          <p:spTgt spid="28684"/>
                                        </p:tgtEl>
                                        <p:attrNameLst>
                                          <p:attrName>style.visibility</p:attrName>
                                        </p:attrNameLst>
                                      </p:cBhvr>
                                      <p:to>
                                        <p:strVal val="visible"/>
                                      </p:to>
                                    </p:set>
                                    <p:animEffect transition="in" filter="dissolve">
                                      <p:cBhvr>
                                        <p:cTn id="155" dur="500"/>
                                        <p:tgtEl>
                                          <p:spTgt spid="28684"/>
                                        </p:tgtEl>
                                      </p:cBhvr>
                                    </p:animEffect>
                                  </p:childTnLst>
                                </p:cTn>
                              </p:par>
                              <p:par>
                                <p:cTn id="156" presetID="9" presetClass="entr" presetSubtype="0" fill="hold" nodeType="withEffect">
                                  <p:stCondLst>
                                    <p:cond delay="0"/>
                                  </p:stCondLst>
                                  <p:childTnLst>
                                    <p:set>
                                      <p:cBhvr>
                                        <p:cTn id="157" dur="1" fill="hold">
                                          <p:stCondLst>
                                            <p:cond delay="0"/>
                                          </p:stCondLst>
                                        </p:cTn>
                                        <p:tgtEl>
                                          <p:spTgt spid="102"/>
                                        </p:tgtEl>
                                        <p:attrNameLst>
                                          <p:attrName>style.visibility</p:attrName>
                                        </p:attrNameLst>
                                      </p:cBhvr>
                                      <p:to>
                                        <p:strVal val="visible"/>
                                      </p:to>
                                    </p:set>
                                    <p:animEffect transition="in" filter="dissolve">
                                      <p:cBhvr>
                                        <p:cTn id="158" dur="500"/>
                                        <p:tgtEl>
                                          <p:spTgt spid="102"/>
                                        </p:tgtEl>
                                      </p:cBhvr>
                                    </p:animEffect>
                                  </p:childTnLst>
                                </p:cTn>
                              </p:par>
                              <p:par>
                                <p:cTn id="159" presetID="9" presetClass="entr" presetSubtype="0" fill="hold" grpId="2" nodeType="withEffect">
                                  <p:stCondLst>
                                    <p:cond delay="0"/>
                                  </p:stCondLst>
                                  <p:childTnLst>
                                    <p:set>
                                      <p:cBhvr>
                                        <p:cTn id="160" dur="1" fill="hold">
                                          <p:stCondLst>
                                            <p:cond delay="0"/>
                                          </p:stCondLst>
                                        </p:cTn>
                                        <p:tgtEl>
                                          <p:spTgt spid="115"/>
                                        </p:tgtEl>
                                        <p:attrNameLst>
                                          <p:attrName>style.visibility</p:attrName>
                                        </p:attrNameLst>
                                      </p:cBhvr>
                                      <p:to>
                                        <p:strVal val="visible"/>
                                      </p:to>
                                    </p:set>
                                    <p:animEffect transition="in" filter="dissolve">
                                      <p:cBhvr>
                                        <p:cTn id="161" dur="500"/>
                                        <p:tgtEl>
                                          <p:spTgt spid="115"/>
                                        </p:tgtEl>
                                      </p:cBhvr>
                                    </p:animEffect>
                                  </p:childTnLst>
                                </p:cTn>
                              </p:par>
                              <p:par>
                                <p:cTn id="162" presetID="9" presetClass="entr" presetSubtype="0" fill="hold" nodeType="withEffect">
                                  <p:stCondLst>
                                    <p:cond delay="0"/>
                                  </p:stCondLst>
                                  <p:childTnLst>
                                    <p:set>
                                      <p:cBhvr>
                                        <p:cTn id="163" dur="1" fill="hold">
                                          <p:stCondLst>
                                            <p:cond delay="0"/>
                                          </p:stCondLst>
                                        </p:cTn>
                                        <p:tgtEl>
                                          <p:spTgt spid="42"/>
                                        </p:tgtEl>
                                        <p:attrNameLst>
                                          <p:attrName>style.visibility</p:attrName>
                                        </p:attrNameLst>
                                      </p:cBhvr>
                                      <p:to>
                                        <p:strVal val="visible"/>
                                      </p:to>
                                    </p:set>
                                    <p:animEffect transition="in" filter="dissolve">
                                      <p:cBhvr>
                                        <p:cTn id="164" dur="500"/>
                                        <p:tgtEl>
                                          <p:spTgt spid="42"/>
                                        </p:tgtEl>
                                      </p:cBhvr>
                                    </p:animEffect>
                                  </p:childTnLst>
                                </p:cTn>
                              </p:par>
                              <p:par>
                                <p:cTn id="165" presetID="9" presetClass="entr" presetSubtype="0" fill="hold" nodeType="withEffect">
                                  <p:stCondLst>
                                    <p:cond delay="0"/>
                                  </p:stCondLst>
                                  <p:childTnLst>
                                    <p:set>
                                      <p:cBhvr>
                                        <p:cTn id="166" dur="1" fill="hold">
                                          <p:stCondLst>
                                            <p:cond delay="0"/>
                                          </p:stCondLst>
                                        </p:cTn>
                                        <p:tgtEl>
                                          <p:spTgt spid="43"/>
                                        </p:tgtEl>
                                        <p:attrNameLst>
                                          <p:attrName>style.visibility</p:attrName>
                                        </p:attrNameLst>
                                      </p:cBhvr>
                                      <p:to>
                                        <p:strVal val="visible"/>
                                      </p:to>
                                    </p:set>
                                    <p:animEffect transition="in" filter="dissolve">
                                      <p:cBhvr>
                                        <p:cTn id="167" dur="500"/>
                                        <p:tgtEl>
                                          <p:spTgt spid="43"/>
                                        </p:tgtEl>
                                      </p:cBhvr>
                                    </p:animEffect>
                                  </p:childTnLst>
                                </p:cTn>
                              </p:par>
                              <p:par>
                                <p:cTn id="168" presetID="9" presetClass="exit" presetSubtype="0" fill="hold" nodeType="withEffect">
                                  <p:stCondLst>
                                    <p:cond delay="0"/>
                                  </p:stCondLst>
                                  <p:childTnLst>
                                    <p:animEffect transition="out" filter="dissolve">
                                      <p:cBhvr>
                                        <p:cTn id="169" dur="500"/>
                                        <p:tgtEl>
                                          <p:spTgt spid="46"/>
                                        </p:tgtEl>
                                      </p:cBhvr>
                                    </p:animEffect>
                                    <p:set>
                                      <p:cBhvr>
                                        <p:cTn id="170" dur="1" fill="hold">
                                          <p:stCondLst>
                                            <p:cond delay="499"/>
                                          </p:stCondLst>
                                        </p:cTn>
                                        <p:tgtEl>
                                          <p:spTgt spid="46"/>
                                        </p:tgtEl>
                                        <p:attrNameLst>
                                          <p:attrName>style.visibility</p:attrName>
                                        </p:attrNameLst>
                                      </p:cBhvr>
                                      <p:to>
                                        <p:strVal val="hidden"/>
                                      </p:to>
                                    </p:set>
                                  </p:childTnLst>
                                </p:cTn>
                              </p:par>
                              <p:par>
                                <p:cTn id="171" presetID="9" presetClass="exit" presetSubtype="0" fill="hold" nodeType="withEffect">
                                  <p:stCondLst>
                                    <p:cond delay="0"/>
                                  </p:stCondLst>
                                  <p:childTnLst>
                                    <p:animEffect transition="out" filter="dissolve">
                                      <p:cBhvr>
                                        <p:cTn id="172" dur="500"/>
                                        <p:tgtEl>
                                          <p:spTgt spid="104"/>
                                        </p:tgtEl>
                                      </p:cBhvr>
                                    </p:animEffect>
                                    <p:set>
                                      <p:cBhvr>
                                        <p:cTn id="173" dur="1" fill="hold">
                                          <p:stCondLst>
                                            <p:cond delay="499"/>
                                          </p:stCondLst>
                                        </p:cTn>
                                        <p:tgtEl>
                                          <p:spTgt spid="104"/>
                                        </p:tgtEl>
                                        <p:attrNameLst>
                                          <p:attrName>style.visibility</p:attrName>
                                        </p:attrNameLst>
                                      </p:cBhvr>
                                      <p:to>
                                        <p:strVal val="hidden"/>
                                      </p:to>
                                    </p:set>
                                  </p:childTnLst>
                                </p:cTn>
                              </p:par>
                              <p:par>
                                <p:cTn id="174" presetID="9" presetClass="exit" presetSubtype="0" fill="hold" grpId="1" nodeType="withEffect">
                                  <p:stCondLst>
                                    <p:cond delay="0"/>
                                  </p:stCondLst>
                                  <p:childTnLst>
                                    <p:animEffect transition="out" filter="dissolve">
                                      <p:cBhvr>
                                        <p:cTn id="175" dur="500"/>
                                        <p:tgtEl>
                                          <p:spTgt spid="116"/>
                                        </p:tgtEl>
                                      </p:cBhvr>
                                    </p:animEffect>
                                    <p:set>
                                      <p:cBhvr>
                                        <p:cTn id="176" dur="1" fill="hold">
                                          <p:stCondLst>
                                            <p:cond delay="499"/>
                                          </p:stCondLst>
                                        </p:cTn>
                                        <p:tgtEl>
                                          <p:spTgt spid="116"/>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22" presetClass="entr" presetSubtype="1" fill="hold" nodeType="clickEffect">
                                  <p:stCondLst>
                                    <p:cond delay="0"/>
                                  </p:stCondLst>
                                  <p:childTnLst>
                                    <p:set>
                                      <p:cBhvr>
                                        <p:cTn id="180" dur="1" fill="hold">
                                          <p:stCondLst>
                                            <p:cond delay="0"/>
                                          </p:stCondLst>
                                        </p:cTn>
                                        <p:tgtEl>
                                          <p:spTgt spid="80"/>
                                        </p:tgtEl>
                                        <p:attrNameLst>
                                          <p:attrName>style.visibility</p:attrName>
                                        </p:attrNameLst>
                                      </p:cBhvr>
                                      <p:to>
                                        <p:strVal val="visible"/>
                                      </p:to>
                                    </p:set>
                                    <p:animEffect transition="in" filter="wipe(up)">
                                      <p:cBhvr>
                                        <p:cTn id="181" dur="500"/>
                                        <p:tgtEl>
                                          <p:spTgt spid="80"/>
                                        </p:tgtEl>
                                      </p:cBhvr>
                                    </p:animEffect>
                                  </p:childTnLst>
                                </p:cTn>
                              </p:par>
                            </p:childTnLst>
                          </p:cTn>
                        </p:par>
                        <p:par>
                          <p:cTn id="182" fill="hold">
                            <p:stCondLst>
                              <p:cond delay="500"/>
                            </p:stCondLst>
                            <p:childTnLst>
                              <p:par>
                                <p:cTn id="183" presetID="9" presetClass="entr" presetSubtype="0" fill="hold" grpId="0" nodeType="afterEffect">
                                  <p:stCondLst>
                                    <p:cond delay="0"/>
                                  </p:stCondLst>
                                  <p:childTnLst>
                                    <p:set>
                                      <p:cBhvr>
                                        <p:cTn id="184" dur="1" fill="hold">
                                          <p:stCondLst>
                                            <p:cond delay="0"/>
                                          </p:stCondLst>
                                        </p:cTn>
                                        <p:tgtEl>
                                          <p:spTgt spid="81"/>
                                        </p:tgtEl>
                                        <p:attrNameLst>
                                          <p:attrName>style.visibility</p:attrName>
                                        </p:attrNameLst>
                                      </p:cBhvr>
                                      <p:to>
                                        <p:strVal val="visible"/>
                                      </p:to>
                                    </p:set>
                                    <p:animEffect transition="in" filter="dissolve">
                                      <p:cBhvr>
                                        <p:cTn id="185" dur="500"/>
                                        <p:tgtEl>
                                          <p:spTgt spid="81"/>
                                        </p:tgtEl>
                                      </p:cBhvr>
                                    </p:animEffect>
                                  </p:childTnLst>
                                </p:cTn>
                              </p:par>
                              <p:par>
                                <p:cTn id="186" presetID="22" presetClass="entr" presetSubtype="8" fill="hold" grpId="0" nodeType="withEffect">
                                  <p:stCondLst>
                                    <p:cond delay="0"/>
                                  </p:stCondLst>
                                  <p:childTnLst>
                                    <p:set>
                                      <p:cBhvr>
                                        <p:cTn id="187" dur="1" fill="hold">
                                          <p:stCondLst>
                                            <p:cond delay="0"/>
                                          </p:stCondLst>
                                        </p:cTn>
                                        <p:tgtEl>
                                          <p:spTgt spid="82"/>
                                        </p:tgtEl>
                                        <p:attrNameLst>
                                          <p:attrName>style.visibility</p:attrName>
                                        </p:attrNameLst>
                                      </p:cBhvr>
                                      <p:to>
                                        <p:strVal val="visible"/>
                                      </p:to>
                                    </p:set>
                                    <p:animEffect transition="in" filter="wipe(left)">
                                      <p:cBhvr>
                                        <p:cTn id="188" dur="500"/>
                                        <p:tgtEl>
                                          <p:spTgt spid="82"/>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8" fill="hold" grpId="0" nodeType="clickEffect">
                                  <p:stCondLst>
                                    <p:cond delay="0"/>
                                  </p:stCondLst>
                                  <p:childTnLst>
                                    <p:set>
                                      <p:cBhvr>
                                        <p:cTn id="192" dur="1" fill="hold">
                                          <p:stCondLst>
                                            <p:cond delay="0"/>
                                          </p:stCondLst>
                                        </p:cTn>
                                        <p:tgtEl>
                                          <p:spTgt spid="83"/>
                                        </p:tgtEl>
                                        <p:attrNameLst>
                                          <p:attrName>style.visibility</p:attrName>
                                        </p:attrNameLst>
                                      </p:cBhvr>
                                      <p:to>
                                        <p:strVal val="visible"/>
                                      </p:to>
                                    </p:set>
                                    <p:animEffect transition="in" filter="wipe(left)">
                                      <p:cBhvr>
                                        <p:cTn id="193"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1" grpId="0" animBg="1"/>
      <p:bldP spid="82" grpId="0"/>
      <p:bldP spid="83" grpId="0"/>
      <p:bldP spid="86" grpId="0" animBg="1"/>
      <p:bldP spid="87" grpId="0"/>
      <p:bldP spid="89" grpId="0"/>
      <p:bldP spid="95" grpId="0" animBg="1"/>
      <p:bldP spid="96" grpId="0" animBg="1"/>
      <p:bldP spid="97" grpId="0" animBg="1"/>
      <p:bldP spid="112" grpId="0"/>
      <p:bldP spid="28684" grpId="0"/>
      <p:bldP spid="28684" grpId="1"/>
      <p:bldP spid="28684" grpId="2"/>
      <p:bldP spid="115" grpId="0"/>
      <p:bldP spid="115" grpId="1"/>
      <p:bldP spid="115" grpId="2"/>
      <p:bldP spid="116" grpId="0"/>
      <p:bldP spid="116" grpId="1"/>
      <p:bldP spid="117" grpId="0"/>
      <p:bldP spid="118" grpId="0"/>
      <p:bldP spid="121" grpId="0" animBg="1"/>
      <p:bldP spid="123" grpId="0" animBg="1"/>
      <p:bldP spid="2868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1475656" y="2420888"/>
            <a:ext cx="7056784" cy="646331"/>
          </a:xfrm>
          <a:prstGeom prst="rect">
            <a:avLst/>
          </a:prstGeom>
          <a:noFill/>
        </p:spPr>
        <p:txBody>
          <a:bodyPr wrap="square" rtlCol="0">
            <a:spAutoFit/>
          </a:bodyPr>
          <a:lstStyle/>
          <a:p>
            <a:r>
              <a:rPr lang="ja-JP" altLang="en-US" sz="3600" b="1" dirty="0">
                <a:solidFill>
                  <a:srgbClr val="000000"/>
                </a:solidFill>
                <a:latin typeface="HG丸ｺﾞｼｯｸM-PRO" panose="020F0600000000000000" pitchFamily="50" charset="-128"/>
                <a:ea typeface="HG丸ｺﾞｼｯｸM-PRO" panose="020F0600000000000000" pitchFamily="50" charset="-128"/>
              </a:rPr>
              <a:t>低線量被ばくって何でしょ</a:t>
            </a:r>
            <a:r>
              <a:rPr lang="ja-JP" altLang="en-US" sz="3600" b="1" dirty="0" smtClean="0">
                <a:solidFill>
                  <a:srgbClr val="000000"/>
                </a:solidFill>
                <a:latin typeface="HG丸ｺﾞｼｯｸM-PRO" panose="020F0600000000000000" pitchFamily="50" charset="-128"/>
                <a:ea typeface="HG丸ｺﾞｼｯｸM-PRO" panose="020F0600000000000000" pitchFamily="50" charset="-128"/>
              </a:rPr>
              <a:t>か？</a:t>
            </a:r>
            <a:endParaRPr lang="ja-JP" altLang="en-US" sz="3600" b="1" dirty="0">
              <a:solidFill>
                <a:srgbClr val="00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76948798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99392"/>
            <a:ext cx="7772400" cy="1143000"/>
          </a:xfrm>
        </p:spPr>
        <p:txBody>
          <a:bodyPr/>
          <a:lstStyle/>
          <a:p>
            <a:pPr>
              <a:defRPr/>
            </a:pPr>
            <a:r>
              <a:rPr lang="ja-JP" altLang="en-US" sz="3200" b="1" dirty="0">
                <a:solidFill>
                  <a:schemeClr val="tx1"/>
                </a:solidFill>
                <a:latin typeface="Comic Sans MS" pitchFamily="66" charset="0"/>
                <a:ea typeface="HG丸ｺﾞｼｯｸM-PRO" pitchFamily="50" charset="-128"/>
              </a:rPr>
              <a:t>低線量被ばくの影響について</a:t>
            </a:r>
          </a:p>
        </p:txBody>
      </p:sp>
      <p:sp>
        <p:nvSpPr>
          <p:cNvPr id="7" name="コンテンツ プレースホルダ 2"/>
          <p:cNvSpPr txBox="1">
            <a:spLocks/>
          </p:cNvSpPr>
          <p:nvPr/>
        </p:nvSpPr>
        <p:spPr bwMode="auto">
          <a:xfrm>
            <a:off x="395536" y="1484784"/>
            <a:ext cx="8352928" cy="55446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ts val="600"/>
              </a:spcAft>
              <a:buFont typeface="Arial" pitchFamily="34" charset="0"/>
              <a:buChar char="•"/>
              <a:defRPr/>
            </a:pPr>
            <a:r>
              <a:rPr lang="ja-JP" altLang="en-US" sz="2400" kern="0" dirty="0">
                <a:solidFill>
                  <a:srgbClr val="000000"/>
                </a:solidFill>
                <a:latin typeface="Comic Sans MS" pitchFamily="66" charset="0"/>
                <a:ea typeface="HG丸ｺﾞｼｯｸM-PRO" pitchFamily="50" charset="-128"/>
              </a:rPr>
              <a:t>低線量被ばくって？</a:t>
            </a:r>
            <a:endParaRPr lang="en-US" altLang="ja-JP" sz="2400" kern="0" dirty="0">
              <a:solidFill>
                <a:srgbClr val="000000"/>
              </a:solidFill>
              <a:latin typeface="Comic Sans MS" pitchFamily="66" charset="0"/>
              <a:ea typeface="HG丸ｺﾞｼｯｸM-PRO" pitchFamily="50" charset="-128"/>
            </a:endParaRPr>
          </a:p>
          <a:p>
            <a:pPr marL="742950" lvl="1" indent="-285750" fontAlgn="base">
              <a:spcBef>
                <a:spcPct val="20000"/>
              </a:spcBef>
              <a:spcAft>
                <a:spcPts val="600"/>
              </a:spcAft>
              <a:buFont typeface="Wingdings" pitchFamily="2" charset="2"/>
              <a:buChar char="ü"/>
              <a:defRPr/>
            </a:pPr>
            <a:r>
              <a:rPr lang="en-US" altLang="ja-JP" sz="2000" dirty="0">
                <a:solidFill>
                  <a:srgbClr val="000000"/>
                </a:solidFill>
                <a:latin typeface="Comic Sans MS" pitchFamily="66" charset="0"/>
                <a:ea typeface="HG丸ｺﾞｼｯｸM-PRO" pitchFamily="50" charset="-128"/>
              </a:rPr>
              <a:t>100 </a:t>
            </a:r>
            <a:r>
              <a:rPr lang="en-US" altLang="ja-JP" sz="2000" dirty="0" err="1">
                <a:solidFill>
                  <a:srgbClr val="000000"/>
                </a:solidFill>
                <a:latin typeface="Comic Sans MS" pitchFamily="66" charset="0"/>
                <a:ea typeface="HG丸ｺﾞｼｯｸM-PRO" pitchFamily="50" charset="-128"/>
              </a:rPr>
              <a:t>mSv</a:t>
            </a:r>
            <a:r>
              <a:rPr lang="ja-JP" altLang="en-US" sz="2000" dirty="0">
                <a:solidFill>
                  <a:srgbClr val="000000"/>
                </a:solidFill>
                <a:latin typeface="Comic Sans MS" pitchFamily="66" charset="0"/>
                <a:ea typeface="HG丸ｺﾞｼｯｸM-PRO" pitchFamily="50" charset="-128"/>
              </a:rPr>
              <a:t>以下を指す。</a:t>
            </a:r>
            <a:endParaRPr lang="en-US" altLang="ja-JP" sz="2000" dirty="0">
              <a:solidFill>
                <a:srgbClr val="000000"/>
              </a:solidFill>
              <a:latin typeface="Comic Sans MS" pitchFamily="66" charset="0"/>
              <a:ea typeface="HG丸ｺﾞｼｯｸM-PRO" pitchFamily="50" charset="-128"/>
            </a:endParaRPr>
          </a:p>
          <a:p>
            <a:pPr marL="361950" indent="-361950">
              <a:spcAft>
                <a:spcPts val="600"/>
              </a:spcAft>
              <a:buFont typeface="Arial" pitchFamily="34" charset="0"/>
              <a:buChar char="•"/>
              <a:defRPr/>
            </a:pPr>
            <a:r>
              <a:rPr lang="ja-JP" altLang="en-US" sz="2400" dirty="0">
                <a:solidFill>
                  <a:srgbClr val="000000"/>
                </a:solidFill>
                <a:latin typeface="Comic Sans MS" pitchFamily="66" charset="0"/>
                <a:ea typeface="HG丸ｺﾞｼｯｸM-PRO" pitchFamily="50" charset="-128"/>
              </a:rPr>
              <a:t>影響を捉えるには？</a:t>
            </a:r>
            <a:endParaRPr lang="en-US" altLang="ja-JP" sz="2400" dirty="0">
              <a:solidFill>
                <a:srgbClr val="000000"/>
              </a:solidFill>
              <a:latin typeface="Comic Sans MS" pitchFamily="66" charset="0"/>
              <a:ea typeface="HG丸ｺﾞｼｯｸM-PRO" pitchFamily="50" charset="-128"/>
            </a:endParaRPr>
          </a:p>
          <a:p>
            <a:pPr marL="712788" lvl="1" indent="-255588">
              <a:spcAft>
                <a:spcPts val="600"/>
              </a:spcAft>
              <a:buFont typeface="Wingdings" pitchFamily="2" charset="2"/>
              <a:buChar char="ü"/>
              <a:defRPr/>
            </a:pPr>
            <a:r>
              <a:rPr lang="ja-JP" altLang="en-US" sz="2000" dirty="0">
                <a:solidFill>
                  <a:srgbClr val="000000"/>
                </a:solidFill>
                <a:latin typeface="Comic Sans MS" pitchFamily="66" charset="0"/>
                <a:ea typeface="HG丸ｺﾞｼｯｸM-PRO" pitchFamily="50" charset="-128"/>
              </a:rPr>
              <a:t>低線量被ばくした集団の疫学調査結果から直接リスクを推定したい！･･･でも無理。</a:t>
            </a:r>
            <a:endParaRPr lang="en-US" altLang="ja-JP" sz="2000" dirty="0">
              <a:solidFill>
                <a:srgbClr val="000000"/>
              </a:solidFill>
              <a:latin typeface="Comic Sans MS" pitchFamily="66" charset="0"/>
              <a:ea typeface="HG丸ｺﾞｼｯｸM-PRO" pitchFamily="50" charset="-128"/>
            </a:endParaRPr>
          </a:p>
          <a:p>
            <a:pPr marL="712788" lvl="1" indent="-255588">
              <a:spcAft>
                <a:spcPts val="600"/>
              </a:spcAft>
              <a:buFont typeface="Wingdings" pitchFamily="2" charset="2"/>
              <a:buChar char="ü"/>
              <a:defRPr/>
            </a:pPr>
            <a:r>
              <a:rPr lang="ja-JP" altLang="en-US" sz="2000" dirty="0">
                <a:solidFill>
                  <a:srgbClr val="000000"/>
                </a:solidFill>
                <a:latin typeface="Comic Sans MS" pitchFamily="66" charset="0"/>
                <a:ea typeface="HG丸ｺﾞｼｯｸM-PRO" pitchFamily="50" charset="-128"/>
              </a:rPr>
              <a:t>低線量被ばくの場合、必要な統計学的検出力を得るには大量の調査対象者を確保しなければならない。</a:t>
            </a:r>
            <a:endParaRPr lang="en-US" altLang="ja-JP" sz="2000" dirty="0">
              <a:solidFill>
                <a:srgbClr val="000000"/>
              </a:solidFill>
              <a:latin typeface="Comic Sans MS" pitchFamily="66" charset="0"/>
              <a:ea typeface="HG丸ｺﾞｼｯｸM-PRO" pitchFamily="50" charset="-128"/>
            </a:endParaRPr>
          </a:p>
          <a:p>
            <a:pPr lvl="2">
              <a:spcAft>
                <a:spcPts val="600"/>
              </a:spcAft>
              <a:defRPr/>
            </a:pPr>
            <a:r>
              <a:rPr lang="en-US" altLang="ja-JP" sz="2000" dirty="0">
                <a:solidFill>
                  <a:srgbClr val="000000"/>
                </a:solidFill>
                <a:latin typeface="Comic Sans MS" pitchFamily="66" charset="0"/>
                <a:ea typeface="HG丸ｺﾞｼｯｸM-PRO" pitchFamily="50" charset="-128"/>
              </a:rPr>
              <a:t>100 </a:t>
            </a:r>
            <a:r>
              <a:rPr lang="en-US" altLang="ja-JP" sz="2000" dirty="0" err="1">
                <a:solidFill>
                  <a:srgbClr val="000000"/>
                </a:solidFill>
                <a:latin typeface="Comic Sans MS" pitchFamily="66" charset="0"/>
                <a:ea typeface="HG丸ｺﾞｼｯｸM-PRO" pitchFamily="50" charset="-128"/>
              </a:rPr>
              <a:t>mSv</a:t>
            </a:r>
            <a:r>
              <a:rPr lang="en-US" altLang="ja-JP" sz="2000" dirty="0">
                <a:solidFill>
                  <a:srgbClr val="000000"/>
                </a:solidFill>
                <a:latin typeface="Comic Sans MS" pitchFamily="66" charset="0"/>
                <a:ea typeface="HG丸ｺﾞｼｯｸM-PRO" pitchFamily="50" charset="-128"/>
              </a:rPr>
              <a:t> </a:t>
            </a:r>
            <a:r>
              <a:rPr lang="ja-JP" altLang="en-US" sz="2000" dirty="0">
                <a:solidFill>
                  <a:srgbClr val="000000"/>
                </a:solidFill>
                <a:latin typeface="Comic Sans MS" pitchFamily="66" charset="0"/>
                <a:ea typeface="HG丸ｺﾞｼｯｸM-PRO" pitchFamily="50" charset="-128"/>
              </a:rPr>
              <a:t>→ </a:t>
            </a:r>
            <a:r>
              <a:rPr lang="en-US" altLang="ja-JP" sz="2000" b="1" dirty="0">
                <a:solidFill>
                  <a:srgbClr val="000000"/>
                </a:solidFill>
                <a:latin typeface="Comic Sans MS" pitchFamily="66" charset="0"/>
                <a:ea typeface="HG丸ｺﾞｼｯｸM-PRO" pitchFamily="50" charset="-128"/>
              </a:rPr>
              <a:t>6400</a:t>
            </a:r>
            <a:r>
              <a:rPr lang="ja-JP" altLang="en-US" sz="2000" b="1" dirty="0">
                <a:solidFill>
                  <a:srgbClr val="000000"/>
                </a:solidFill>
                <a:latin typeface="Comic Sans MS" pitchFamily="66" charset="0"/>
                <a:ea typeface="HG丸ｺﾞｼｯｸM-PRO" pitchFamily="50" charset="-128"/>
              </a:rPr>
              <a:t>人</a:t>
            </a:r>
            <a:endParaRPr lang="en-US" altLang="ja-JP" sz="2000" b="1" dirty="0">
              <a:solidFill>
                <a:srgbClr val="000000"/>
              </a:solidFill>
              <a:latin typeface="Comic Sans MS" pitchFamily="66" charset="0"/>
              <a:ea typeface="HG丸ｺﾞｼｯｸM-PRO" pitchFamily="50" charset="-128"/>
            </a:endParaRPr>
          </a:p>
          <a:p>
            <a:pPr lvl="2">
              <a:spcAft>
                <a:spcPts val="600"/>
              </a:spcAft>
              <a:defRPr/>
            </a:pPr>
            <a:r>
              <a:rPr lang="en-US" altLang="ja-JP" sz="2000" dirty="0">
                <a:solidFill>
                  <a:srgbClr val="000000"/>
                </a:solidFill>
                <a:latin typeface="Comic Sans MS" pitchFamily="66" charset="0"/>
                <a:ea typeface="HG丸ｺﾞｼｯｸM-PRO" pitchFamily="50" charset="-128"/>
              </a:rPr>
              <a:t>10 </a:t>
            </a:r>
            <a:r>
              <a:rPr lang="en-US" altLang="ja-JP" sz="2000" dirty="0" err="1">
                <a:solidFill>
                  <a:srgbClr val="000000"/>
                </a:solidFill>
                <a:latin typeface="Comic Sans MS" pitchFamily="66" charset="0"/>
                <a:ea typeface="HG丸ｺﾞｼｯｸM-PRO" pitchFamily="50" charset="-128"/>
              </a:rPr>
              <a:t>mSv</a:t>
            </a:r>
            <a:r>
              <a:rPr lang="en-US" altLang="ja-JP" sz="2000" dirty="0">
                <a:solidFill>
                  <a:srgbClr val="000000"/>
                </a:solidFill>
                <a:latin typeface="Comic Sans MS" pitchFamily="66" charset="0"/>
                <a:ea typeface="HG丸ｺﾞｼｯｸM-PRO" pitchFamily="50" charset="-128"/>
              </a:rPr>
              <a:t>   </a:t>
            </a:r>
            <a:r>
              <a:rPr lang="ja-JP" altLang="en-US" sz="2000" dirty="0">
                <a:solidFill>
                  <a:srgbClr val="000000"/>
                </a:solidFill>
                <a:latin typeface="Comic Sans MS" pitchFamily="66" charset="0"/>
                <a:ea typeface="HG丸ｺﾞｼｯｸM-PRO" pitchFamily="50" charset="-128"/>
              </a:rPr>
              <a:t>→ </a:t>
            </a:r>
            <a:r>
              <a:rPr lang="en-US" altLang="ja-JP" sz="2000" b="1" dirty="0">
                <a:solidFill>
                  <a:srgbClr val="000000"/>
                </a:solidFill>
                <a:latin typeface="Comic Sans MS" pitchFamily="66" charset="0"/>
                <a:ea typeface="HG丸ｺﾞｼｯｸM-PRO" pitchFamily="50" charset="-128"/>
              </a:rPr>
              <a:t>62</a:t>
            </a:r>
            <a:r>
              <a:rPr lang="ja-JP" altLang="en-US" sz="2000" b="1" dirty="0">
                <a:solidFill>
                  <a:srgbClr val="000000"/>
                </a:solidFill>
                <a:latin typeface="Comic Sans MS" pitchFamily="66" charset="0"/>
                <a:ea typeface="HG丸ｺﾞｼｯｸM-PRO" pitchFamily="50" charset="-128"/>
              </a:rPr>
              <a:t>万人</a:t>
            </a:r>
            <a:endParaRPr lang="en-US" altLang="ja-JP" sz="2000" b="1" dirty="0">
              <a:solidFill>
                <a:srgbClr val="000000"/>
              </a:solidFill>
              <a:latin typeface="Comic Sans MS" pitchFamily="66" charset="0"/>
              <a:ea typeface="HG丸ｺﾞｼｯｸM-PRO" pitchFamily="50" charset="-128"/>
            </a:endParaRPr>
          </a:p>
          <a:p>
            <a:pPr marL="342900" indent="-342900" fontAlgn="base">
              <a:spcBef>
                <a:spcPct val="20000"/>
              </a:spcBef>
              <a:spcAft>
                <a:spcPts val="600"/>
              </a:spcAft>
              <a:buFont typeface="Arial" pitchFamily="34" charset="0"/>
              <a:buChar char="•"/>
              <a:defRPr/>
            </a:pPr>
            <a:r>
              <a:rPr lang="ja-JP" altLang="en-US" sz="2400" kern="0" dirty="0">
                <a:solidFill>
                  <a:srgbClr val="000000"/>
                </a:solidFill>
                <a:latin typeface="Comic Sans MS" pitchFamily="66" charset="0"/>
                <a:ea typeface="HG丸ｺﾞｼｯｸM-PRO" pitchFamily="50" charset="-128"/>
              </a:rPr>
              <a:t>最も信頼性の高いデータは</a:t>
            </a:r>
            <a:r>
              <a:rPr lang="ja-JP" altLang="en-US" sz="2400" dirty="0">
                <a:solidFill>
                  <a:srgbClr val="000000"/>
                </a:solidFill>
                <a:latin typeface="Comic Sans MS" pitchFamily="66" charset="0"/>
                <a:ea typeface="HG丸ｺﾞｼｯｸM-PRO" pitchFamily="50" charset="-128"/>
              </a:rPr>
              <a:t>広島・長崎の原爆被ばく者</a:t>
            </a:r>
            <a:endParaRPr lang="en-US" altLang="ja-JP" sz="2000" dirty="0">
              <a:solidFill>
                <a:srgbClr val="000000"/>
              </a:solidFill>
              <a:latin typeface="Comic Sans MS" pitchFamily="66" charset="0"/>
              <a:ea typeface="HG丸ｺﾞｼｯｸM-PRO" pitchFamily="50" charset="-128"/>
            </a:endParaRPr>
          </a:p>
          <a:p>
            <a:pPr marL="742950" lvl="1" indent="-285750" fontAlgn="base">
              <a:spcBef>
                <a:spcPct val="20000"/>
              </a:spcBef>
              <a:spcAft>
                <a:spcPts val="600"/>
              </a:spcAft>
              <a:buFont typeface="Wingdings" pitchFamily="2" charset="2"/>
              <a:buChar char="ü"/>
              <a:defRPr/>
            </a:pPr>
            <a:endParaRPr lang="ja-JP" altLang="en-US" sz="2000" dirty="0">
              <a:solidFill>
                <a:srgbClr val="000000"/>
              </a:solidFill>
              <a:latin typeface="Comic Sans MS" pitchFamily="66" charset="0"/>
              <a:ea typeface="HG丸ｺﾞｼｯｸM-PRO" pitchFamily="50" charset="-128"/>
            </a:endParaRPr>
          </a:p>
        </p:txBody>
      </p:sp>
      <p:grpSp>
        <p:nvGrpSpPr>
          <p:cNvPr id="3" name="グループ化 67"/>
          <p:cNvGrpSpPr/>
          <p:nvPr/>
        </p:nvGrpSpPr>
        <p:grpSpPr>
          <a:xfrm>
            <a:off x="215516" y="908720"/>
            <a:ext cx="8712968" cy="3528392"/>
            <a:chOff x="251520" y="764704"/>
            <a:chExt cx="8712968" cy="3528392"/>
          </a:xfrm>
        </p:grpSpPr>
        <p:grpSp>
          <p:nvGrpSpPr>
            <p:cNvPr id="6" name="グループ化 8"/>
            <p:cNvGrpSpPr/>
            <p:nvPr/>
          </p:nvGrpSpPr>
          <p:grpSpPr>
            <a:xfrm>
              <a:off x="251520" y="764704"/>
              <a:ext cx="8712968" cy="3528392"/>
              <a:chOff x="251520" y="764704"/>
              <a:chExt cx="8712968" cy="3528392"/>
            </a:xfrm>
          </p:grpSpPr>
          <p:sp>
            <p:nvSpPr>
              <p:cNvPr id="8" name="Rectangle 81"/>
              <p:cNvSpPr>
                <a:spLocks noChangeArrowheads="1"/>
              </p:cNvSpPr>
              <p:nvPr/>
            </p:nvSpPr>
            <p:spPr bwMode="auto">
              <a:xfrm>
                <a:off x="251520" y="764704"/>
                <a:ext cx="8712968" cy="3528392"/>
              </a:xfrm>
              <a:prstGeom prst="rect">
                <a:avLst/>
              </a:prstGeom>
              <a:solidFill>
                <a:schemeClr val="bg1"/>
              </a:solidFill>
              <a:ln w="19050">
                <a:solidFill>
                  <a:srgbClr val="FF3300"/>
                </a:solidFill>
                <a:miter lim="800000"/>
                <a:headEnd/>
                <a:tailEnd/>
              </a:ln>
            </p:spPr>
            <p:txBody>
              <a:bodyPr wrap="none" anchor="ctr"/>
              <a:lstStyle/>
              <a:p>
                <a:pPr fontAlgn="base">
                  <a:spcBef>
                    <a:spcPct val="0"/>
                  </a:spcBef>
                  <a:spcAft>
                    <a:spcPct val="0"/>
                  </a:spcAft>
                  <a:defRPr/>
                </a:pPr>
                <a:endParaRPr kumimoji="0" lang="ja-JP" altLang="en-US" kern="0">
                  <a:solidFill>
                    <a:srgbClr val="FFFFFF"/>
                  </a:solidFill>
                  <a:latin typeface="Comic Sans MS" pitchFamily="66" charset="0"/>
                </a:endParaRPr>
              </a:p>
            </p:txBody>
          </p:sp>
          <p:pic>
            <p:nvPicPr>
              <p:cNvPr id="4" name="Picture 3" descr="上空580mの高さで炸裂、本川小学校から350mの距離"/>
              <p:cNvPicPr>
                <a:picLocks noChangeAspect="1" noChangeArrowheads="1"/>
              </p:cNvPicPr>
              <p:nvPr/>
            </p:nvPicPr>
            <p:blipFill>
              <a:blip r:embed="rId3" cstate="screen"/>
              <a:srcRect/>
              <a:stretch>
                <a:fillRect/>
              </a:stretch>
            </p:blipFill>
            <p:spPr bwMode="auto">
              <a:xfrm>
                <a:off x="340105" y="1397190"/>
                <a:ext cx="2205038" cy="2514600"/>
              </a:xfrm>
              <a:prstGeom prst="rect">
                <a:avLst/>
              </a:prstGeom>
              <a:noFill/>
            </p:spPr>
          </p:pic>
          <p:pic>
            <p:nvPicPr>
              <p:cNvPr id="5" name="Picture 4" descr="http://www.hicat.ne.jp/home/hir/dome12.jpg"/>
              <p:cNvPicPr>
                <a:picLocks noChangeAspect="1" noChangeArrowheads="1"/>
              </p:cNvPicPr>
              <p:nvPr/>
            </p:nvPicPr>
            <p:blipFill>
              <a:blip r:embed="rId4" cstate="screen"/>
              <a:srcRect/>
              <a:stretch>
                <a:fillRect/>
              </a:stretch>
            </p:blipFill>
            <p:spPr bwMode="auto">
              <a:xfrm>
                <a:off x="6012160" y="2586549"/>
                <a:ext cx="2088232" cy="1634539"/>
              </a:xfrm>
              <a:prstGeom prst="rect">
                <a:avLst/>
              </a:prstGeom>
              <a:noFill/>
            </p:spPr>
          </p:pic>
        </p:grpSp>
        <p:sp>
          <p:nvSpPr>
            <p:cNvPr id="66" name="Text Box 8"/>
            <p:cNvSpPr txBox="1">
              <a:spLocks noChangeArrowheads="1"/>
            </p:cNvSpPr>
            <p:nvPr/>
          </p:nvSpPr>
          <p:spPr bwMode="auto">
            <a:xfrm>
              <a:off x="5364088" y="764704"/>
              <a:ext cx="3456384" cy="2108269"/>
            </a:xfrm>
            <a:prstGeom prst="rect">
              <a:avLst/>
            </a:prstGeom>
            <a:noFill/>
            <a:ln w="9525">
              <a:noFill/>
              <a:miter lim="800000"/>
              <a:headEnd/>
              <a:tailEnd/>
            </a:ln>
          </p:spPr>
          <p:txBody>
            <a:bodyPr wrap="square">
              <a:spAutoFit/>
            </a:bodyPr>
            <a:lstStyle/>
            <a:p>
              <a:pPr fontAlgn="base">
                <a:spcBef>
                  <a:spcPct val="0"/>
                </a:spcBef>
                <a:spcAft>
                  <a:spcPts val="600"/>
                </a:spcAft>
                <a:defRPr/>
              </a:pPr>
              <a:r>
                <a:rPr kumimoji="0" lang="ja-JP" altLang="en-US" sz="2000" kern="0" dirty="0">
                  <a:solidFill>
                    <a:srgbClr val="000000"/>
                  </a:solidFill>
                  <a:latin typeface="Comic Sans MS" pitchFamily="66" charset="0"/>
                  <a:ea typeface="HG丸ｺﾞｼｯｸM-PRO" pitchFamily="50" charset="-128"/>
                </a:rPr>
                <a:t>（信頼性が高い理由）</a:t>
              </a:r>
              <a:endParaRPr kumimoji="0" lang="en-US" altLang="ja-JP" sz="2000" kern="0" dirty="0">
                <a:solidFill>
                  <a:srgbClr val="000000"/>
                </a:solidFill>
                <a:latin typeface="Comic Sans MS" pitchFamily="66" charset="0"/>
                <a:ea typeface="HG丸ｺﾞｼｯｸM-PRO" pitchFamily="50" charset="-128"/>
              </a:endParaRPr>
            </a:p>
            <a:p>
              <a:pPr marL="180975" indent="-180975" fontAlgn="base">
                <a:spcBef>
                  <a:spcPct val="0"/>
                </a:spcBef>
                <a:spcAft>
                  <a:spcPct val="0"/>
                </a:spcAft>
                <a:buFont typeface="Arial" pitchFamily="34" charset="0"/>
                <a:buChar char="•"/>
                <a:defRPr/>
              </a:pPr>
              <a:r>
                <a:rPr kumimoji="0" lang="ja-JP" altLang="en-US" kern="0" dirty="0">
                  <a:solidFill>
                    <a:srgbClr val="000000"/>
                  </a:solidFill>
                  <a:latin typeface="Comic Sans MS" pitchFamily="66" charset="0"/>
                  <a:ea typeface="HG丸ｺﾞｼｯｸM-PRO" pitchFamily="50" charset="-128"/>
                </a:rPr>
                <a:t>大規模な調査集団（</a:t>
              </a:r>
              <a:r>
                <a:rPr kumimoji="0" lang="en-US" altLang="ja-JP" kern="0" dirty="0">
                  <a:solidFill>
                    <a:srgbClr val="000000"/>
                  </a:solidFill>
                  <a:latin typeface="Comic Sans MS" pitchFamily="66" charset="0"/>
                  <a:ea typeface="HG丸ｺﾞｼｯｸM-PRO" pitchFamily="50" charset="-128"/>
                </a:rPr>
                <a:t>12</a:t>
              </a:r>
              <a:r>
                <a:rPr kumimoji="0" lang="ja-JP" altLang="en-US" kern="0" dirty="0">
                  <a:solidFill>
                    <a:srgbClr val="000000"/>
                  </a:solidFill>
                  <a:latin typeface="Comic Sans MS" pitchFamily="66" charset="0"/>
                  <a:ea typeface="HG丸ｺﾞｼｯｸM-PRO" pitchFamily="50" charset="-128"/>
                </a:rPr>
                <a:t>万人）</a:t>
              </a:r>
              <a:endParaRPr kumimoji="0" lang="en-US" altLang="ja-JP" kern="0" dirty="0">
                <a:solidFill>
                  <a:srgbClr val="000000"/>
                </a:solidFill>
                <a:latin typeface="Comic Sans MS" pitchFamily="66" charset="0"/>
                <a:ea typeface="HG丸ｺﾞｼｯｸM-PRO" pitchFamily="50" charset="-128"/>
              </a:endParaRPr>
            </a:p>
            <a:p>
              <a:pPr marL="180975" indent="-180975" fontAlgn="base">
                <a:spcBef>
                  <a:spcPct val="0"/>
                </a:spcBef>
                <a:spcAft>
                  <a:spcPct val="0"/>
                </a:spcAft>
                <a:buFont typeface="Arial" pitchFamily="34" charset="0"/>
                <a:buChar char="•"/>
                <a:defRPr/>
              </a:pPr>
              <a:r>
                <a:rPr kumimoji="0" lang="ja-JP" altLang="en-US" kern="0" dirty="0">
                  <a:solidFill>
                    <a:srgbClr val="000000"/>
                  </a:solidFill>
                  <a:latin typeface="Comic Sans MS" pitchFamily="66" charset="0"/>
                  <a:ea typeface="HG丸ｺﾞｼｯｸM-PRO" pitchFamily="50" charset="-128"/>
                </a:rPr>
                <a:t>調査期間が長い（</a:t>
              </a:r>
              <a:r>
                <a:rPr kumimoji="0" lang="en-US" altLang="ja-JP" kern="0" dirty="0">
                  <a:solidFill>
                    <a:srgbClr val="000000"/>
                  </a:solidFill>
                  <a:latin typeface="Comic Sans MS" pitchFamily="66" charset="0"/>
                  <a:ea typeface="HG丸ｺﾞｼｯｸM-PRO" pitchFamily="50" charset="-128"/>
                </a:rPr>
                <a:t>1950</a:t>
              </a:r>
              <a:r>
                <a:rPr kumimoji="0" lang="ja-JP" altLang="en-US" kern="0" dirty="0">
                  <a:solidFill>
                    <a:srgbClr val="000000"/>
                  </a:solidFill>
                  <a:latin typeface="Comic Sans MS" pitchFamily="66" charset="0"/>
                  <a:ea typeface="HG丸ｺﾞｼｯｸM-PRO" pitchFamily="50" charset="-128"/>
                </a:rPr>
                <a:t>年～）</a:t>
              </a:r>
              <a:endParaRPr kumimoji="0" lang="en-US" altLang="ja-JP" kern="0" dirty="0">
                <a:solidFill>
                  <a:srgbClr val="000000"/>
                </a:solidFill>
                <a:latin typeface="Comic Sans MS" pitchFamily="66" charset="0"/>
                <a:ea typeface="HG丸ｺﾞｼｯｸM-PRO" pitchFamily="50" charset="-128"/>
              </a:endParaRPr>
            </a:p>
            <a:p>
              <a:pPr marL="180975" indent="-180975" fontAlgn="base">
                <a:spcBef>
                  <a:spcPct val="0"/>
                </a:spcBef>
                <a:spcAft>
                  <a:spcPct val="0"/>
                </a:spcAft>
                <a:buFont typeface="Arial" pitchFamily="34" charset="0"/>
                <a:buChar char="•"/>
                <a:defRPr/>
              </a:pPr>
              <a:r>
                <a:rPr kumimoji="0" lang="ja-JP" altLang="en-US" kern="0" dirty="0">
                  <a:solidFill>
                    <a:srgbClr val="000000"/>
                  </a:solidFill>
                  <a:latin typeface="Comic Sans MS" pitchFamily="66" charset="0"/>
                  <a:ea typeface="HG丸ｺﾞｼｯｸM-PRO" pitchFamily="50" charset="-128"/>
                </a:rPr>
                <a:t>被ばく線量推定の精度が高い</a:t>
              </a:r>
              <a:endParaRPr kumimoji="0" lang="en-US" altLang="ja-JP" kern="0" dirty="0">
                <a:solidFill>
                  <a:srgbClr val="000000"/>
                </a:solidFill>
                <a:latin typeface="Comic Sans MS" pitchFamily="66" charset="0"/>
                <a:ea typeface="HG丸ｺﾞｼｯｸM-PRO" pitchFamily="50" charset="-128"/>
              </a:endParaRPr>
            </a:p>
            <a:p>
              <a:pPr marL="180975" indent="-180975" fontAlgn="base">
                <a:spcBef>
                  <a:spcPct val="0"/>
                </a:spcBef>
                <a:spcAft>
                  <a:spcPct val="0"/>
                </a:spcAft>
                <a:buFont typeface="Arial" pitchFamily="34" charset="0"/>
                <a:buChar char="•"/>
                <a:defRPr/>
              </a:pPr>
              <a:r>
                <a:rPr kumimoji="0" lang="ja-JP" altLang="en-US" kern="0" dirty="0">
                  <a:solidFill>
                    <a:srgbClr val="000000"/>
                  </a:solidFill>
                  <a:latin typeface="Comic Sans MS" pitchFamily="66" charset="0"/>
                  <a:ea typeface="HG丸ｺﾞｼｯｸM-PRO" pitchFamily="50" charset="-128"/>
                </a:rPr>
                <a:t>被ばくした人の線量域が広い</a:t>
              </a:r>
              <a:endParaRPr kumimoji="0" lang="en-US" altLang="ja-JP" kern="0" dirty="0">
                <a:solidFill>
                  <a:srgbClr val="000000"/>
                </a:solidFill>
                <a:latin typeface="Comic Sans MS" pitchFamily="66" charset="0"/>
                <a:ea typeface="HG丸ｺﾞｼｯｸM-PRO" pitchFamily="50" charset="-128"/>
              </a:endParaRPr>
            </a:p>
            <a:p>
              <a:pPr marL="180975" indent="-180975" fontAlgn="base">
                <a:spcBef>
                  <a:spcPct val="0"/>
                </a:spcBef>
                <a:spcAft>
                  <a:spcPct val="0"/>
                </a:spcAft>
                <a:buFont typeface="Arial" pitchFamily="34" charset="0"/>
                <a:buChar char="•"/>
                <a:defRPr/>
              </a:pPr>
              <a:r>
                <a:rPr kumimoji="0" lang="ja-JP" altLang="en-US" kern="0" dirty="0">
                  <a:solidFill>
                    <a:srgbClr val="000000"/>
                  </a:solidFill>
                  <a:latin typeface="Comic Sans MS" pitchFamily="66" charset="0"/>
                  <a:ea typeface="HG丸ｺﾞｼｯｸM-PRO" pitchFamily="50" charset="-128"/>
                </a:rPr>
                <a:t>追跡調査の完全性が高い</a:t>
              </a:r>
              <a:endParaRPr kumimoji="0" lang="en-US" altLang="ja-JP" kern="0" dirty="0">
                <a:solidFill>
                  <a:srgbClr val="000000"/>
                </a:solidFill>
                <a:latin typeface="Comic Sans MS" pitchFamily="66" charset="0"/>
                <a:ea typeface="HG丸ｺﾞｼｯｸM-PRO" pitchFamily="50" charset="-128"/>
              </a:endParaRPr>
            </a:p>
            <a:p>
              <a:pPr marL="180975" indent="-180975" fontAlgn="base">
                <a:spcBef>
                  <a:spcPct val="0"/>
                </a:spcBef>
                <a:spcAft>
                  <a:spcPct val="0"/>
                </a:spcAft>
                <a:buFont typeface="Arial" pitchFamily="34" charset="0"/>
                <a:buChar char="•"/>
                <a:defRPr/>
              </a:pPr>
              <a:endParaRPr kumimoji="0" lang="ja-JP" altLang="en-US" sz="1600" kern="0" dirty="0">
                <a:solidFill>
                  <a:srgbClr val="000000"/>
                </a:solidFill>
                <a:latin typeface="Comic Sans MS" pitchFamily="66" charset="0"/>
                <a:ea typeface="HG丸ｺﾞｼｯｸM-PRO" pitchFamily="50" charset="-128"/>
              </a:endParaRPr>
            </a:p>
          </p:txBody>
        </p:sp>
        <p:pic>
          <p:nvPicPr>
            <p:cNvPr id="67" name="Picture 19"/>
            <p:cNvPicPr>
              <a:picLocks noChangeAspect="1" noChangeArrowheads="1"/>
            </p:cNvPicPr>
            <p:nvPr/>
          </p:nvPicPr>
          <p:blipFill>
            <a:blip r:embed="rId5" cstate="screen"/>
            <a:srcRect/>
            <a:stretch>
              <a:fillRect/>
            </a:stretch>
          </p:blipFill>
          <p:spPr bwMode="auto">
            <a:xfrm>
              <a:off x="2627784" y="1484784"/>
              <a:ext cx="2779557" cy="2376264"/>
            </a:xfrm>
            <a:prstGeom prst="rect">
              <a:avLst/>
            </a:prstGeom>
            <a:noFill/>
            <a:ln w="9525">
              <a:noFill/>
              <a:miter lim="800000"/>
              <a:headEnd/>
              <a:tailEnd/>
            </a:ln>
          </p:spPr>
        </p:pic>
      </p:grpSp>
    </p:spTree>
    <p:extLst>
      <p:ext uri="{BB962C8B-B14F-4D97-AF65-F5344CB8AC3E}">
        <p14:creationId xmlns:p14="http://schemas.microsoft.com/office/powerpoint/2010/main" val="23995927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ipe(left)">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left)">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dissolv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dissolv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dissolve">
                                      <p:cBhvr>
                                        <p:cTn id="37" dur="500"/>
                                        <p:tgtEl>
                                          <p:spTgt spid="7">
                                            <p:txEl>
                                              <p:pRg st="7" end="7"/>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dissolv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正方形/長方形 67"/>
          <p:cNvSpPr/>
          <p:nvPr/>
        </p:nvSpPr>
        <p:spPr>
          <a:xfrm>
            <a:off x="7740352" y="1268760"/>
            <a:ext cx="1248846" cy="4936508"/>
          </a:xfrm>
          <a:prstGeom prst="rect">
            <a:avLst/>
          </a:prstGeom>
          <a:solidFill>
            <a:srgbClr val="FFFF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 name="タイトル 1"/>
          <p:cNvSpPr>
            <a:spLocks noGrp="1"/>
          </p:cNvSpPr>
          <p:nvPr>
            <p:ph type="title"/>
          </p:nvPr>
        </p:nvSpPr>
        <p:spPr>
          <a:xfrm>
            <a:off x="-252536" y="-90264"/>
            <a:ext cx="6264696" cy="1143000"/>
          </a:xfrm>
        </p:spPr>
        <p:txBody>
          <a:bodyPr/>
          <a:lstStyle/>
          <a:p>
            <a:pPr>
              <a:defRPr/>
            </a:pPr>
            <a:r>
              <a:rPr lang="ja-JP" altLang="en-US" sz="3200" b="1" dirty="0">
                <a:solidFill>
                  <a:schemeClr val="tx1"/>
                </a:solidFill>
                <a:latin typeface="Comic Sans MS" pitchFamily="66" charset="0"/>
                <a:ea typeface="HG丸ｺﾞｼｯｸM-PRO" pitchFamily="50" charset="-128"/>
              </a:rPr>
              <a:t>低線量発がんのリスクの評価</a:t>
            </a:r>
          </a:p>
        </p:txBody>
      </p:sp>
      <p:cxnSp>
        <p:nvCxnSpPr>
          <p:cNvPr id="20" name="直線コネクタ 19"/>
          <p:cNvCxnSpPr/>
          <p:nvPr/>
        </p:nvCxnSpPr>
        <p:spPr>
          <a:xfrm flipV="1">
            <a:off x="1763688" y="1988840"/>
            <a:ext cx="5976664" cy="388006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23" name="フリーフォーム 22"/>
          <p:cNvSpPr/>
          <p:nvPr/>
        </p:nvSpPr>
        <p:spPr>
          <a:xfrm>
            <a:off x="533412" y="1988840"/>
            <a:ext cx="7278948" cy="3860352"/>
          </a:xfrm>
          <a:custGeom>
            <a:avLst/>
            <a:gdLst>
              <a:gd name="connsiteX0" fmla="*/ 0 w 4655128"/>
              <a:gd name="connsiteY0" fmla="*/ 2802576 h 2802576"/>
              <a:gd name="connsiteX1" fmla="*/ 593767 w 4655128"/>
              <a:gd name="connsiteY1" fmla="*/ 1923802 h 2802576"/>
              <a:gd name="connsiteX2" fmla="*/ 1721922 w 4655128"/>
              <a:gd name="connsiteY2" fmla="*/ 855023 h 2802576"/>
              <a:gd name="connsiteX3" fmla="*/ 2802577 w 4655128"/>
              <a:gd name="connsiteY3" fmla="*/ 320633 h 2802576"/>
              <a:gd name="connsiteX4" fmla="*/ 4655128 w 4655128"/>
              <a:gd name="connsiteY4" fmla="*/ 0 h 280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5128" h="2802576">
                <a:moveTo>
                  <a:pt x="0" y="2802576"/>
                </a:moveTo>
                <a:cubicBezTo>
                  <a:pt x="153390" y="2525485"/>
                  <a:pt x="306780" y="2248394"/>
                  <a:pt x="593767" y="1923802"/>
                </a:cubicBezTo>
                <a:cubicBezTo>
                  <a:pt x="880754" y="1599210"/>
                  <a:pt x="1353787" y="1122218"/>
                  <a:pt x="1721922" y="855023"/>
                </a:cubicBezTo>
                <a:cubicBezTo>
                  <a:pt x="2090057" y="587828"/>
                  <a:pt x="2313709" y="463137"/>
                  <a:pt x="2802577" y="320633"/>
                </a:cubicBezTo>
                <a:cubicBezTo>
                  <a:pt x="3291445" y="178129"/>
                  <a:pt x="3973286" y="89064"/>
                  <a:pt x="4655128" y="0"/>
                </a:cubicBezTo>
              </a:path>
            </a:pathLst>
          </a:custGeom>
          <a:ln>
            <a:solidFill>
              <a:srgbClr val="C8651A"/>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ja-JP" altLang="en-US" sz="2400" dirty="0">
              <a:solidFill>
                <a:srgbClr val="000000"/>
              </a:solidFill>
            </a:endParaRPr>
          </a:p>
        </p:txBody>
      </p:sp>
      <p:sp>
        <p:nvSpPr>
          <p:cNvPr id="24" name="フリーフォーム 23"/>
          <p:cNvSpPr/>
          <p:nvPr/>
        </p:nvSpPr>
        <p:spPr>
          <a:xfrm>
            <a:off x="545287" y="1988840"/>
            <a:ext cx="7195065" cy="4147340"/>
          </a:xfrm>
          <a:custGeom>
            <a:avLst/>
            <a:gdLst>
              <a:gd name="connsiteX0" fmla="*/ 0 w 4726380"/>
              <a:gd name="connsiteY0" fmla="*/ 2909454 h 3160815"/>
              <a:gd name="connsiteX1" fmla="*/ 154380 w 4726380"/>
              <a:gd name="connsiteY1" fmla="*/ 3158836 h 3160815"/>
              <a:gd name="connsiteX2" fmla="*/ 380011 w 4726380"/>
              <a:gd name="connsiteY2" fmla="*/ 2897579 h 3160815"/>
              <a:gd name="connsiteX3" fmla="*/ 890650 w 4726380"/>
              <a:gd name="connsiteY3" fmla="*/ 2149433 h 3160815"/>
              <a:gd name="connsiteX4" fmla="*/ 1876302 w 4726380"/>
              <a:gd name="connsiteY4" fmla="*/ 1223158 h 3160815"/>
              <a:gd name="connsiteX5" fmla="*/ 3265715 w 4726380"/>
              <a:gd name="connsiteY5" fmla="*/ 486888 h 3160815"/>
              <a:gd name="connsiteX6" fmla="*/ 4726380 w 4726380"/>
              <a:gd name="connsiteY6" fmla="*/ 0 h 316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6380" h="3160815">
                <a:moveTo>
                  <a:pt x="0" y="2909454"/>
                </a:moveTo>
                <a:cubicBezTo>
                  <a:pt x="45522" y="3035134"/>
                  <a:pt x="91045" y="3160815"/>
                  <a:pt x="154380" y="3158836"/>
                </a:cubicBezTo>
                <a:cubicBezTo>
                  <a:pt x="217715" y="3156857"/>
                  <a:pt x="257299" y="3065813"/>
                  <a:pt x="380011" y="2897579"/>
                </a:cubicBezTo>
                <a:cubicBezTo>
                  <a:pt x="502723" y="2729345"/>
                  <a:pt x="641268" y="2428503"/>
                  <a:pt x="890650" y="2149433"/>
                </a:cubicBezTo>
                <a:cubicBezTo>
                  <a:pt x="1140032" y="1870363"/>
                  <a:pt x="1480458" y="1500249"/>
                  <a:pt x="1876302" y="1223158"/>
                </a:cubicBezTo>
                <a:cubicBezTo>
                  <a:pt x="2272146" y="946067"/>
                  <a:pt x="2790702" y="690748"/>
                  <a:pt x="3265715" y="486888"/>
                </a:cubicBezTo>
                <a:cubicBezTo>
                  <a:pt x="3740728" y="283028"/>
                  <a:pt x="4233554" y="141514"/>
                  <a:pt x="4726380"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ja-JP" altLang="en-US" sz="2400" dirty="0">
              <a:solidFill>
                <a:srgbClr val="000000"/>
              </a:solidFill>
            </a:endParaRPr>
          </a:p>
        </p:txBody>
      </p:sp>
      <p:sp>
        <p:nvSpPr>
          <p:cNvPr id="42" name="円/楕円 41"/>
          <p:cNvSpPr/>
          <p:nvPr/>
        </p:nvSpPr>
        <p:spPr>
          <a:xfrm>
            <a:off x="1619671" y="5654144"/>
            <a:ext cx="328117" cy="358777"/>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dirty="0">
              <a:solidFill>
                <a:srgbClr val="FFFFFF"/>
              </a:solidFill>
            </a:endParaRPr>
          </a:p>
        </p:txBody>
      </p:sp>
      <p:cxnSp>
        <p:nvCxnSpPr>
          <p:cNvPr id="44" name="直線コネクタ 43"/>
          <p:cNvCxnSpPr>
            <a:endCxn id="42" idx="6"/>
          </p:cNvCxnSpPr>
          <p:nvPr/>
        </p:nvCxnSpPr>
        <p:spPr>
          <a:xfrm flipH="1">
            <a:off x="1947788" y="5652881"/>
            <a:ext cx="535980" cy="180652"/>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2411760" y="5375189"/>
            <a:ext cx="2624938" cy="338554"/>
          </a:xfrm>
          <a:prstGeom prst="rect">
            <a:avLst/>
          </a:prstGeom>
          <a:noFill/>
          <a:ln w="19050">
            <a:noFill/>
          </a:ln>
        </p:spPr>
        <p:txBody>
          <a:bodyPr wrap="square" rtlCol="0">
            <a:spAutoFit/>
          </a:bodyPr>
          <a:lstStyle/>
          <a:p>
            <a:pPr fontAlgn="base">
              <a:spcBef>
                <a:spcPct val="0"/>
              </a:spcBef>
              <a:spcAft>
                <a:spcPct val="0"/>
              </a:spcAft>
            </a:pPr>
            <a:r>
              <a:rPr lang="ja-JP" altLang="en-US" sz="1600" dirty="0">
                <a:solidFill>
                  <a:srgbClr val="000000"/>
                </a:solidFill>
                <a:latin typeface="Comic Sans MS" pitchFamily="66" charset="0"/>
                <a:ea typeface="HG丸ｺﾞｼｯｸM-PRO" pitchFamily="50" charset="-128"/>
              </a:rPr>
              <a:t>しきい値（数十</a:t>
            </a:r>
            <a:r>
              <a:rPr lang="en-US" altLang="ja-JP" sz="1600" dirty="0">
                <a:solidFill>
                  <a:srgbClr val="000000"/>
                </a:solidFill>
                <a:latin typeface="Comic Sans MS" pitchFamily="66" charset="0"/>
                <a:ea typeface="HG丸ｺﾞｼｯｸM-PRO" pitchFamily="50" charset="-128"/>
              </a:rPr>
              <a:t>mSv</a:t>
            </a:r>
            <a:r>
              <a:rPr lang="ja-JP" altLang="en-US" sz="1600" dirty="0">
                <a:solidFill>
                  <a:srgbClr val="000000"/>
                </a:solidFill>
                <a:latin typeface="Comic Sans MS" pitchFamily="66" charset="0"/>
                <a:ea typeface="HG丸ｺﾞｼｯｸM-PRO" pitchFamily="50" charset="-128"/>
              </a:rPr>
              <a:t>）</a:t>
            </a:r>
          </a:p>
        </p:txBody>
      </p:sp>
      <p:sp>
        <p:nvSpPr>
          <p:cNvPr id="43" name="テキスト ボックス 42"/>
          <p:cNvSpPr txBox="1"/>
          <p:nvPr/>
        </p:nvSpPr>
        <p:spPr>
          <a:xfrm>
            <a:off x="3350127" y="6525344"/>
            <a:ext cx="7054521" cy="369332"/>
          </a:xfrm>
          <a:prstGeom prst="rect">
            <a:avLst/>
          </a:prstGeom>
          <a:noFill/>
        </p:spPr>
        <p:txBody>
          <a:bodyPr wrap="square" rtlCol="0">
            <a:spAutoFit/>
          </a:bodyPr>
          <a:lstStyle/>
          <a:p>
            <a:pPr fontAlgn="base">
              <a:spcBef>
                <a:spcPct val="0"/>
              </a:spcBef>
              <a:spcAft>
                <a:spcPct val="0"/>
              </a:spcAft>
            </a:pPr>
            <a:r>
              <a:rPr lang="ja-JP" altLang="en-US" dirty="0">
                <a:solidFill>
                  <a:srgbClr val="000000"/>
                </a:solidFill>
                <a:ea typeface="HG丸ｺﾞｼｯｸM-PRO" pitchFamily="50" charset="-128"/>
              </a:rPr>
              <a:t>（</a:t>
            </a:r>
            <a:r>
              <a:rPr lang="en-US" altLang="ja-JP" dirty="0">
                <a:solidFill>
                  <a:srgbClr val="000000"/>
                </a:solidFill>
                <a:ea typeface="HG丸ｺﾞｼｯｸM-PRO" pitchFamily="50" charset="-128"/>
              </a:rPr>
              <a:t>『</a:t>
            </a:r>
            <a:r>
              <a:rPr lang="ja-JP" altLang="en-US" dirty="0">
                <a:solidFill>
                  <a:srgbClr val="000000"/>
                </a:solidFill>
                <a:ea typeface="HG丸ｺﾞｼｯｸM-PRO" pitchFamily="50" charset="-128"/>
              </a:rPr>
              <a:t>低線量放射線と健康影響</a:t>
            </a:r>
            <a:r>
              <a:rPr lang="en-US" altLang="ja-JP" dirty="0">
                <a:solidFill>
                  <a:srgbClr val="000000"/>
                </a:solidFill>
                <a:ea typeface="HG丸ｺﾞｼｯｸM-PRO" pitchFamily="50" charset="-128"/>
              </a:rPr>
              <a:t>』</a:t>
            </a:r>
            <a:r>
              <a:rPr lang="ja-JP" altLang="en-US" dirty="0">
                <a:solidFill>
                  <a:srgbClr val="000000"/>
                </a:solidFill>
                <a:ea typeface="HG丸ｺﾞｼｯｸM-PRO" pitchFamily="50" charset="-128"/>
              </a:rPr>
              <a:t>より引用改変）</a:t>
            </a:r>
          </a:p>
        </p:txBody>
      </p:sp>
      <p:grpSp>
        <p:nvGrpSpPr>
          <p:cNvPr id="7" name="グループ化 47"/>
          <p:cNvGrpSpPr/>
          <p:nvPr/>
        </p:nvGrpSpPr>
        <p:grpSpPr>
          <a:xfrm>
            <a:off x="77886" y="1548425"/>
            <a:ext cx="8814593" cy="5021855"/>
            <a:chOff x="1464819" y="2609840"/>
            <a:chExt cx="5700263" cy="4031630"/>
          </a:xfrm>
        </p:grpSpPr>
        <p:cxnSp>
          <p:nvCxnSpPr>
            <p:cNvPr id="8" name="直線矢印コネクタ 7"/>
            <p:cNvCxnSpPr/>
            <p:nvPr/>
          </p:nvCxnSpPr>
          <p:spPr>
            <a:xfrm>
              <a:off x="1764482" y="6352668"/>
              <a:ext cx="5400600" cy="1588"/>
            </a:xfrm>
            <a:prstGeom prst="straightConnector1">
              <a:avLst/>
            </a:prstGeom>
            <a:ln>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9" name="直線矢印コネクタ 8"/>
            <p:cNvCxnSpPr/>
            <p:nvPr/>
          </p:nvCxnSpPr>
          <p:spPr>
            <a:xfrm rot="5400000" flipH="1" flipV="1">
              <a:off x="-107518" y="4481046"/>
              <a:ext cx="3744000" cy="1588"/>
            </a:xfrm>
            <a:prstGeom prst="straightConnector1">
              <a:avLst/>
            </a:prstGeom>
            <a:ln>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26" name="テキスト ボックス 25"/>
            <p:cNvSpPr txBox="1"/>
            <p:nvPr/>
          </p:nvSpPr>
          <p:spPr>
            <a:xfrm>
              <a:off x="3563888" y="6344964"/>
              <a:ext cx="1224136" cy="296506"/>
            </a:xfrm>
            <a:prstGeom prst="rect">
              <a:avLst/>
            </a:prstGeom>
            <a:noFill/>
            <a:ln w="19050">
              <a:noFill/>
            </a:ln>
          </p:spPr>
          <p:txBody>
            <a:bodyPr wrap="square" rtlCol="0">
              <a:spAutoFit/>
            </a:bodyPr>
            <a:lstStyle/>
            <a:p>
              <a:pPr algn="ctr" fontAlgn="base">
                <a:spcBef>
                  <a:spcPct val="0"/>
                </a:spcBef>
                <a:spcAft>
                  <a:spcPct val="0"/>
                </a:spcAft>
              </a:pPr>
              <a:r>
                <a:rPr lang="ja-JP" altLang="en-US" dirty="0">
                  <a:solidFill>
                    <a:srgbClr val="000000"/>
                  </a:solidFill>
                  <a:latin typeface="Comic Sans MS" pitchFamily="66" charset="0"/>
                  <a:ea typeface="HG丸ｺﾞｼｯｸM-PRO" pitchFamily="50" charset="-128"/>
                </a:rPr>
                <a:t>線量</a:t>
              </a:r>
            </a:p>
          </p:txBody>
        </p:sp>
        <p:sp>
          <p:nvSpPr>
            <p:cNvPr id="27" name="テキスト ボックス 26"/>
            <p:cNvSpPr txBox="1"/>
            <p:nvPr/>
          </p:nvSpPr>
          <p:spPr>
            <a:xfrm>
              <a:off x="1464819" y="3761968"/>
              <a:ext cx="298552" cy="1152128"/>
            </a:xfrm>
            <a:prstGeom prst="rect">
              <a:avLst/>
            </a:prstGeom>
            <a:noFill/>
            <a:ln w="19050">
              <a:noFill/>
            </a:ln>
          </p:spPr>
          <p:txBody>
            <a:bodyPr vert="eaVert" wrap="square" rtlCol="0">
              <a:spAutoFit/>
            </a:bodyPr>
            <a:lstStyle/>
            <a:p>
              <a:pPr algn="ctr" fontAlgn="base">
                <a:spcBef>
                  <a:spcPct val="0"/>
                </a:spcBef>
                <a:spcAft>
                  <a:spcPct val="0"/>
                </a:spcAft>
              </a:pPr>
              <a:r>
                <a:rPr lang="ja-JP" altLang="en-US" dirty="0">
                  <a:solidFill>
                    <a:srgbClr val="000000"/>
                  </a:solidFill>
                  <a:latin typeface="Comic Sans MS" pitchFamily="66" charset="0"/>
                  <a:ea typeface="HG丸ｺﾞｼｯｸM-PRO" pitchFamily="50" charset="-128"/>
                </a:rPr>
                <a:t>発がん率</a:t>
              </a:r>
            </a:p>
          </p:txBody>
        </p:sp>
        <p:cxnSp>
          <p:nvCxnSpPr>
            <p:cNvPr id="52" name="直線矢印コネクタ 51"/>
            <p:cNvCxnSpPr/>
            <p:nvPr/>
          </p:nvCxnSpPr>
          <p:spPr>
            <a:xfrm>
              <a:off x="1763688" y="6083524"/>
              <a:ext cx="4680520" cy="1588"/>
            </a:xfrm>
            <a:prstGeom prst="straightConnector1">
              <a:avLst/>
            </a:prstGeom>
            <a:ln w="19050">
              <a:solidFill>
                <a:srgbClr val="7030A0"/>
              </a:solidFill>
              <a:prstDash val="dash"/>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4" name="テキスト ボックス 53"/>
            <p:cNvSpPr txBox="1"/>
            <p:nvPr/>
          </p:nvSpPr>
          <p:spPr>
            <a:xfrm>
              <a:off x="5118410" y="5624035"/>
              <a:ext cx="1628161" cy="518885"/>
            </a:xfrm>
            <a:prstGeom prst="rect">
              <a:avLst/>
            </a:prstGeom>
            <a:noFill/>
            <a:ln w="19050">
              <a:noFill/>
            </a:ln>
          </p:spPr>
          <p:txBody>
            <a:bodyPr wrap="square" rtlCol="0">
              <a:spAutoFit/>
            </a:bodyPr>
            <a:lstStyle/>
            <a:p>
              <a:pPr algn="ctr" fontAlgn="base">
                <a:spcBef>
                  <a:spcPct val="0"/>
                </a:spcBef>
                <a:spcAft>
                  <a:spcPct val="0"/>
                </a:spcAft>
              </a:pPr>
              <a:r>
                <a:rPr lang="ja-JP" altLang="en-US" dirty="0">
                  <a:solidFill>
                    <a:srgbClr val="FFFFFF"/>
                  </a:solidFill>
                  <a:latin typeface="Comic Sans MS" pitchFamily="66" charset="0"/>
                  <a:ea typeface="HG丸ｺﾞｼｯｸM-PRO" pitchFamily="50" charset="-128"/>
                </a:rPr>
                <a:t>自然発生</a:t>
              </a:r>
              <a:endParaRPr lang="en-US" altLang="ja-JP" dirty="0">
                <a:solidFill>
                  <a:srgbClr val="FFFFFF"/>
                </a:solidFill>
                <a:latin typeface="Comic Sans MS" pitchFamily="66" charset="0"/>
                <a:ea typeface="HG丸ｺﾞｼｯｸM-PRO" pitchFamily="50" charset="-128"/>
              </a:endParaRPr>
            </a:p>
            <a:p>
              <a:pPr algn="ctr" fontAlgn="base">
                <a:spcBef>
                  <a:spcPct val="0"/>
                </a:spcBef>
                <a:spcAft>
                  <a:spcPct val="0"/>
                </a:spcAft>
              </a:pPr>
              <a:r>
                <a:rPr lang="ja-JP" altLang="en-US" dirty="0">
                  <a:solidFill>
                    <a:srgbClr val="FFFFFF"/>
                  </a:solidFill>
                  <a:latin typeface="Comic Sans MS" pitchFamily="66" charset="0"/>
                  <a:ea typeface="HG丸ｺﾞｼｯｸM-PRO" pitchFamily="50" charset="-128"/>
                </a:rPr>
                <a:t>レベル</a:t>
              </a:r>
            </a:p>
          </p:txBody>
        </p:sp>
      </p:grpSp>
      <p:cxnSp>
        <p:nvCxnSpPr>
          <p:cNvPr id="56" name="直線コネクタ 55"/>
          <p:cNvCxnSpPr>
            <a:stCxn id="24" idx="0"/>
          </p:cNvCxnSpPr>
          <p:nvPr/>
        </p:nvCxnSpPr>
        <p:spPr>
          <a:xfrm flipV="1">
            <a:off x="545287" y="1988840"/>
            <a:ext cx="7195065" cy="381752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70" name="テキスト ボックス 69"/>
          <p:cNvSpPr txBox="1"/>
          <p:nvPr/>
        </p:nvSpPr>
        <p:spPr>
          <a:xfrm>
            <a:off x="295600" y="1150305"/>
            <a:ext cx="4896544" cy="1384995"/>
          </a:xfrm>
          <a:prstGeom prst="rect">
            <a:avLst/>
          </a:prstGeom>
          <a:noFill/>
          <a:ln w="19050">
            <a:noFill/>
          </a:ln>
        </p:spPr>
        <p:txBody>
          <a:bodyPr wrap="square" rtlCol="0">
            <a:spAutoFit/>
          </a:bodyPr>
          <a:lstStyle/>
          <a:p>
            <a:pPr algn="ctr" fontAlgn="base">
              <a:spcBef>
                <a:spcPct val="0"/>
              </a:spcBef>
              <a:spcAft>
                <a:spcPct val="0"/>
              </a:spcAft>
            </a:pPr>
            <a:r>
              <a:rPr lang="ja-JP" altLang="en-US" sz="2400" dirty="0">
                <a:solidFill>
                  <a:srgbClr val="0070C0"/>
                </a:solidFill>
                <a:latin typeface="Comic Sans MS" pitchFamily="66" charset="0"/>
                <a:ea typeface="HG丸ｺﾞｼｯｸM-PRO" pitchFamily="50" charset="-128"/>
              </a:rPr>
              <a:t>しきい値なし直線モデル</a:t>
            </a:r>
            <a:endParaRPr lang="en-US" altLang="ja-JP" sz="2400" dirty="0">
              <a:solidFill>
                <a:srgbClr val="0070C0"/>
              </a:solidFill>
              <a:latin typeface="Comic Sans MS" pitchFamily="66" charset="0"/>
              <a:ea typeface="HG丸ｺﾞｼｯｸM-PRO" pitchFamily="50" charset="-128"/>
            </a:endParaRPr>
          </a:p>
          <a:p>
            <a:pPr algn="ctr" fontAlgn="base">
              <a:spcBef>
                <a:spcPct val="0"/>
              </a:spcBef>
              <a:spcAft>
                <a:spcPct val="0"/>
              </a:spcAft>
            </a:pPr>
            <a:r>
              <a:rPr lang="ja-JP" altLang="en-US" sz="2400" dirty="0">
                <a:solidFill>
                  <a:srgbClr val="0070C0"/>
                </a:solidFill>
                <a:latin typeface="Comic Sans MS" pitchFamily="66" charset="0"/>
                <a:ea typeface="HG丸ｺﾞｼｯｸM-PRO" pitchFamily="50" charset="-128"/>
              </a:rPr>
              <a:t>（</a:t>
            </a:r>
            <a:r>
              <a:rPr lang="en-US" altLang="ja-JP" sz="2400" dirty="0">
                <a:solidFill>
                  <a:srgbClr val="0070C0"/>
                </a:solidFill>
                <a:latin typeface="Comic Sans MS" pitchFamily="66" charset="0"/>
                <a:ea typeface="HG丸ｺﾞｼｯｸM-PRO" pitchFamily="50" charset="-128"/>
              </a:rPr>
              <a:t>Linear Non-Threshold</a:t>
            </a:r>
            <a:r>
              <a:rPr lang="ja-JP" altLang="en-US" sz="2400" dirty="0">
                <a:solidFill>
                  <a:srgbClr val="0070C0"/>
                </a:solidFill>
                <a:latin typeface="Comic Sans MS" pitchFamily="66" charset="0"/>
                <a:ea typeface="HG丸ｺﾞｼｯｸM-PRO" pitchFamily="50" charset="-128"/>
              </a:rPr>
              <a:t>：</a:t>
            </a:r>
            <a:r>
              <a:rPr lang="en-US" altLang="ja-JP" sz="2400" dirty="0">
                <a:solidFill>
                  <a:srgbClr val="0070C0"/>
                </a:solidFill>
                <a:latin typeface="Comic Sans MS" pitchFamily="66" charset="0"/>
                <a:ea typeface="HG丸ｺﾞｼｯｸM-PRO" pitchFamily="50" charset="-128"/>
              </a:rPr>
              <a:t>LNT</a:t>
            </a:r>
            <a:r>
              <a:rPr lang="ja-JP" altLang="en-US" sz="2400" dirty="0">
                <a:solidFill>
                  <a:srgbClr val="0070C0"/>
                </a:solidFill>
                <a:latin typeface="Comic Sans MS" pitchFamily="66" charset="0"/>
                <a:ea typeface="HG丸ｺﾞｼｯｸM-PRO" pitchFamily="50" charset="-128"/>
              </a:rPr>
              <a:t>）</a:t>
            </a:r>
            <a:endParaRPr lang="en-US" altLang="ja-JP" sz="2400" dirty="0">
              <a:solidFill>
                <a:srgbClr val="0070C0"/>
              </a:solidFill>
              <a:latin typeface="Comic Sans MS" pitchFamily="66" charset="0"/>
              <a:ea typeface="HG丸ｺﾞｼｯｸM-PRO" pitchFamily="50" charset="-128"/>
            </a:endParaRPr>
          </a:p>
          <a:p>
            <a:pPr fontAlgn="base">
              <a:spcBef>
                <a:spcPct val="0"/>
              </a:spcBef>
              <a:spcAft>
                <a:spcPct val="0"/>
              </a:spcAft>
            </a:pPr>
            <a:r>
              <a:rPr lang="ja-JP" altLang="en-US" dirty="0">
                <a:solidFill>
                  <a:srgbClr val="000000"/>
                </a:solidFill>
                <a:latin typeface="Comic Sans MS" pitchFamily="66" charset="0"/>
                <a:ea typeface="HG丸ｺﾞｼｯｸM-PRO" pitchFamily="50" charset="-128"/>
              </a:rPr>
              <a:t>⇒ 少ない被ばくがあっても、それに比例した</a:t>
            </a:r>
            <a:endParaRPr lang="en-US" altLang="ja-JP" dirty="0">
              <a:solidFill>
                <a:srgbClr val="000000"/>
              </a:solidFill>
              <a:latin typeface="Comic Sans MS" pitchFamily="66" charset="0"/>
              <a:ea typeface="HG丸ｺﾞｼｯｸM-PRO" pitchFamily="50" charset="-128"/>
            </a:endParaRPr>
          </a:p>
          <a:p>
            <a:pPr fontAlgn="base">
              <a:spcBef>
                <a:spcPct val="0"/>
              </a:spcBef>
              <a:spcAft>
                <a:spcPct val="0"/>
              </a:spcAft>
            </a:pPr>
            <a:r>
              <a:rPr lang="ja-JP" altLang="en-US" dirty="0">
                <a:solidFill>
                  <a:srgbClr val="000000"/>
                </a:solidFill>
                <a:latin typeface="Comic Sans MS" pitchFamily="66" charset="0"/>
                <a:ea typeface="HG丸ｺﾞｼｯｸM-PRO" pitchFamily="50" charset="-128"/>
              </a:rPr>
              <a:t>　 影響が出るとの説</a:t>
            </a:r>
          </a:p>
        </p:txBody>
      </p:sp>
      <p:cxnSp>
        <p:nvCxnSpPr>
          <p:cNvPr id="62" name="直線コネクタ 61"/>
          <p:cNvCxnSpPr/>
          <p:nvPr/>
        </p:nvCxnSpPr>
        <p:spPr>
          <a:xfrm flipV="1">
            <a:off x="7740352" y="1318302"/>
            <a:ext cx="1152128" cy="648072"/>
          </a:xfrm>
          <a:prstGeom prst="line">
            <a:avLst/>
          </a:prstGeom>
          <a:ln w="57150">
            <a:solidFill>
              <a:schemeClr val="tx1"/>
            </a:solidFill>
          </a:ln>
        </p:spPr>
        <p:style>
          <a:lnRef idx="3">
            <a:schemeClr val="accent1"/>
          </a:lnRef>
          <a:fillRef idx="0">
            <a:schemeClr val="accent1"/>
          </a:fillRef>
          <a:effectRef idx="2">
            <a:schemeClr val="accent1"/>
          </a:effectRef>
          <a:fontRef idx="minor">
            <a:schemeClr val="tx1"/>
          </a:fontRef>
        </p:style>
      </p:cxnSp>
      <p:sp>
        <p:nvSpPr>
          <p:cNvPr id="71" name="テキスト ボックス 70"/>
          <p:cNvSpPr txBox="1"/>
          <p:nvPr/>
        </p:nvSpPr>
        <p:spPr>
          <a:xfrm>
            <a:off x="7740352" y="4005064"/>
            <a:ext cx="1278687" cy="830997"/>
          </a:xfrm>
          <a:prstGeom prst="rect">
            <a:avLst/>
          </a:prstGeom>
          <a:noFill/>
          <a:ln w="19050">
            <a:noFill/>
          </a:ln>
        </p:spPr>
        <p:txBody>
          <a:bodyPr wrap="square" rtlCol="0">
            <a:spAutoFit/>
          </a:bodyPr>
          <a:lstStyle/>
          <a:p>
            <a:pPr algn="ctr" fontAlgn="base">
              <a:spcBef>
                <a:spcPct val="0"/>
              </a:spcBef>
              <a:spcAft>
                <a:spcPct val="0"/>
              </a:spcAft>
            </a:pPr>
            <a:r>
              <a:rPr lang="ja-JP" altLang="en-US" sz="2400" dirty="0">
                <a:solidFill>
                  <a:srgbClr val="000000"/>
                </a:solidFill>
                <a:latin typeface="Comic Sans MS" pitchFamily="66" charset="0"/>
                <a:ea typeface="HG丸ｺﾞｼｯｸM-PRO" pitchFamily="50" charset="-128"/>
              </a:rPr>
              <a:t>高線量</a:t>
            </a:r>
            <a:endParaRPr lang="en-US" altLang="ja-JP" sz="2400" dirty="0">
              <a:solidFill>
                <a:srgbClr val="000000"/>
              </a:solidFill>
              <a:latin typeface="Comic Sans MS" pitchFamily="66" charset="0"/>
              <a:ea typeface="HG丸ｺﾞｼｯｸM-PRO" pitchFamily="50" charset="-128"/>
            </a:endParaRPr>
          </a:p>
          <a:p>
            <a:pPr algn="ctr" fontAlgn="base">
              <a:spcBef>
                <a:spcPct val="0"/>
              </a:spcBef>
              <a:spcAft>
                <a:spcPct val="0"/>
              </a:spcAft>
            </a:pPr>
            <a:r>
              <a:rPr lang="ja-JP" altLang="en-US" sz="2400" dirty="0">
                <a:solidFill>
                  <a:srgbClr val="000000"/>
                </a:solidFill>
                <a:latin typeface="Comic Sans MS" pitchFamily="66" charset="0"/>
                <a:ea typeface="HG丸ｺﾞｼｯｸM-PRO" pitchFamily="50" charset="-128"/>
              </a:rPr>
              <a:t>領域</a:t>
            </a:r>
          </a:p>
        </p:txBody>
      </p:sp>
      <p:sp>
        <p:nvSpPr>
          <p:cNvPr id="72" name="テキスト ボックス 71"/>
          <p:cNvSpPr txBox="1"/>
          <p:nvPr/>
        </p:nvSpPr>
        <p:spPr>
          <a:xfrm>
            <a:off x="689502" y="1572304"/>
            <a:ext cx="4896544" cy="738664"/>
          </a:xfrm>
          <a:prstGeom prst="rect">
            <a:avLst/>
          </a:prstGeom>
          <a:noFill/>
          <a:ln w="19050">
            <a:noFill/>
          </a:ln>
        </p:spPr>
        <p:txBody>
          <a:bodyPr wrap="square" rtlCol="0">
            <a:spAutoFit/>
          </a:bodyPr>
          <a:lstStyle/>
          <a:p>
            <a:pPr fontAlgn="base">
              <a:spcBef>
                <a:spcPct val="0"/>
              </a:spcBef>
              <a:spcAft>
                <a:spcPct val="0"/>
              </a:spcAft>
            </a:pPr>
            <a:r>
              <a:rPr lang="ja-JP" altLang="en-US" sz="2400" dirty="0">
                <a:solidFill>
                  <a:srgbClr val="FF0000"/>
                </a:solidFill>
                <a:latin typeface="Comic Sans MS" pitchFamily="66" charset="0"/>
                <a:ea typeface="HG丸ｺﾞｼｯｸM-PRO" pitchFamily="50" charset="-128"/>
              </a:rPr>
              <a:t>ホルミシス効果仮説</a:t>
            </a:r>
            <a:endParaRPr lang="en-US" altLang="ja-JP" sz="2400" dirty="0">
              <a:solidFill>
                <a:srgbClr val="FF0000"/>
              </a:solidFill>
              <a:latin typeface="Comic Sans MS" pitchFamily="66" charset="0"/>
              <a:ea typeface="HG丸ｺﾞｼｯｸM-PRO" pitchFamily="50" charset="-128"/>
            </a:endParaRPr>
          </a:p>
          <a:p>
            <a:pPr fontAlgn="base">
              <a:spcBef>
                <a:spcPct val="0"/>
              </a:spcBef>
              <a:spcAft>
                <a:spcPct val="0"/>
              </a:spcAft>
            </a:pPr>
            <a:r>
              <a:rPr lang="ja-JP" altLang="en-US" dirty="0">
                <a:solidFill>
                  <a:srgbClr val="000000"/>
                </a:solidFill>
                <a:latin typeface="Comic Sans MS" pitchFamily="66" charset="0"/>
                <a:ea typeface="HG丸ｺﾞｼｯｸM-PRO" pitchFamily="50" charset="-128"/>
              </a:rPr>
              <a:t>⇒ 免疫力が活性化され有益という説</a:t>
            </a:r>
            <a:endParaRPr lang="en-US" altLang="ja-JP" dirty="0">
              <a:solidFill>
                <a:srgbClr val="000000"/>
              </a:solidFill>
              <a:latin typeface="Comic Sans MS" pitchFamily="66" charset="0"/>
              <a:ea typeface="HG丸ｺﾞｼｯｸM-PRO" pitchFamily="50" charset="-128"/>
            </a:endParaRPr>
          </a:p>
        </p:txBody>
      </p:sp>
      <p:sp>
        <p:nvSpPr>
          <p:cNvPr id="73" name="テキスト ボックス 72"/>
          <p:cNvSpPr txBox="1"/>
          <p:nvPr/>
        </p:nvSpPr>
        <p:spPr>
          <a:xfrm>
            <a:off x="667995" y="961270"/>
            <a:ext cx="4896544" cy="1661993"/>
          </a:xfrm>
          <a:prstGeom prst="rect">
            <a:avLst/>
          </a:prstGeom>
          <a:noFill/>
          <a:ln w="19050">
            <a:noFill/>
          </a:ln>
        </p:spPr>
        <p:txBody>
          <a:bodyPr wrap="square" rtlCol="0">
            <a:spAutoFit/>
          </a:bodyPr>
          <a:lstStyle/>
          <a:p>
            <a:pPr fontAlgn="base">
              <a:spcBef>
                <a:spcPct val="0"/>
              </a:spcBef>
              <a:spcAft>
                <a:spcPct val="0"/>
              </a:spcAft>
            </a:pPr>
            <a:r>
              <a:rPr lang="ja-JP" altLang="en-US" sz="2400" dirty="0">
                <a:solidFill>
                  <a:srgbClr val="C8651A"/>
                </a:solidFill>
                <a:latin typeface="Comic Sans MS" pitchFamily="66" charset="0"/>
                <a:ea typeface="HG丸ｺﾞｼｯｸM-PRO" pitchFamily="50" charset="-128"/>
              </a:rPr>
              <a:t>きびしめの説</a:t>
            </a:r>
            <a:endParaRPr lang="en-US" altLang="ja-JP" sz="2400" dirty="0">
              <a:solidFill>
                <a:srgbClr val="C8651A"/>
              </a:solidFill>
              <a:latin typeface="Comic Sans MS" pitchFamily="66" charset="0"/>
              <a:ea typeface="HG丸ｺﾞｼｯｸM-PRO" pitchFamily="50" charset="-128"/>
            </a:endParaRPr>
          </a:p>
          <a:p>
            <a:pPr fontAlgn="base">
              <a:spcBef>
                <a:spcPct val="0"/>
              </a:spcBef>
              <a:spcAft>
                <a:spcPct val="0"/>
              </a:spcAft>
            </a:pPr>
            <a:r>
              <a:rPr lang="ja-JP" altLang="en-US" sz="2400" dirty="0">
                <a:solidFill>
                  <a:srgbClr val="C8651A"/>
                </a:solidFill>
                <a:latin typeface="Comic Sans MS" pitchFamily="66" charset="0"/>
                <a:ea typeface="HG丸ｺﾞｼｯｸM-PRO" pitchFamily="50" charset="-128"/>
              </a:rPr>
              <a:t>（バイスタンダー効果）</a:t>
            </a:r>
            <a:endParaRPr lang="en-US" altLang="ja-JP" sz="2400" dirty="0">
              <a:solidFill>
                <a:srgbClr val="C8651A"/>
              </a:solidFill>
              <a:latin typeface="Comic Sans MS" pitchFamily="66" charset="0"/>
              <a:ea typeface="HG丸ｺﾞｼｯｸM-PRO" pitchFamily="50" charset="-128"/>
            </a:endParaRPr>
          </a:p>
          <a:p>
            <a:pPr fontAlgn="base">
              <a:spcBef>
                <a:spcPct val="0"/>
              </a:spcBef>
              <a:spcAft>
                <a:spcPct val="0"/>
              </a:spcAft>
            </a:pPr>
            <a:r>
              <a:rPr lang="ja-JP" altLang="en-US" dirty="0">
                <a:solidFill>
                  <a:srgbClr val="000000"/>
                </a:solidFill>
                <a:latin typeface="Comic Sans MS" pitchFamily="66" charset="0"/>
                <a:ea typeface="HG丸ｺﾞｼｯｸM-PRO" pitchFamily="50" charset="-128"/>
              </a:rPr>
              <a:t>⇒ 被ばくした細胞から被ばくしなかった周辺</a:t>
            </a:r>
            <a:endParaRPr lang="en-US" altLang="ja-JP" dirty="0">
              <a:solidFill>
                <a:srgbClr val="000000"/>
              </a:solidFill>
              <a:latin typeface="Comic Sans MS" pitchFamily="66" charset="0"/>
              <a:ea typeface="HG丸ｺﾞｼｯｸM-PRO" pitchFamily="50" charset="-128"/>
            </a:endParaRPr>
          </a:p>
          <a:p>
            <a:pPr fontAlgn="base">
              <a:spcBef>
                <a:spcPct val="0"/>
              </a:spcBef>
              <a:spcAft>
                <a:spcPct val="0"/>
              </a:spcAft>
            </a:pPr>
            <a:r>
              <a:rPr lang="ja-JP" altLang="en-US" dirty="0">
                <a:solidFill>
                  <a:srgbClr val="000000"/>
                </a:solidFill>
                <a:latin typeface="Comic Sans MS" pitchFamily="66" charset="0"/>
                <a:ea typeface="HG丸ｺﾞｼｯｸM-PRO" pitchFamily="50" charset="-128"/>
              </a:rPr>
              <a:t>　 の細胞に遠隔的に被ばく情報が伝えられる</a:t>
            </a:r>
            <a:endParaRPr lang="en-US" altLang="ja-JP" dirty="0">
              <a:solidFill>
                <a:srgbClr val="000000"/>
              </a:solidFill>
              <a:latin typeface="Comic Sans MS" pitchFamily="66" charset="0"/>
              <a:ea typeface="HG丸ｺﾞｼｯｸM-PRO" pitchFamily="50" charset="-128"/>
            </a:endParaRPr>
          </a:p>
          <a:p>
            <a:pPr fontAlgn="base">
              <a:spcBef>
                <a:spcPct val="0"/>
              </a:spcBef>
              <a:spcAft>
                <a:spcPct val="0"/>
              </a:spcAft>
            </a:pPr>
            <a:r>
              <a:rPr lang="ja-JP" altLang="en-US" dirty="0">
                <a:solidFill>
                  <a:srgbClr val="000000"/>
                </a:solidFill>
                <a:latin typeface="Comic Sans MS" pitchFamily="66" charset="0"/>
                <a:ea typeface="HG丸ｺﾞｼｯｸM-PRO" pitchFamily="50" charset="-128"/>
              </a:rPr>
              <a:t>　 という説</a:t>
            </a:r>
            <a:endParaRPr lang="en-US" altLang="ja-JP" dirty="0">
              <a:solidFill>
                <a:srgbClr val="000000"/>
              </a:solidFill>
              <a:latin typeface="Comic Sans MS" pitchFamily="66" charset="0"/>
              <a:ea typeface="HG丸ｺﾞｼｯｸM-PRO" pitchFamily="50" charset="-128"/>
            </a:endParaRPr>
          </a:p>
        </p:txBody>
      </p:sp>
      <p:sp>
        <p:nvSpPr>
          <p:cNvPr id="74" name="テキスト ボックス 73"/>
          <p:cNvSpPr txBox="1"/>
          <p:nvPr/>
        </p:nvSpPr>
        <p:spPr>
          <a:xfrm>
            <a:off x="875506" y="1470698"/>
            <a:ext cx="4896544" cy="1015663"/>
          </a:xfrm>
          <a:prstGeom prst="rect">
            <a:avLst/>
          </a:prstGeom>
          <a:noFill/>
          <a:ln w="19050">
            <a:noFill/>
          </a:ln>
        </p:spPr>
        <p:txBody>
          <a:bodyPr wrap="square" rtlCol="0">
            <a:spAutoFit/>
          </a:bodyPr>
          <a:lstStyle/>
          <a:p>
            <a:pPr fontAlgn="base">
              <a:spcBef>
                <a:spcPct val="0"/>
              </a:spcBef>
              <a:spcAft>
                <a:spcPct val="0"/>
              </a:spcAft>
            </a:pPr>
            <a:r>
              <a:rPr lang="ja-JP" altLang="en-US" sz="2400" dirty="0">
                <a:solidFill>
                  <a:srgbClr val="00B050"/>
                </a:solidFill>
                <a:latin typeface="Comic Sans MS" pitchFamily="66" charset="0"/>
                <a:ea typeface="HG丸ｺﾞｼｯｸM-PRO" pitchFamily="50" charset="-128"/>
              </a:rPr>
              <a:t>しきい値あり仮説</a:t>
            </a:r>
            <a:endParaRPr lang="en-US" altLang="ja-JP" sz="2400" dirty="0">
              <a:solidFill>
                <a:srgbClr val="00B050"/>
              </a:solidFill>
              <a:latin typeface="Comic Sans MS" pitchFamily="66" charset="0"/>
              <a:ea typeface="HG丸ｺﾞｼｯｸM-PRO" pitchFamily="50" charset="-128"/>
            </a:endParaRPr>
          </a:p>
          <a:p>
            <a:pPr fontAlgn="base">
              <a:spcBef>
                <a:spcPct val="0"/>
              </a:spcBef>
              <a:spcAft>
                <a:spcPct val="0"/>
              </a:spcAft>
            </a:pPr>
            <a:r>
              <a:rPr lang="ja-JP" altLang="en-US" dirty="0">
                <a:solidFill>
                  <a:srgbClr val="000000"/>
                </a:solidFill>
                <a:latin typeface="Comic Sans MS" pitchFamily="66" charset="0"/>
                <a:ea typeface="HG丸ｺﾞｼｯｸM-PRO" pitchFamily="50" charset="-128"/>
              </a:rPr>
              <a:t>⇒ 低線量被ばくにもしきい値が存在するとい</a:t>
            </a:r>
            <a:endParaRPr lang="en-US" altLang="ja-JP" dirty="0">
              <a:solidFill>
                <a:srgbClr val="000000"/>
              </a:solidFill>
              <a:latin typeface="Comic Sans MS" pitchFamily="66" charset="0"/>
              <a:ea typeface="HG丸ｺﾞｼｯｸM-PRO" pitchFamily="50" charset="-128"/>
            </a:endParaRPr>
          </a:p>
          <a:p>
            <a:pPr fontAlgn="base">
              <a:spcBef>
                <a:spcPct val="0"/>
              </a:spcBef>
              <a:spcAft>
                <a:spcPct val="0"/>
              </a:spcAft>
            </a:pPr>
            <a:r>
              <a:rPr lang="ja-JP" altLang="en-US" dirty="0">
                <a:solidFill>
                  <a:srgbClr val="000000"/>
                </a:solidFill>
                <a:latin typeface="Comic Sans MS" pitchFamily="66" charset="0"/>
                <a:ea typeface="HG丸ｺﾞｼｯｸM-PRO" pitchFamily="50" charset="-128"/>
              </a:rPr>
              <a:t>　 う説</a:t>
            </a:r>
            <a:endParaRPr lang="en-US" altLang="ja-JP" dirty="0">
              <a:solidFill>
                <a:srgbClr val="000000"/>
              </a:solidFill>
              <a:latin typeface="Comic Sans MS" pitchFamily="66" charset="0"/>
              <a:ea typeface="HG丸ｺﾞｼｯｸM-PRO" pitchFamily="50" charset="-128"/>
            </a:endParaRPr>
          </a:p>
        </p:txBody>
      </p:sp>
      <p:sp>
        <p:nvSpPr>
          <p:cNvPr id="75" name="テキスト ボックス 74"/>
          <p:cNvSpPr txBox="1"/>
          <p:nvPr/>
        </p:nvSpPr>
        <p:spPr>
          <a:xfrm>
            <a:off x="6084168" y="116632"/>
            <a:ext cx="2987824" cy="923330"/>
          </a:xfrm>
          <a:prstGeom prst="rect">
            <a:avLst/>
          </a:prstGeom>
          <a:noFill/>
          <a:ln w="19050">
            <a:noFill/>
          </a:ln>
        </p:spPr>
        <p:txBody>
          <a:bodyPr wrap="square" rtlCol="0">
            <a:spAutoFit/>
          </a:bodyPr>
          <a:lstStyle/>
          <a:p>
            <a:pPr fontAlgn="base">
              <a:spcBef>
                <a:spcPct val="0"/>
              </a:spcBef>
              <a:spcAft>
                <a:spcPct val="0"/>
              </a:spcAft>
            </a:pPr>
            <a:r>
              <a:rPr lang="en-US" altLang="ja-JP" dirty="0">
                <a:solidFill>
                  <a:srgbClr val="000000"/>
                </a:solidFill>
                <a:latin typeface="Comic Sans MS" pitchFamily="66" charset="0"/>
                <a:ea typeface="HG丸ｺﾞｼｯｸM-PRO" pitchFamily="50" charset="-128"/>
              </a:rPr>
              <a:t>100 </a:t>
            </a:r>
            <a:r>
              <a:rPr lang="en-US" altLang="ja-JP" dirty="0" err="1">
                <a:solidFill>
                  <a:srgbClr val="000000"/>
                </a:solidFill>
                <a:latin typeface="Comic Sans MS" pitchFamily="66" charset="0"/>
                <a:ea typeface="HG丸ｺﾞｼｯｸM-PRO" pitchFamily="50" charset="-128"/>
              </a:rPr>
              <a:t>mSv</a:t>
            </a:r>
            <a:r>
              <a:rPr lang="en-US" altLang="ja-JP" dirty="0">
                <a:solidFill>
                  <a:srgbClr val="000000"/>
                </a:solidFill>
                <a:latin typeface="Comic Sans MS" pitchFamily="66" charset="0"/>
                <a:ea typeface="HG丸ｺﾞｼｯｸM-PRO" pitchFamily="50" charset="-128"/>
              </a:rPr>
              <a:t>~ 4000 </a:t>
            </a:r>
            <a:r>
              <a:rPr lang="en-US" altLang="ja-JP" dirty="0" err="1">
                <a:solidFill>
                  <a:srgbClr val="000000"/>
                </a:solidFill>
                <a:latin typeface="Comic Sans MS" pitchFamily="66" charset="0"/>
                <a:ea typeface="HG丸ｺﾞｼｯｸM-PRO" pitchFamily="50" charset="-128"/>
              </a:rPr>
              <a:t>mSv</a:t>
            </a:r>
            <a:r>
              <a:rPr lang="ja-JP" altLang="en-US" dirty="0">
                <a:solidFill>
                  <a:srgbClr val="000000"/>
                </a:solidFill>
                <a:latin typeface="Comic Sans MS" pitchFamily="66" charset="0"/>
                <a:ea typeface="HG丸ｺﾞｼｯｸM-PRO" pitchFamily="50" charset="-128"/>
              </a:rPr>
              <a:t>では障害の発生が直線的に増加すると立証されている</a:t>
            </a:r>
            <a:endParaRPr lang="en-US" altLang="ja-JP" dirty="0">
              <a:solidFill>
                <a:srgbClr val="000000"/>
              </a:solidFill>
              <a:latin typeface="Comic Sans MS" pitchFamily="66" charset="0"/>
              <a:ea typeface="HG丸ｺﾞｼｯｸM-PRO" pitchFamily="50" charset="-128"/>
            </a:endParaRPr>
          </a:p>
        </p:txBody>
      </p:sp>
      <p:cxnSp>
        <p:nvCxnSpPr>
          <p:cNvPr id="77" name="直線矢印コネクタ 76"/>
          <p:cNvCxnSpPr/>
          <p:nvPr/>
        </p:nvCxnSpPr>
        <p:spPr>
          <a:xfrm>
            <a:off x="8100392" y="1052736"/>
            <a:ext cx="144016" cy="542965"/>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grpSp>
        <p:nvGrpSpPr>
          <p:cNvPr id="49" name="グループ化 48"/>
          <p:cNvGrpSpPr/>
          <p:nvPr/>
        </p:nvGrpSpPr>
        <p:grpSpPr>
          <a:xfrm>
            <a:off x="3342398" y="3614303"/>
            <a:ext cx="5616898" cy="2334976"/>
            <a:chOff x="7884094" y="5877273"/>
            <a:chExt cx="5616898" cy="2334976"/>
          </a:xfrm>
        </p:grpSpPr>
        <p:sp>
          <p:nvSpPr>
            <p:cNvPr id="50" name="角丸四角形 49"/>
            <p:cNvSpPr/>
            <p:nvPr/>
          </p:nvSpPr>
          <p:spPr>
            <a:xfrm>
              <a:off x="7884094" y="5877273"/>
              <a:ext cx="5616898" cy="2334976"/>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a:defRPr/>
              </a:pPr>
              <a:endParaRPr kumimoji="0" lang="ja-JP" altLang="en-US" kern="0">
                <a:solidFill>
                  <a:prstClr val="black"/>
                </a:solidFill>
                <a:latin typeface="Calibri"/>
              </a:endParaRPr>
            </a:p>
          </p:txBody>
        </p:sp>
        <p:sp>
          <p:nvSpPr>
            <p:cNvPr id="51" name="テキスト ボックス 50"/>
            <p:cNvSpPr txBox="1"/>
            <p:nvPr/>
          </p:nvSpPr>
          <p:spPr>
            <a:xfrm>
              <a:off x="9107273" y="5980002"/>
              <a:ext cx="3826689" cy="400110"/>
            </a:xfrm>
            <a:prstGeom prst="rect">
              <a:avLst/>
            </a:prstGeom>
            <a:noFill/>
          </p:spPr>
          <p:txBody>
            <a:bodyPr wrap="none" rtlCol="0">
              <a:spAutoFit/>
            </a:bodyPr>
            <a:lstStyle/>
            <a:p>
              <a:pPr>
                <a:defRPr/>
              </a:pPr>
              <a:r>
                <a:rPr kumimoji="0" lang="en-US" altLang="ja-JP" sz="2000" kern="0" dirty="0">
                  <a:solidFill>
                    <a:prstClr val="black"/>
                  </a:solidFill>
                  <a:latin typeface="Comic Sans MS" panose="030F0702030302020204" pitchFamily="66" charset="0"/>
                  <a:ea typeface="HG丸ｺﾞｼｯｸM-PRO" panose="020F0600000000000000" pitchFamily="50" charset="-128"/>
                </a:rPr>
                <a:t>100 </a:t>
              </a:r>
              <a:r>
                <a:rPr kumimoji="0" lang="en-US" altLang="ja-JP" sz="2000" kern="0" dirty="0" err="1">
                  <a:solidFill>
                    <a:prstClr val="black"/>
                  </a:solidFill>
                  <a:latin typeface="Comic Sans MS" panose="030F0702030302020204" pitchFamily="66" charset="0"/>
                  <a:ea typeface="HG丸ｺﾞｼｯｸM-PRO" panose="020F0600000000000000" pitchFamily="50" charset="-128"/>
                </a:rPr>
                <a:t>mSv</a:t>
              </a:r>
              <a:r>
                <a:rPr kumimoji="0" lang="ja-JP" altLang="en-US" sz="2000" kern="0" dirty="0">
                  <a:solidFill>
                    <a:prstClr val="black"/>
                  </a:solidFill>
                  <a:latin typeface="Comic Sans MS" panose="030F0702030302020204" pitchFamily="66" charset="0"/>
                  <a:ea typeface="HG丸ｺﾞｼｯｸM-PRO" panose="020F0600000000000000" pitchFamily="50" charset="-128"/>
                </a:rPr>
                <a:t>あたり</a:t>
              </a:r>
              <a:r>
                <a:rPr kumimoji="0" lang="en-US" altLang="ja-JP" sz="2000" kern="0" dirty="0">
                  <a:solidFill>
                    <a:srgbClr val="FF0000"/>
                  </a:solidFill>
                  <a:latin typeface="Comic Sans MS" panose="030F0702030302020204" pitchFamily="66" charset="0"/>
                  <a:ea typeface="HG丸ｺﾞｼｯｸM-PRO" panose="020F0600000000000000" pitchFamily="50" charset="-128"/>
                </a:rPr>
                <a:t>1%</a:t>
              </a:r>
              <a:r>
                <a:rPr kumimoji="0" lang="ja-JP" altLang="en-US" sz="2000" kern="0" dirty="0">
                  <a:solidFill>
                    <a:prstClr val="black"/>
                  </a:solidFill>
                  <a:latin typeface="Comic Sans MS" panose="030F0702030302020204" pitchFamily="66" charset="0"/>
                  <a:ea typeface="HG丸ｺﾞｼｯｸM-PRO" panose="020F0600000000000000" pitchFamily="50" charset="-128"/>
                </a:rPr>
                <a:t>の発がん増加</a:t>
              </a:r>
            </a:p>
          </p:txBody>
        </p:sp>
        <p:sp>
          <p:nvSpPr>
            <p:cNvPr id="53" name="テキスト ボックス 52"/>
            <p:cNvSpPr txBox="1"/>
            <p:nvPr/>
          </p:nvSpPr>
          <p:spPr>
            <a:xfrm>
              <a:off x="8092517" y="5970710"/>
              <a:ext cx="877163" cy="369332"/>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a:defRPr/>
              </a:pPr>
              <a:r>
                <a:rPr kumimoji="0" lang="ja-JP" altLang="en-US" kern="0" dirty="0">
                  <a:solidFill>
                    <a:prstClr val="black"/>
                  </a:solidFill>
                  <a:latin typeface="Comic Sans MS" panose="030F0702030302020204" pitchFamily="66" charset="0"/>
                  <a:ea typeface="HG丸ｺﾞｼｯｸM-PRO" panose="020F0600000000000000" pitchFamily="50" charset="-128"/>
                </a:rPr>
                <a:t>瞬間的</a:t>
              </a:r>
            </a:p>
          </p:txBody>
        </p:sp>
      </p:grpSp>
      <p:grpSp>
        <p:nvGrpSpPr>
          <p:cNvPr id="55" name="グループ化 54"/>
          <p:cNvGrpSpPr/>
          <p:nvPr/>
        </p:nvGrpSpPr>
        <p:grpSpPr>
          <a:xfrm>
            <a:off x="3507646" y="4253365"/>
            <a:ext cx="5564346" cy="1591969"/>
            <a:chOff x="8047333" y="6511433"/>
            <a:chExt cx="5564346" cy="1591969"/>
          </a:xfrm>
        </p:grpSpPr>
        <p:sp>
          <p:nvSpPr>
            <p:cNvPr id="57" name="テキスト ボックス 56"/>
            <p:cNvSpPr txBox="1"/>
            <p:nvPr/>
          </p:nvSpPr>
          <p:spPr>
            <a:xfrm>
              <a:off x="9229663" y="7703292"/>
              <a:ext cx="4089581" cy="400110"/>
            </a:xfrm>
            <a:prstGeom prst="rect">
              <a:avLst/>
            </a:prstGeom>
            <a:noFill/>
          </p:spPr>
          <p:txBody>
            <a:bodyPr wrap="none" rtlCol="0">
              <a:spAutoFit/>
            </a:bodyPr>
            <a:lstStyle/>
            <a:p>
              <a:pPr>
                <a:defRPr/>
              </a:pPr>
              <a:r>
                <a:rPr kumimoji="0" lang="en-US" altLang="ja-JP" sz="2000" kern="0" dirty="0">
                  <a:solidFill>
                    <a:prstClr val="black"/>
                  </a:solidFill>
                  <a:latin typeface="Comic Sans MS" panose="030F0702030302020204" pitchFamily="66" charset="0"/>
                  <a:ea typeface="HG丸ｺﾞｼｯｸM-PRO" panose="020F0600000000000000" pitchFamily="50" charset="-128"/>
                </a:rPr>
                <a:t>100 </a:t>
              </a:r>
              <a:r>
                <a:rPr kumimoji="0" lang="en-US" altLang="ja-JP" sz="2000" kern="0" dirty="0" err="1">
                  <a:solidFill>
                    <a:prstClr val="black"/>
                  </a:solidFill>
                  <a:latin typeface="Comic Sans MS" panose="030F0702030302020204" pitchFamily="66" charset="0"/>
                  <a:ea typeface="HG丸ｺﾞｼｯｸM-PRO" panose="020F0600000000000000" pitchFamily="50" charset="-128"/>
                </a:rPr>
                <a:t>mSv</a:t>
              </a:r>
              <a:r>
                <a:rPr kumimoji="0" lang="ja-JP" altLang="en-US" sz="2000" kern="0" dirty="0">
                  <a:solidFill>
                    <a:prstClr val="black"/>
                  </a:solidFill>
                  <a:latin typeface="Comic Sans MS" panose="030F0702030302020204" pitchFamily="66" charset="0"/>
                  <a:ea typeface="HG丸ｺﾞｼｯｸM-PRO" panose="020F0600000000000000" pitchFamily="50" charset="-128"/>
                </a:rPr>
                <a:t>あたり</a:t>
              </a:r>
              <a:r>
                <a:rPr kumimoji="0" lang="en-US" altLang="ja-JP" sz="2000" kern="0" dirty="0">
                  <a:solidFill>
                    <a:srgbClr val="FF0000"/>
                  </a:solidFill>
                  <a:latin typeface="Comic Sans MS" panose="030F0702030302020204" pitchFamily="66" charset="0"/>
                  <a:ea typeface="HG丸ｺﾞｼｯｸM-PRO" panose="020F0600000000000000" pitchFamily="50" charset="-128"/>
                </a:rPr>
                <a:t>0.5%</a:t>
              </a:r>
              <a:r>
                <a:rPr kumimoji="0" lang="ja-JP" altLang="en-US" sz="2000" kern="0" dirty="0">
                  <a:solidFill>
                    <a:prstClr val="black"/>
                  </a:solidFill>
                  <a:latin typeface="Comic Sans MS" panose="030F0702030302020204" pitchFamily="66" charset="0"/>
                  <a:ea typeface="HG丸ｺﾞｼｯｸM-PRO" panose="020F0600000000000000" pitchFamily="50" charset="-128"/>
                </a:rPr>
                <a:t>の発がん増加</a:t>
              </a:r>
            </a:p>
          </p:txBody>
        </p:sp>
        <p:sp>
          <p:nvSpPr>
            <p:cNvPr id="58" name="テキスト ボックス 57"/>
            <p:cNvSpPr txBox="1"/>
            <p:nvPr/>
          </p:nvSpPr>
          <p:spPr>
            <a:xfrm>
              <a:off x="8047333" y="7703292"/>
              <a:ext cx="1107996" cy="369332"/>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a:defRPr/>
              </a:pPr>
              <a:r>
                <a:rPr kumimoji="0" lang="ja-JP" altLang="en-US" kern="0" dirty="0">
                  <a:solidFill>
                    <a:prstClr val="black"/>
                  </a:solidFill>
                  <a:latin typeface="Comic Sans MS" panose="030F0702030302020204" pitchFamily="66" charset="0"/>
                  <a:ea typeface="HG丸ｺﾞｼｯｸM-PRO" panose="020F0600000000000000" pitchFamily="50" charset="-128"/>
                </a:rPr>
                <a:t>じわじわ</a:t>
              </a:r>
            </a:p>
          </p:txBody>
        </p:sp>
        <p:sp>
          <p:nvSpPr>
            <p:cNvPr id="59" name="下矢印 58"/>
            <p:cNvSpPr/>
            <p:nvPr/>
          </p:nvSpPr>
          <p:spPr>
            <a:xfrm>
              <a:off x="8247591" y="6511433"/>
              <a:ext cx="649359" cy="1119851"/>
            </a:xfrm>
            <a:prstGeom prst="downArrow">
              <a:avLst/>
            </a:prstGeom>
            <a:solidFill>
              <a:srgbClr val="00B0F0"/>
            </a:solidFill>
            <a:ln w="25400" cap="flat" cmpd="sng" algn="ctr">
              <a:solidFill>
                <a:schemeClr val="tx1"/>
              </a:solidFill>
              <a:prstDash val="solid"/>
            </a:ln>
            <a:effectLst/>
          </p:spPr>
          <p:txBody>
            <a:bodyPr rtlCol="0" anchor="ctr"/>
            <a:lstStyle/>
            <a:p>
              <a:pPr algn="ctr">
                <a:defRPr/>
              </a:pPr>
              <a:endParaRPr kumimoji="0" lang="ja-JP" altLang="en-US" kern="0">
                <a:solidFill>
                  <a:prstClr val="white"/>
                </a:solidFill>
                <a:latin typeface="Comic Sans MS" panose="030F0702030302020204" pitchFamily="66" charset="0"/>
                <a:ea typeface="HG丸ｺﾞｼｯｸM-PRO" panose="020F0600000000000000" pitchFamily="50" charset="-128"/>
              </a:endParaRPr>
            </a:p>
          </p:txBody>
        </p:sp>
        <p:sp>
          <p:nvSpPr>
            <p:cNvPr id="60" name="正方形/長方形 59"/>
            <p:cNvSpPr/>
            <p:nvPr/>
          </p:nvSpPr>
          <p:spPr>
            <a:xfrm>
              <a:off x="8823655" y="6563938"/>
              <a:ext cx="4788024" cy="923330"/>
            </a:xfrm>
            <a:prstGeom prst="rect">
              <a:avLst/>
            </a:prstGeom>
          </p:spPr>
          <p:txBody>
            <a:bodyPr wrap="square">
              <a:spAutoFit/>
            </a:bodyPr>
            <a:lstStyle/>
            <a:p>
              <a:pPr>
                <a:defRPr/>
              </a:pPr>
              <a:r>
                <a:rPr kumimoji="0" lang="ja-JP" altLang="en-US" kern="0" dirty="0">
                  <a:solidFill>
                    <a:prstClr val="black"/>
                  </a:solidFill>
                  <a:latin typeface="Comic Sans MS" panose="030F0702030302020204" pitchFamily="66" charset="0"/>
                  <a:ea typeface="HG丸ｺﾞｼｯｸM-PRO" panose="020F0600000000000000" pitchFamily="50" charset="-128"/>
                </a:rPr>
                <a:t>線量率の影響</a:t>
              </a:r>
              <a:endParaRPr kumimoji="0" lang="en-US" altLang="ja-JP" kern="0" dirty="0">
                <a:solidFill>
                  <a:prstClr val="black"/>
                </a:solidFill>
                <a:latin typeface="Comic Sans MS" panose="030F0702030302020204" pitchFamily="66" charset="0"/>
                <a:ea typeface="HG丸ｺﾞｼｯｸM-PRO" panose="020F0600000000000000" pitchFamily="50" charset="-128"/>
              </a:endParaRPr>
            </a:p>
            <a:p>
              <a:pPr>
                <a:defRPr/>
              </a:pPr>
              <a:r>
                <a:rPr kumimoji="0" lang="ja-JP" altLang="en-US" kern="0" dirty="0">
                  <a:solidFill>
                    <a:prstClr val="black"/>
                  </a:solidFill>
                  <a:latin typeface="Comic Sans MS" panose="030F0702030302020204" pitchFamily="66" charset="0"/>
                  <a:ea typeface="HG丸ｺﾞｼｯｸM-PRO" panose="020F0600000000000000" pitchFamily="50" charset="-128"/>
                </a:rPr>
                <a:t>じわじわ浴びると影響が</a:t>
              </a:r>
              <a:r>
                <a:rPr kumimoji="0" lang="en-US" altLang="ja-JP" kern="0" dirty="0">
                  <a:solidFill>
                    <a:prstClr val="black"/>
                  </a:solidFill>
                  <a:latin typeface="Comic Sans MS" pitchFamily="66" charset="0"/>
                  <a:ea typeface="HG丸ｺﾞｼｯｸM-PRO" pitchFamily="50" charset="-128"/>
                </a:rPr>
                <a:t>1/2</a:t>
              </a:r>
              <a:r>
                <a:rPr kumimoji="0" lang="ja-JP" altLang="en-US" kern="0" dirty="0">
                  <a:solidFill>
                    <a:prstClr val="black"/>
                  </a:solidFill>
                  <a:latin typeface="Comic Sans MS" panose="030F0702030302020204" pitchFamily="66" charset="0"/>
                  <a:ea typeface="HG丸ｺﾞｼｯｸM-PRO" panose="020F0600000000000000" pitchFamily="50" charset="-128"/>
                </a:rPr>
                <a:t>～</a:t>
              </a:r>
              <a:r>
                <a:rPr kumimoji="0" lang="en-US" altLang="ja-JP" kern="0" dirty="0">
                  <a:solidFill>
                    <a:prstClr val="black"/>
                  </a:solidFill>
                  <a:latin typeface="Comic Sans MS" pitchFamily="66" charset="0"/>
                  <a:ea typeface="HG丸ｺﾞｼｯｸM-PRO" pitchFamily="50" charset="-128"/>
                </a:rPr>
                <a:t>1/10</a:t>
              </a:r>
              <a:r>
                <a:rPr kumimoji="0" lang="ja-JP" altLang="en-US" kern="0" dirty="0">
                  <a:solidFill>
                    <a:prstClr val="black"/>
                  </a:solidFill>
                  <a:latin typeface="Comic Sans MS" panose="030F0702030302020204" pitchFamily="66" charset="0"/>
                  <a:ea typeface="HG丸ｺﾞｼｯｸM-PRO" panose="020F0600000000000000" pitchFamily="50" charset="-128"/>
                </a:rPr>
                <a:t>になる！</a:t>
              </a:r>
              <a:endParaRPr kumimoji="0" lang="en-US" altLang="ja-JP" kern="0" dirty="0">
                <a:solidFill>
                  <a:prstClr val="black"/>
                </a:solidFill>
                <a:latin typeface="Comic Sans MS" panose="030F0702030302020204" pitchFamily="66" charset="0"/>
                <a:ea typeface="HG丸ｺﾞｼｯｸM-PRO" panose="020F0600000000000000" pitchFamily="50" charset="-128"/>
              </a:endParaRPr>
            </a:p>
            <a:p>
              <a:pPr>
                <a:defRPr/>
              </a:pPr>
              <a:r>
                <a:rPr kumimoji="0" lang="ja-JP" altLang="en-US" kern="0" dirty="0">
                  <a:solidFill>
                    <a:prstClr val="black"/>
                  </a:solidFill>
                  <a:latin typeface="Comic Sans MS" panose="030F0702030302020204" pitchFamily="66" charset="0"/>
                  <a:ea typeface="HG丸ｺﾞｼｯｸM-PRO" panose="020F0600000000000000" pitchFamily="50" charset="-128"/>
                </a:rPr>
                <a:t>＊</a:t>
              </a:r>
              <a:r>
                <a:rPr kumimoji="0" lang="en-US" altLang="ja-JP" kern="0" dirty="0">
                  <a:solidFill>
                    <a:prstClr val="black"/>
                  </a:solidFill>
                  <a:latin typeface="Comic Sans MS" panose="030F0702030302020204" pitchFamily="66" charset="0"/>
                  <a:ea typeface="HG丸ｺﾞｼｯｸM-PRO" panose="020F0600000000000000" pitchFamily="50" charset="-128"/>
                </a:rPr>
                <a:t>DDRF=2</a:t>
              </a:r>
              <a:r>
                <a:rPr kumimoji="0" lang="ja-JP" altLang="en-US" sz="1600" kern="0" dirty="0">
                  <a:solidFill>
                    <a:prstClr val="black"/>
                  </a:solidFill>
                  <a:latin typeface="Comic Sans MS" panose="030F0702030302020204" pitchFamily="66" charset="0"/>
                  <a:ea typeface="HG丸ｺﾞｼｯｸM-PRO" panose="020F0600000000000000" pitchFamily="50" charset="-128"/>
                </a:rPr>
                <a:t>（じわじわ効果が</a:t>
              </a:r>
              <a:r>
                <a:rPr kumimoji="0" lang="en-US" altLang="ja-JP" sz="1600" kern="0" dirty="0">
                  <a:solidFill>
                    <a:prstClr val="black"/>
                  </a:solidFill>
                  <a:latin typeface="Comic Sans MS" panose="030F0702030302020204" pitchFamily="66" charset="0"/>
                  <a:ea typeface="HG丸ｺﾞｼｯｸM-PRO" panose="020F0600000000000000" pitchFamily="50" charset="-128"/>
                </a:rPr>
                <a:t>2</a:t>
              </a:r>
              <a:r>
                <a:rPr kumimoji="0" lang="ja-JP" altLang="en-US" sz="1600" kern="0" dirty="0">
                  <a:solidFill>
                    <a:prstClr val="black"/>
                  </a:solidFill>
                  <a:latin typeface="Comic Sans MS" panose="030F0702030302020204" pitchFamily="66" charset="0"/>
                  <a:ea typeface="HG丸ｺﾞｼｯｸM-PRO" panose="020F0600000000000000" pitchFamily="50" charset="-128"/>
                </a:rPr>
                <a:t>倍）</a:t>
              </a:r>
            </a:p>
          </p:txBody>
        </p:sp>
      </p:grpSp>
    </p:spTree>
    <p:extLst>
      <p:ext uri="{BB962C8B-B14F-4D97-AF65-F5344CB8AC3E}">
        <p14:creationId xmlns:p14="http://schemas.microsoft.com/office/powerpoint/2010/main" val="182719106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dissolve">
                                      <p:cBhvr>
                                        <p:cTn id="10" dur="500"/>
                                        <p:tgtEl>
                                          <p:spTgt spid="7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70"/>
                                        </p:tgtEl>
                                      </p:cBhvr>
                                    </p:animEffect>
                                    <p:set>
                                      <p:cBhvr>
                                        <p:cTn id="15" dur="1" fill="hold">
                                          <p:stCondLst>
                                            <p:cond delay="499"/>
                                          </p:stCondLst>
                                        </p:cTn>
                                        <p:tgtEl>
                                          <p:spTgt spid="70"/>
                                        </p:tgtEl>
                                        <p:attrNameLst>
                                          <p:attrName>style.visibility</p:attrName>
                                        </p:attrNameLst>
                                      </p:cBhvr>
                                      <p:to>
                                        <p:strVal val="hidden"/>
                                      </p:to>
                                    </p:se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dissolve">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1" nodeType="clickEffect">
                                  <p:stCondLst>
                                    <p:cond delay="0"/>
                                  </p:stCondLst>
                                  <p:childTnLst>
                                    <p:animEffect transition="out" filter="dissolve">
                                      <p:cBhvr>
                                        <p:cTn id="26" dur="500"/>
                                        <p:tgtEl>
                                          <p:spTgt spid="72"/>
                                        </p:tgtEl>
                                      </p:cBhvr>
                                    </p:animEffect>
                                    <p:set>
                                      <p:cBhvr>
                                        <p:cTn id="27" dur="1" fill="hold">
                                          <p:stCondLst>
                                            <p:cond delay="499"/>
                                          </p:stCondLst>
                                        </p:cTn>
                                        <p:tgtEl>
                                          <p:spTgt spid="72"/>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dissolve">
                                      <p:cBhvr>
                                        <p:cTn id="37" dur="500"/>
                                        <p:tgtEl>
                                          <p:spTgt spid="7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1" nodeType="clickEffect">
                                  <p:stCondLst>
                                    <p:cond delay="0"/>
                                  </p:stCondLst>
                                  <p:childTnLst>
                                    <p:animEffect transition="out" filter="dissolv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9" presetClass="exit" presetSubtype="0" fill="hold" grpId="1" nodeType="withEffect">
                                  <p:stCondLst>
                                    <p:cond delay="0"/>
                                  </p:stCondLst>
                                  <p:childTnLst>
                                    <p:animEffect transition="out" filter="dissolve">
                                      <p:cBhvr>
                                        <p:cTn id="44" dur="500"/>
                                        <p:tgtEl>
                                          <p:spTgt spid="23"/>
                                        </p:tgtEl>
                                      </p:cBhvr>
                                    </p:animEffect>
                                    <p:set>
                                      <p:cBhvr>
                                        <p:cTn id="45" dur="1" fill="hold">
                                          <p:stCondLst>
                                            <p:cond delay="499"/>
                                          </p:stCondLst>
                                        </p:cTn>
                                        <p:tgtEl>
                                          <p:spTgt spid="23"/>
                                        </p:tgtEl>
                                        <p:attrNameLst>
                                          <p:attrName>style.visibility</p:attrName>
                                        </p:attrNameLst>
                                      </p:cBhvr>
                                      <p:to>
                                        <p:strVal val="hidden"/>
                                      </p:to>
                                    </p:se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left)">
                                      <p:cBhvr>
                                        <p:cTn id="52" dur="500"/>
                                        <p:tgtEl>
                                          <p:spTgt spid="42"/>
                                        </p:tgtEl>
                                      </p:cBhvr>
                                    </p:animEffect>
                                  </p:childTnLst>
                                </p:cTn>
                              </p:par>
                              <p:par>
                                <p:cTn id="53" presetID="22" presetClass="entr" presetSubtype="8"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left)">
                                      <p:cBhvr>
                                        <p:cTn id="55" dur="500"/>
                                        <p:tgtEl>
                                          <p:spTgt spid="4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left)">
                                      <p:cBhvr>
                                        <p:cTn id="58" dur="500"/>
                                        <p:tgtEl>
                                          <p:spTgt spid="45"/>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dissolve">
                                      <p:cBhvr>
                                        <p:cTn id="61" dur="500"/>
                                        <p:tgtEl>
                                          <p:spTgt spid="74"/>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xit" presetSubtype="0" fill="hold" grpId="1" nodeType="clickEffect">
                                  <p:stCondLst>
                                    <p:cond delay="0"/>
                                  </p:stCondLst>
                                  <p:childTnLst>
                                    <p:animEffect transition="out" filter="dissolve">
                                      <p:cBhvr>
                                        <p:cTn id="65" dur="500"/>
                                        <p:tgtEl>
                                          <p:spTgt spid="74"/>
                                        </p:tgtEl>
                                      </p:cBhvr>
                                    </p:animEffect>
                                    <p:set>
                                      <p:cBhvr>
                                        <p:cTn id="66" dur="1" fill="hold">
                                          <p:stCondLst>
                                            <p:cond delay="499"/>
                                          </p:stCondLst>
                                        </p:cTn>
                                        <p:tgtEl>
                                          <p:spTgt spid="74"/>
                                        </p:tgtEl>
                                        <p:attrNameLst>
                                          <p:attrName>style.visibility</p:attrName>
                                        </p:attrNameLst>
                                      </p:cBhvr>
                                      <p:to>
                                        <p:strVal val="hidden"/>
                                      </p:to>
                                    </p:set>
                                  </p:childTnLst>
                                </p:cTn>
                              </p:par>
                              <p:par>
                                <p:cTn id="67" presetID="9" presetClass="exit" presetSubtype="0" fill="hold" nodeType="withEffect">
                                  <p:stCondLst>
                                    <p:cond delay="0"/>
                                  </p:stCondLst>
                                  <p:childTnLst>
                                    <p:animEffect transition="out" filter="dissolve">
                                      <p:cBhvr>
                                        <p:cTn id="68" dur="500"/>
                                        <p:tgtEl>
                                          <p:spTgt spid="20"/>
                                        </p:tgtEl>
                                      </p:cBhvr>
                                    </p:animEffect>
                                    <p:set>
                                      <p:cBhvr>
                                        <p:cTn id="69" dur="1" fill="hold">
                                          <p:stCondLst>
                                            <p:cond delay="499"/>
                                          </p:stCondLst>
                                        </p:cTn>
                                        <p:tgtEl>
                                          <p:spTgt spid="20"/>
                                        </p:tgtEl>
                                        <p:attrNameLst>
                                          <p:attrName>style.visibility</p:attrName>
                                        </p:attrNameLst>
                                      </p:cBhvr>
                                      <p:to>
                                        <p:strVal val="hidden"/>
                                      </p:to>
                                    </p:set>
                                  </p:childTnLst>
                                </p:cTn>
                              </p:par>
                              <p:par>
                                <p:cTn id="70" presetID="9" presetClass="exit" presetSubtype="0" fill="hold" grpId="1" nodeType="withEffect">
                                  <p:stCondLst>
                                    <p:cond delay="0"/>
                                  </p:stCondLst>
                                  <p:childTnLst>
                                    <p:animEffect transition="out" filter="dissolve">
                                      <p:cBhvr>
                                        <p:cTn id="71" dur="500"/>
                                        <p:tgtEl>
                                          <p:spTgt spid="42"/>
                                        </p:tgtEl>
                                      </p:cBhvr>
                                    </p:animEffect>
                                    <p:set>
                                      <p:cBhvr>
                                        <p:cTn id="72" dur="1" fill="hold">
                                          <p:stCondLst>
                                            <p:cond delay="499"/>
                                          </p:stCondLst>
                                        </p:cTn>
                                        <p:tgtEl>
                                          <p:spTgt spid="42"/>
                                        </p:tgtEl>
                                        <p:attrNameLst>
                                          <p:attrName>style.visibility</p:attrName>
                                        </p:attrNameLst>
                                      </p:cBhvr>
                                      <p:to>
                                        <p:strVal val="hidden"/>
                                      </p:to>
                                    </p:set>
                                  </p:childTnLst>
                                </p:cTn>
                              </p:par>
                              <p:par>
                                <p:cTn id="73" presetID="9" presetClass="exit" presetSubtype="0" fill="hold" nodeType="withEffect">
                                  <p:stCondLst>
                                    <p:cond delay="0"/>
                                  </p:stCondLst>
                                  <p:childTnLst>
                                    <p:animEffect transition="out" filter="dissolve">
                                      <p:cBhvr>
                                        <p:cTn id="74" dur="500"/>
                                        <p:tgtEl>
                                          <p:spTgt spid="44"/>
                                        </p:tgtEl>
                                      </p:cBhvr>
                                    </p:animEffect>
                                    <p:set>
                                      <p:cBhvr>
                                        <p:cTn id="75" dur="1" fill="hold">
                                          <p:stCondLst>
                                            <p:cond delay="499"/>
                                          </p:stCondLst>
                                        </p:cTn>
                                        <p:tgtEl>
                                          <p:spTgt spid="44"/>
                                        </p:tgtEl>
                                        <p:attrNameLst>
                                          <p:attrName>style.visibility</p:attrName>
                                        </p:attrNameLst>
                                      </p:cBhvr>
                                      <p:to>
                                        <p:strVal val="hidden"/>
                                      </p:to>
                                    </p:set>
                                  </p:childTnLst>
                                </p:cTn>
                              </p:par>
                              <p:par>
                                <p:cTn id="76" presetID="9" presetClass="exit" presetSubtype="0" fill="hold" grpId="1" nodeType="withEffect">
                                  <p:stCondLst>
                                    <p:cond delay="0"/>
                                  </p:stCondLst>
                                  <p:childTnLst>
                                    <p:animEffect transition="out" filter="dissolve">
                                      <p:cBhvr>
                                        <p:cTn id="77" dur="500"/>
                                        <p:tgtEl>
                                          <p:spTgt spid="45"/>
                                        </p:tgtEl>
                                      </p:cBhvr>
                                    </p:animEffect>
                                    <p:set>
                                      <p:cBhvr>
                                        <p:cTn id="78" dur="1" fill="hold">
                                          <p:stCondLst>
                                            <p:cond delay="499"/>
                                          </p:stCondLst>
                                        </p:cTn>
                                        <p:tgtEl>
                                          <p:spTgt spid="45"/>
                                        </p:tgtEl>
                                        <p:attrNameLst>
                                          <p:attrName>style.visibility</p:attrName>
                                        </p:attrNameLst>
                                      </p:cBhvr>
                                      <p:to>
                                        <p:strVal val="hidden"/>
                                      </p:to>
                                    </p:set>
                                  </p:childTnLst>
                                </p:cTn>
                              </p:par>
                            </p:childTnLst>
                          </p:cTn>
                        </p:par>
                        <p:par>
                          <p:cTn id="79" fill="hold">
                            <p:stCondLst>
                              <p:cond delay="500"/>
                            </p:stCondLst>
                            <p:childTnLst>
                              <p:par>
                                <p:cTn id="80" presetID="9" presetClass="entr" presetSubtype="0" fill="hold" nodeType="after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dissolve">
                                      <p:cBhvr>
                                        <p:cTn id="82" dur="500"/>
                                        <p:tgtEl>
                                          <p:spTgt spid="49"/>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dissolve">
                                      <p:cBhvr>
                                        <p:cTn id="8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42" grpId="0" animBg="1"/>
      <p:bldP spid="42" grpId="1" animBg="1"/>
      <p:bldP spid="45" grpId="0"/>
      <p:bldP spid="45" grpId="1"/>
      <p:bldP spid="70" grpId="0"/>
      <p:bldP spid="70" grpId="1"/>
      <p:bldP spid="72" grpId="0"/>
      <p:bldP spid="72" grpId="1"/>
      <p:bldP spid="73" grpId="0"/>
      <p:bldP spid="73" grpId="1"/>
      <p:bldP spid="74" grpId="0"/>
      <p:bldP spid="74" grpId="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1475656" y="2420888"/>
            <a:ext cx="7056784" cy="1200329"/>
          </a:xfrm>
          <a:prstGeom prst="rect">
            <a:avLst/>
          </a:prstGeom>
          <a:noFill/>
        </p:spPr>
        <p:txBody>
          <a:bodyPr wrap="square" rtlCol="0">
            <a:spAutoFit/>
          </a:bodyPr>
          <a:lstStyle/>
          <a:p>
            <a:r>
              <a:rPr lang="ja-JP" altLang="en-US" sz="3600" b="1" dirty="0">
                <a:solidFill>
                  <a:srgbClr val="000000"/>
                </a:solidFill>
                <a:latin typeface="HG丸ｺﾞｼｯｸM-PRO" panose="020F0600000000000000" pitchFamily="50" charset="-128"/>
                <a:ea typeface="HG丸ｺﾞｼｯｸM-PRO" panose="020F0600000000000000" pitchFamily="50" charset="-128"/>
              </a:rPr>
              <a:t>放射線による発がんリスクはどの程度の大きさですか？</a:t>
            </a:r>
          </a:p>
        </p:txBody>
      </p:sp>
    </p:spTree>
    <p:extLst>
      <p:ext uri="{BB962C8B-B14F-4D97-AF65-F5344CB8AC3E}">
        <p14:creationId xmlns:p14="http://schemas.microsoft.com/office/powerpoint/2010/main" val="219229249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4040" y="2397533"/>
            <a:ext cx="1814064" cy="1360548"/>
          </a:xfrm>
          <a:prstGeom prst="rect">
            <a:avLst/>
          </a:prstGeom>
        </p:spPr>
      </p:pic>
      <p:sp>
        <p:nvSpPr>
          <p:cNvPr id="2" name="Rectangle 24"/>
          <p:cNvSpPr txBox="1">
            <a:spLocks noChangeArrowheads="1"/>
          </p:cNvSpPr>
          <p:nvPr/>
        </p:nvSpPr>
        <p:spPr bwMode="auto">
          <a:xfrm>
            <a:off x="700790" y="-12394"/>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a:defRPr/>
            </a:pPr>
            <a:r>
              <a:rPr lang="ja-JP" altLang="en-US" sz="2800" b="1" kern="0" dirty="0" smtClean="0">
                <a:solidFill>
                  <a:srgbClr val="000000"/>
                </a:solidFill>
              </a:rPr>
              <a:t>放</a:t>
            </a:r>
            <a:r>
              <a:rPr lang="ja-JP" altLang="en-US" sz="2800" b="1" kern="0" dirty="0">
                <a:solidFill>
                  <a:srgbClr val="000000"/>
                </a:solidFill>
              </a:rPr>
              <a:t>射線によるリスクを感覚的に！</a:t>
            </a:r>
          </a:p>
        </p:txBody>
      </p:sp>
      <p:pic>
        <p:nvPicPr>
          <p:cNvPr id="2973698" name="Picture 2" descr="C:\Users\tiso\Documents\被ばく\20110604_一般公開講座\③放射線の健康影響について　大人と子どもと胎児の違いは？_島田義也\Content\slide_0076_full.jpg"/>
          <p:cNvPicPr>
            <a:picLocks noChangeAspect="1" noChangeArrowheads="1"/>
          </p:cNvPicPr>
          <p:nvPr/>
        </p:nvPicPr>
        <p:blipFill>
          <a:blip r:embed="rId4" cstate="print"/>
          <a:srcRect/>
          <a:stretch>
            <a:fillRect/>
          </a:stretch>
        </p:blipFill>
        <p:spPr bwMode="auto">
          <a:xfrm>
            <a:off x="155575" y="-136525"/>
            <a:ext cx="9525" cy="9525"/>
          </a:xfrm>
          <a:prstGeom prst="rect">
            <a:avLst/>
          </a:prstGeom>
          <a:noFill/>
        </p:spPr>
      </p:pic>
      <p:cxnSp>
        <p:nvCxnSpPr>
          <p:cNvPr id="11" name="直線コネクタ 10"/>
          <p:cNvCxnSpPr/>
          <p:nvPr/>
        </p:nvCxnSpPr>
        <p:spPr>
          <a:xfrm rot="5400000">
            <a:off x="-2340767" y="3532945"/>
            <a:ext cx="4896543"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12" name="直線コネクタ 11"/>
          <p:cNvCxnSpPr/>
          <p:nvPr/>
        </p:nvCxnSpPr>
        <p:spPr>
          <a:xfrm rot="10800000">
            <a:off x="96489" y="5988237"/>
            <a:ext cx="8712966"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6" name="正方形/長方形 15"/>
          <p:cNvSpPr/>
          <p:nvPr/>
        </p:nvSpPr>
        <p:spPr>
          <a:xfrm>
            <a:off x="7374027" y="5984905"/>
            <a:ext cx="1338828" cy="400110"/>
          </a:xfrm>
          <a:prstGeom prst="rect">
            <a:avLst/>
          </a:prstGeom>
        </p:spPr>
        <p:txBody>
          <a:bodyPr wrap="none">
            <a:spAutoFit/>
          </a:bodyPr>
          <a:lstStyle/>
          <a:p>
            <a:pPr algn="ctr">
              <a:defRPr/>
            </a:pPr>
            <a:r>
              <a:rPr lang="en-US" altLang="ja-JP" sz="2000" dirty="0">
                <a:solidFill>
                  <a:srgbClr val="000000"/>
                </a:solidFill>
              </a:rPr>
              <a:t>1.50</a:t>
            </a:r>
            <a:r>
              <a:rPr lang="ja-JP" altLang="en-US" sz="2000" dirty="0">
                <a:solidFill>
                  <a:srgbClr val="000000"/>
                </a:solidFill>
              </a:rPr>
              <a:t>～</a:t>
            </a:r>
            <a:r>
              <a:rPr lang="en-US" altLang="ja-JP" sz="2000" dirty="0">
                <a:solidFill>
                  <a:srgbClr val="000000"/>
                </a:solidFill>
              </a:rPr>
              <a:t>2.49</a:t>
            </a:r>
            <a:endParaRPr lang="ja-JP" altLang="en-US" sz="2000" dirty="0">
              <a:solidFill>
                <a:srgbClr val="000000"/>
              </a:solidFill>
            </a:endParaRPr>
          </a:p>
        </p:txBody>
      </p:sp>
      <p:sp>
        <p:nvSpPr>
          <p:cNvPr id="17" name="正方形/長方形 16"/>
          <p:cNvSpPr/>
          <p:nvPr/>
        </p:nvSpPr>
        <p:spPr>
          <a:xfrm>
            <a:off x="5697004" y="5984905"/>
            <a:ext cx="1338828" cy="400110"/>
          </a:xfrm>
          <a:prstGeom prst="rect">
            <a:avLst/>
          </a:prstGeom>
        </p:spPr>
        <p:txBody>
          <a:bodyPr wrap="none">
            <a:spAutoFit/>
          </a:bodyPr>
          <a:lstStyle/>
          <a:p>
            <a:pPr algn="ctr">
              <a:defRPr/>
            </a:pPr>
            <a:r>
              <a:rPr lang="en-US" altLang="ja-JP" sz="2000" dirty="0">
                <a:solidFill>
                  <a:srgbClr val="000000"/>
                </a:solidFill>
              </a:rPr>
              <a:t>1.30</a:t>
            </a:r>
            <a:r>
              <a:rPr lang="ja-JP" altLang="en-US" sz="2000" dirty="0">
                <a:solidFill>
                  <a:srgbClr val="000000"/>
                </a:solidFill>
              </a:rPr>
              <a:t>～</a:t>
            </a:r>
            <a:r>
              <a:rPr lang="en-US" altLang="ja-JP" sz="2000" dirty="0">
                <a:solidFill>
                  <a:srgbClr val="000000"/>
                </a:solidFill>
              </a:rPr>
              <a:t>1.49</a:t>
            </a:r>
            <a:endParaRPr lang="ja-JP" altLang="en-US" sz="2000" dirty="0">
              <a:solidFill>
                <a:srgbClr val="000000"/>
              </a:solidFill>
            </a:endParaRPr>
          </a:p>
        </p:txBody>
      </p:sp>
      <p:sp>
        <p:nvSpPr>
          <p:cNvPr id="18" name="正方形/長方形 17"/>
          <p:cNvSpPr/>
          <p:nvPr/>
        </p:nvSpPr>
        <p:spPr>
          <a:xfrm>
            <a:off x="4011016" y="5981218"/>
            <a:ext cx="1386918" cy="400110"/>
          </a:xfrm>
          <a:prstGeom prst="rect">
            <a:avLst/>
          </a:prstGeom>
        </p:spPr>
        <p:txBody>
          <a:bodyPr wrap="none">
            <a:spAutoFit/>
          </a:bodyPr>
          <a:lstStyle/>
          <a:p>
            <a:pPr algn="ctr">
              <a:defRPr/>
            </a:pPr>
            <a:r>
              <a:rPr lang="en-US" altLang="ja-JP" sz="2000" dirty="0">
                <a:solidFill>
                  <a:srgbClr val="000000"/>
                </a:solidFill>
              </a:rPr>
              <a:t>1.10</a:t>
            </a:r>
            <a:r>
              <a:rPr lang="ja-JP" altLang="en-US" sz="2000" dirty="0">
                <a:solidFill>
                  <a:srgbClr val="000000"/>
                </a:solidFill>
              </a:rPr>
              <a:t>～</a:t>
            </a:r>
            <a:r>
              <a:rPr lang="en-US" altLang="ja-JP" sz="2000" dirty="0">
                <a:solidFill>
                  <a:srgbClr val="000000"/>
                </a:solidFill>
              </a:rPr>
              <a:t>1.29</a:t>
            </a:r>
          </a:p>
        </p:txBody>
      </p:sp>
      <p:sp>
        <p:nvSpPr>
          <p:cNvPr id="19" name="正方形/長方形 18"/>
          <p:cNvSpPr/>
          <p:nvPr/>
        </p:nvSpPr>
        <p:spPr>
          <a:xfrm>
            <a:off x="2195736" y="5984905"/>
            <a:ext cx="1386918" cy="400110"/>
          </a:xfrm>
          <a:prstGeom prst="rect">
            <a:avLst/>
          </a:prstGeom>
        </p:spPr>
        <p:txBody>
          <a:bodyPr wrap="none">
            <a:spAutoFit/>
          </a:bodyPr>
          <a:lstStyle/>
          <a:p>
            <a:pPr algn="ctr">
              <a:defRPr/>
            </a:pPr>
            <a:r>
              <a:rPr lang="en-US" altLang="ja-JP" sz="2000" dirty="0">
                <a:solidFill>
                  <a:srgbClr val="000000"/>
                </a:solidFill>
              </a:rPr>
              <a:t>1.01</a:t>
            </a:r>
            <a:r>
              <a:rPr lang="ja-JP" altLang="en-US" sz="2000" dirty="0">
                <a:solidFill>
                  <a:srgbClr val="000000"/>
                </a:solidFill>
              </a:rPr>
              <a:t>～</a:t>
            </a:r>
            <a:r>
              <a:rPr lang="en-US" altLang="ja-JP" sz="2000" dirty="0">
                <a:solidFill>
                  <a:srgbClr val="000000"/>
                </a:solidFill>
              </a:rPr>
              <a:t>1.09</a:t>
            </a:r>
            <a:endParaRPr lang="ja-JP" altLang="en-US" sz="2000" dirty="0">
              <a:solidFill>
                <a:srgbClr val="000000"/>
              </a:solidFill>
            </a:endParaRPr>
          </a:p>
        </p:txBody>
      </p:sp>
      <p:sp>
        <p:nvSpPr>
          <p:cNvPr id="20" name="正方形/長方形 19"/>
          <p:cNvSpPr/>
          <p:nvPr/>
        </p:nvSpPr>
        <p:spPr>
          <a:xfrm>
            <a:off x="251520" y="5996780"/>
            <a:ext cx="1467068" cy="400110"/>
          </a:xfrm>
          <a:prstGeom prst="rect">
            <a:avLst/>
          </a:prstGeom>
        </p:spPr>
        <p:txBody>
          <a:bodyPr wrap="none">
            <a:spAutoFit/>
          </a:bodyPr>
          <a:lstStyle/>
          <a:p>
            <a:pPr algn="ctr">
              <a:defRPr/>
            </a:pPr>
            <a:r>
              <a:rPr lang="ja-JP" altLang="en-US" sz="2000" dirty="0">
                <a:solidFill>
                  <a:srgbClr val="000000"/>
                </a:solidFill>
              </a:rPr>
              <a:t>検出不可能</a:t>
            </a:r>
          </a:p>
        </p:txBody>
      </p:sp>
      <p:sp>
        <p:nvSpPr>
          <p:cNvPr id="46" name="正方形/長方形 45"/>
          <p:cNvSpPr/>
          <p:nvPr/>
        </p:nvSpPr>
        <p:spPr>
          <a:xfrm>
            <a:off x="2699792" y="6309320"/>
            <a:ext cx="3600400" cy="369332"/>
          </a:xfrm>
          <a:prstGeom prst="rect">
            <a:avLst/>
          </a:prstGeom>
        </p:spPr>
        <p:txBody>
          <a:bodyPr wrap="square">
            <a:spAutoFit/>
          </a:bodyPr>
          <a:lstStyle/>
          <a:p>
            <a:pPr algn="ctr">
              <a:defRPr/>
            </a:pPr>
            <a:r>
              <a:rPr lang="ja-JP" altLang="en-US" b="1" dirty="0">
                <a:solidFill>
                  <a:srgbClr val="000000"/>
                </a:solidFill>
              </a:rPr>
              <a:t>相対リスク</a:t>
            </a:r>
          </a:p>
        </p:txBody>
      </p:sp>
      <p:sp>
        <p:nvSpPr>
          <p:cNvPr id="47" name="右矢印 46"/>
          <p:cNvSpPr/>
          <p:nvPr/>
        </p:nvSpPr>
        <p:spPr>
          <a:xfrm>
            <a:off x="683568" y="1124743"/>
            <a:ext cx="7848872" cy="648072"/>
          </a:xfrm>
          <a:prstGeom prst="rightArrow">
            <a:avLst/>
          </a:prstGeom>
          <a:gradFill>
            <a:gsLst>
              <a:gs pos="0">
                <a:srgbClr val="00B0F0"/>
              </a:gs>
              <a:gs pos="50000">
                <a:srgbClr val="FFFF00"/>
              </a:gs>
              <a:gs pos="100000">
                <a:srgbClr val="FF0000"/>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ea typeface="ＭＳ Ｐゴシック"/>
            </a:endParaRPr>
          </a:p>
        </p:txBody>
      </p:sp>
      <p:cxnSp>
        <p:nvCxnSpPr>
          <p:cNvPr id="49" name="直線コネクタ 48"/>
          <p:cNvCxnSpPr/>
          <p:nvPr/>
        </p:nvCxnSpPr>
        <p:spPr>
          <a:xfrm rot="5400000">
            <a:off x="1763688" y="6021288"/>
            <a:ext cx="288032"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50" name="直線コネクタ 49"/>
          <p:cNvCxnSpPr/>
          <p:nvPr/>
        </p:nvCxnSpPr>
        <p:spPr>
          <a:xfrm rot="5400000">
            <a:off x="3707904" y="6021288"/>
            <a:ext cx="288032"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51" name="直線コネクタ 50"/>
          <p:cNvCxnSpPr/>
          <p:nvPr/>
        </p:nvCxnSpPr>
        <p:spPr>
          <a:xfrm rot="5400000">
            <a:off x="5364088" y="6021288"/>
            <a:ext cx="288032"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52" name="直線コネクタ 51"/>
          <p:cNvCxnSpPr/>
          <p:nvPr/>
        </p:nvCxnSpPr>
        <p:spPr>
          <a:xfrm rot="5400000">
            <a:off x="7053323" y="6021288"/>
            <a:ext cx="288032"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48" name="正方形/長方形 47"/>
          <p:cNvSpPr/>
          <p:nvPr/>
        </p:nvSpPr>
        <p:spPr>
          <a:xfrm>
            <a:off x="8419146" y="937056"/>
            <a:ext cx="545342" cy="523220"/>
          </a:xfrm>
          <a:prstGeom prst="rect">
            <a:avLst/>
          </a:prstGeom>
        </p:spPr>
        <p:txBody>
          <a:bodyPr wrap="none">
            <a:spAutoFit/>
          </a:bodyPr>
          <a:lstStyle/>
          <a:p>
            <a:pPr>
              <a:defRPr/>
            </a:pPr>
            <a:r>
              <a:rPr lang="ja-JP" altLang="en-US" sz="2800" b="1" dirty="0">
                <a:solidFill>
                  <a:srgbClr val="FF0000"/>
                </a:solidFill>
              </a:rPr>
              <a:t>高</a:t>
            </a:r>
            <a:endParaRPr lang="ja-JP" altLang="en-US" sz="2800" b="1" dirty="0">
              <a:solidFill>
                <a:srgbClr val="000000"/>
              </a:solidFill>
              <a:ea typeface="ＭＳ Ｐゴシック"/>
            </a:endParaRPr>
          </a:p>
        </p:txBody>
      </p:sp>
      <p:sp>
        <p:nvSpPr>
          <p:cNvPr id="53" name="正方形/長方形 52"/>
          <p:cNvSpPr/>
          <p:nvPr/>
        </p:nvSpPr>
        <p:spPr>
          <a:xfrm>
            <a:off x="179512" y="908720"/>
            <a:ext cx="545342" cy="523220"/>
          </a:xfrm>
          <a:prstGeom prst="rect">
            <a:avLst/>
          </a:prstGeom>
        </p:spPr>
        <p:txBody>
          <a:bodyPr wrap="none">
            <a:spAutoFit/>
          </a:bodyPr>
          <a:lstStyle/>
          <a:p>
            <a:pPr>
              <a:defRPr/>
            </a:pPr>
            <a:r>
              <a:rPr lang="ja-JP" altLang="en-US" sz="2800" b="1" dirty="0">
                <a:solidFill>
                  <a:srgbClr val="00B0F0"/>
                </a:solidFill>
              </a:rPr>
              <a:t>低</a:t>
            </a:r>
            <a:endParaRPr lang="ja-JP" altLang="en-US" sz="2800" b="1" dirty="0">
              <a:solidFill>
                <a:srgbClr val="00B0F0"/>
              </a:solidFill>
              <a:ea typeface="ＭＳ Ｐゴシック"/>
            </a:endParaRPr>
          </a:p>
        </p:txBody>
      </p:sp>
      <p:sp>
        <p:nvSpPr>
          <p:cNvPr id="56" name="テキスト ボックス 55"/>
          <p:cNvSpPr txBox="1"/>
          <p:nvPr/>
        </p:nvSpPr>
        <p:spPr>
          <a:xfrm>
            <a:off x="5436096" y="6474822"/>
            <a:ext cx="3960440" cy="338554"/>
          </a:xfrm>
          <a:prstGeom prst="rect">
            <a:avLst/>
          </a:prstGeom>
          <a:noFill/>
        </p:spPr>
        <p:txBody>
          <a:bodyPr wrap="square" rtlCol="0">
            <a:spAutoFit/>
          </a:bodyPr>
          <a:lstStyle/>
          <a:p>
            <a:pPr>
              <a:defRPr/>
            </a:pPr>
            <a:r>
              <a:rPr lang="ja-JP" altLang="en-US" sz="1600" dirty="0">
                <a:solidFill>
                  <a:srgbClr val="000000"/>
                </a:solidFill>
              </a:rPr>
              <a:t>（国立がんセンター</a:t>
            </a:r>
            <a:r>
              <a:rPr lang="en-US" altLang="ja-JP" sz="1600" dirty="0">
                <a:solidFill>
                  <a:srgbClr val="000000"/>
                </a:solidFill>
              </a:rPr>
              <a:t>HP</a:t>
            </a:r>
            <a:r>
              <a:rPr lang="ja-JP" altLang="en-US" sz="1600" dirty="0">
                <a:solidFill>
                  <a:srgbClr val="000000"/>
                </a:solidFill>
              </a:rPr>
              <a:t>より引用改変）</a:t>
            </a:r>
            <a:endParaRPr lang="en-US" altLang="ja-JP" sz="1600" dirty="0">
              <a:solidFill>
                <a:srgbClr val="000000"/>
              </a:solidFill>
            </a:endParaRPr>
          </a:p>
        </p:txBody>
      </p:sp>
      <p:sp>
        <p:nvSpPr>
          <p:cNvPr id="57" name="Rectangle 24"/>
          <p:cNvSpPr txBox="1">
            <a:spLocks noChangeArrowheads="1"/>
          </p:cNvSpPr>
          <p:nvPr/>
        </p:nvSpPr>
        <p:spPr bwMode="auto">
          <a:xfrm>
            <a:off x="935456" y="545124"/>
            <a:ext cx="7524976"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defRPr/>
            </a:pPr>
            <a:r>
              <a:rPr lang="en-US" altLang="ja-JP" sz="1600" kern="0" dirty="0">
                <a:solidFill>
                  <a:srgbClr val="000000"/>
                </a:solidFill>
              </a:rPr>
              <a:t>※</a:t>
            </a:r>
            <a:r>
              <a:rPr lang="ja-JP" altLang="en-US" sz="1600" kern="0" dirty="0">
                <a:solidFill>
                  <a:srgbClr val="000000"/>
                </a:solidFill>
              </a:rPr>
              <a:t>相対リスク：目的のコントロールグループが何もしていないグループに対し、</a:t>
            </a:r>
            <a:endParaRPr lang="en-US" altLang="ja-JP" sz="1600" kern="0" dirty="0">
              <a:solidFill>
                <a:srgbClr val="000000"/>
              </a:solidFill>
            </a:endParaRPr>
          </a:p>
          <a:p>
            <a:pPr>
              <a:defRPr/>
            </a:pPr>
            <a:r>
              <a:rPr lang="en-US" altLang="ja-JP" sz="1600" kern="0" dirty="0">
                <a:solidFill>
                  <a:srgbClr val="000000"/>
                </a:solidFill>
              </a:rPr>
              <a:t>    </a:t>
            </a:r>
            <a:r>
              <a:rPr lang="ja-JP" altLang="en-US" sz="1600" kern="0" dirty="0">
                <a:solidFill>
                  <a:srgbClr val="000000"/>
                </a:solidFill>
              </a:rPr>
              <a:t>どのくらい</a:t>
            </a:r>
            <a:r>
              <a:rPr lang="ja-JP" altLang="en-US" sz="1600" kern="0" dirty="0">
                <a:solidFill>
                  <a:srgbClr val="FF0000"/>
                </a:solidFill>
              </a:rPr>
              <a:t>がん</a:t>
            </a:r>
            <a:r>
              <a:rPr lang="ja-JP" altLang="en-US" sz="1600" kern="0" dirty="0">
                <a:solidFill>
                  <a:srgbClr val="000000"/>
                </a:solidFill>
              </a:rPr>
              <a:t>に罹患するリスクが高いかを示したもの。</a:t>
            </a:r>
          </a:p>
        </p:txBody>
      </p:sp>
      <p:sp>
        <p:nvSpPr>
          <p:cNvPr id="44" name="正方形/長方形 43"/>
          <p:cNvSpPr/>
          <p:nvPr/>
        </p:nvSpPr>
        <p:spPr>
          <a:xfrm>
            <a:off x="2339752" y="5517232"/>
            <a:ext cx="1107996" cy="369332"/>
          </a:xfrm>
          <a:prstGeom prst="rect">
            <a:avLst/>
          </a:prstGeom>
          <a:ln>
            <a:solidFill>
              <a:schemeClr val="tx1"/>
            </a:solidFill>
          </a:ln>
        </p:spPr>
        <p:txBody>
          <a:bodyPr wrap="none">
            <a:spAutoFit/>
          </a:bodyPr>
          <a:lstStyle/>
          <a:p>
            <a:pPr algn="ctr">
              <a:defRPr/>
            </a:pPr>
            <a:r>
              <a:rPr lang="ja-JP" altLang="en-US" dirty="0">
                <a:solidFill>
                  <a:srgbClr val="000000"/>
                </a:solidFill>
              </a:rPr>
              <a:t>野菜不足</a:t>
            </a:r>
            <a:endParaRPr lang="en-US" altLang="ja-JP" dirty="0">
              <a:solidFill>
                <a:srgbClr val="000000"/>
              </a:solidFill>
            </a:endParaRPr>
          </a:p>
        </p:txBody>
      </p:sp>
      <p:sp>
        <p:nvSpPr>
          <p:cNvPr id="58" name="正方形/長方形 57"/>
          <p:cNvSpPr/>
          <p:nvPr/>
        </p:nvSpPr>
        <p:spPr>
          <a:xfrm>
            <a:off x="2123728" y="4797152"/>
            <a:ext cx="1620000" cy="646331"/>
          </a:xfrm>
          <a:prstGeom prst="rect">
            <a:avLst/>
          </a:prstGeom>
          <a:ln>
            <a:solidFill>
              <a:schemeClr val="tx1"/>
            </a:solidFill>
          </a:ln>
        </p:spPr>
        <p:txBody>
          <a:bodyPr wrap="square" lIns="0" rIns="0">
            <a:spAutoFit/>
          </a:bodyPr>
          <a:lstStyle/>
          <a:p>
            <a:pPr algn="ctr">
              <a:defRPr/>
            </a:pPr>
            <a:r>
              <a:rPr lang="ja-JP" altLang="en-US" dirty="0">
                <a:solidFill>
                  <a:srgbClr val="000000"/>
                </a:solidFill>
              </a:rPr>
              <a:t>受動喫煙</a:t>
            </a:r>
            <a:endParaRPr lang="en-US" altLang="ja-JP" dirty="0">
              <a:solidFill>
                <a:srgbClr val="000000"/>
              </a:solidFill>
            </a:endParaRPr>
          </a:p>
          <a:p>
            <a:pPr algn="ctr">
              <a:defRPr/>
            </a:pPr>
            <a:r>
              <a:rPr lang="ja-JP" altLang="en-US" dirty="0">
                <a:solidFill>
                  <a:srgbClr val="000000"/>
                </a:solidFill>
              </a:rPr>
              <a:t>（非喫煙女性）</a:t>
            </a:r>
          </a:p>
        </p:txBody>
      </p:sp>
      <p:grpSp>
        <p:nvGrpSpPr>
          <p:cNvPr id="6" name="グループ化 5"/>
          <p:cNvGrpSpPr/>
          <p:nvPr/>
        </p:nvGrpSpPr>
        <p:grpSpPr>
          <a:xfrm>
            <a:off x="363603" y="1700808"/>
            <a:ext cx="8666584" cy="776872"/>
            <a:chOff x="363603" y="1700808"/>
            <a:chExt cx="8666584" cy="776872"/>
          </a:xfrm>
        </p:grpSpPr>
        <p:sp>
          <p:nvSpPr>
            <p:cNvPr id="15" name="正方形/長方形 14"/>
            <p:cNvSpPr/>
            <p:nvPr/>
          </p:nvSpPr>
          <p:spPr>
            <a:xfrm>
              <a:off x="7364346" y="2087939"/>
              <a:ext cx="1665841" cy="369332"/>
            </a:xfrm>
            <a:prstGeom prst="rect">
              <a:avLst/>
            </a:prstGeom>
          </p:spPr>
          <p:txBody>
            <a:bodyPr wrap="none">
              <a:spAutoFit/>
            </a:bodyPr>
            <a:lstStyle/>
            <a:p>
              <a:pPr algn="ctr">
                <a:defRPr/>
              </a:pPr>
              <a:r>
                <a:rPr lang="en-US" altLang="ja-JP" dirty="0">
                  <a:solidFill>
                    <a:srgbClr val="FF0000"/>
                  </a:solidFill>
                </a:rPr>
                <a:t>1000-2000 </a:t>
              </a:r>
              <a:r>
                <a:rPr lang="en-US" altLang="ja-JP" dirty="0" err="1">
                  <a:solidFill>
                    <a:srgbClr val="FF0000"/>
                  </a:solidFill>
                </a:rPr>
                <a:t>mSv</a:t>
              </a:r>
              <a:endParaRPr lang="en-US" altLang="ja-JP" dirty="0">
                <a:solidFill>
                  <a:srgbClr val="FF0000"/>
                </a:solidFill>
              </a:endParaRPr>
            </a:p>
          </p:txBody>
        </p:sp>
        <p:sp>
          <p:nvSpPr>
            <p:cNvPr id="27" name="正方形/長方形 26"/>
            <p:cNvSpPr/>
            <p:nvPr/>
          </p:nvSpPr>
          <p:spPr>
            <a:xfrm>
              <a:off x="521549" y="1700808"/>
              <a:ext cx="954107" cy="400110"/>
            </a:xfrm>
            <a:prstGeom prst="rect">
              <a:avLst/>
            </a:prstGeom>
          </p:spPr>
          <p:txBody>
            <a:bodyPr wrap="none">
              <a:spAutoFit/>
            </a:bodyPr>
            <a:lstStyle/>
            <a:p>
              <a:pPr>
                <a:defRPr/>
              </a:pPr>
              <a:r>
                <a:rPr lang="ja-JP" altLang="en-US" sz="2000" b="1" dirty="0">
                  <a:solidFill>
                    <a:srgbClr val="FF0000"/>
                  </a:solidFill>
                </a:rPr>
                <a:t>放射線</a:t>
              </a:r>
              <a:endParaRPr lang="ja-JP" altLang="en-US" sz="2000" b="1" dirty="0">
                <a:solidFill>
                  <a:srgbClr val="000000"/>
                </a:solidFill>
                <a:ea typeface="ＭＳ Ｐゴシック"/>
              </a:endParaRPr>
            </a:p>
          </p:txBody>
        </p:sp>
        <p:sp>
          <p:nvSpPr>
            <p:cNvPr id="30" name="正方形/長方形 29"/>
            <p:cNvSpPr/>
            <p:nvPr/>
          </p:nvSpPr>
          <p:spPr>
            <a:xfrm>
              <a:off x="5681101" y="2108348"/>
              <a:ext cx="1550424" cy="369332"/>
            </a:xfrm>
            <a:prstGeom prst="rect">
              <a:avLst/>
            </a:prstGeom>
          </p:spPr>
          <p:txBody>
            <a:bodyPr wrap="none">
              <a:spAutoFit/>
            </a:bodyPr>
            <a:lstStyle/>
            <a:p>
              <a:pPr algn="ctr">
                <a:defRPr/>
              </a:pPr>
              <a:r>
                <a:rPr lang="en-US" altLang="ja-JP" dirty="0">
                  <a:solidFill>
                    <a:srgbClr val="FF0000"/>
                  </a:solidFill>
                </a:rPr>
                <a:t>500-1000 </a:t>
              </a:r>
              <a:r>
                <a:rPr lang="en-US" altLang="ja-JP" dirty="0" err="1">
                  <a:solidFill>
                    <a:srgbClr val="FF0000"/>
                  </a:solidFill>
                </a:rPr>
                <a:t>mSv</a:t>
              </a:r>
              <a:endParaRPr lang="en-US" altLang="ja-JP" dirty="0">
                <a:solidFill>
                  <a:srgbClr val="FF0000"/>
                </a:solidFill>
              </a:endParaRPr>
            </a:p>
          </p:txBody>
        </p:sp>
        <p:sp>
          <p:nvSpPr>
            <p:cNvPr id="45" name="正方形/長方形 44"/>
            <p:cNvSpPr/>
            <p:nvPr/>
          </p:nvSpPr>
          <p:spPr>
            <a:xfrm>
              <a:off x="363603" y="2027806"/>
              <a:ext cx="1473480" cy="369332"/>
            </a:xfrm>
            <a:prstGeom prst="rect">
              <a:avLst/>
            </a:prstGeom>
          </p:spPr>
          <p:txBody>
            <a:bodyPr wrap="none">
              <a:spAutoFit/>
            </a:bodyPr>
            <a:lstStyle/>
            <a:p>
              <a:pPr algn="ctr">
                <a:defRPr/>
              </a:pPr>
              <a:r>
                <a:rPr lang="en-US" altLang="ja-JP" dirty="0">
                  <a:solidFill>
                    <a:srgbClr val="FF0000"/>
                  </a:solidFill>
                </a:rPr>
                <a:t>100 </a:t>
              </a:r>
              <a:r>
                <a:rPr lang="en-US" altLang="ja-JP" dirty="0" err="1">
                  <a:solidFill>
                    <a:srgbClr val="FF0000"/>
                  </a:solidFill>
                </a:rPr>
                <a:t>mSv</a:t>
              </a:r>
              <a:r>
                <a:rPr lang="ja-JP" altLang="en-US" dirty="0">
                  <a:solidFill>
                    <a:srgbClr val="FF0000"/>
                  </a:solidFill>
                </a:rPr>
                <a:t>未満</a:t>
              </a:r>
              <a:endParaRPr lang="en-US" altLang="ja-JP" dirty="0">
                <a:solidFill>
                  <a:srgbClr val="FF0000"/>
                </a:solidFill>
              </a:endParaRPr>
            </a:p>
          </p:txBody>
        </p:sp>
        <p:sp>
          <p:nvSpPr>
            <p:cNvPr id="43" name="正方形/長方形 42"/>
            <p:cNvSpPr/>
            <p:nvPr/>
          </p:nvSpPr>
          <p:spPr>
            <a:xfrm>
              <a:off x="2112722" y="2060848"/>
              <a:ext cx="1435008" cy="369332"/>
            </a:xfrm>
            <a:prstGeom prst="rect">
              <a:avLst/>
            </a:prstGeom>
          </p:spPr>
          <p:txBody>
            <a:bodyPr wrap="none">
              <a:spAutoFit/>
            </a:bodyPr>
            <a:lstStyle/>
            <a:p>
              <a:pPr algn="ctr">
                <a:defRPr/>
              </a:pPr>
              <a:r>
                <a:rPr lang="en-US" altLang="ja-JP" dirty="0">
                  <a:solidFill>
                    <a:srgbClr val="FF0000"/>
                  </a:solidFill>
                </a:rPr>
                <a:t>100-200 </a:t>
              </a:r>
              <a:r>
                <a:rPr lang="en-US" altLang="ja-JP" dirty="0" err="1">
                  <a:solidFill>
                    <a:srgbClr val="FF0000"/>
                  </a:solidFill>
                </a:rPr>
                <a:t>mSv</a:t>
              </a:r>
              <a:endParaRPr lang="en-US" altLang="ja-JP" dirty="0">
                <a:solidFill>
                  <a:srgbClr val="FF0000"/>
                </a:solidFill>
              </a:endParaRPr>
            </a:p>
          </p:txBody>
        </p:sp>
        <p:sp>
          <p:nvSpPr>
            <p:cNvPr id="40" name="正方形/長方形 39"/>
            <p:cNvSpPr/>
            <p:nvPr/>
          </p:nvSpPr>
          <p:spPr>
            <a:xfrm>
              <a:off x="3886511" y="2078891"/>
              <a:ext cx="1435008" cy="369332"/>
            </a:xfrm>
            <a:prstGeom prst="rect">
              <a:avLst/>
            </a:prstGeom>
          </p:spPr>
          <p:txBody>
            <a:bodyPr wrap="none">
              <a:spAutoFit/>
            </a:bodyPr>
            <a:lstStyle/>
            <a:p>
              <a:pPr algn="ctr">
                <a:defRPr/>
              </a:pPr>
              <a:r>
                <a:rPr lang="en-US" altLang="ja-JP" dirty="0">
                  <a:solidFill>
                    <a:srgbClr val="FF0000"/>
                  </a:solidFill>
                </a:rPr>
                <a:t>200-500 </a:t>
              </a:r>
              <a:r>
                <a:rPr lang="en-US" altLang="ja-JP" dirty="0" err="1">
                  <a:solidFill>
                    <a:srgbClr val="FF0000"/>
                  </a:solidFill>
                </a:rPr>
                <a:t>mSv</a:t>
              </a:r>
              <a:endParaRPr lang="en-US" altLang="ja-JP" dirty="0">
                <a:solidFill>
                  <a:srgbClr val="FF0000"/>
                </a:solidFill>
              </a:endParaRPr>
            </a:p>
          </p:txBody>
        </p:sp>
      </p:grpSp>
      <p:sp>
        <p:nvSpPr>
          <p:cNvPr id="61" name="正方形/長方形 60"/>
          <p:cNvSpPr/>
          <p:nvPr/>
        </p:nvSpPr>
        <p:spPr>
          <a:xfrm>
            <a:off x="3948596" y="5289333"/>
            <a:ext cx="1440000" cy="646331"/>
          </a:xfrm>
          <a:prstGeom prst="rect">
            <a:avLst/>
          </a:prstGeom>
          <a:ln>
            <a:solidFill>
              <a:schemeClr val="tx1"/>
            </a:solidFill>
          </a:ln>
        </p:spPr>
        <p:txBody>
          <a:bodyPr wrap="square" lIns="0" rIns="0">
            <a:spAutoFit/>
          </a:bodyPr>
          <a:lstStyle/>
          <a:p>
            <a:pPr algn="ctr">
              <a:defRPr/>
            </a:pPr>
            <a:r>
              <a:rPr lang="ja-JP" altLang="en-US" dirty="0">
                <a:solidFill>
                  <a:srgbClr val="000000"/>
                </a:solidFill>
              </a:rPr>
              <a:t>肥満</a:t>
            </a:r>
            <a:endParaRPr lang="en-US" altLang="ja-JP" dirty="0">
              <a:solidFill>
                <a:srgbClr val="000000"/>
              </a:solidFill>
            </a:endParaRPr>
          </a:p>
          <a:p>
            <a:pPr algn="ctr">
              <a:defRPr/>
            </a:pPr>
            <a:r>
              <a:rPr lang="ja-JP" altLang="en-US" dirty="0">
                <a:solidFill>
                  <a:srgbClr val="000000"/>
                </a:solidFill>
              </a:rPr>
              <a:t>（</a:t>
            </a:r>
            <a:r>
              <a:rPr lang="en-US" altLang="ja-JP" dirty="0">
                <a:solidFill>
                  <a:srgbClr val="000000"/>
                </a:solidFill>
              </a:rPr>
              <a:t>BMI</a:t>
            </a:r>
            <a:r>
              <a:rPr lang="ja-JP" altLang="en-US" dirty="0">
                <a:solidFill>
                  <a:srgbClr val="000000"/>
                </a:solidFill>
              </a:rPr>
              <a:t>≧</a:t>
            </a:r>
            <a:r>
              <a:rPr lang="en-US" altLang="ja-JP" dirty="0">
                <a:solidFill>
                  <a:srgbClr val="000000"/>
                </a:solidFill>
              </a:rPr>
              <a:t>30</a:t>
            </a:r>
            <a:r>
              <a:rPr lang="ja-JP" altLang="en-US" dirty="0">
                <a:solidFill>
                  <a:srgbClr val="000000"/>
                </a:solidFill>
              </a:rPr>
              <a:t>）</a:t>
            </a:r>
            <a:endParaRPr lang="en-US" altLang="ja-JP" dirty="0">
              <a:solidFill>
                <a:srgbClr val="000000"/>
              </a:solidFill>
            </a:endParaRPr>
          </a:p>
        </p:txBody>
      </p:sp>
      <p:sp>
        <p:nvSpPr>
          <p:cNvPr id="62" name="正方形/長方形 61"/>
          <p:cNvSpPr/>
          <p:nvPr/>
        </p:nvSpPr>
        <p:spPr>
          <a:xfrm>
            <a:off x="4006779" y="4569253"/>
            <a:ext cx="1359346" cy="646331"/>
          </a:xfrm>
          <a:prstGeom prst="rect">
            <a:avLst/>
          </a:prstGeom>
          <a:ln>
            <a:solidFill>
              <a:schemeClr val="tx1"/>
            </a:solidFill>
          </a:ln>
        </p:spPr>
        <p:txBody>
          <a:bodyPr wrap="none" lIns="0" rIns="0">
            <a:spAutoFit/>
          </a:bodyPr>
          <a:lstStyle/>
          <a:p>
            <a:pPr algn="ctr">
              <a:defRPr/>
            </a:pPr>
            <a:r>
              <a:rPr lang="ja-JP" altLang="en-US" dirty="0">
                <a:solidFill>
                  <a:srgbClr val="000000"/>
                </a:solidFill>
              </a:rPr>
              <a:t>やせ</a:t>
            </a:r>
            <a:endParaRPr lang="en-US" altLang="ja-JP" dirty="0">
              <a:solidFill>
                <a:srgbClr val="000000"/>
              </a:solidFill>
            </a:endParaRPr>
          </a:p>
          <a:p>
            <a:pPr algn="ctr">
              <a:defRPr/>
            </a:pPr>
            <a:r>
              <a:rPr lang="ja-JP" altLang="en-US" dirty="0">
                <a:solidFill>
                  <a:srgbClr val="000000"/>
                </a:solidFill>
              </a:rPr>
              <a:t>（</a:t>
            </a:r>
            <a:r>
              <a:rPr lang="en-US" altLang="ja-JP" dirty="0">
                <a:solidFill>
                  <a:srgbClr val="000000"/>
                </a:solidFill>
              </a:rPr>
              <a:t>BMI</a:t>
            </a:r>
            <a:r>
              <a:rPr lang="ja-JP" altLang="en-US" dirty="0">
                <a:solidFill>
                  <a:srgbClr val="000000"/>
                </a:solidFill>
              </a:rPr>
              <a:t>＜</a:t>
            </a:r>
            <a:r>
              <a:rPr lang="en-US" altLang="ja-JP" dirty="0">
                <a:solidFill>
                  <a:srgbClr val="000000"/>
                </a:solidFill>
              </a:rPr>
              <a:t>19</a:t>
            </a:r>
            <a:r>
              <a:rPr lang="ja-JP" altLang="en-US" dirty="0">
                <a:solidFill>
                  <a:srgbClr val="000000"/>
                </a:solidFill>
              </a:rPr>
              <a:t>）</a:t>
            </a:r>
            <a:endParaRPr lang="en-US" altLang="ja-JP" dirty="0">
              <a:solidFill>
                <a:srgbClr val="000000"/>
              </a:solidFill>
            </a:endParaRPr>
          </a:p>
        </p:txBody>
      </p:sp>
      <p:sp>
        <p:nvSpPr>
          <p:cNvPr id="63" name="正方形/長方形 62"/>
          <p:cNvSpPr/>
          <p:nvPr/>
        </p:nvSpPr>
        <p:spPr>
          <a:xfrm>
            <a:off x="4131409" y="4137205"/>
            <a:ext cx="1107996" cy="369332"/>
          </a:xfrm>
          <a:prstGeom prst="rect">
            <a:avLst/>
          </a:prstGeom>
          <a:ln>
            <a:solidFill>
              <a:schemeClr val="tx1"/>
            </a:solidFill>
          </a:ln>
        </p:spPr>
        <p:txBody>
          <a:bodyPr wrap="none">
            <a:spAutoFit/>
          </a:bodyPr>
          <a:lstStyle/>
          <a:p>
            <a:pPr algn="ctr">
              <a:defRPr/>
            </a:pPr>
            <a:r>
              <a:rPr lang="ja-JP" altLang="en-US" dirty="0">
                <a:solidFill>
                  <a:srgbClr val="000000"/>
                </a:solidFill>
              </a:rPr>
              <a:t>運動不足</a:t>
            </a:r>
            <a:endParaRPr lang="en-US" altLang="ja-JP" dirty="0">
              <a:solidFill>
                <a:srgbClr val="000000"/>
              </a:solidFill>
            </a:endParaRPr>
          </a:p>
        </p:txBody>
      </p:sp>
      <p:sp>
        <p:nvSpPr>
          <p:cNvPr id="64" name="正方形/長方形 63"/>
          <p:cNvSpPr/>
          <p:nvPr/>
        </p:nvSpPr>
        <p:spPr>
          <a:xfrm>
            <a:off x="4010811" y="3699251"/>
            <a:ext cx="1338828" cy="369332"/>
          </a:xfrm>
          <a:prstGeom prst="rect">
            <a:avLst/>
          </a:prstGeom>
          <a:ln>
            <a:solidFill>
              <a:schemeClr val="tx1"/>
            </a:solidFill>
          </a:ln>
        </p:spPr>
        <p:txBody>
          <a:bodyPr wrap="none">
            <a:spAutoFit/>
          </a:bodyPr>
          <a:lstStyle/>
          <a:p>
            <a:pPr algn="ctr">
              <a:defRPr/>
            </a:pPr>
            <a:r>
              <a:rPr lang="ja-JP" altLang="en-US" dirty="0">
                <a:solidFill>
                  <a:srgbClr val="000000"/>
                </a:solidFill>
              </a:rPr>
              <a:t>高塩分食品</a:t>
            </a:r>
          </a:p>
        </p:txBody>
      </p:sp>
      <p:sp>
        <p:nvSpPr>
          <p:cNvPr id="66" name="正方形/長方形 65"/>
          <p:cNvSpPr/>
          <p:nvPr/>
        </p:nvSpPr>
        <p:spPr>
          <a:xfrm>
            <a:off x="5612388" y="4525248"/>
            <a:ext cx="1479892" cy="646331"/>
          </a:xfrm>
          <a:prstGeom prst="rect">
            <a:avLst/>
          </a:prstGeom>
          <a:ln>
            <a:solidFill>
              <a:schemeClr val="tx1"/>
            </a:solidFill>
          </a:ln>
        </p:spPr>
        <p:txBody>
          <a:bodyPr wrap="none">
            <a:spAutoFit/>
          </a:bodyPr>
          <a:lstStyle/>
          <a:p>
            <a:pPr algn="ctr">
              <a:defRPr/>
            </a:pPr>
            <a:r>
              <a:rPr lang="ja-JP" altLang="en-US" dirty="0">
                <a:solidFill>
                  <a:srgbClr val="000000"/>
                </a:solidFill>
              </a:rPr>
              <a:t>飲酒</a:t>
            </a:r>
            <a:endParaRPr lang="en-US" altLang="ja-JP" dirty="0">
              <a:solidFill>
                <a:srgbClr val="000000"/>
              </a:solidFill>
            </a:endParaRPr>
          </a:p>
          <a:p>
            <a:pPr algn="ctr">
              <a:defRPr/>
            </a:pPr>
            <a:r>
              <a:rPr lang="ja-JP" altLang="en-US" dirty="0">
                <a:solidFill>
                  <a:srgbClr val="000000"/>
                </a:solidFill>
              </a:rPr>
              <a:t>（毎日</a:t>
            </a:r>
            <a:r>
              <a:rPr lang="en-US" altLang="ja-JP" dirty="0">
                <a:solidFill>
                  <a:srgbClr val="000000"/>
                </a:solidFill>
              </a:rPr>
              <a:t>2</a:t>
            </a:r>
            <a:r>
              <a:rPr lang="ja-JP" altLang="en-US" dirty="0">
                <a:solidFill>
                  <a:srgbClr val="000000"/>
                </a:solidFill>
              </a:rPr>
              <a:t>合）</a:t>
            </a:r>
          </a:p>
        </p:txBody>
      </p:sp>
      <p:sp>
        <p:nvSpPr>
          <p:cNvPr id="67" name="正方形/長方形 66"/>
          <p:cNvSpPr/>
          <p:nvPr/>
        </p:nvSpPr>
        <p:spPr>
          <a:xfrm>
            <a:off x="5462158" y="5255232"/>
            <a:ext cx="1800494" cy="646331"/>
          </a:xfrm>
          <a:prstGeom prst="rect">
            <a:avLst/>
          </a:prstGeom>
          <a:ln>
            <a:solidFill>
              <a:schemeClr val="tx1"/>
            </a:solidFill>
          </a:ln>
        </p:spPr>
        <p:txBody>
          <a:bodyPr wrap="none">
            <a:spAutoFit/>
          </a:bodyPr>
          <a:lstStyle/>
          <a:p>
            <a:pPr algn="ctr">
              <a:defRPr/>
            </a:pPr>
            <a:r>
              <a:rPr lang="ja-JP" altLang="en-US" dirty="0">
                <a:solidFill>
                  <a:srgbClr val="000000"/>
                </a:solidFill>
              </a:rPr>
              <a:t>受動喫煙</a:t>
            </a:r>
            <a:endParaRPr lang="en-US" altLang="ja-JP" dirty="0">
              <a:solidFill>
                <a:srgbClr val="000000"/>
              </a:solidFill>
            </a:endParaRPr>
          </a:p>
          <a:p>
            <a:pPr algn="ctr">
              <a:defRPr/>
            </a:pPr>
            <a:r>
              <a:rPr lang="ja-JP" altLang="en-US" dirty="0">
                <a:solidFill>
                  <a:srgbClr val="000000"/>
                </a:solidFill>
              </a:rPr>
              <a:t>（女性）（肺）</a:t>
            </a:r>
          </a:p>
        </p:txBody>
      </p:sp>
      <p:sp>
        <p:nvSpPr>
          <p:cNvPr id="69" name="正方形/長方形 68"/>
          <p:cNvSpPr/>
          <p:nvPr/>
        </p:nvSpPr>
        <p:spPr>
          <a:xfrm>
            <a:off x="7747027" y="5555877"/>
            <a:ext cx="646331" cy="369332"/>
          </a:xfrm>
          <a:prstGeom prst="rect">
            <a:avLst/>
          </a:prstGeom>
          <a:ln>
            <a:solidFill>
              <a:schemeClr val="tx1"/>
            </a:solidFill>
          </a:ln>
        </p:spPr>
        <p:txBody>
          <a:bodyPr wrap="none">
            <a:spAutoFit/>
          </a:bodyPr>
          <a:lstStyle/>
          <a:p>
            <a:pPr algn="ctr">
              <a:defRPr/>
            </a:pPr>
            <a:r>
              <a:rPr lang="ja-JP" altLang="en-US" dirty="0">
                <a:solidFill>
                  <a:srgbClr val="000000"/>
                </a:solidFill>
              </a:rPr>
              <a:t>喫煙</a:t>
            </a:r>
            <a:endParaRPr lang="en-US" altLang="ja-JP" dirty="0">
              <a:solidFill>
                <a:srgbClr val="000000"/>
              </a:solidFill>
            </a:endParaRPr>
          </a:p>
        </p:txBody>
      </p:sp>
      <p:sp>
        <p:nvSpPr>
          <p:cNvPr id="70" name="正方形/長方形 69"/>
          <p:cNvSpPr/>
          <p:nvPr/>
        </p:nvSpPr>
        <p:spPr>
          <a:xfrm>
            <a:off x="7271706" y="4858605"/>
            <a:ext cx="1476000" cy="646331"/>
          </a:xfrm>
          <a:prstGeom prst="rect">
            <a:avLst/>
          </a:prstGeom>
          <a:ln>
            <a:solidFill>
              <a:schemeClr val="tx1"/>
            </a:solidFill>
          </a:ln>
        </p:spPr>
        <p:txBody>
          <a:bodyPr wrap="square">
            <a:spAutoFit/>
          </a:bodyPr>
          <a:lstStyle/>
          <a:p>
            <a:pPr algn="ctr">
              <a:defRPr/>
            </a:pPr>
            <a:r>
              <a:rPr lang="ja-JP" altLang="en-US" dirty="0">
                <a:solidFill>
                  <a:srgbClr val="000000"/>
                </a:solidFill>
              </a:rPr>
              <a:t>飲酒</a:t>
            </a:r>
            <a:endParaRPr lang="en-US" altLang="ja-JP" dirty="0">
              <a:solidFill>
                <a:srgbClr val="000000"/>
              </a:solidFill>
            </a:endParaRPr>
          </a:p>
          <a:p>
            <a:pPr algn="ctr">
              <a:defRPr/>
            </a:pPr>
            <a:r>
              <a:rPr lang="ja-JP" altLang="en-US" dirty="0">
                <a:solidFill>
                  <a:srgbClr val="000000"/>
                </a:solidFill>
              </a:rPr>
              <a:t>（毎日</a:t>
            </a:r>
            <a:r>
              <a:rPr lang="en-US" altLang="ja-JP" dirty="0">
                <a:solidFill>
                  <a:srgbClr val="000000"/>
                </a:solidFill>
              </a:rPr>
              <a:t>3</a:t>
            </a:r>
            <a:r>
              <a:rPr lang="ja-JP" altLang="en-US" dirty="0">
                <a:solidFill>
                  <a:srgbClr val="000000"/>
                </a:solidFill>
              </a:rPr>
              <a:t>合）</a:t>
            </a:r>
          </a:p>
        </p:txBody>
      </p:sp>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69" y="4638622"/>
            <a:ext cx="1547329" cy="1349615"/>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4989" y="3153390"/>
            <a:ext cx="2201453" cy="1648338"/>
          </a:xfrm>
          <a:prstGeom prst="rect">
            <a:avLst/>
          </a:prstGeom>
        </p:spPr>
      </p:pic>
      <p:pic>
        <p:nvPicPr>
          <p:cNvPr id="10" name="図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7215" y="2765845"/>
            <a:ext cx="1714500" cy="1714500"/>
          </a:xfrm>
          <a:prstGeom prst="rect">
            <a:avLst/>
          </a:prstGeom>
        </p:spPr>
      </p:pic>
      <p:pic>
        <p:nvPicPr>
          <p:cNvPr id="13" name="図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95979" y="2913150"/>
            <a:ext cx="1798660" cy="1979268"/>
          </a:xfrm>
          <a:prstGeom prst="rect">
            <a:avLst/>
          </a:prstGeom>
        </p:spPr>
      </p:pic>
      <p:sp>
        <p:nvSpPr>
          <p:cNvPr id="71" name="テキスト ボックス 70"/>
          <p:cNvSpPr txBox="1"/>
          <p:nvPr/>
        </p:nvSpPr>
        <p:spPr>
          <a:xfrm rot="20458148">
            <a:off x="-96958" y="2722394"/>
            <a:ext cx="4464496" cy="138499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defRPr/>
            </a:pPr>
            <a:r>
              <a:rPr lang="ja-JP" altLang="en-US" sz="2800" dirty="0">
                <a:solidFill>
                  <a:srgbClr val="FF0000"/>
                </a:solidFill>
              </a:rPr>
              <a:t>放射線</a:t>
            </a:r>
            <a:r>
              <a:rPr lang="en-US" altLang="ja-JP" sz="2800" dirty="0">
                <a:solidFill>
                  <a:srgbClr val="FF0000"/>
                </a:solidFill>
              </a:rPr>
              <a:t>100</a:t>
            </a:r>
            <a:r>
              <a:rPr lang="ja-JP" altLang="en-US" sz="2800" dirty="0">
                <a:solidFill>
                  <a:srgbClr val="FF0000"/>
                </a:solidFill>
              </a:rPr>
              <a:t>～</a:t>
            </a:r>
            <a:r>
              <a:rPr lang="en-US" altLang="ja-JP" sz="2800" dirty="0">
                <a:solidFill>
                  <a:srgbClr val="FF0000"/>
                </a:solidFill>
              </a:rPr>
              <a:t>200 mSv</a:t>
            </a:r>
          </a:p>
          <a:p>
            <a:pPr algn="ctr">
              <a:defRPr/>
            </a:pPr>
            <a:r>
              <a:rPr lang="ja-JP" altLang="en-US" sz="2800" dirty="0">
                <a:solidFill>
                  <a:srgbClr val="000000"/>
                </a:solidFill>
              </a:rPr>
              <a:t>野菜不足！</a:t>
            </a:r>
            <a:endParaRPr lang="en-US" altLang="ja-JP" sz="2800" dirty="0">
              <a:solidFill>
                <a:srgbClr val="000000"/>
              </a:solidFill>
            </a:endParaRPr>
          </a:p>
          <a:p>
            <a:pPr algn="ctr">
              <a:defRPr/>
            </a:pPr>
            <a:r>
              <a:rPr lang="ja-JP" altLang="en-US" sz="2800" dirty="0">
                <a:solidFill>
                  <a:srgbClr val="000000"/>
                </a:solidFill>
              </a:rPr>
              <a:t>受動喫煙！</a:t>
            </a:r>
          </a:p>
        </p:txBody>
      </p:sp>
      <p:sp>
        <p:nvSpPr>
          <p:cNvPr id="72" name="テキスト ボックス 71"/>
          <p:cNvSpPr txBox="1"/>
          <p:nvPr/>
        </p:nvSpPr>
        <p:spPr>
          <a:xfrm rot="838095">
            <a:off x="4325851" y="1458972"/>
            <a:ext cx="4464496" cy="138499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defRPr/>
            </a:pPr>
            <a:r>
              <a:rPr lang="ja-JP" altLang="en-US" sz="2800" dirty="0">
                <a:solidFill>
                  <a:srgbClr val="FF0000"/>
                </a:solidFill>
              </a:rPr>
              <a:t>放射線</a:t>
            </a:r>
            <a:r>
              <a:rPr lang="en-US" altLang="ja-JP" sz="2800" dirty="0">
                <a:solidFill>
                  <a:srgbClr val="FF0000"/>
                </a:solidFill>
              </a:rPr>
              <a:t>200</a:t>
            </a:r>
            <a:r>
              <a:rPr lang="ja-JP" altLang="en-US" sz="2800" dirty="0">
                <a:solidFill>
                  <a:srgbClr val="FF0000"/>
                </a:solidFill>
              </a:rPr>
              <a:t>～</a:t>
            </a:r>
            <a:r>
              <a:rPr lang="en-US" altLang="ja-JP" sz="2800" dirty="0">
                <a:solidFill>
                  <a:srgbClr val="FF0000"/>
                </a:solidFill>
              </a:rPr>
              <a:t>500 mSv</a:t>
            </a:r>
          </a:p>
          <a:p>
            <a:pPr algn="ctr">
              <a:defRPr/>
            </a:pPr>
            <a:r>
              <a:rPr lang="ja-JP" altLang="en-US" sz="2800" dirty="0">
                <a:solidFill>
                  <a:srgbClr val="000000"/>
                </a:solidFill>
              </a:rPr>
              <a:t>肥満！</a:t>
            </a:r>
            <a:endParaRPr lang="en-US" altLang="ja-JP" sz="2800" dirty="0">
              <a:solidFill>
                <a:srgbClr val="000000"/>
              </a:solidFill>
            </a:endParaRPr>
          </a:p>
          <a:p>
            <a:pPr algn="ctr">
              <a:defRPr/>
            </a:pPr>
            <a:r>
              <a:rPr lang="ja-JP" altLang="en-US" sz="2800" dirty="0">
                <a:solidFill>
                  <a:srgbClr val="000000"/>
                </a:solidFill>
              </a:rPr>
              <a:t>運動不足！</a:t>
            </a:r>
          </a:p>
        </p:txBody>
      </p:sp>
    </p:spTree>
    <p:extLst>
      <p:ext uri="{BB962C8B-B14F-4D97-AF65-F5344CB8AC3E}">
        <p14:creationId xmlns:p14="http://schemas.microsoft.com/office/powerpoint/2010/main" val="2292443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dissolve">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dissolve">
                                      <p:cBhvr>
                                        <p:cTn id="1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192065" y="1474317"/>
            <a:ext cx="8820472" cy="269704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爆発 2 14"/>
          <p:cNvSpPr/>
          <p:nvPr/>
        </p:nvSpPr>
        <p:spPr>
          <a:xfrm rot="245645">
            <a:off x="214172" y="898125"/>
            <a:ext cx="2219982" cy="1050281"/>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テキスト ボックス 15"/>
          <p:cNvSpPr txBox="1"/>
          <p:nvPr/>
        </p:nvSpPr>
        <p:spPr>
          <a:xfrm>
            <a:off x="767148" y="1196752"/>
            <a:ext cx="1297125" cy="523220"/>
          </a:xfrm>
          <a:prstGeom prst="rect">
            <a:avLst/>
          </a:prstGeom>
          <a:noFill/>
        </p:spPr>
        <p:txBody>
          <a:bodyPr wrap="square" rtlCol="0">
            <a:spAutoFit/>
          </a:bodyPr>
          <a:lstStyle/>
          <a:p>
            <a:r>
              <a:rPr lang="ja-JP" altLang="en-US" sz="2800" dirty="0" smtClean="0">
                <a:solidFill>
                  <a:srgbClr val="000000"/>
                </a:solidFill>
                <a:latin typeface="Comic Sans MS" panose="030F0702030302020204" pitchFamily="66" charset="0"/>
                <a:ea typeface="HG丸ｺﾞｼｯｸM-PRO" panose="020F0600000000000000" pitchFamily="50" charset="-128"/>
                <a:cs typeface="Times New Roman" pitchFamily="18" charset="0"/>
              </a:rPr>
              <a:t>注意！</a:t>
            </a:r>
            <a:endParaRPr lang="ja-JP" altLang="en-US" sz="2800" dirty="0">
              <a:solidFill>
                <a:prstClr val="black"/>
              </a:solidFill>
            </a:endParaRPr>
          </a:p>
        </p:txBody>
      </p:sp>
      <p:sp>
        <p:nvSpPr>
          <p:cNvPr id="17" name="テキスト ボックス 16"/>
          <p:cNvSpPr txBox="1"/>
          <p:nvPr/>
        </p:nvSpPr>
        <p:spPr>
          <a:xfrm>
            <a:off x="307309" y="1987456"/>
            <a:ext cx="8410472" cy="2046714"/>
          </a:xfrm>
          <a:prstGeom prst="rect">
            <a:avLst/>
          </a:prstGeom>
          <a:noFill/>
        </p:spPr>
        <p:txBody>
          <a:bodyPr wrap="square" rtlCol="0">
            <a:spAutoFit/>
          </a:bodyPr>
          <a:lstStyle/>
          <a:p>
            <a:pPr marL="342900" lvl="1" indent="-342900">
              <a:spcAft>
                <a:spcPts val="1200"/>
              </a:spcAft>
              <a:buFont typeface="Wingdings" panose="05000000000000000000" pitchFamily="2" charset="2"/>
              <a:buChar char="ü"/>
              <a:defRPr/>
            </a:pPr>
            <a:r>
              <a:rPr lang="ja-JP" altLang="en-US" sz="2800" dirty="0">
                <a:solidFill>
                  <a:prstClr val="black"/>
                </a:solidFill>
                <a:latin typeface="Comic Sans MS" panose="030F0702030302020204" pitchFamily="66" charset="0"/>
                <a:ea typeface="HG丸ｺﾞｼｯｸM-PRO" panose="020F0600000000000000" pitchFamily="50" charset="-128"/>
              </a:rPr>
              <a:t>必ずしも低い線量が最適化の目標ではない</a:t>
            </a:r>
            <a:endParaRPr lang="en-US" altLang="ja-JP" sz="2800" dirty="0">
              <a:solidFill>
                <a:prstClr val="black"/>
              </a:solidFill>
              <a:latin typeface="Comic Sans MS" panose="030F0702030302020204" pitchFamily="66" charset="0"/>
              <a:ea typeface="HG丸ｺﾞｼｯｸM-PRO" panose="020F0600000000000000" pitchFamily="50" charset="-128"/>
            </a:endParaRPr>
          </a:p>
          <a:p>
            <a:pPr marL="342900" lvl="1" indent="-342900">
              <a:spcBef>
                <a:spcPts val="600"/>
              </a:spcBef>
              <a:buFont typeface="Wingdings" panose="05000000000000000000" pitchFamily="2" charset="2"/>
              <a:buChar char="ü"/>
              <a:defRPr/>
            </a:pPr>
            <a:r>
              <a:rPr lang="ja-JP" altLang="en-US" sz="2800" dirty="0">
                <a:solidFill>
                  <a:prstClr val="black"/>
                </a:solidFill>
                <a:latin typeface="Comic Sans MS" panose="030F0702030302020204" pitchFamily="66" charset="0"/>
                <a:ea typeface="HG丸ｺﾞｼｯｸM-PRO" panose="020F0600000000000000" pitchFamily="50" charset="-128"/>
              </a:rPr>
              <a:t>診断</a:t>
            </a:r>
            <a:r>
              <a:rPr lang="ja-JP" altLang="en-US" sz="2800" dirty="0" smtClean="0">
                <a:solidFill>
                  <a:prstClr val="black"/>
                </a:solidFill>
                <a:latin typeface="Comic Sans MS" panose="030F0702030302020204" pitchFamily="66" charset="0"/>
                <a:ea typeface="HG丸ｺﾞｼｯｸM-PRO" panose="020F0600000000000000" pitchFamily="50" charset="-128"/>
              </a:rPr>
              <a:t>価値を保持（</a:t>
            </a:r>
            <a:r>
              <a:rPr lang="ja-JP" altLang="en-US" sz="2800" dirty="0">
                <a:latin typeface="HG丸ｺﾞｼｯｸM-PRO" panose="020F0600000000000000" pitchFamily="50" charset="-128"/>
                <a:ea typeface="HG丸ｺﾞｼｯｸM-PRO" panose="020F0600000000000000" pitchFamily="50" charset="-128"/>
              </a:rPr>
              <a:t>放射線治療では病巣に必要な線量を与える</a:t>
            </a:r>
            <a:r>
              <a:rPr lang="ja-JP" altLang="en-US" sz="2800" dirty="0" smtClean="0">
                <a:latin typeface="HG丸ｺﾞｼｯｸM-PRO" panose="020F0600000000000000" pitchFamily="50" charset="-128"/>
                <a:ea typeface="HG丸ｺﾞｼｯｸM-PRO" panose="020F0600000000000000" pitchFamily="50" charset="-128"/>
              </a:rPr>
              <a:t>ことが前提</a:t>
            </a:r>
            <a:r>
              <a:rPr lang="ja-JP" altLang="en-US" sz="2800" dirty="0" smtClean="0">
                <a:solidFill>
                  <a:prstClr val="black"/>
                </a:solidFill>
                <a:latin typeface="Comic Sans MS" panose="030F0702030302020204" pitchFamily="66" charset="0"/>
                <a:ea typeface="HG丸ｺﾞｼｯｸM-PRO" panose="020F0600000000000000" pitchFamily="50" charset="-128"/>
              </a:rPr>
              <a:t>）しつつ</a:t>
            </a:r>
            <a:r>
              <a:rPr lang="ja-JP" altLang="en-US" sz="2800" dirty="0">
                <a:solidFill>
                  <a:prstClr val="black"/>
                </a:solidFill>
                <a:latin typeface="Comic Sans MS" panose="030F0702030302020204" pitchFamily="66" charset="0"/>
                <a:ea typeface="HG丸ｺﾞｼｯｸM-PRO" panose="020F0600000000000000" pitchFamily="50" charset="-128"/>
              </a:rPr>
              <a:t>（正当化の担保）、可能な限り被ばく線量を下げる必要がある</a:t>
            </a:r>
          </a:p>
        </p:txBody>
      </p:sp>
      <p:sp>
        <p:nvSpPr>
          <p:cNvPr id="18" name="テキスト ボックス 17"/>
          <p:cNvSpPr txBox="1"/>
          <p:nvPr/>
        </p:nvSpPr>
        <p:spPr>
          <a:xfrm>
            <a:off x="755576" y="4941168"/>
            <a:ext cx="7700609"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ja-JP" altLang="en-US" sz="2800" b="1" u="sng" dirty="0">
                <a:solidFill>
                  <a:srgbClr val="FF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最も低い線量が、必ずしも</a:t>
            </a:r>
            <a:r>
              <a:rPr lang="ja-JP" altLang="en-US" sz="2800" b="1" u="sng" dirty="0" smtClean="0">
                <a:solidFill>
                  <a:srgbClr val="FF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最適で最善の選択</a:t>
            </a:r>
            <a:r>
              <a:rPr lang="ja-JP" altLang="en-US" sz="2800" b="1" u="sng" dirty="0">
                <a:solidFill>
                  <a:srgbClr val="FF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というわけでは</a:t>
            </a:r>
            <a:r>
              <a:rPr lang="ja-JP" altLang="en-US" sz="2800" b="1" u="sng" dirty="0" smtClean="0">
                <a:solidFill>
                  <a:srgbClr val="FF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ない！</a:t>
            </a:r>
            <a:endParaRPr lang="ja-JP" altLang="en-US" sz="2800" b="1" u="sng" dirty="0">
              <a:solidFill>
                <a:srgbClr val="FF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Tree>
    <p:custDataLst>
      <p:tags r:id="rId1"/>
    </p:custDataLst>
    <p:extLst>
      <p:ext uri="{BB962C8B-B14F-4D97-AF65-F5344CB8AC3E}">
        <p14:creationId xmlns:p14="http://schemas.microsoft.com/office/powerpoint/2010/main" val="30039728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1259632" y="2060848"/>
            <a:ext cx="6984776" cy="1754326"/>
          </a:xfrm>
          <a:prstGeom prst="rect">
            <a:avLst/>
          </a:prstGeom>
          <a:noFill/>
        </p:spPr>
        <p:txBody>
          <a:bodyPr wrap="square" rtlCol="0">
            <a:spAutoFit/>
          </a:bodyPr>
          <a:lstStyle/>
          <a:p>
            <a:r>
              <a:rPr lang="ja-JP" altLang="en-US" sz="3600" b="1" dirty="0" smtClean="0">
                <a:solidFill>
                  <a:srgbClr val="000000"/>
                </a:solidFill>
                <a:latin typeface="Comic Sans MS" panose="030F0702030302020204" pitchFamily="66" charset="0"/>
                <a:ea typeface="HG丸ｺﾞｼｯｸM-PRO" panose="020F0600000000000000" pitchFamily="50" charset="-128"/>
              </a:rPr>
              <a:t>大規模な放射線災害が発生した場合の放射線防護における線量の基準ってありますか？</a:t>
            </a:r>
            <a:endParaRPr lang="ja-JP" altLang="en-US" sz="3600" b="1" dirty="0">
              <a:solidFill>
                <a:srgbClr val="000000"/>
              </a:solidFill>
              <a:latin typeface="Comic Sans MS" panose="030F0702030302020204" pitchFamily="66" charset="0"/>
              <a:ea typeface="HG丸ｺﾞｼｯｸM-PRO" panose="020F0600000000000000" pitchFamily="50" charset="-128"/>
            </a:endParaRPr>
          </a:p>
        </p:txBody>
      </p:sp>
    </p:spTree>
    <p:extLst>
      <p:ext uri="{BB962C8B-B14F-4D97-AF65-F5344CB8AC3E}">
        <p14:creationId xmlns:p14="http://schemas.microsoft.com/office/powerpoint/2010/main" val="180928499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37309" y="116632"/>
            <a:ext cx="3816424" cy="576064"/>
          </a:xfrm>
        </p:spPr>
        <p:txBody>
          <a:bodyPr/>
          <a:lstStyle/>
          <a:p>
            <a:r>
              <a:rPr kumimoji="1" lang="ja-JP" altLang="en-US" b="1" dirty="0" smtClean="0">
                <a:latin typeface="HG丸ｺﾞｼｯｸM-PRO" panose="020F0600000000000000" pitchFamily="50" charset="-128"/>
                <a:ea typeface="HG丸ｺﾞｼｯｸM-PRO" panose="020F0600000000000000" pitchFamily="50" charset="-128"/>
              </a:rPr>
              <a:t>放射線被ばく状況</a:t>
            </a: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3988048" y="1237860"/>
            <a:ext cx="4608512" cy="523220"/>
          </a:xfrm>
          <a:prstGeom prst="rect">
            <a:avLst/>
          </a:prstGeom>
          <a:noFill/>
        </p:spPr>
        <p:txBody>
          <a:bodyPr wrap="square" rtlCol="0">
            <a:spAutoFit/>
          </a:bodyPr>
          <a:lstStyle/>
          <a:p>
            <a:r>
              <a:rPr lang="ja-JP" altLang="en-US" sz="2800" dirty="0" smtClean="0">
                <a:solidFill>
                  <a:prstClr val="black"/>
                </a:solidFill>
                <a:latin typeface="Comic Sans MS" panose="030F0702030302020204" pitchFamily="66" charset="0"/>
                <a:ea typeface="HG丸ｺﾞｼｯｸM-PRO" panose="020F0600000000000000" pitchFamily="50" charset="-128"/>
              </a:rPr>
              <a:t>計画的</a:t>
            </a:r>
            <a:r>
              <a:rPr lang="ja-JP" altLang="en-US" sz="2800" dirty="0">
                <a:solidFill>
                  <a:prstClr val="black"/>
                </a:solidFill>
                <a:latin typeface="Comic Sans MS" panose="030F0702030302020204" pitchFamily="66" charset="0"/>
                <a:ea typeface="HG丸ｺﾞｼｯｸM-PRO" panose="020F0600000000000000" pitchFamily="50" charset="-128"/>
              </a:rPr>
              <a:t>に管理できる平常</a:t>
            </a:r>
            <a:r>
              <a:rPr lang="ja-JP" altLang="en-US" sz="2800" dirty="0" smtClean="0">
                <a:solidFill>
                  <a:prstClr val="black"/>
                </a:solidFill>
                <a:latin typeface="Comic Sans MS" panose="030F0702030302020204" pitchFamily="66" charset="0"/>
                <a:ea typeface="HG丸ｺﾞｼｯｸM-PRO" panose="020F0600000000000000" pitchFamily="50" charset="-128"/>
              </a:rPr>
              <a:t>時</a:t>
            </a:r>
            <a:endParaRPr lang="en-US" altLang="ja-JP" sz="2800" dirty="0">
              <a:solidFill>
                <a:prstClr val="black"/>
              </a:solidFill>
              <a:latin typeface="Comic Sans MS" panose="030F0702030302020204" pitchFamily="66" charset="0"/>
              <a:ea typeface="HG丸ｺﾞｼｯｸM-PRO" panose="020F0600000000000000" pitchFamily="50" charset="-128"/>
            </a:endParaRPr>
          </a:p>
        </p:txBody>
      </p:sp>
      <p:sp>
        <p:nvSpPr>
          <p:cNvPr id="6" name="テキスト ボックス 5"/>
          <p:cNvSpPr txBox="1"/>
          <p:nvPr/>
        </p:nvSpPr>
        <p:spPr>
          <a:xfrm>
            <a:off x="251520" y="1126485"/>
            <a:ext cx="345638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ja-JP" altLang="en-US" sz="3600" dirty="0" smtClean="0">
                <a:solidFill>
                  <a:prstClr val="black"/>
                </a:solidFill>
                <a:latin typeface="Comic Sans MS" panose="030F0702030302020204" pitchFamily="66" charset="0"/>
                <a:ea typeface="HG丸ｺﾞｼｯｸM-PRO" panose="020F0600000000000000" pitchFamily="50" charset="-128"/>
              </a:rPr>
              <a:t>計画</a:t>
            </a:r>
            <a:r>
              <a:rPr lang="ja-JP" altLang="en-US" sz="3600" dirty="0">
                <a:solidFill>
                  <a:prstClr val="black"/>
                </a:solidFill>
                <a:latin typeface="Comic Sans MS" panose="030F0702030302020204" pitchFamily="66" charset="0"/>
                <a:ea typeface="HG丸ｺﾞｼｯｸM-PRO" panose="020F0600000000000000" pitchFamily="50" charset="-128"/>
              </a:rPr>
              <a:t>被ばく</a:t>
            </a:r>
            <a:r>
              <a:rPr lang="ja-JP" altLang="en-US" sz="3600" dirty="0" smtClean="0">
                <a:solidFill>
                  <a:prstClr val="black"/>
                </a:solidFill>
                <a:latin typeface="Comic Sans MS" panose="030F0702030302020204" pitchFamily="66" charset="0"/>
                <a:ea typeface="HG丸ｺﾞｼｯｸM-PRO" panose="020F0600000000000000" pitchFamily="50" charset="-128"/>
              </a:rPr>
              <a:t>状況</a:t>
            </a:r>
            <a:endParaRPr lang="en-US" altLang="ja-JP" sz="3600" dirty="0" smtClean="0">
              <a:solidFill>
                <a:prstClr val="black"/>
              </a:solidFill>
              <a:latin typeface="Comic Sans MS" panose="030F0702030302020204" pitchFamily="66" charset="0"/>
              <a:ea typeface="HG丸ｺﾞｼｯｸM-PRO" panose="020F0600000000000000" pitchFamily="50" charset="-128"/>
            </a:endParaRPr>
          </a:p>
        </p:txBody>
      </p:sp>
      <p:sp>
        <p:nvSpPr>
          <p:cNvPr id="8" name="テキスト ボックス 7"/>
          <p:cNvSpPr txBox="1"/>
          <p:nvPr/>
        </p:nvSpPr>
        <p:spPr>
          <a:xfrm>
            <a:off x="251520" y="3429000"/>
            <a:ext cx="388843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ja-JP" altLang="en-US" sz="3600" dirty="0" smtClean="0">
                <a:solidFill>
                  <a:prstClr val="black"/>
                </a:solidFill>
                <a:latin typeface="Comic Sans MS" panose="030F0702030302020204" pitchFamily="66" charset="0"/>
                <a:ea typeface="HG丸ｺﾞｼｯｸM-PRO" panose="020F0600000000000000" pitchFamily="50" charset="-128"/>
              </a:rPr>
              <a:t>緊急時被ばく状況</a:t>
            </a:r>
            <a:endParaRPr lang="en-US" altLang="ja-JP" sz="3600" dirty="0" smtClean="0">
              <a:solidFill>
                <a:prstClr val="black"/>
              </a:solidFill>
              <a:latin typeface="Comic Sans MS" panose="030F0702030302020204" pitchFamily="66" charset="0"/>
              <a:ea typeface="HG丸ｺﾞｼｯｸM-PRO" panose="020F0600000000000000" pitchFamily="50" charset="-128"/>
            </a:endParaRPr>
          </a:p>
        </p:txBody>
      </p:sp>
      <p:sp>
        <p:nvSpPr>
          <p:cNvPr id="9" name="テキスト ボックス 8"/>
          <p:cNvSpPr txBox="1"/>
          <p:nvPr/>
        </p:nvSpPr>
        <p:spPr>
          <a:xfrm>
            <a:off x="251520" y="5301208"/>
            <a:ext cx="345638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3600" dirty="0">
                <a:solidFill>
                  <a:prstClr val="black"/>
                </a:solidFill>
                <a:latin typeface="Comic Sans MS" panose="030F0702030302020204" pitchFamily="66" charset="0"/>
                <a:ea typeface="HG丸ｺﾞｼｯｸM-PRO" panose="020F0600000000000000" pitchFamily="50" charset="-128"/>
              </a:rPr>
              <a:t>現存</a:t>
            </a:r>
            <a:r>
              <a:rPr lang="ja-JP" altLang="en-US" sz="3600" dirty="0" smtClean="0">
                <a:solidFill>
                  <a:prstClr val="black"/>
                </a:solidFill>
                <a:latin typeface="Comic Sans MS" panose="030F0702030302020204" pitchFamily="66" charset="0"/>
                <a:ea typeface="HG丸ｺﾞｼｯｸM-PRO" panose="020F0600000000000000" pitchFamily="50" charset="-128"/>
              </a:rPr>
              <a:t>被ばく状況</a:t>
            </a:r>
            <a:endParaRPr lang="en-US" altLang="ja-JP" sz="3600" dirty="0" smtClean="0">
              <a:solidFill>
                <a:prstClr val="black"/>
              </a:solidFill>
              <a:latin typeface="Comic Sans MS" panose="030F0702030302020204" pitchFamily="66" charset="0"/>
              <a:ea typeface="HG丸ｺﾞｼｯｸM-PRO" panose="020F0600000000000000" pitchFamily="50" charset="-128"/>
            </a:endParaRPr>
          </a:p>
        </p:txBody>
      </p:sp>
      <p:sp>
        <p:nvSpPr>
          <p:cNvPr id="10" name="テキスト ボックス 9"/>
          <p:cNvSpPr txBox="1"/>
          <p:nvPr/>
        </p:nvSpPr>
        <p:spPr>
          <a:xfrm>
            <a:off x="4139952" y="5424319"/>
            <a:ext cx="4608512" cy="523220"/>
          </a:xfrm>
          <a:prstGeom prst="rect">
            <a:avLst/>
          </a:prstGeom>
          <a:noFill/>
        </p:spPr>
        <p:txBody>
          <a:bodyPr wrap="square" rtlCol="0">
            <a:spAutoFit/>
          </a:bodyPr>
          <a:lstStyle/>
          <a:p>
            <a:r>
              <a:rPr lang="ja-JP" altLang="en-US" sz="2800" dirty="0" smtClean="0">
                <a:solidFill>
                  <a:prstClr val="black"/>
                </a:solidFill>
                <a:latin typeface="Comic Sans MS" panose="030F0702030302020204" pitchFamily="66" charset="0"/>
                <a:ea typeface="HG丸ｺﾞｼｯｸM-PRO" panose="020F0600000000000000" pitchFamily="50" charset="-128"/>
              </a:rPr>
              <a:t>事故</a:t>
            </a:r>
            <a:r>
              <a:rPr lang="ja-JP" altLang="en-US" sz="2800" dirty="0">
                <a:solidFill>
                  <a:prstClr val="black"/>
                </a:solidFill>
                <a:latin typeface="Comic Sans MS" panose="030F0702030302020204" pitchFamily="66" charset="0"/>
                <a:ea typeface="HG丸ｺﾞｼｯｸM-PRO" panose="020F0600000000000000" pitchFamily="50" charset="-128"/>
              </a:rPr>
              <a:t>の回復や復旧の</a:t>
            </a:r>
            <a:r>
              <a:rPr lang="ja-JP" altLang="en-US" sz="2800" dirty="0" smtClean="0">
                <a:solidFill>
                  <a:prstClr val="black"/>
                </a:solidFill>
                <a:latin typeface="Comic Sans MS" panose="030F0702030302020204" pitchFamily="66" charset="0"/>
                <a:ea typeface="HG丸ｺﾞｼｯｸM-PRO" panose="020F0600000000000000" pitchFamily="50" charset="-128"/>
              </a:rPr>
              <a:t>時期</a:t>
            </a:r>
            <a:endParaRPr lang="en-US" altLang="ja-JP" sz="2800" dirty="0">
              <a:solidFill>
                <a:prstClr val="black"/>
              </a:solidFill>
              <a:latin typeface="Comic Sans MS" panose="030F0702030302020204" pitchFamily="66" charset="0"/>
              <a:ea typeface="HG丸ｺﾞｼｯｸM-PRO" panose="020F0600000000000000" pitchFamily="50" charset="-128"/>
            </a:endParaRPr>
          </a:p>
        </p:txBody>
      </p:sp>
      <p:sp>
        <p:nvSpPr>
          <p:cNvPr id="11" name="テキスト ボックス 10"/>
          <p:cNvSpPr txBox="1"/>
          <p:nvPr/>
        </p:nvSpPr>
        <p:spPr>
          <a:xfrm>
            <a:off x="4355976" y="3328788"/>
            <a:ext cx="3960440" cy="954107"/>
          </a:xfrm>
          <a:prstGeom prst="rect">
            <a:avLst/>
          </a:prstGeom>
          <a:noFill/>
        </p:spPr>
        <p:txBody>
          <a:bodyPr wrap="square" rtlCol="0">
            <a:spAutoFit/>
          </a:bodyPr>
          <a:lstStyle/>
          <a:p>
            <a:r>
              <a:rPr lang="ja-JP" altLang="en-US" sz="2800" dirty="0" smtClean="0">
                <a:solidFill>
                  <a:prstClr val="black"/>
                </a:solidFill>
                <a:latin typeface="Comic Sans MS" panose="030F0702030302020204" pitchFamily="66" charset="0"/>
                <a:ea typeface="HG丸ｺﾞｼｯｸM-PRO" panose="020F0600000000000000" pitchFamily="50" charset="-128"/>
              </a:rPr>
              <a:t>原発</a:t>
            </a:r>
            <a:r>
              <a:rPr lang="ja-JP" altLang="en-US" sz="2800" dirty="0">
                <a:solidFill>
                  <a:prstClr val="black"/>
                </a:solidFill>
                <a:latin typeface="Comic Sans MS" panose="030F0702030302020204" pitchFamily="66" charset="0"/>
                <a:ea typeface="HG丸ｺﾞｼｯｸM-PRO" panose="020F0600000000000000" pitchFamily="50" charset="-128"/>
              </a:rPr>
              <a:t>事故やテロなど</a:t>
            </a:r>
            <a:r>
              <a:rPr lang="ja-JP" altLang="en-US" sz="2800" dirty="0" smtClean="0">
                <a:solidFill>
                  <a:prstClr val="black"/>
                </a:solidFill>
                <a:latin typeface="Comic Sans MS" panose="030F0702030302020204" pitchFamily="66" charset="0"/>
                <a:ea typeface="HG丸ｺﾞｼｯｸM-PRO" panose="020F0600000000000000" pitchFamily="50" charset="-128"/>
              </a:rPr>
              <a:t>の</a:t>
            </a:r>
            <a:endParaRPr lang="en-US" altLang="ja-JP" sz="2800" dirty="0" smtClean="0">
              <a:solidFill>
                <a:prstClr val="black"/>
              </a:solidFill>
              <a:latin typeface="Comic Sans MS" panose="030F0702030302020204" pitchFamily="66" charset="0"/>
              <a:ea typeface="HG丸ｺﾞｼｯｸM-PRO" panose="020F0600000000000000" pitchFamily="50" charset="-128"/>
            </a:endParaRPr>
          </a:p>
          <a:p>
            <a:r>
              <a:rPr lang="ja-JP" altLang="en-US" sz="2800" dirty="0" smtClean="0">
                <a:solidFill>
                  <a:prstClr val="black"/>
                </a:solidFill>
                <a:latin typeface="Comic Sans MS" panose="030F0702030302020204" pitchFamily="66" charset="0"/>
                <a:ea typeface="HG丸ｺﾞｼｯｸM-PRO" panose="020F0600000000000000" pitchFamily="50" charset="-128"/>
              </a:rPr>
              <a:t>大規模</a:t>
            </a:r>
            <a:r>
              <a:rPr lang="ja-JP" altLang="en-US" sz="2800" dirty="0">
                <a:solidFill>
                  <a:prstClr val="black"/>
                </a:solidFill>
                <a:latin typeface="Comic Sans MS" panose="030F0702030302020204" pitchFamily="66" charset="0"/>
                <a:ea typeface="HG丸ｺﾞｼｯｸM-PRO" panose="020F0600000000000000" pitchFamily="50" charset="-128"/>
              </a:rPr>
              <a:t>放射線</a:t>
            </a:r>
            <a:r>
              <a:rPr lang="ja-JP" altLang="en-US" sz="2800" dirty="0" smtClean="0">
                <a:solidFill>
                  <a:prstClr val="black"/>
                </a:solidFill>
                <a:latin typeface="Comic Sans MS" panose="030F0702030302020204" pitchFamily="66" charset="0"/>
                <a:ea typeface="HG丸ｺﾞｼｯｸM-PRO" panose="020F0600000000000000" pitchFamily="50" charset="-128"/>
              </a:rPr>
              <a:t>災害</a:t>
            </a:r>
            <a:endParaRPr lang="en-US" altLang="ja-JP" sz="2800" dirty="0">
              <a:solidFill>
                <a:prstClr val="black"/>
              </a:solidFill>
              <a:latin typeface="Comic Sans MS" panose="030F0702030302020204" pitchFamily="66" charset="0"/>
              <a:ea typeface="HG丸ｺﾞｼｯｸM-PRO" panose="020F0600000000000000" pitchFamily="50" charset="-128"/>
            </a:endParaRPr>
          </a:p>
        </p:txBody>
      </p:sp>
    </p:spTree>
    <p:extLst>
      <p:ext uri="{BB962C8B-B14F-4D97-AF65-F5344CB8AC3E}">
        <p14:creationId xmlns:p14="http://schemas.microsoft.com/office/powerpoint/2010/main" val="2111183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9" grpId="0" animBg="1"/>
      <p:bldP spid="10"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二等辺三角形 3"/>
          <p:cNvSpPr/>
          <p:nvPr/>
        </p:nvSpPr>
        <p:spPr>
          <a:xfrm flipV="1">
            <a:off x="1291019" y="860789"/>
            <a:ext cx="1992257" cy="5558225"/>
          </a:xfrm>
          <a:prstGeom prst="triangle">
            <a:avLst>
              <a:gd name="adj" fmla="val 0"/>
            </a:avLst>
          </a:prstGeom>
          <a:gradFill>
            <a:gsLst>
              <a:gs pos="0">
                <a:srgbClr val="FF0000"/>
              </a:gs>
              <a:gs pos="52000">
                <a:srgbClr val="FFFF00"/>
              </a:gs>
              <a:gs pos="89000">
                <a:srgbClr val="00B0F0"/>
              </a:gs>
            </a:gsLst>
          </a:gradFill>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ja-JP" altLang="en-US" dirty="0">
              <a:solidFill>
                <a:prstClr val="black"/>
              </a:solidFill>
              <a:latin typeface="Comic Sans MS" panose="030F0702030302020204" pitchFamily="66" charset="0"/>
            </a:endParaRPr>
          </a:p>
        </p:txBody>
      </p:sp>
      <p:sp>
        <p:nvSpPr>
          <p:cNvPr id="16" name="正方形/長方形 15"/>
          <p:cNvSpPr/>
          <p:nvPr/>
        </p:nvSpPr>
        <p:spPr>
          <a:xfrm>
            <a:off x="191454" y="1727427"/>
            <a:ext cx="2567349" cy="923330"/>
          </a:xfrm>
          <a:prstGeom prst="rect">
            <a:avLst/>
          </a:prstGeom>
        </p:spPr>
        <p:txBody>
          <a:bodyPr wrap="square">
            <a:spAutoFit/>
          </a:bodyPr>
          <a:lstStyle/>
          <a:p>
            <a:r>
              <a:rPr lang="ja-JP" altLang="en-US" dirty="0" smtClean="0">
                <a:solidFill>
                  <a:prstClr val="black"/>
                </a:solidFill>
                <a:latin typeface="Comic Sans MS" panose="030F0702030302020204" pitchFamily="66" charset="0"/>
                <a:ea typeface="HG丸ｺﾞｼｯｸM-PRO" panose="020F0600000000000000" pitchFamily="50" charset="-128"/>
              </a:rPr>
              <a:t>最適化 </a:t>
            </a:r>
            <a:endParaRPr lang="en-US" altLang="ja-JP" dirty="0" smtClean="0">
              <a:solidFill>
                <a:prstClr val="black"/>
              </a:solidFill>
              <a:latin typeface="Comic Sans MS" panose="030F0702030302020204" pitchFamily="66" charset="0"/>
              <a:ea typeface="HG丸ｺﾞｼｯｸM-PRO" panose="020F0600000000000000" pitchFamily="50" charset="-128"/>
            </a:endParaRPr>
          </a:p>
          <a:p>
            <a:r>
              <a:rPr lang="ja-JP" altLang="en-US" dirty="0" smtClean="0">
                <a:solidFill>
                  <a:prstClr val="black"/>
                </a:solidFill>
                <a:latin typeface="Comic Sans MS" panose="030F0702030302020204" pitchFamily="66" charset="0"/>
                <a:ea typeface="HG丸ｺﾞｼｯｸM-PRO" panose="020F0600000000000000" pitchFamily="50" charset="-128"/>
              </a:rPr>
              <a:t>→ 合理的</a:t>
            </a:r>
            <a:r>
              <a:rPr lang="ja-JP" altLang="en-US" dirty="0">
                <a:solidFill>
                  <a:prstClr val="black"/>
                </a:solidFill>
                <a:latin typeface="Comic Sans MS" panose="030F0702030302020204" pitchFamily="66" charset="0"/>
                <a:ea typeface="HG丸ｺﾞｼｯｸM-PRO" panose="020F0600000000000000" pitchFamily="50" charset="-128"/>
              </a:rPr>
              <a:t>に実行可能な限り低い線量</a:t>
            </a:r>
            <a:r>
              <a:rPr lang="ja-JP" altLang="en-US" dirty="0" smtClean="0">
                <a:solidFill>
                  <a:prstClr val="black"/>
                </a:solidFill>
                <a:latin typeface="Comic Sans MS" panose="030F0702030302020204" pitchFamily="66" charset="0"/>
                <a:ea typeface="HG丸ｺﾞｼｯｸM-PRO" panose="020F0600000000000000" pitchFamily="50" charset="-128"/>
              </a:rPr>
              <a:t>を</a:t>
            </a:r>
            <a:r>
              <a:rPr lang="ja-JP" altLang="en-US" dirty="0">
                <a:solidFill>
                  <a:prstClr val="black"/>
                </a:solidFill>
                <a:latin typeface="Comic Sans MS" panose="030F0702030302020204" pitchFamily="66" charset="0"/>
                <a:ea typeface="HG丸ｺﾞｼｯｸM-PRO" panose="020F0600000000000000" pitchFamily="50" charset="-128"/>
              </a:rPr>
              <a:t>！</a:t>
            </a:r>
            <a:endParaRPr lang="ja-JP" altLang="en-US" dirty="0">
              <a:solidFill>
                <a:prstClr val="black"/>
              </a:solidFill>
              <a:latin typeface="Comic Sans MS" panose="030F0702030302020204" pitchFamily="66" charset="0"/>
            </a:endParaRPr>
          </a:p>
        </p:txBody>
      </p:sp>
      <p:sp>
        <p:nvSpPr>
          <p:cNvPr id="17" name="正方形/長方形 16"/>
          <p:cNvSpPr/>
          <p:nvPr/>
        </p:nvSpPr>
        <p:spPr>
          <a:xfrm>
            <a:off x="155158" y="3963390"/>
            <a:ext cx="2748815" cy="923330"/>
          </a:xfrm>
          <a:prstGeom prst="rect">
            <a:avLst/>
          </a:prstGeom>
        </p:spPr>
        <p:txBody>
          <a:bodyPr wrap="square">
            <a:spAutoFit/>
          </a:bodyPr>
          <a:lstStyle/>
          <a:p>
            <a:r>
              <a:rPr lang="ja-JP" altLang="en-US" dirty="0" smtClean="0">
                <a:solidFill>
                  <a:prstClr val="black"/>
                </a:solidFill>
                <a:latin typeface="Comic Sans MS" panose="030F0702030302020204" pitchFamily="66" charset="0"/>
                <a:ea typeface="HG丸ｺﾞｼｯｸM-PRO" panose="020F0600000000000000" pitchFamily="50" charset="-128"/>
              </a:rPr>
              <a:t>最適化 </a:t>
            </a:r>
            <a:endParaRPr lang="en-US" altLang="ja-JP" dirty="0" smtClean="0">
              <a:solidFill>
                <a:prstClr val="black"/>
              </a:solidFill>
              <a:latin typeface="Comic Sans MS" panose="030F0702030302020204" pitchFamily="66" charset="0"/>
              <a:ea typeface="HG丸ｺﾞｼｯｸM-PRO" panose="020F0600000000000000" pitchFamily="50" charset="-128"/>
            </a:endParaRPr>
          </a:p>
          <a:p>
            <a:r>
              <a:rPr lang="ja-JP" altLang="en-US" dirty="0" smtClean="0">
                <a:solidFill>
                  <a:prstClr val="black"/>
                </a:solidFill>
                <a:latin typeface="Comic Sans MS" panose="030F0702030302020204" pitchFamily="66" charset="0"/>
                <a:ea typeface="HG丸ｺﾞｼｯｸM-PRO" panose="020F0600000000000000" pitchFamily="50" charset="-128"/>
              </a:rPr>
              <a:t>→ 合理的</a:t>
            </a:r>
            <a:r>
              <a:rPr lang="ja-JP" altLang="en-US" dirty="0">
                <a:solidFill>
                  <a:prstClr val="black"/>
                </a:solidFill>
                <a:latin typeface="Comic Sans MS" panose="030F0702030302020204" pitchFamily="66" charset="0"/>
                <a:ea typeface="HG丸ｺﾞｼｯｸM-PRO" panose="020F0600000000000000" pitchFamily="50" charset="-128"/>
              </a:rPr>
              <a:t>に実行可能な限り低い線量</a:t>
            </a:r>
            <a:r>
              <a:rPr lang="ja-JP" altLang="en-US" dirty="0" smtClean="0">
                <a:solidFill>
                  <a:prstClr val="black"/>
                </a:solidFill>
                <a:latin typeface="Comic Sans MS" panose="030F0702030302020204" pitchFamily="66" charset="0"/>
                <a:ea typeface="HG丸ｺﾞｼｯｸM-PRO" panose="020F0600000000000000" pitchFamily="50" charset="-128"/>
              </a:rPr>
              <a:t>を</a:t>
            </a:r>
            <a:r>
              <a:rPr lang="ja-JP" altLang="en-US" dirty="0">
                <a:solidFill>
                  <a:prstClr val="black"/>
                </a:solidFill>
                <a:latin typeface="Comic Sans MS" panose="030F0702030302020204" pitchFamily="66" charset="0"/>
                <a:ea typeface="HG丸ｺﾞｼｯｸM-PRO" panose="020F0600000000000000" pitchFamily="50" charset="-128"/>
              </a:rPr>
              <a:t>！</a:t>
            </a:r>
            <a:endParaRPr lang="ja-JP" altLang="en-US" dirty="0">
              <a:solidFill>
                <a:prstClr val="black"/>
              </a:solidFill>
              <a:latin typeface="Comic Sans MS" panose="030F0702030302020204" pitchFamily="66" charset="0"/>
            </a:endParaRPr>
          </a:p>
        </p:txBody>
      </p:sp>
      <p:sp>
        <p:nvSpPr>
          <p:cNvPr id="20" name="コンテンツ プレースホルダー 2"/>
          <p:cNvSpPr txBox="1">
            <a:spLocks/>
          </p:cNvSpPr>
          <p:nvPr/>
        </p:nvSpPr>
        <p:spPr>
          <a:xfrm>
            <a:off x="3078221" y="4044943"/>
            <a:ext cx="5578972" cy="40682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buFont typeface="Wingdings" panose="05000000000000000000" pitchFamily="2" charset="2"/>
              <a:buChar char="ü"/>
            </a:pPr>
            <a:r>
              <a:rPr lang="ja-JP" altLang="en-US"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公衆：</a:t>
            </a:r>
            <a:r>
              <a:rPr lang="en-US" altLang="ja-JP"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1</a:t>
            </a:r>
            <a:r>
              <a:rPr lang="ja-JP" altLang="en-US"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a:t>
            </a:r>
            <a:r>
              <a:rPr lang="en-US" altLang="ja-JP"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20</a:t>
            </a:r>
            <a:r>
              <a:rPr lang="ja-JP" altLang="en-US"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 </a:t>
            </a:r>
            <a:r>
              <a:rPr lang="en-US" altLang="ja-JP" sz="2400" dirty="0" err="1">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mSv</a:t>
            </a:r>
            <a:r>
              <a:rPr lang="en-US" altLang="ja-JP" sz="2400"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a:t>
            </a:r>
            <a:r>
              <a:rPr lang="ja-JP" altLang="en-US"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年</a:t>
            </a:r>
            <a:endParaRPr lang="ja-JP" altLang="en-US" sz="2400"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endParaRPr>
          </a:p>
        </p:txBody>
      </p:sp>
      <p:sp>
        <p:nvSpPr>
          <p:cNvPr id="23" name="テキスト ボックス 22"/>
          <p:cNvSpPr txBox="1"/>
          <p:nvPr/>
        </p:nvSpPr>
        <p:spPr>
          <a:xfrm>
            <a:off x="3283276" y="897594"/>
            <a:ext cx="274476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ja-JP" altLang="en-US" sz="2400" b="1" dirty="0" smtClean="0">
                <a:solidFill>
                  <a:prstClr val="black"/>
                </a:solidFill>
                <a:latin typeface="Comic Sans MS" panose="030F0702030302020204" pitchFamily="66" charset="0"/>
                <a:ea typeface="HG丸ｺﾞｼｯｸM-PRO" panose="020F0600000000000000" pitchFamily="50" charset="-128"/>
              </a:rPr>
              <a:t>緊急時被ばく状況</a:t>
            </a:r>
            <a:endParaRPr lang="en-US" altLang="ja-JP" sz="2400" b="1" dirty="0" smtClean="0">
              <a:solidFill>
                <a:prstClr val="black"/>
              </a:solidFill>
              <a:latin typeface="Comic Sans MS" panose="030F0702030302020204" pitchFamily="66" charset="0"/>
              <a:ea typeface="HG丸ｺﾞｼｯｸM-PRO" panose="020F0600000000000000" pitchFamily="50" charset="-128"/>
            </a:endParaRPr>
          </a:p>
        </p:txBody>
      </p:sp>
      <p:sp>
        <p:nvSpPr>
          <p:cNvPr id="24" name="テキスト ボックス 23"/>
          <p:cNvSpPr txBox="1"/>
          <p:nvPr/>
        </p:nvSpPr>
        <p:spPr>
          <a:xfrm>
            <a:off x="3227809" y="3367137"/>
            <a:ext cx="243979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2400" b="1" dirty="0">
                <a:solidFill>
                  <a:prstClr val="black"/>
                </a:solidFill>
                <a:latin typeface="Comic Sans MS" panose="030F0702030302020204" pitchFamily="66" charset="0"/>
                <a:ea typeface="HG丸ｺﾞｼｯｸM-PRO" panose="020F0600000000000000" pitchFamily="50" charset="-128"/>
              </a:rPr>
              <a:t>現存</a:t>
            </a:r>
            <a:r>
              <a:rPr lang="ja-JP" altLang="en-US" sz="2400" b="1" dirty="0" smtClean="0">
                <a:solidFill>
                  <a:prstClr val="black"/>
                </a:solidFill>
                <a:latin typeface="Comic Sans MS" panose="030F0702030302020204" pitchFamily="66" charset="0"/>
                <a:ea typeface="HG丸ｺﾞｼｯｸM-PRO" panose="020F0600000000000000" pitchFamily="50" charset="-128"/>
              </a:rPr>
              <a:t>被ばく状況</a:t>
            </a:r>
            <a:endParaRPr lang="en-US" altLang="ja-JP" sz="2400" b="1" dirty="0" smtClean="0">
              <a:solidFill>
                <a:prstClr val="black"/>
              </a:solidFill>
              <a:latin typeface="Comic Sans MS" panose="030F0702030302020204" pitchFamily="66" charset="0"/>
              <a:ea typeface="HG丸ｺﾞｼｯｸM-PRO" panose="020F0600000000000000" pitchFamily="50" charset="-128"/>
            </a:endParaRPr>
          </a:p>
        </p:txBody>
      </p:sp>
      <p:grpSp>
        <p:nvGrpSpPr>
          <p:cNvPr id="27" name="グループ化 26"/>
          <p:cNvGrpSpPr/>
          <p:nvPr/>
        </p:nvGrpSpPr>
        <p:grpSpPr>
          <a:xfrm>
            <a:off x="-77848" y="730382"/>
            <a:ext cx="10434160" cy="2869867"/>
            <a:chOff x="-77848" y="730382"/>
            <a:chExt cx="10434160" cy="2869867"/>
          </a:xfrm>
        </p:grpSpPr>
        <p:sp>
          <p:nvSpPr>
            <p:cNvPr id="8" name="正方形/長方形 10"/>
            <p:cNvSpPr>
              <a:spLocks noChangeArrowheads="1"/>
            </p:cNvSpPr>
            <p:nvPr/>
          </p:nvSpPr>
          <p:spPr bwMode="auto">
            <a:xfrm>
              <a:off x="63345" y="3138584"/>
              <a:ext cx="1293944" cy="461665"/>
            </a:xfrm>
            <a:prstGeom prst="rect">
              <a:avLst/>
            </a:prstGeom>
            <a:noFill/>
            <a:ln w="9525">
              <a:noFill/>
              <a:miter lim="800000"/>
              <a:headEnd/>
              <a:tailEnd/>
            </a:ln>
          </p:spPr>
          <p:txBody>
            <a:bodyPr wrap="none">
              <a:spAutoFit/>
            </a:bodyPr>
            <a:lstStyle/>
            <a:p>
              <a:r>
                <a:rPr lang="en-US" altLang="ja-JP" sz="2400" b="1"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20</a:t>
              </a:r>
              <a:r>
                <a:rPr lang="ja-JP" altLang="en-US" sz="2400" b="1"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 </a:t>
              </a:r>
              <a:r>
                <a:rPr lang="en-US" altLang="ja-JP" sz="2400" b="1" dirty="0" err="1">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mSv</a:t>
              </a:r>
              <a:endParaRPr lang="ja-JP" altLang="en-US" sz="2400" b="1"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endParaRPr>
            </a:p>
          </p:txBody>
        </p:sp>
        <p:grpSp>
          <p:nvGrpSpPr>
            <p:cNvPr id="15" name="グループ化 14"/>
            <p:cNvGrpSpPr/>
            <p:nvPr/>
          </p:nvGrpSpPr>
          <p:grpSpPr>
            <a:xfrm>
              <a:off x="1274146" y="836712"/>
              <a:ext cx="9082166" cy="2485958"/>
              <a:chOff x="1274146" y="836712"/>
              <a:chExt cx="9082166" cy="2485958"/>
            </a:xfrm>
          </p:grpSpPr>
          <p:cxnSp>
            <p:nvCxnSpPr>
              <p:cNvPr id="11" name="直線コネクタ 10"/>
              <p:cNvCxnSpPr/>
              <p:nvPr/>
            </p:nvCxnSpPr>
            <p:spPr>
              <a:xfrm>
                <a:off x="1288273" y="3322670"/>
                <a:ext cx="77482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グループ化 13"/>
              <p:cNvGrpSpPr/>
              <p:nvPr/>
            </p:nvGrpSpPr>
            <p:grpSpPr>
              <a:xfrm>
                <a:off x="1274146" y="836712"/>
                <a:ext cx="9082166" cy="2304256"/>
                <a:chOff x="1274146" y="836712"/>
                <a:chExt cx="9082166" cy="2304256"/>
              </a:xfrm>
            </p:grpSpPr>
            <p:sp>
              <p:nvSpPr>
                <p:cNvPr id="18" name="コンテンツ プレースホルダー 2"/>
                <p:cNvSpPr txBox="1">
                  <a:spLocks/>
                </p:cNvSpPr>
                <p:nvPr/>
              </p:nvSpPr>
              <p:spPr>
                <a:xfrm>
                  <a:off x="3311337" y="1591697"/>
                  <a:ext cx="7044975" cy="154927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spcAft>
                      <a:spcPts val="1200"/>
                    </a:spcAft>
                    <a:buFont typeface="Wingdings" panose="05000000000000000000" pitchFamily="2" charset="2"/>
                    <a:buChar char="ü"/>
                  </a:pPr>
                  <a:r>
                    <a:rPr lang="ja-JP" altLang="en-US"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公衆：</a:t>
                  </a:r>
                  <a:r>
                    <a:rPr lang="en-US" altLang="ja-JP"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20</a:t>
                  </a:r>
                  <a:r>
                    <a:rPr lang="ja-JP" altLang="en-US"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a:t>
                  </a:r>
                  <a:r>
                    <a:rPr lang="en-US" altLang="ja-JP"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100</a:t>
                  </a:r>
                  <a:r>
                    <a:rPr lang="ja-JP" altLang="en-US"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 </a:t>
                  </a:r>
                  <a:r>
                    <a:rPr lang="en-US" altLang="ja-JP" sz="2400" dirty="0" err="1"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mSv</a:t>
                  </a:r>
                  <a:r>
                    <a:rPr lang="en-US" altLang="ja-JP"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a:t>
                  </a:r>
                  <a:r>
                    <a:rPr lang="ja-JP" altLang="en-US"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年</a:t>
                  </a:r>
                  <a:endParaRPr lang="en-US" altLang="ja-JP"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endParaRPr>
                </a:p>
                <a:p>
                  <a:pPr>
                    <a:lnSpc>
                      <a:spcPct val="100000"/>
                    </a:lnSpc>
                    <a:spcBef>
                      <a:spcPts val="0"/>
                    </a:spcBef>
                    <a:buFont typeface="Wingdings" panose="05000000000000000000" pitchFamily="2" charset="2"/>
                    <a:buChar char="ü"/>
                  </a:pPr>
                  <a:r>
                    <a:rPr lang="ja-JP" altLang="en-US"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救命活動：上限無し</a:t>
                  </a:r>
                  <a:endParaRPr lang="en-US" altLang="ja-JP" sz="2400"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endParaRPr>
                </a:p>
                <a:p>
                  <a:pPr marL="0" indent="0">
                    <a:lnSpc>
                      <a:spcPct val="100000"/>
                    </a:lnSpc>
                    <a:spcBef>
                      <a:spcPts val="0"/>
                    </a:spcBef>
                    <a:buFont typeface="Arial" panose="020B0604020202020204" pitchFamily="34" charset="0"/>
                    <a:buNone/>
                  </a:pPr>
                  <a:r>
                    <a:rPr lang="en-US" altLang="ja-JP"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        </a:t>
                  </a:r>
                  <a:r>
                    <a:rPr lang="ja-JP" altLang="en-US"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　　　 </a:t>
                  </a:r>
                  <a:r>
                    <a:rPr lang="en-US" altLang="ja-JP"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1000 </a:t>
                  </a:r>
                  <a:r>
                    <a:rPr lang="en-US" altLang="ja-JP" sz="2400" dirty="0" err="1"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mSv</a:t>
                  </a:r>
                  <a:r>
                    <a:rPr lang="en-US" altLang="ja-JP"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 or 500 </a:t>
                  </a:r>
                  <a:r>
                    <a:rPr lang="en-US" altLang="ja-JP" sz="2400" dirty="0" err="1"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mSv</a:t>
                  </a:r>
                  <a:endParaRPr lang="en-US" altLang="ja-JP"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endParaRPr>
                </a:p>
                <a:p>
                  <a:pPr marL="0" indent="0">
                    <a:lnSpc>
                      <a:spcPct val="100000"/>
                    </a:lnSpc>
                    <a:spcBef>
                      <a:spcPts val="0"/>
                    </a:spcBef>
                    <a:buFont typeface="Arial" panose="020B0604020202020204" pitchFamily="34" charset="0"/>
                    <a:buNone/>
                  </a:pPr>
                  <a:r>
                    <a:rPr lang="en-US" altLang="ja-JP" sz="2400"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 </a:t>
                  </a:r>
                  <a:r>
                    <a:rPr lang="en-US" altLang="ja-JP"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                  </a:t>
                  </a:r>
                  <a:r>
                    <a:rPr lang="ja-JP" altLang="en-US"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a:t>
                  </a:r>
                  <a:r>
                    <a:rPr lang="en-US" altLang="ja-JP"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100 </a:t>
                  </a:r>
                  <a:r>
                    <a:rPr lang="en-US" altLang="ja-JP" sz="2400" dirty="0" err="1"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mSv</a:t>
                  </a:r>
                  <a:endParaRPr lang="ja-JP" altLang="en-US" sz="2400"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endParaRPr>
                </a:p>
              </p:txBody>
            </p:sp>
            <p:cxnSp>
              <p:nvCxnSpPr>
                <p:cNvPr id="19" name="直線コネクタ 18"/>
                <p:cNvCxnSpPr/>
                <p:nvPr/>
              </p:nvCxnSpPr>
              <p:spPr>
                <a:xfrm>
                  <a:off x="1274146" y="836712"/>
                  <a:ext cx="77482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 name="正方形/長方形 11"/>
            <p:cNvSpPr>
              <a:spLocks noChangeArrowheads="1"/>
            </p:cNvSpPr>
            <p:nvPr/>
          </p:nvSpPr>
          <p:spPr bwMode="auto">
            <a:xfrm>
              <a:off x="-77848" y="730382"/>
              <a:ext cx="1481496" cy="461665"/>
            </a:xfrm>
            <a:prstGeom prst="rect">
              <a:avLst/>
            </a:prstGeom>
            <a:noFill/>
            <a:ln w="9525">
              <a:noFill/>
              <a:miter lim="800000"/>
              <a:headEnd/>
              <a:tailEnd/>
            </a:ln>
          </p:spPr>
          <p:txBody>
            <a:bodyPr wrap="none">
              <a:spAutoFit/>
            </a:bodyPr>
            <a:lstStyle/>
            <a:p>
              <a:r>
                <a:rPr lang="en-US" altLang="ja-JP" sz="2400" b="1"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100</a:t>
              </a:r>
              <a:r>
                <a:rPr lang="ja-JP" altLang="en-US" sz="2400" b="1"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 </a:t>
              </a:r>
              <a:r>
                <a:rPr lang="en-US" altLang="ja-JP" sz="2400" b="1" dirty="0" err="1">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mSv</a:t>
              </a:r>
              <a:endParaRPr lang="ja-JP" altLang="en-US" sz="2400" b="1"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endParaRPr>
            </a:p>
          </p:txBody>
        </p:sp>
      </p:grpSp>
      <p:grpSp>
        <p:nvGrpSpPr>
          <p:cNvPr id="26" name="グループ化 25"/>
          <p:cNvGrpSpPr/>
          <p:nvPr/>
        </p:nvGrpSpPr>
        <p:grpSpPr>
          <a:xfrm>
            <a:off x="63345" y="5122870"/>
            <a:ext cx="9099044" cy="1753612"/>
            <a:chOff x="63345" y="5122870"/>
            <a:chExt cx="9099044" cy="1753612"/>
          </a:xfrm>
        </p:grpSpPr>
        <p:sp>
          <p:nvSpPr>
            <p:cNvPr id="5" name="正方形/長方形 10"/>
            <p:cNvSpPr>
              <a:spLocks noChangeArrowheads="1"/>
            </p:cNvSpPr>
            <p:nvPr/>
          </p:nvSpPr>
          <p:spPr bwMode="auto">
            <a:xfrm>
              <a:off x="63345" y="5122870"/>
              <a:ext cx="1239442" cy="461665"/>
            </a:xfrm>
            <a:prstGeom prst="rect">
              <a:avLst/>
            </a:prstGeom>
            <a:noFill/>
            <a:ln w="9525">
              <a:noFill/>
              <a:miter lim="800000"/>
              <a:headEnd/>
              <a:tailEnd/>
            </a:ln>
          </p:spPr>
          <p:txBody>
            <a:bodyPr wrap="none">
              <a:spAutoFit/>
            </a:bodyPr>
            <a:lstStyle/>
            <a:p>
              <a:r>
                <a:rPr lang="en-US" altLang="ja-JP" sz="2400" b="1"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 1</a:t>
              </a:r>
              <a:r>
                <a:rPr lang="ja-JP" altLang="en-US" sz="2400" b="1"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 </a:t>
              </a:r>
              <a:r>
                <a:rPr lang="en-US" altLang="ja-JP" sz="2400" b="1" dirty="0" err="1">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mSv</a:t>
              </a:r>
              <a:endParaRPr lang="ja-JP" altLang="en-US" sz="2400" b="1"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endParaRPr>
            </a:p>
          </p:txBody>
        </p:sp>
        <p:grpSp>
          <p:nvGrpSpPr>
            <p:cNvPr id="13" name="グループ化 12"/>
            <p:cNvGrpSpPr/>
            <p:nvPr/>
          </p:nvGrpSpPr>
          <p:grpSpPr>
            <a:xfrm>
              <a:off x="1288273" y="5338894"/>
              <a:ext cx="7874116" cy="1537588"/>
              <a:chOff x="1288273" y="5338894"/>
              <a:chExt cx="7874116" cy="1537588"/>
            </a:xfrm>
          </p:grpSpPr>
          <p:cxnSp>
            <p:nvCxnSpPr>
              <p:cNvPr id="7" name="直線コネクタ 6"/>
              <p:cNvCxnSpPr/>
              <p:nvPr/>
            </p:nvCxnSpPr>
            <p:spPr>
              <a:xfrm>
                <a:off x="1295129" y="5338894"/>
                <a:ext cx="360000"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21" name="直線コネクタ 20"/>
              <p:cNvCxnSpPr/>
              <p:nvPr/>
            </p:nvCxnSpPr>
            <p:spPr>
              <a:xfrm>
                <a:off x="1288273" y="5344188"/>
                <a:ext cx="77482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3212327" y="5417661"/>
                <a:ext cx="2439793"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ja-JP" altLang="en-US" sz="2400" b="1" dirty="0" smtClean="0">
                    <a:solidFill>
                      <a:prstClr val="black"/>
                    </a:solidFill>
                    <a:latin typeface="Comic Sans MS" panose="030F0702030302020204" pitchFamily="66" charset="0"/>
                    <a:ea typeface="HG丸ｺﾞｼｯｸM-PRO" panose="020F0600000000000000" pitchFamily="50" charset="-128"/>
                  </a:rPr>
                  <a:t>計画</a:t>
                </a:r>
                <a:r>
                  <a:rPr lang="ja-JP" altLang="en-US" sz="2400" b="1" dirty="0">
                    <a:solidFill>
                      <a:prstClr val="black"/>
                    </a:solidFill>
                    <a:latin typeface="Comic Sans MS" panose="030F0702030302020204" pitchFamily="66" charset="0"/>
                    <a:ea typeface="HG丸ｺﾞｼｯｸM-PRO" panose="020F0600000000000000" pitchFamily="50" charset="-128"/>
                  </a:rPr>
                  <a:t>被ばく</a:t>
                </a:r>
                <a:r>
                  <a:rPr lang="ja-JP" altLang="en-US" sz="2400" b="1" dirty="0" smtClean="0">
                    <a:solidFill>
                      <a:prstClr val="black"/>
                    </a:solidFill>
                    <a:latin typeface="Comic Sans MS" panose="030F0702030302020204" pitchFamily="66" charset="0"/>
                    <a:ea typeface="HG丸ｺﾞｼｯｸM-PRO" panose="020F0600000000000000" pitchFamily="50" charset="-128"/>
                  </a:rPr>
                  <a:t>状況</a:t>
                </a:r>
                <a:endParaRPr lang="en-US" altLang="ja-JP" sz="2400" b="1" dirty="0" smtClean="0">
                  <a:solidFill>
                    <a:prstClr val="black"/>
                  </a:solidFill>
                  <a:latin typeface="Comic Sans MS" panose="030F0702030302020204" pitchFamily="66" charset="0"/>
                  <a:ea typeface="HG丸ｺﾞｼｯｸM-PRO" panose="020F0600000000000000" pitchFamily="50" charset="-128"/>
                </a:endParaRPr>
              </a:p>
            </p:txBody>
          </p:sp>
          <p:sp>
            <p:nvSpPr>
              <p:cNvPr id="25" name="コンテンツ プレースホルダー 2"/>
              <p:cNvSpPr txBox="1">
                <a:spLocks/>
              </p:cNvSpPr>
              <p:nvPr/>
            </p:nvSpPr>
            <p:spPr>
              <a:xfrm>
                <a:off x="3078221" y="5951922"/>
                <a:ext cx="6084168" cy="92456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buFont typeface="Wingdings" panose="05000000000000000000" pitchFamily="2" charset="2"/>
                  <a:buChar char="ü"/>
                </a:pPr>
                <a:r>
                  <a:rPr lang="ja-JP" altLang="en-US"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放射線作業従事者：</a:t>
                </a:r>
                <a:r>
                  <a:rPr lang="en-US" altLang="ja-JP"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5</a:t>
                </a:r>
                <a:r>
                  <a:rPr lang="ja-JP" altLang="en-US"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年で</a:t>
                </a:r>
                <a:r>
                  <a:rPr lang="en-US" altLang="ja-JP"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100 </a:t>
                </a:r>
                <a:r>
                  <a:rPr lang="en-US" altLang="ja-JP" sz="2400" dirty="0" err="1"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mSv</a:t>
                </a:r>
                <a:r>
                  <a:rPr lang="ja-JP" altLang="en-US"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以下</a:t>
                </a:r>
                <a:endParaRPr lang="en-US" altLang="ja-JP"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endParaRPr>
              </a:p>
              <a:p>
                <a:pPr>
                  <a:buFont typeface="Wingdings" panose="05000000000000000000" pitchFamily="2" charset="2"/>
                  <a:buChar char="ü"/>
                </a:pPr>
                <a:r>
                  <a:rPr lang="ja-JP" altLang="en-US"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公衆：年間</a:t>
                </a:r>
                <a:r>
                  <a:rPr lang="en-US" altLang="ja-JP"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1 </a:t>
                </a:r>
                <a:r>
                  <a:rPr lang="en-US" altLang="ja-JP" sz="2400" dirty="0" err="1"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mSv</a:t>
                </a:r>
                <a:r>
                  <a:rPr lang="ja-JP" altLang="en-US" sz="240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以下</a:t>
                </a:r>
                <a:endParaRPr lang="ja-JP" altLang="en-US" sz="2400"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endParaRPr>
              </a:p>
            </p:txBody>
          </p:sp>
        </p:grpSp>
      </p:grpSp>
    </p:spTree>
    <p:extLst>
      <p:ext uri="{BB962C8B-B14F-4D97-AF65-F5344CB8AC3E}">
        <p14:creationId xmlns:p14="http://schemas.microsoft.com/office/powerpoint/2010/main" val="1453210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ssolve">
                                      <p:cBhvr>
                                        <p:cTn id="18" dur="500"/>
                                        <p:tgtEl>
                                          <p:spTgt spid="2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3" grpId="0" animBg="1"/>
      <p:bldP spid="2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413320" y="404664"/>
            <a:ext cx="7903096" cy="22322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Aft>
                <a:spcPts val="1200"/>
              </a:spcAft>
              <a:buFontTx/>
              <a:buChar char="•"/>
              <a:defRPr/>
            </a:pPr>
            <a:r>
              <a:rPr lang="en-US" altLang="ja-JP" sz="2800" dirty="0">
                <a:solidFill>
                  <a:srgbClr val="000000"/>
                </a:solidFill>
                <a:latin typeface="Comic Sans MS" pitchFamily="66" charset="0"/>
                <a:ea typeface="HG丸ｺﾞｼｯｸM-PRO" pitchFamily="50" charset="-128"/>
              </a:rPr>
              <a:t>10 </a:t>
            </a:r>
            <a:r>
              <a:rPr lang="en-US" altLang="ja-JP" sz="2800" dirty="0" err="1">
                <a:solidFill>
                  <a:srgbClr val="000000"/>
                </a:solidFill>
                <a:latin typeface="Comic Sans MS" pitchFamily="66" charset="0"/>
                <a:ea typeface="HG丸ｺﾞｼｯｸM-PRO" pitchFamily="50" charset="-128"/>
              </a:rPr>
              <a:t>Gy</a:t>
            </a:r>
            <a:r>
              <a:rPr lang="ja-JP" altLang="en-US" sz="2800" dirty="0">
                <a:solidFill>
                  <a:srgbClr val="000000"/>
                </a:solidFill>
                <a:latin typeface="Comic Sans MS" pitchFamily="66" charset="0"/>
                <a:ea typeface="HG丸ｺﾞｼｯｸM-PRO" pitchFamily="50" charset="-128"/>
              </a:rPr>
              <a:t>の致死線量の投与によっても、わずか</a:t>
            </a:r>
            <a:r>
              <a:rPr lang="en-US" altLang="ja-JP" sz="2800" dirty="0">
                <a:solidFill>
                  <a:srgbClr val="000000"/>
                </a:solidFill>
                <a:latin typeface="Comic Sans MS" pitchFamily="66" charset="0"/>
                <a:ea typeface="HG丸ｺﾞｼｯｸM-PRO" pitchFamily="50" charset="-128"/>
              </a:rPr>
              <a:t>2.4</a:t>
            </a:r>
            <a:r>
              <a:rPr lang="ja-JP" altLang="ja-JP" sz="2800" dirty="0">
                <a:solidFill>
                  <a:srgbClr val="000000"/>
                </a:solidFill>
                <a:latin typeface="Comic Sans MS" pitchFamily="66" charset="0"/>
                <a:ea typeface="HG丸ｺﾞｼｯｸM-PRO" pitchFamily="50" charset="-128"/>
              </a:rPr>
              <a:t>×</a:t>
            </a:r>
            <a:r>
              <a:rPr lang="en-US" altLang="ja-JP" sz="2800" dirty="0">
                <a:solidFill>
                  <a:srgbClr val="000000"/>
                </a:solidFill>
                <a:latin typeface="Comic Sans MS" pitchFamily="66" charset="0"/>
                <a:ea typeface="HG丸ｺﾞｼｯｸM-PRO" pitchFamily="50" charset="-128"/>
              </a:rPr>
              <a:t>10</a:t>
            </a:r>
            <a:r>
              <a:rPr lang="en-US" altLang="ja-JP" sz="2800" baseline="30000" dirty="0">
                <a:solidFill>
                  <a:srgbClr val="000000"/>
                </a:solidFill>
                <a:latin typeface="Comic Sans MS" pitchFamily="66" charset="0"/>
                <a:ea typeface="HG丸ｺﾞｼｯｸM-PRO" pitchFamily="50" charset="-128"/>
              </a:rPr>
              <a:t>-3</a:t>
            </a:r>
            <a:r>
              <a:rPr lang="ja-JP" altLang="ja-JP" sz="2800" dirty="0">
                <a:solidFill>
                  <a:srgbClr val="000000"/>
                </a:solidFill>
                <a:latin typeface="Comic Sans MS" pitchFamily="66" charset="0"/>
                <a:ea typeface="HG丸ｺﾞｼｯｸM-PRO" pitchFamily="50" charset="-128"/>
              </a:rPr>
              <a:t>℃</a:t>
            </a:r>
            <a:r>
              <a:rPr lang="ja-JP" altLang="en-US" sz="2800" dirty="0">
                <a:solidFill>
                  <a:srgbClr val="000000"/>
                </a:solidFill>
                <a:latin typeface="Comic Sans MS" pitchFamily="66" charset="0"/>
                <a:ea typeface="HG丸ｺﾞｼｯｸM-PRO" pitchFamily="50" charset="-128"/>
              </a:rPr>
              <a:t>（</a:t>
            </a:r>
            <a:r>
              <a:rPr lang="en-US" altLang="ja-JP" sz="2800" dirty="0">
                <a:solidFill>
                  <a:srgbClr val="000000"/>
                </a:solidFill>
                <a:latin typeface="Comic Sans MS" pitchFamily="66" charset="0"/>
                <a:ea typeface="HG丸ｺﾞｼｯｸM-PRO" pitchFamily="50" charset="-128"/>
              </a:rPr>
              <a:t>0.0024  </a:t>
            </a:r>
            <a:r>
              <a:rPr lang="ja-JP" altLang="ja-JP" sz="2800" dirty="0">
                <a:solidFill>
                  <a:srgbClr val="000000"/>
                </a:solidFill>
                <a:latin typeface="Comic Sans MS" pitchFamily="66" charset="0"/>
                <a:ea typeface="HG丸ｺﾞｼｯｸM-PRO" pitchFamily="50" charset="-128"/>
              </a:rPr>
              <a:t>℃ </a:t>
            </a:r>
            <a:r>
              <a:rPr lang="ja-JP" altLang="en-US" sz="2800" dirty="0">
                <a:solidFill>
                  <a:srgbClr val="000000"/>
                </a:solidFill>
                <a:latin typeface="Comic Sans MS" pitchFamily="66" charset="0"/>
                <a:ea typeface="HG丸ｺﾞｼｯｸM-PRO" pitchFamily="50" charset="-128"/>
              </a:rPr>
              <a:t>）の温度上昇のみ。</a:t>
            </a:r>
            <a:endParaRPr lang="en-US" altLang="ja-JP" sz="2800" dirty="0">
              <a:solidFill>
                <a:srgbClr val="000000"/>
              </a:solidFill>
              <a:latin typeface="Comic Sans MS" pitchFamily="66" charset="0"/>
              <a:ea typeface="HG丸ｺﾞｼｯｸM-PRO" pitchFamily="50" charset="-128"/>
            </a:endParaRPr>
          </a:p>
          <a:p>
            <a:pPr marL="342900" indent="-342900" fontAlgn="base">
              <a:spcAft>
                <a:spcPts val="1200"/>
              </a:spcAft>
              <a:buFontTx/>
              <a:buChar char="•"/>
              <a:defRPr/>
            </a:pPr>
            <a:r>
              <a:rPr lang="ja-JP" altLang="en-US" sz="2800" dirty="0">
                <a:solidFill>
                  <a:srgbClr val="000000"/>
                </a:solidFill>
                <a:latin typeface="Comic Sans MS" pitchFamily="66" charset="0"/>
                <a:ea typeface="HG丸ｺﾞｼｯｸM-PRO" pitchFamily="50" charset="-128"/>
              </a:rPr>
              <a:t>熱エネルギーで細胞を破壊しているわけではない！</a:t>
            </a:r>
            <a:endParaRPr lang="en-US" altLang="ja-JP" sz="2800" dirty="0">
              <a:solidFill>
                <a:srgbClr val="000000"/>
              </a:solidFill>
              <a:latin typeface="Comic Sans MS" pitchFamily="66" charset="0"/>
              <a:ea typeface="HG丸ｺﾞｼｯｸM-PRO" pitchFamily="50" charset="-128"/>
            </a:endParaRPr>
          </a:p>
        </p:txBody>
      </p:sp>
      <p:sp>
        <p:nvSpPr>
          <p:cNvPr id="7" name="Rectangle 2"/>
          <p:cNvSpPr txBox="1">
            <a:spLocks noChangeArrowheads="1"/>
          </p:cNvSpPr>
          <p:nvPr/>
        </p:nvSpPr>
        <p:spPr bwMode="auto">
          <a:xfrm>
            <a:off x="3851920" y="3923501"/>
            <a:ext cx="4536504" cy="2016224"/>
          </a:xfrm>
          <a:prstGeom prst="rect">
            <a:avLst/>
          </a:prstGeom>
          <a:noFill/>
          <a:ln w="9525">
            <a:solidFill>
              <a:schemeClr val="tx1"/>
            </a:solidFill>
            <a:prstDash val="sysDash"/>
            <a:miter lim="800000"/>
            <a:headEnd/>
            <a:tailEnd/>
          </a:ln>
          <a:effectLst/>
        </p:spPr>
        <p:txBody>
          <a:bodyPr vert="horz" wrap="square" lIns="91440" tIns="45720" rIns="91440" bIns="45720" numCol="1" anchor="t" anchorCtr="0" compatLnSpc="1">
            <a:prstTxWarp prst="textNoShape">
              <a:avLst/>
            </a:prstTxWarp>
          </a:bodyPr>
          <a:lstStyle/>
          <a:p>
            <a:pPr fontAlgn="base">
              <a:defRPr/>
            </a:pPr>
            <a:r>
              <a:rPr lang="ja-JP" altLang="en-US" sz="2400" dirty="0">
                <a:solidFill>
                  <a:srgbClr val="000000"/>
                </a:solidFill>
                <a:latin typeface="Comic Sans MS" pitchFamily="66" charset="0"/>
                <a:ea typeface="HG丸ｺﾞｼｯｸM-PRO" pitchFamily="50" charset="-128"/>
              </a:rPr>
              <a:t>放射線が、ヒトの体に存在する</a:t>
            </a:r>
            <a:endParaRPr lang="en-US" altLang="ja-JP" sz="2400" dirty="0">
              <a:solidFill>
                <a:srgbClr val="000000"/>
              </a:solidFill>
              <a:latin typeface="Comic Sans MS" pitchFamily="66" charset="0"/>
              <a:ea typeface="HG丸ｺﾞｼｯｸM-PRO" pitchFamily="50" charset="-128"/>
            </a:endParaRPr>
          </a:p>
          <a:p>
            <a:pPr fontAlgn="base">
              <a:spcAft>
                <a:spcPts val="1200"/>
              </a:spcAft>
              <a:defRPr/>
            </a:pPr>
            <a:r>
              <a:rPr lang="ja-JP" altLang="en-US" sz="2400" dirty="0">
                <a:solidFill>
                  <a:srgbClr val="000000"/>
                </a:solidFill>
                <a:latin typeface="Comic Sans MS" pitchFamily="66" charset="0"/>
                <a:ea typeface="HG丸ｺﾞｼｯｸM-PRO" pitchFamily="50" charset="-128"/>
              </a:rPr>
              <a:t>局所的な標的に当たる</a:t>
            </a:r>
            <a:endParaRPr lang="en-US" altLang="ja-JP" sz="2400" dirty="0">
              <a:solidFill>
                <a:srgbClr val="000000"/>
              </a:solidFill>
              <a:latin typeface="Comic Sans MS" pitchFamily="66" charset="0"/>
              <a:ea typeface="HG丸ｺﾞｼｯｸM-PRO" pitchFamily="50" charset="-128"/>
            </a:endParaRPr>
          </a:p>
          <a:p>
            <a:pPr fontAlgn="base">
              <a:spcAft>
                <a:spcPts val="1200"/>
              </a:spcAft>
              <a:defRPr/>
            </a:pPr>
            <a:r>
              <a:rPr lang="ja-JP" altLang="en-US" sz="2400" dirty="0">
                <a:solidFill>
                  <a:srgbClr val="000000"/>
                </a:solidFill>
                <a:latin typeface="Comic Sans MS" pitchFamily="66" charset="0"/>
                <a:ea typeface="HG丸ｺﾞｼｯｸM-PRO" pitchFamily="50" charset="-128"/>
              </a:rPr>
              <a:t>　　　　　↓</a:t>
            </a:r>
            <a:endParaRPr lang="en-US" altLang="ja-JP" sz="2400" dirty="0">
              <a:solidFill>
                <a:srgbClr val="000000"/>
              </a:solidFill>
              <a:latin typeface="Comic Sans MS" pitchFamily="66" charset="0"/>
              <a:ea typeface="HG丸ｺﾞｼｯｸM-PRO" pitchFamily="50" charset="-128"/>
            </a:endParaRPr>
          </a:p>
          <a:p>
            <a:pPr fontAlgn="base">
              <a:spcAft>
                <a:spcPts val="1200"/>
              </a:spcAft>
              <a:defRPr/>
            </a:pPr>
            <a:r>
              <a:rPr lang="ja-JP" altLang="en-US" sz="2400" dirty="0">
                <a:solidFill>
                  <a:srgbClr val="000000"/>
                </a:solidFill>
                <a:latin typeface="Comic Sans MS" pitchFamily="66" charset="0"/>
                <a:ea typeface="HG丸ｺﾞｼｯｸM-PRO" pitchFamily="50" charset="-128"/>
              </a:rPr>
              <a:t>　　 生命活動が傷害</a:t>
            </a:r>
            <a:endParaRPr lang="en-US" altLang="ja-JP" sz="2400" dirty="0">
              <a:solidFill>
                <a:srgbClr val="000000"/>
              </a:solidFill>
              <a:latin typeface="Comic Sans MS" pitchFamily="66" charset="0"/>
              <a:ea typeface="HG丸ｺﾞｼｯｸM-PRO" pitchFamily="50" charset="-128"/>
            </a:endParaRPr>
          </a:p>
        </p:txBody>
      </p:sp>
      <p:grpSp>
        <p:nvGrpSpPr>
          <p:cNvPr id="6" name="グループ化 5"/>
          <p:cNvGrpSpPr/>
          <p:nvPr/>
        </p:nvGrpSpPr>
        <p:grpSpPr>
          <a:xfrm>
            <a:off x="3635896" y="2564904"/>
            <a:ext cx="3667814" cy="936104"/>
            <a:chOff x="3635896" y="2564904"/>
            <a:chExt cx="3667814" cy="936104"/>
          </a:xfrm>
        </p:grpSpPr>
        <p:sp>
          <p:nvSpPr>
            <p:cNvPr id="4" name="下矢印 3"/>
            <p:cNvSpPr/>
            <p:nvPr/>
          </p:nvSpPr>
          <p:spPr>
            <a:xfrm>
              <a:off x="3635896" y="2564904"/>
              <a:ext cx="792088" cy="936104"/>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000000"/>
                </a:solidFill>
              </a:endParaRPr>
            </a:p>
          </p:txBody>
        </p:sp>
        <p:sp>
          <p:nvSpPr>
            <p:cNvPr id="8" name="正方形/長方形 7"/>
            <p:cNvSpPr/>
            <p:nvPr/>
          </p:nvSpPr>
          <p:spPr>
            <a:xfrm>
              <a:off x="4644008" y="2780928"/>
              <a:ext cx="2659702" cy="461665"/>
            </a:xfrm>
            <a:prstGeom prst="rect">
              <a:avLst/>
            </a:prstGeom>
          </p:spPr>
          <p:txBody>
            <a:bodyPr wrap="none">
              <a:spAutoFit/>
            </a:bodyPr>
            <a:lstStyle/>
            <a:p>
              <a:pPr fontAlgn="base">
                <a:spcBef>
                  <a:spcPct val="0"/>
                </a:spcBef>
                <a:spcAft>
                  <a:spcPct val="0"/>
                </a:spcAft>
              </a:pPr>
              <a:r>
                <a:rPr lang="ja-JP" altLang="en-US" sz="2400" b="1" dirty="0">
                  <a:solidFill>
                    <a:srgbClr val="000000"/>
                  </a:solidFill>
                  <a:latin typeface="Comic Sans MS" pitchFamily="66" charset="0"/>
                  <a:ea typeface="HG丸ｺﾞｼｯｸM-PRO" pitchFamily="50" charset="-128"/>
                </a:rPr>
                <a:t>（どう考える？）</a:t>
              </a:r>
            </a:p>
          </p:txBody>
        </p:sp>
      </p:grpSp>
      <p:grpSp>
        <p:nvGrpSpPr>
          <p:cNvPr id="9" name="グループ化 8"/>
          <p:cNvGrpSpPr/>
          <p:nvPr/>
        </p:nvGrpSpPr>
        <p:grpSpPr>
          <a:xfrm>
            <a:off x="1418630" y="3501008"/>
            <a:ext cx="928605" cy="2592288"/>
            <a:chOff x="1424914" y="1700808"/>
            <a:chExt cx="751892" cy="2098978"/>
          </a:xfrm>
        </p:grpSpPr>
        <p:sp>
          <p:nvSpPr>
            <p:cNvPr id="10" name="角丸四角形 9"/>
            <p:cNvSpPr/>
            <p:nvPr/>
          </p:nvSpPr>
          <p:spPr>
            <a:xfrm>
              <a:off x="1424914" y="2348766"/>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1" name="角丸四角形 10"/>
            <p:cNvSpPr/>
            <p:nvPr/>
          </p:nvSpPr>
          <p:spPr>
            <a:xfrm>
              <a:off x="2000978" y="2338247"/>
              <a:ext cx="175828"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2" name="角丸四角形 11"/>
            <p:cNvSpPr/>
            <p:nvPr/>
          </p:nvSpPr>
          <p:spPr>
            <a:xfrm>
              <a:off x="1587773" y="3079480"/>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3" name="角丸四角形 12"/>
            <p:cNvSpPr/>
            <p:nvPr/>
          </p:nvSpPr>
          <p:spPr>
            <a:xfrm>
              <a:off x="1825063" y="3079593"/>
              <a:ext cx="216024" cy="72019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4" name="角丸四角形 13"/>
            <p:cNvSpPr/>
            <p:nvPr/>
          </p:nvSpPr>
          <p:spPr>
            <a:xfrm>
              <a:off x="1547664" y="2276872"/>
              <a:ext cx="504056" cy="864096"/>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5" name="円/楕円 14"/>
            <p:cNvSpPr/>
            <p:nvPr/>
          </p:nvSpPr>
          <p:spPr>
            <a:xfrm>
              <a:off x="1475656" y="1700808"/>
              <a:ext cx="648072" cy="648072"/>
            </a:xfrm>
            <a:prstGeom prst="ellipse">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16" name="グループ化 15"/>
          <p:cNvGrpSpPr/>
          <p:nvPr/>
        </p:nvGrpSpPr>
        <p:grpSpPr>
          <a:xfrm>
            <a:off x="683568" y="5315022"/>
            <a:ext cx="2611701" cy="769517"/>
            <a:chOff x="4920889" y="2049697"/>
            <a:chExt cx="2355403" cy="632431"/>
          </a:xfrm>
          <a:solidFill>
            <a:srgbClr val="FFCC99"/>
          </a:solidFill>
        </p:grpSpPr>
        <p:sp>
          <p:nvSpPr>
            <p:cNvPr id="17" name="角丸四角形 16"/>
            <p:cNvSpPr/>
            <p:nvPr/>
          </p:nvSpPr>
          <p:spPr>
            <a:xfrm rot="5400000">
              <a:off x="6505217" y="2095912"/>
              <a:ext cx="163416" cy="669353"/>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18" name="角丸四角形 17"/>
            <p:cNvSpPr/>
            <p:nvPr/>
          </p:nvSpPr>
          <p:spPr>
            <a:xfrm rot="5400000">
              <a:off x="5166330" y="2087187"/>
              <a:ext cx="200774" cy="669353"/>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19" name="角丸四角形 18"/>
            <p:cNvSpPr/>
            <p:nvPr/>
          </p:nvSpPr>
          <p:spPr>
            <a:xfrm rot="5400000">
              <a:off x="5707558" y="2038168"/>
              <a:ext cx="468473" cy="803097"/>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0" name="円/楕円 19"/>
            <p:cNvSpPr/>
            <p:nvPr/>
          </p:nvSpPr>
          <p:spPr>
            <a:xfrm>
              <a:off x="6228184" y="2049697"/>
              <a:ext cx="602323" cy="602323"/>
            </a:xfrm>
            <a:prstGeom prst="ellipse">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1" name="角丸四角形 20"/>
            <p:cNvSpPr/>
            <p:nvPr/>
          </p:nvSpPr>
          <p:spPr>
            <a:xfrm rot="5400000">
              <a:off x="6585614" y="1991450"/>
              <a:ext cx="189232" cy="1192124"/>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sp>
          <p:nvSpPr>
            <p:cNvPr id="22" name="角丸四角形 21"/>
            <p:cNvSpPr/>
            <p:nvPr/>
          </p:nvSpPr>
          <p:spPr>
            <a:xfrm rot="5400000">
              <a:off x="5155179" y="2228436"/>
              <a:ext cx="200774" cy="669353"/>
            </a:xfrm>
            <a:prstGeom prst="roundRect">
              <a:avLst/>
            </a:prstGeom>
            <a:grpFill/>
            <a:ln w="25400" cap="flat" cmpd="sng" algn="ctr">
              <a:solidFill>
                <a:srgbClr val="000000"/>
              </a:solidFill>
              <a:prstDash val="solid"/>
            </a:ln>
            <a:effectLst/>
          </p:spPr>
          <p:txBody>
            <a:bodyPr rtlCol="0" anchor="ctr"/>
            <a:lstStyle/>
            <a:p>
              <a:pPr algn="ctr"/>
              <a:endParaRPr kumimoji="0" lang="ja-JP" altLang="en-US" kern="0">
                <a:solidFill>
                  <a:srgbClr val="FFFFFF"/>
                </a:solidFill>
              </a:endParaRPr>
            </a:p>
          </p:txBody>
        </p:sp>
      </p:grpSp>
      <p:sp>
        <p:nvSpPr>
          <p:cNvPr id="5" name="円/楕円 4"/>
          <p:cNvSpPr/>
          <p:nvPr/>
        </p:nvSpPr>
        <p:spPr>
          <a:xfrm>
            <a:off x="1774321" y="4397003"/>
            <a:ext cx="287904" cy="36004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nvGrpSpPr>
          <p:cNvPr id="26" name="グループ化 25"/>
          <p:cNvGrpSpPr/>
          <p:nvPr/>
        </p:nvGrpSpPr>
        <p:grpSpPr>
          <a:xfrm>
            <a:off x="494212" y="4704316"/>
            <a:ext cx="1322272" cy="494325"/>
            <a:chOff x="494212" y="4704316"/>
            <a:chExt cx="1322272" cy="494325"/>
          </a:xfrm>
        </p:grpSpPr>
        <p:cxnSp>
          <p:nvCxnSpPr>
            <p:cNvPr id="24" name="直線コネクタ 23"/>
            <p:cNvCxnSpPr>
              <a:stCxn id="5" idx="3"/>
            </p:cNvCxnSpPr>
            <p:nvPr/>
          </p:nvCxnSpPr>
          <p:spPr>
            <a:xfrm flipH="1">
              <a:off x="1187624" y="4704316"/>
              <a:ext cx="628860" cy="2368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494212" y="4798531"/>
              <a:ext cx="697627" cy="400110"/>
            </a:xfrm>
            <a:prstGeom prst="rect">
              <a:avLst/>
            </a:prstGeom>
          </p:spPr>
          <p:txBody>
            <a:bodyPr wrap="none">
              <a:spAutoFit/>
            </a:bodyPr>
            <a:lstStyle/>
            <a:p>
              <a:pPr fontAlgn="base">
                <a:spcBef>
                  <a:spcPct val="0"/>
                </a:spcBef>
                <a:spcAft>
                  <a:spcPct val="0"/>
                </a:spcAft>
              </a:pPr>
              <a:r>
                <a:rPr lang="ja-JP" altLang="en-US" sz="2000" dirty="0">
                  <a:solidFill>
                    <a:srgbClr val="FF0000"/>
                  </a:solidFill>
                  <a:latin typeface="Comic Sans MS" pitchFamily="66" charset="0"/>
                  <a:ea typeface="HG丸ｺﾞｼｯｸM-PRO" pitchFamily="50" charset="-128"/>
                </a:rPr>
                <a:t>標的</a:t>
              </a:r>
            </a:p>
          </p:txBody>
        </p:sp>
      </p:grpSp>
      <p:sp>
        <p:nvSpPr>
          <p:cNvPr id="27" name="稲妻 26"/>
          <p:cNvSpPr/>
          <p:nvPr/>
        </p:nvSpPr>
        <p:spPr>
          <a:xfrm rot="4931941">
            <a:off x="2057609" y="3440816"/>
            <a:ext cx="916691" cy="1345169"/>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extLst>
      <p:ext uri="{BB962C8B-B14F-4D97-AF65-F5344CB8AC3E}">
        <p14:creationId xmlns:p14="http://schemas.microsoft.com/office/powerpoint/2010/main" val="3144447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5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par>
                          <p:cTn id="24" fill="hold">
                            <p:stCondLst>
                              <p:cond delay="500"/>
                            </p:stCondLst>
                            <p:childTnLst>
                              <p:par>
                                <p:cTn id="25" presetID="18" presetClass="entr" presetSubtype="12"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strips(downLeft)">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strips(down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xit" presetSubtype="3" fill="hold" grpId="1" nodeType="clickEffect">
                                  <p:stCondLst>
                                    <p:cond delay="0"/>
                                  </p:stCondLst>
                                  <p:childTnLst>
                                    <p:animEffect transition="out" filter="strips(upRight)">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par>
                          <p:cTn id="38" fill="hold">
                            <p:stCondLst>
                              <p:cond delay="500"/>
                            </p:stCondLst>
                            <p:childTnLst>
                              <p:par>
                                <p:cTn id="39" presetID="9" presetClass="exit" presetSubtype="0" fill="hold" grpId="1" nodeType="afterEffect">
                                  <p:stCondLst>
                                    <p:cond delay="0"/>
                                  </p:stCondLst>
                                  <p:childTnLst>
                                    <p:animEffect transition="out" filter="dissolv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9" presetClass="exit" presetSubtype="0" fill="hold" nodeType="withEffect">
                                  <p:stCondLst>
                                    <p:cond delay="0"/>
                                  </p:stCondLst>
                                  <p:childTnLst>
                                    <p:animEffect transition="out" filter="dissolv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par>
                          <p:cTn id="48" fill="hold">
                            <p:stCondLst>
                              <p:cond delay="1000"/>
                            </p:stCondLst>
                            <p:childTnLst>
                              <p:par>
                                <p:cTn id="49" presetID="9" presetClass="entr" presetSubtype="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ssolve">
                                      <p:cBhvr>
                                        <p:cTn id="51" dur="500"/>
                                        <p:tgtEl>
                                          <p:spTgt spid="16"/>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strVal val="#ppt_w*0.70"/>
                                          </p:val>
                                        </p:tav>
                                        <p:tav tm="100000">
                                          <p:val>
                                            <p:strVal val="#ppt_w"/>
                                          </p:val>
                                        </p:tav>
                                      </p:tavLst>
                                    </p:anim>
                                    <p:anim calcmode="lin" valueType="num">
                                      <p:cBhvr>
                                        <p:cTn id="55" dur="500" fill="hold"/>
                                        <p:tgtEl>
                                          <p:spTgt spid="7"/>
                                        </p:tgtEl>
                                        <p:attrNameLst>
                                          <p:attrName>ppt_h</p:attrName>
                                        </p:attrNameLst>
                                      </p:cBhvr>
                                      <p:tavLst>
                                        <p:tav tm="0">
                                          <p:val>
                                            <p:strVal val="#ppt_h"/>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5" grpId="1" animBg="1"/>
      <p:bldP spid="27" grpId="0" animBg="1"/>
      <p:bldP spid="27"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1403648" y="2708920"/>
            <a:ext cx="6373216" cy="646331"/>
          </a:xfrm>
          <a:prstGeom prst="rect">
            <a:avLst/>
          </a:prstGeom>
          <a:noFill/>
        </p:spPr>
        <p:txBody>
          <a:bodyPr wrap="square" rtlCol="0">
            <a:spAutoFit/>
          </a:bodyPr>
          <a:lstStyle/>
          <a:p>
            <a:r>
              <a:rPr lang="ja-JP" altLang="en-US" sz="3600" b="1" dirty="0">
                <a:solidFill>
                  <a:srgbClr val="000000"/>
                </a:solidFill>
                <a:latin typeface="HG丸ｺﾞｼｯｸM-PRO" panose="020F0600000000000000" pitchFamily="50" charset="-128"/>
                <a:ea typeface="HG丸ｺﾞｼｯｸM-PRO" panose="020F0600000000000000" pitchFamily="50" charset="-128"/>
              </a:rPr>
              <a:t>預託線量って何でしょうか</a:t>
            </a:r>
            <a:r>
              <a:rPr lang="ja-JP" altLang="en-US" sz="3600" b="1" dirty="0" smtClean="0">
                <a:solidFill>
                  <a:srgbClr val="000000"/>
                </a:solidFill>
                <a:latin typeface="HG丸ｺﾞｼｯｸM-PRO" panose="020F0600000000000000" pitchFamily="50" charset="-128"/>
                <a:ea typeface="HG丸ｺﾞｼｯｸM-PRO" panose="020F0600000000000000" pitchFamily="50" charset="-128"/>
              </a:rPr>
              <a:t>？</a:t>
            </a:r>
            <a:endParaRPr lang="ja-JP" altLang="en-US" sz="3600" b="1" dirty="0">
              <a:solidFill>
                <a:srgbClr val="00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81472246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グループ化 33"/>
          <p:cNvGrpSpPr/>
          <p:nvPr/>
        </p:nvGrpSpPr>
        <p:grpSpPr>
          <a:xfrm>
            <a:off x="4541405" y="3068960"/>
            <a:ext cx="4639107" cy="3384376"/>
            <a:chOff x="4541405" y="3068960"/>
            <a:chExt cx="4639107" cy="3384376"/>
          </a:xfrm>
        </p:grpSpPr>
        <p:grpSp>
          <p:nvGrpSpPr>
            <p:cNvPr id="33" name="グループ化 32"/>
            <p:cNvGrpSpPr/>
            <p:nvPr/>
          </p:nvGrpSpPr>
          <p:grpSpPr>
            <a:xfrm>
              <a:off x="4541405" y="3068960"/>
              <a:ext cx="4639107" cy="3384376"/>
              <a:chOff x="4541405" y="3068960"/>
              <a:chExt cx="4639107" cy="3384376"/>
            </a:xfrm>
          </p:grpSpPr>
          <p:sp>
            <p:nvSpPr>
              <p:cNvPr id="142" name="正方形/長方形 141"/>
              <p:cNvSpPr/>
              <p:nvPr/>
            </p:nvSpPr>
            <p:spPr>
              <a:xfrm>
                <a:off x="4606725" y="3239658"/>
                <a:ext cx="4481473" cy="321367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solidFill>
                    <a:prstClr val="black"/>
                  </a:solidFill>
                  <a:latin typeface="Comic Sans MS" panose="030F0702030302020204" pitchFamily="66" charset="0"/>
                </a:endParaRPr>
              </a:p>
            </p:txBody>
          </p:sp>
          <p:sp>
            <p:nvSpPr>
              <p:cNvPr id="172" name="テキスト ボックス 171"/>
              <p:cNvSpPr txBox="1"/>
              <p:nvPr/>
            </p:nvSpPr>
            <p:spPr>
              <a:xfrm>
                <a:off x="4541405" y="3239658"/>
                <a:ext cx="3410612" cy="461665"/>
              </a:xfrm>
              <a:prstGeom prst="rect">
                <a:avLst/>
              </a:prstGeom>
              <a:noFill/>
            </p:spPr>
            <p:txBody>
              <a:bodyPr wrap="square" rtlCol="0">
                <a:spAutoFit/>
              </a:bodyPr>
              <a:lstStyle/>
              <a:p>
                <a:pPr>
                  <a:spcBef>
                    <a:spcPts val="600"/>
                  </a:spcBef>
                </a:pPr>
                <a:r>
                  <a:rPr lang="ja-JP" altLang="en-US" sz="2400" b="1" dirty="0">
                    <a:solidFill>
                      <a:prstClr val="black"/>
                    </a:solidFill>
                    <a:latin typeface="Comic Sans MS" panose="030F0702030302020204" pitchFamily="66" charset="0"/>
                    <a:ea typeface="HG丸ｺﾞｼｯｸM-PRO" pitchFamily="50" charset="-128"/>
                    <a:cs typeface="Times New Roman" pitchFamily="18" charset="0"/>
                  </a:rPr>
                  <a:t>バイオアッセイ法</a:t>
                </a:r>
              </a:p>
            </p:txBody>
          </p:sp>
          <p:pic>
            <p:nvPicPr>
              <p:cNvPr id="2052" name="Picture 4" descr="http://ecx.images-amazon.com/images/I/41PyGXuY8DL._SY3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6136" y="3068960"/>
                <a:ext cx="2064376" cy="2064376"/>
              </a:xfrm>
              <a:prstGeom prst="rect">
                <a:avLst/>
              </a:prstGeom>
              <a:noFill/>
              <a:extLst>
                <a:ext uri="{909E8E84-426E-40dd-AFC4-6F175D3DCCD1}">
                  <a14:hiddenFill xmlns:a14="http://schemas.microsoft.com/office/drawing/2010/main">
                    <a:solidFill>
                      <a:srgbClr val="FFFFFF"/>
                    </a:solidFill>
                  </a14:hiddenFill>
                </a:ext>
              </a:extLst>
            </p:spPr>
          </p:pic>
          <p:sp>
            <p:nvSpPr>
              <p:cNvPr id="200" name="テキスト ボックス 199"/>
              <p:cNvSpPr txBox="1"/>
              <p:nvPr/>
            </p:nvSpPr>
            <p:spPr>
              <a:xfrm>
                <a:off x="4642294" y="3709093"/>
                <a:ext cx="2594002" cy="707886"/>
              </a:xfrm>
              <a:prstGeom prst="rect">
                <a:avLst/>
              </a:prstGeom>
              <a:noFill/>
              <a:ln>
                <a:noFill/>
                <a:prstDash val="dash"/>
              </a:ln>
            </p:spPr>
            <p:txBody>
              <a:bodyPr wrap="square" rtlCol="0">
                <a:spAutoFit/>
              </a:bodyPr>
              <a:lstStyle/>
              <a:p>
                <a:pPr>
                  <a:spcBef>
                    <a:spcPts val="600"/>
                  </a:spcBef>
                </a:pPr>
                <a:r>
                  <a:rPr lang="ja-JP" altLang="en-US" sz="2000" dirty="0">
                    <a:solidFill>
                      <a:prstClr val="black"/>
                    </a:solidFill>
                    <a:latin typeface="Comic Sans MS" panose="030F0702030302020204" pitchFamily="66" charset="0"/>
                    <a:ea typeface="HG丸ｺﾞｼｯｸM-PRO" pitchFamily="50" charset="-128"/>
                    <a:cs typeface="Times New Roman" pitchFamily="18" charset="0"/>
                  </a:rPr>
                  <a:t>排泄された糞尿中の放射性物質を測定</a:t>
                </a:r>
              </a:p>
            </p:txBody>
          </p:sp>
        </p:grpSp>
        <p:grpSp>
          <p:nvGrpSpPr>
            <p:cNvPr id="174" name="グループ化 101"/>
            <p:cNvGrpSpPr/>
            <p:nvPr/>
          </p:nvGrpSpPr>
          <p:grpSpPr>
            <a:xfrm>
              <a:off x="7544634" y="4356787"/>
              <a:ext cx="240768" cy="263498"/>
              <a:chOff x="9540552" y="1484784"/>
              <a:chExt cx="288032" cy="315224"/>
            </a:xfrm>
          </p:grpSpPr>
          <p:sp>
            <p:nvSpPr>
              <p:cNvPr id="175" name="円/楕円 174"/>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76" name="円/楕円 175"/>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77" name="円/楕円 176"/>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78" name="円/楕円 177"/>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79" name="円/楕円 178"/>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80" name="円/楕円 179"/>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81" name="円/楕円 180"/>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82" name="円/楕円 181"/>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83" name="円/楕円 182"/>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84" name="円/楕円 183"/>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85" name="円/楕円 184"/>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86" name="円/楕円 185"/>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87" name="円/楕円 186"/>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88" name="円/楕円 187"/>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89" name="円/楕円 188"/>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90" name="円/楕円 189"/>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91" name="円/楕円 190"/>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92" name="円/楕円 191"/>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93" name="円/楕円 192"/>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94" name="円/楕円 193"/>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95" name="円/楕円 194"/>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96" name="円/楕円 195"/>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97" name="円/楕円 196"/>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98" name="円/楕円 197"/>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grpSp>
        <p:sp>
          <p:nvSpPr>
            <p:cNvPr id="199" name="稲妻 198"/>
            <p:cNvSpPr/>
            <p:nvPr/>
          </p:nvSpPr>
          <p:spPr>
            <a:xfrm rot="15683557">
              <a:off x="7190692" y="4587696"/>
              <a:ext cx="330623" cy="370506"/>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panose="030F0702030302020204" pitchFamily="66" charset="0"/>
              </a:endParaRPr>
            </a:p>
          </p:txBody>
        </p:sp>
      </p:grpSp>
      <p:sp>
        <p:nvSpPr>
          <p:cNvPr id="4" name="テキスト ボックス 3"/>
          <p:cNvSpPr txBox="1"/>
          <p:nvPr/>
        </p:nvSpPr>
        <p:spPr>
          <a:xfrm>
            <a:off x="323528" y="116632"/>
            <a:ext cx="5256584" cy="646331"/>
          </a:xfrm>
          <a:prstGeom prst="rect">
            <a:avLst/>
          </a:prstGeom>
          <a:noFill/>
        </p:spPr>
        <p:txBody>
          <a:bodyPr wrap="square" rtlCol="0">
            <a:spAutoFit/>
          </a:bodyPr>
          <a:lstStyle/>
          <a:p>
            <a:pPr algn="ctr"/>
            <a:r>
              <a:rPr lang="ja-JP" altLang="en-US" sz="3600" b="1" dirty="0">
                <a:solidFill>
                  <a:prstClr val="black"/>
                </a:solidFill>
                <a:latin typeface="Comic Sans MS" panose="030F0702030302020204" pitchFamily="66" charset="0"/>
                <a:ea typeface="HG丸ｺﾞｼｯｸM-PRO" pitchFamily="50" charset="-128"/>
              </a:rPr>
              <a:t>預託線量とは</a:t>
            </a:r>
          </a:p>
        </p:txBody>
      </p:sp>
      <p:sp>
        <p:nvSpPr>
          <p:cNvPr id="128" name="テキスト ボックス 127"/>
          <p:cNvSpPr txBox="1"/>
          <p:nvPr/>
        </p:nvSpPr>
        <p:spPr>
          <a:xfrm>
            <a:off x="179512" y="998051"/>
            <a:ext cx="5518923" cy="461665"/>
          </a:xfrm>
          <a:prstGeom prst="rect">
            <a:avLst/>
          </a:prstGeom>
          <a:noFill/>
        </p:spPr>
        <p:txBody>
          <a:bodyPr wrap="square" rtlCol="0">
            <a:spAutoFit/>
          </a:bodyPr>
          <a:lstStyle/>
          <a:p>
            <a:pPr marL="252000" indent="-252000">
              <a:spcBef>
                <a:spcPts val="600"/>
              </a:spcBef>
              <a:buFont typeface="Arial" pitchFamily="34" charset="0"/>
              <a:buChar char="•"/>
            </a:pPr>
            <a:r>
              <a:rPr lang="ja-JP" altLang="en-US" sz="2400" dirty="0">
                <a:solidFill>
                  <a:prstClr val="black"/>
                </a:solidFill>
                <a:latin typeface="Comic Sans MS" panose="030F0702030302020204" pitchFamily="66" charset="0"/>
                <a:ea typeface="HG丸ｺﾞｼｯｸM-PRO" pitchFamily="50" charset="-128"/>
                <a:cs typeface="Times New Roman" pitchFamily="18" charset="0"/>
              </a:rPr>
              <a:t>放射性物質を吸い込んでしまった！</a:t>
            </a:r>
          </a:p>
        </p:txBody>
      </p:sp>
      <p:pic>
        <p:nvPicPr>
          <p:cNvPr id="136" name="Picture 4" descr="Internal Contamination via Respiratory Tract"/>
          <p:cNvPicPr>
            <a:picLocks noChangeAspect="1" noChangeArrowheads="1" noCrop="1"/>
          </p:cNvPicPr>
          <p:nvPr/>
        </p:nvPicPr>
        <p:blipFill>
          <a:blip r:embed="rId4" cstate="print"/>
          <a:srcRect/>
          <a:stretch>
            <a:fillRect/>
          </a:stretch>
        </p:blipFill>
        <p:spPr bwMode="auto">
          <a:xfrm>
            <a:off x="5348648" y="65436"/>
            <a:ext cx="3687848" cy="2458565"/>
          </a:xfrm>
          <a:prstGeom prst="rect">
            <a:avLst/>
          </a:prstGeom>
          <a:noFill/>
        </p:spPr>
      </p:pic>
      <p:sp>
        <p:nvSpPr>
          <p:cNvPr id="137" name="テキスト ボックス 136"/>
          <p:cNvSpPr txBox="1"/>
          <p:nvPr/>
        </p:nvSpPr>
        <p:spPr>
          <a:xfrm>
            <a:off x="840431" y="2031231"/>
            <a:ext cx="5518923" cy="461665"/>
          </a:xfrm>
          <a:prstGeom prst="rect">
            <a:avLst/>
          </a:prstGeom>
          <a:noFill/>
        </p:spPr>
        <p:txBody>
          <a:bodyPr wrap="square" rtlCol="0">
            <a:spAutoFit/>
          </a:bodyPr>
          <a:lstStyle/>
          <a:p>
            <a:pPr>
              <a:spcBef>
                <a:spcPts val="600"/>
              </a:spcBef>
            </a:pPr>
            <a:r>
              <a:rPr lang="ja-JP" altLang="en-US" sz="2400" b="1" dirty="0">
                <a:solidFill>
                  <a:srgbClr val="FF0000"/>
                </a:solidFill>
                <a:latin typeface="Comic Sans MS" panose="030F0702030302020204" pitchFamily="66" charset="0"/>
                <a:ea typeface="HG丸ｺﾞｼｯｸM-PRO" pitchFamily="50" charset="-128"/>
                <a:cs typeface="Times New Roman" pitchFamily="18" charset="0"/>
              </a:rPr>
              <a:t>どのように評価すれば良いか？</a:t>
            </a:r>
          </a:p>
        </p:txBody>
      </p:sp>
      <p:grpSp>
        <p:nvGrpSpPr>
          <p:cNvPr id="31" name="グループ化 30"/>
          <p:cNvGrpSpPr/>
          <p:nvPr/>
        </p:nvGrpSpPr>
        <p:grpSpPr>
          <a:xfrm>
            <a:off x="1102770" y="1510911"/>
            <a:ext cx="2448271" cy="409453"/>
            <a:chOff x="1102770" y="1510911"/>
            <a:chExt cx="2448271" cy="409453"/>
          </a:xfrm>
        </p:grpSpPr>
        <p:sp>
          <p:nvSpPr>
            <p:cNvPr id="2" name="下矢印 1"/>
            <p:cNvSpPr/>
            <p:nvPr/>
          </p:nvSpPr>
          <p:spPr>
            <a:xfrm>
              <a:off x="2326905" y="1560324"/>
              <a:ext cx="1224136" cy="360040"/>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latin typeface="Comic Sans MS" panose="030F0702030302020204" pitchFamily="66" charset="0"/>
              </a:endParaRPr>
            </a:p>
          </p:txBody>
        </p:sp>
        <p:sp>
          <p:nvSpPr>
            <p:cNvPr id="3" name="正方形/長方形 2"/>
            <p:cNvSpPr/>
            <p:nvPr/>
          </p:nvSpPr>
          <p:spPr>
            <a:xfrm>
              <a:off x="1102770" y="1510911"/>
              <a:ext cx="1331278" cy="369332"/>
            </a:xfrm>
            <a:prstGeom prst="rect">
              <a:avLst/>
            </a:prstGeom>
          </p:spPr>
          <p:txBody>
            <a:bodyPr wrap="square">
              <a:spAutoFit/>
            </a:bodyPr>
            <a:lstStyle/>
            <a:p>
              <a:r>
                <a:rPr lang="ja-JP" altLang="en-US" dirty="0">
                  <a:solidFill>
                    <a:prstClr val="black"/>
                  </a:solidFill>
                  <a:latin typeface="Comic Sans MS" panose="030F0702030302020204" pitchFamily="66" charset="0"/>
                  <a:ea typeface="HG丸ｺﾞｼｯｸM-PRO" pitchFamily="50" charset="-128"/>
                  <a:cs typeface="Times New Roman" pitchFamily="18" charset="0"/>
                </a:rPr>
                <a:t>こんな時、</a:t>
              </a:r>
              <a:endParaRPr lang="ja-JP" altLang="en-US" dirty="0">
                <a:solidFill>
                  <a:prstClr val="black"/>
                </a:solidFill>
                <a:latin typeface="Comic Sans MS" panose="030F0702030302020204" pitchFamily="66" charset="0"/>
              </a:endParaRPr>
            </a:p>
          </p:txBody>
        </p:sp>
      </p:grpSp>
      <p:sp>
        <p:nvSpPr>
          <p:cNvPr id="138" name="テキスト ボックス 137"/>
          <p:cNvSpPr txBox="1"/>
          <p:nvPr/>
        </p:nvSpPr>
        <p:spPr>
          <a:xfrm>
            <a:off x="192358" y="2777993"/>
            <a:ext cx="5518923" cy="461665"/>
          </a:xfrm>
          <a:prstGeom prst="rect">
            <a:avLst/>
          </a:prstGeom>
          <a:noFill/>
        </p:spPr>
        <p:txBody>
          <a:bodyPr wrap="square" rtlCol="0">
            <a:spAutoFit/>
          </a:bodyPr>
          <a:lstStyle/>
          <a:p>
            <a:pPr marL="252000" indent="-252000">
              <a:spcBef>
                <a:spcPts val="600"/>
              </a:spcBef>
              <a:buFont typeface="Arial" pitchFamily="34" charset="0"/>
              <a:buChar char="•"/>
            </a:pPr>
            <a:r>
              <a:rPr lang="ja-JP" altLang="en-US" sz="2400" dirty="0">
                <a:solidFill>
                  <a:prstClr val="black"/>
                </a:solidFill>
                <a:latin typeface="Comic Sans MS" panose="030F0702030302020204" pitchFamily="66" charset="0"/>
                <a:ea typeface="HG丸ｺﾞｼｯｸM-PRO" pitchFamily="50" charset="-128"/>
                <a:cs typeface="Times New Roman" pitchFamily="18" charset="0"/>
              </a:rPr>
              <a:t>内部被ばくの測定には</a:t>
            </a:r>
            <a:r>
              <a:rPr lang="en-US" altLang="ja-JP" sz="2400" dirty="0">
                <a:solidFill>
                  <a:prstClr val="black"/>
                </a:solidFill>
                <a:latin typeface="Comic Sans MS" panose="030F0702030302020204" pitchFamily="66" charset="0"/>
                <a:ea typeface="HG丸ｺﾞｼｯｸM-PRO" pitchFamily="50" charset="-128"/>
                <a:cs typeface="Times New Roman" pitchFamily="18" charset="0"/>
              </a:rPr>
              <a:t>---</a:t>
            </a:r>
            <a:endParaRPr lang="ja-JP" altLang="en-US" sz="2400" dirty="0">
              <a:solidFill>
                <a:prstClr val="black"/>
              </a:solidFill>
              <a:latin typeface="Comic Sans MS" panose="030F0702030302020204" pitchFamily="66" charset="0"/>
              <a:ea typeface="HG丸ｺﾞｼｯｸM-PRO" pitchFamily="50" charset="-128"/>
              <a:cs typeface="Times New Roman" pitchFamily="18" charset="0"/>
            </a:endParaRPr>
          </a:p>
        </p:txBody>
      </p:sp>
      <p:grpSp>
        <p:nvGrpSpPr>
          <p:cNvPr id="32" name="グループ化 31"/>
          <p:cNvGrpSpPr/>
          <p:nvPr/>
        </p:nvGrpSpPr>
        <p:grpSpPr>
          <a:xfrm>
            <a:off x="0" y="3239658"/>
            <a:ext cx="4525986" cy="3213678"/>
            <a:chOff x="0" y="3239658"/>
            <a:chExt cx="4525986" cy="3213678"/>
          </a:xfrm>
        </p:grpSpPr>
        <p:sp>
          <p:nvSpPr>
            <p:cNvPr id="5" name="正方形/長方形 4"/>
            <p:cNvSpPr/>
            <p:nvPr/>
          </p:nvSpPr>
          <p:spPr>
            <a:xfrm>
              <a:off x="44513" y="3239658"/>
              <a:ext cx="4481473" cy="32136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solidFill>
                  <a:prstClr val="black"/>
                </a:solidFill>
                <a:latin typeface="Comic Sans MS" panose="030F0702030302020204" pitchFamily="66" charset="0"/>
              </a:endParaRPr>
            </a:p>
          </p:txBody>
        </p:sp>
        <p:pic>
          <p:nvPicPr>
            <p:cNvPr id="2050" name="Picture 2" descr="http://www.rist.or.jp/atomica/data/pict/10/10060113/06.gif"/>
            <p:cNvPicPr>
              <a:picLocks noChangeAspect="1" noChangeArrowheads="1"/>
            </p:cNvPicPr>
            <p:nvPr/>
          </p:nvPicPr>
          <p:blipFill rotWithShape="1">
            <a:blip r:embed="rId5">
              <a:extLst>
                <a:ext uri="{28A0092B-C50C-407E-A947-70E740481C1C}">
                  <a14:useLocalDpi xmlns:a14="http://schemas.microsoft.com/office/drawing/2010/main" val="0"/>
                </a:ext>
              </a:extLst>
            </a:blip>
            <a:srcRect l="9450" t="4462" r="10226" b="21019"/>
            <a:stretch/>
          </p:blipFill>
          <p:spPr bwMode="auto">
            <a:xfrm>
              <a:off x="2247574" y="3341088"/>
              <a:ext cx="2270573" cy="3071952"/>
            </a:xfrm>
            <a:prstGeom prst="rect">
              <a:avLst/>
            </a:prstGeom>
            <a:noFill/>
            <a:extLst>
              <a:ext uri="{909E8E84-426E-40dd-AFC4-6F175D3DCCD1}">
                <a14:hiddenFill xmlns:a14="http://schemas.microsoft.com/office/drawing/2010/main">
                  <a:solidFill>
                    <a:srgbClr val="FFFFFF"/>
                  </a:solidFill>
                </a14:hiddenFill>
              </a:ext>
            </a:extLst>
          </p:spPr>
        </p:pic>
        <p:sp>
          <p:nvSpPr>
            <p:cNvPr id="143" name="テキスト ボックス 142"/>
            <p:cNvSpPr txBox="1"/>
            <p:nvPr/>
          </p:nvSpPr>
          <p:spPr>
            <a:xfrm>
              <a:off x="0" y="3239658"/>
              <a:ext cx="2339751" cy="461665"/>
            </a:xfrm>
            <a:prstGeom prst="rect">
              <a:avLst/>
            </a:prstGeom>
            <a:noFill/>
          </p:spPr>
          <p:txBody>
            <a:bodyPr wrap="square" rtlCol="0">
              <a:spAutoFit/>
            </a:bodyPr>
            <a:lstStyle/>
            <a:p>
              <a:pPr>
                <a:spcBef>
                  <a:spcPts val="600"/>
                </a:spcBef>
              </a:pPr>
              <a:r>
                <a:rPr lang="ja-JP" altLang="en-US" sz="2400" b="1" dirty="0">
                  <a:solidFill>
                    <a:prstClr val="black"/>
                  </a:solidFill>
                  <a:latin typeface="Comic Sans MS" panose="030F0702030302020204" pitchFamily="66" charset="0"/>
                  <a:ea typeface="HG丸ｺﾞｼｯｸM-PRO" pitchFamily="50" charset="-128"/>
                  <a:cs typeface="Times New Roman" pitchFamily="18" charset="0"/>
                </a:rPr>
                <a:t>体外計測法</a:t>
              </a:r>
            </a:p>
          </p:txBody>
        </p:sp>
        <p:grpSp>
          <p:nvGrpSpPr>
            <p:cNvPr id="144" name="グループ化 101"/>
            <p:cNvGrpSpPr/>
            <p:nvPr/>
          </p:nvGrpSpPr>
          <p:grpSpPr>
            <a:xfrm>
              <a:off x="3288394" y="4886903"/>
              <a:ext cx="240768" cy="263498"/>
              <a:chOff x="9540552" y="1484784"/>
              <a:chExt cx="288032" cy="315224"/>
            </a:xfrm>
          </p:grpSpPr>
          <p:sp>
            <p:nvSpPr>
              <p:cNvPr id="145" name="円/楕円 144"/>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46" name="円/楕円 145"/>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47" name="円/楕円 146"/>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48" name="円/楕円 147"/>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49" name="円/楕円 148"/>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50" name="円/楕円 149"/>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51" name="円/楕円 150"/>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52" name="円/楕円 151"/>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53" name="円/楕円 152"/>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54" name="円/楕円 153"/>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55" name="円/楕円 154"/>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56" name="円/楕円 155"/>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57" name="円/楕円 156"/>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58" name="円/楕円 157"/>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59" name="円/楕円 158"/>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60" name="円/楕円 159"/>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61" name="円/楕円 160"/>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62" name="円/楕円 161"/>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63" name="円/楕円 162"/>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64" name="円/楕円 163"/>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65" name="円/楕円 164"/>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66" name="円/楕円 165"/>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67" name="円/楕円 166"/>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68" name="円/楕円 167"/>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grpSp>
        <p:sp>
          <p:nvSpPr>
            <p:cNvPr id="8" name="稲妻 7"/>
            <p:cNvSpPr/>
            <p:nvPr/>
          </p:nvSpPr>
          <p:spPr>
            <a:xfrm>
              <a:off x="2897284" y="4424315"/>
              <a:ext cx="449797" cy="504056"/>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panose="030F0702030302020204" pitchFamily="66" charset="0"/>
              </a:endParaRPr>
            </a:p>
          </p:txBody>
        </p:sp>
        <p:cxnSp>
          <p:nvCxnSpPr>
            <p:cNvPr id="10" name="直線矢印コネクタ 9"/>
            <p:cNvCxnSpPr/>
            <p:nvPr/>
          </p:nvCxnSpPr>
          <p:spPr>
            <a:xfrm>
              <a:off x="2204510" y="4272838"/>
              <a:ext cx="692774" cy="2422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9" name="テキスト ボックス 168"/>
            <p:cNvSpPr txBox="1"/>
            <p:nvPr/>
          </p:nvSpPr>
          <p:spPr>
            <a:xfrm>
              <a:off x="125596" y="3754063"/>
              <a:ext cx="2078914" cy="707886"/>
            </a:xfrm>
            <a:prstGeom prst="rect">
              <a:avLst/>
            </a:prstGeom>
            <a:noFill/>
            <a:ln>
              <a:solidFill>
                <a:srgbClr val="FF0000"/>
              </a:solidFill>
              <a:prstDash val="dash"/>
            </a:ln>
          </p:spPr>
          <p:txBody>
            <a:bodyPr wrap="square" rtlCol="0">
              <a:spAutoFit/>
            </a:bodyPr>
            <a:lstStyle/>
            <a:p>
              <a:pPr>
                <a:spcBef>
                  <a:spcPts val="600"/>
                </a:spcBef>
              </a:pPr>
              <a:r>
                <a:rPr lang="ja-JP" altLang="en-US" sz="2000" dirty="0">
                  <a:solidFill>
                    <a:prstClr val="black"/>
                  </a:solidFill>
                  <a:latin typeface="Comic Sans MS" panose="030F0702030302020204" pitchFamily="66" charset="0"/>
                  <a:ea typeface="HG丸ｺﾞｼｯｸM-PRO" pitchFamily="50" charset="-128"/>
                  <a:cs typeface="Times New Roman" pitchFamily="18" charset="0"/>
                </a:rPr>
                <a:t>摂取した</a:t>
              </a:r>
              <a:r>
                <a:rPr lang="en-US" altLang="ja-JP" sz="2000" dirty="0">
                  <a:solidFill>
                    <a:prstClr val="black"/>
                  </a:solidFill>
                  <a:latin typeface="Comic Sans MS" panose="030F0702030302020204" pitchFamily="66" charset="0"/>
                  <a:ea typeface="HG丸ｺﾞｼｯｸM-PRO" pitchFamily="50" charset="-128"/>
                  <a:cs typeface="Times New Roman" pitchFamily="18" charset="0"/>
                </a:rPr>
                <a:t>RI</a:t>
              </a:r>
              <a:r>
                <a:rPr lang="ja-JP" altLang="en-US" sz="2000" dirty="0">
                  <a:solidFill>
                    <a:prstClr val="black"/>
                  </a:solidFill>
                  <a:latin typeface="Comic Sans MS" panose="030F0702030302020204" pitchFamily="66" charset="0"/>
                  <a:ea typeface="HG丸ｺﾞｼｯｸM-PRO" pitchFamily="50" charset="-128"/>
                  <a:cs typeface="Times New Roman" pitchFamily="18" charset="0"/>
                </a:rPr>
                <a:t>から</a:t>
              </a:r>
              <a:r>
                <a:rPr lang="en-US" altLang="ja-JP" sz="2000" dirty="0">
                  <a:solidFill>
                    <a:prstClr val="black"/>
                  </a:solidFill>
                  <a:latin typeface="Comic Sans MS" panose="030F0702030302020204" pitchFamily="66" charset="0"/>
                  <a:ea typeface="HG丸ｺﾞｼｯｸM-PRO" pitchFamily="50" charset="-128"/>
                  <a:cs typeface="Times New Roman" pitchFamily="18" charset="0"/>
                </a:rPr>
                <a:t>γ</a:t>
              </a:r>
              <a:r>
                <a:rPr lang="ja-JP" altLang="en-US" sz="2000" dirty="0">
                  <a:solidFill>
                    <a:prstClr val="black"/>
                  </a:solidFill>
                  <a:latin typeface="Comic Sans MS" panose="030F0702030302020204" pitchFamily="66" charset="0"/>
                  <a:ea typeface="HG丸ｺﾞｼｯｸM-PRO" pitchFamily="50" charset="-128"/>
                  <a:cs typeface="Times New Roman" pitchFamily="18" charset="0"/>
                </a:rPr>
                <a:t>線発生！</a:t>
              </a:r>
            </a:p>
          </p:txBody>
        </p:sp>
        <p:cxnSp>
          <p:nvCxnSpPr>
            <p:cNvPr id="170" name="直線矢印コネクタ 169"/>
            <p:cNvCxnSpPr/>
            <p:nvPr/>
          </p:nvCxnSpPr>
          <p:spPr>
            <a:xfrm>
              <a:off x="2204510" y="5067468"/>
              <a:ext cx="855322" cy="701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1" name="テキスト ボックス 170"/>
            <p:cNvSpPr txBox="1"/>
            <p:nvPr/>
          </p:nvSpPr>
          <p:spPr>
            <a:xfrm>
              <a:off x="103340" y="4544352"/>
              <a:ext cx="2078914" cy="707886"/>
            </a:xfrm>
            <a:prstGeom prst="rect">
              <a:avLst/>
            </a:prstGeom>
            <a:noFill/>
            <a:ln>
              <a:solidFill>
                <a:srgbClr val="00B050"/>
              </a:solidFill>
              <a:prstDash val="dash"/>
            </a:ln>
          </p:spPr>
          <p:txBody>
            <a:bodyPr wrap="square" rtlCol="0">
              <a:spAutoFit/>
            </a:bodyPr>
            <a:lstStyle/>
            <a:p>
              <a:pPr>
                <a:spcBef>
                  <a:spcPts val="600"/>
                </a:spcBef>
              </a:pPr>
              <a:r>
                <a:rPr lang="ja-JP" altLang="en-US" sz="2000" dirty="0">
                  <a:solidFill>
                    <a:prstClr val="black"/>
                  </a:solidFill>
                  <a:latin typeface="Comic Sans MS" panose="030F0702030302020204" pitchFamily="66" charset="0"/>
                  <a:ea typeface="HG丸ｺﾞｼｯｸM-PRO" pitchFamily="50" charset="-128"/>
                  <a:cs typeface="Times New Roman" pitchFamily="18" charset="0"/>
                </a:rPr>
                <a:t>ホールボディ　カウンタで測定</a:t>
              </a:r>
            </a:p>
          </p:txBody>
        </p:sp>
      </p:grpSp>
      <p:sp>
        <p:nvSpPr>
          <p:cNvPr id="173" name="テキスト ボックス 172"/>
          <p:cNvSpPr txBox="1"/>
          <p:nvPr/>
        </p:nvSpPr>
        <p:spPr>
          <a:xfrm>
            <a:off x="87920" y="5524490"/>
            <a:ext cx="2539864" cy="784830"/>
          </a:xfrm>
          <a:prstGeom prst="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a:spcBef>
                <a:spcPts val="600"/>
              </a:spcBef>
            </a:pPr>
            <a:r>
              <a:rPr lang="ja-JP" altLang="en-US" sz="2000" dirty="0">
                <a:solidFill>
                  <a:prstClr val="white"/>
                </a:solidFill>
                <a:latin typeface="Comic Sans MS" panose="030F0702030302020204" pitchFamily="66" charset="0"/>
                <a:ea typeface="HG丸ｺﾞｼｯｸM-PRO" pitchFamily="50" charset="-128"/>
                <a:cs typeface="Times New Roman" pitchFamily="18" charset="0"/>
              </a:rPr>
              <a:t>（注意）</a:t>
            </a:r>
            <a:endParaRPr lang="en-US" altLang="ja-JP" sz="2000" dirty="0">
              <a:solidFill>
                <a:prstClr val="white"/>
              </a:solidFill>
              <a:latin typeface="Comic Sans MS" panose="030F0702030302020204" pitchFamily="66" charset="0"/>
              <a:ea typeface="HG丸ｺﾞｼｯｸM-PRO" pitchFamily="50" charset="-128"/>
              <a:cs typeface="Times New Roman" pitchFamily="18" charset="0"/>
            </a:endParaRPr>
          </a:p>
          <a:p>
            <a:pPr>
              <a:spcBef>
                <a:spcPts val="600"/>
              </a:spcBef>
            </a:pPr>
            <a:r>
              <a:rPr lang="en-US" altLang="ja-JP" sz="2000" dirty="0">
                <a:solidFill>
                  <a:prstClr val="white"/>
                </a:solidFill>
                <a:latin typeface="Comic Sans MS" panose="030F0702030302020204" pitchFamily="66" charset="0"/>
                <a:ea typeface="HG丸ｺﾞｼｯｸM-PRO" pitchFamily="50" charset="-128"/>
                <a:cs typeface="Times New Roman" pitchFamily="18" charset="0"/>
              </a:rPr>
              <a:t>α</a:t>
            </a:r>
            <a:r>
              <a:rPr lang="ja-JP" altLang="en-US" sz="2000" dirty="0">
                <a:solidFill>
                  <a:prstClr val="white"/>
                </a:solidFill>
                <a:latin typeface="Comic Sans MS" panose="030F0702030302020204" pitchFamily="66" charset="0"/>
                <a:ea typeface="HG丸ｺﾞｼｯｸM-PRO" pitchFamily="50" charset="-128"/>
                <a:cs typeface="Times New Roman" pitchFamily="18" charset="0"/>
              </a:rPr>
              <a:t>・</a:t>
            </a:r>
            <a:r>
              <a:rPr lang="en-US" altLang="ja-JP" sz="2000" dirty="0">
                <a:solidFill>
                  <a:prstClr val="white"/>
                </a:solidFill>
                <a:latin typeface="Comic Sans MS" panose="030F0702030302020204" pitchFamily="66" charset="0"/>
                <a:ea typeface="HG丸ｺﾞｼｯｸM-PRO" pitchFamily="50" charset="-128"/>
                <a:cs typeface="Times New Roman" pitchFamily="18" charset="0"/>
              </a:rPr>
              <a:t>β</a:t>
            </a:r>
            <a:r>
              <a:rPr lang="ja-JP" altLang="en-US" sz="2000" dirty="0">
                <a:solidFill>
                  <a:prstClr val="white"/>
                </a:solidFill>
                <a:latin typeface="Comic Sans MS" panose="030F0702030302020204" pitchFamily="66" charset="0"/>
                <a:ea typeface="HG丸ｺﾞｼｯｸM-PRO" pitchFamily="50" charset="-128"/>
                <a:cs typeface="Times New Roman" pitchFamily="18" charset="0"/>
              </a:rPr>
              <a:t>線は測れない！</a:t>
            </a:r>
          </a:p>
        </p:txBody>
      </p:sp>
      <p:sp>
        <p:nvSpPr>
          <p:cNvPr id="201" name="下矢印 200"/>
          <p:cNvSpPr/>
          <p:nvPr/>
        </p:nvSpPr>
        <p:spPr>
          <a:xfrm>
            <a:off x="5208855" y="4439439"/>
            <a:ext cx="1224136" cy="635048"/>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panose="030F0702030302020204" pitchFamily="66" charset="0"/>
            </a:endParaRPr>
          </a:p>
        </p:txBody>
      </p:sp>
      <p:sp>
        <p:nvSpPr>
          <p:cNvPr id="202" name="テキスト ボックス 201"/>
          <p:cNvSpPr txBox="1"/>
          <p:nvPr/>
        </p:nvSpPr>
        <p:spPr>
          <a:xfrm>
            <a:off x="4705522" y="5085184"/>
            <a:ext cx="4186958" cy="1015663"/>
          </a:xfrm>
          <a:prstGeom prst="rect">
            <a:avLst/>
          </a:prstGeom>
          <a:noFill/>
          <a:ln>
            <a:noFill/>
            <a:prstDash val="dash"/>
          </a:ln>
        </p:spPr>
        <p:txBody>
          <a:bodyPr wrap="square" rtlCol="0">
            <a:spAutoFit/>
          </a:bodyPr>
          <a:lstStyle/>
          <a:p>
            <a:pPr>
              <a:spcBef>
                <a:spcPts val="600"/>
              </a:spcBef>
            </a:pPr>
            <a:r>
              <a:rPr lang="ja-JP" altLang="en-US" sz="2000" dirty="0">
                <a:solidFill>
                  <a:prstClr val="black"/>
                </a:solidFill>
                <a:latin typeface="Comic Sans MS" panose="030F0702030302020204" pitchFamily="66" charset="0"/>
                <a:ea typeface="HG丸ｺﾞｼｯｸM-PRO" pitchFamily="50" charset="-128"/>
                <a:cs typeface="Times New Roman" pitchFamily="18" charset="0"/>
              </a:rPr>
              <a:t>排泄率のデータ（</a:t>
            </a:r>
            <a:r>
              <a:rPr lang="en-US" altLang="ja-JP" sz="2000" dirty="0">
                <a:solidFill>
                  <a:prstClr val="black"/>
                </a:solidFill>
                <a:latin typeface="Comic Sans MS" panose="030F0702030302020204" pitchFamily="66" charset="0"/>
                <a:ea typeface="HG丸ｺﾞｼｯｸM-PRO" pitchFamily="50" charset="-128"/>
                <a:cs typeface="Times New Roman" pitchFamily="18" charset="0"/>
              </a:rPr>
              <a:t>ICRP</a:t>
            </a:r>
            <a:r>
              <a:rPr lang="ja-JP" altLang="en-US" sz="2000" dirty="0">
                <a:solidFill>
                  <a:prstClr val="black"/>
                </a:solidFill>
                <a:latin typeface="Comic Sans MS" panose="030F0702030302020204" pitchFamily="66" charset="0"/>
                <a:ea typeface="HG丸ｺﾞｼｯｸM-PRO" pitchFamily="50" charset="-128"/>
                <a:cs typeface="Times New Roman" pitchFamily="18" charset="0"/>
              </a:rPr>
              <a:t>）から摂取量を計算するための基礎データとなる</a:t>
            </a:r>
          </a:p>
        </p:txBody>
      </p:sp>
      <p:sp>
        <p:nvSpPr>
          <p:cNvPr id="203" name="テキスト ボックス 202"/>
          <p:cNvSpPr txBox="1"/>
          <p:nvPr/>
        </p:nvSpPr>
        <p:spPr>
          <a:xfrm>
            <a:off x="5292080" y="6021288"/>
            <a:ext cx="3322862" cy="400110"/>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spcBef>
                <a:spcPts val="600"/>
              </a:spcBef>
            </a:pPr>
            <a:r>
              <a:rPr lang="en-US" altLang="ja-JP" sz="2000" dirty="0">
                <a:solidFill>
                  <a:prstClr val="white"/>
                </a:solidFill>
                <a:latin typeface="Comic Sans MS" panose="030F0702030302020204" pitchFamily="66" charset="0"/>
                <a:ea typeface="HG丸ｺﾞｼｯｸM-PRO" pitchFamily="50" charset="-128"/>
                <a:cs typeface="Times New Roman" pitchFamily="18" charset="0"/>
              </a:rPr>
              <a:t>α</a:t>
            </a:r>
            <a:r>
              <a:rPr lang="ja-JP" altLang="en-US" sz="2000" dirty="0">
                <a:solidFill>
                  <a:prstClr val="white"/>
                </a:solidFill>
                <a:latin typeface="Comic Sans MS" panose="030F0702030302020204" pitchFamily="66" charset="0"/>
                <a:ea typeface="HG丸ｺﾞｼｯｸM-PRO" pitchFamily="50" charset="-128"/>
                <a:cs typeface="Times New Roman" pitchFamily="18" charset="0"/>
              </a:rPr>
              <a:t>・</a:t>
            </a:r>
            <a:r>
              <a:rPr lang="en-US" altLang="ja-JP" sz="2000" dirty="0">
                <a:solidFill>
                  <a:prstClr val="white"/>
                </a:solidFill>
                <a:latin typeface="Comic Sans MS" panose="030F0702030302020204" pitchFamily="66" charset="0"/>
                <a:ea typeface="HG丸ｺﾞｼｯｸM-PRO" pitchFamily="50" charset="-128"/>
                <a:cs typeface="Times New Roman" pitchFamily="18" charset="0"/>
              </a:rPr>
              <a:t>β</a:t>
            </a:r>
            <a:r>
              <a:rPr lang="ja-JP" altLang="en-US" sz="2000" dirty="0">
                <a:solidFill>
                  <a:prstClr val="white"/>
                </a:solidFill>
                <a:latin typeface="Comic Sans MS" panose="030F0702030302020204" pitchFamily="66" charset="0"/>
                <a:ea typeface="HG丸ｺﾞｼｯｸM-PRO" pitchFamily="50" charset="-128"/>
                <a:cs typeface="Times New Roman" pitchFamily="18" charset="0"/>
              </a:rPr>
              <a:t>線も測ることが可能！</a:t>
            </a:r>
          </a:p>
        </p:txBody>
      </p:sp>
    </p:spTree>
    <p:extLst>
      <p:ext uri="{BB962C8B-B14F-4D97-AF65-F5344CB8AC3E}">
        <p14:creationId xmlns:p14="http://schemas.microsoft.com/office/powerpoint/2010/main" val="3743621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dissolve">
                                      <p:cBhvr>
                                        <p:cTn id="11" dur="500"/>
                                        <p:tgtEl>
                                          <p:spTgt spid="1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wipe(left)">
                                      <p:cBhvr>
                                        <p:cTn id="16" dur="500"/>
                                        <p:tgtEl>
                                          <p:spTgt spid="13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dissolv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3"/>
                                        </p:tgtEl>
                                        <p:attrNameLst>
                                          <p:attrName>style.visibility</p:attrName>
                                        </p:attrNameLst>
                                      </p:cBhvr>
                                      <p:to>
                                        <p:strVal val="visible"/>
                                      </p:to>
                                    </p:set>
                                    <p:animEffect transition="in" filter="dissolve">
                                      <p:cBhvr>
                                        <p:cTn id="26" dur="500"/>
                                        <p:tgtEl>
                                          <p:spTgt spid="17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dissolv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01"/>
                                        </p:tgtEl>
                                        <p:attrNameLst>
                                          <p:attrName>style.visibility</p:attrName>
                                        </p:attrNameLst>
                                      </p:cBhvr>
                                      <p:to>
                                        <p:strVal val="visible"/>
                                      </p:to>
                                    </p:set>
                                    <p:animEffect transition="in" filter="wipe(up)">
                                      <p:cBhvr>
                                        <p:cTn id="36" dur="500"/>
                                        <p:tgtEl>
                                          <p:spTgt spid="201"/>
                                        </p:tgtEl>
                                      </p:cBhvr>
                                    </p:animEffect>
                                  </p:childTnLst>
                                </p:cTn>
                              </p:par>
                            </p:childTnLst>
                          </p:cTn>
                        </p:par>
                        <p:par>
                          <p:cTn id="37" fill="hold">
                            <p:stCondLst>
                              <p:cond delay="500"/>
                            </p:stCondLst>
                            <p:childTnLst>
                              <p:par>
                                <p:cTn id="38" presetID="9" presetClass="entr" presetSubtype="0" fill="hold" grpId="0" nodeType="afterEffect">
                                  <p:stCondLst>
                                    <p:cond delay="0"/>
                                  </p:stCondLst>
                                  <p:childTnLst>
                                    <p:set>
                                      <p:cBhvr>
                                        <p:cTn id="39" dur="1" fill="hold">
                                          <p:stCondLst>
                                            <p:cond delay="0"/>
                                          </p:stCondLst>
                                        </p:cTn>
                                        <p:tgtEl>
                                          <p:spTgt spid="202"/>
                                        </p:tgtEl>
                                        <p:attrNameLst>
                                          <p:attrName>style.visibility</p:attrName>
                                        </p:attrNameLst>
                                      </p:cBhvr>
                                      <p:to>
                                        <p:strVal val="visible"/>
                                      </p:to>
                                    </p:set>
                                    <p:animEffect transition="in" filter="dissolve">
                                      <p:cBhvr>
                                        <p:cTn id="40" dur="500"/>
                                        <p:tgtEl>
                                          <p:spTgt spid="202"/>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03"/>
                                        </p:tgtEl>
                                        <p:attrNameLst>
                                          <p:attrName>style.visibility</p:attrName>
                                        </p:attrNameLst>
                                      </p:cBhvr>
                                      <p:to>
                                        <p:strVal val="visible"/>
                                      </p:to>
                                    </p:set>
                                    <p:animEffect transition="in" filter="dissolve">
                                      <p:cBhvr>
                                        <p:cTn id="45"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38" grpId="0"/>
      <p:bldP spid="173" grpId="0" animBg="1"/>
      <p:bldP spid="201" grpId="0" animBg="1"/>
      <p:bldP spid="202" grpId="0"/>
      <p:bldP spid="20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 name="Rectangle 81"/>
          <p:cNvSpPr>
            <a:spLocks noChangeArrowheads="1"/>
          </p:cNvSpPr>
          <p:nvPr/>
        </p:nvSpPr>
        <p:spPr bwMode="auto">
          <a:xfrm>
            <a:off x="446739" y="5972586"/>
            <a:ext cx="8229717" cy="772716"/>
          </a:xfrm>
          <a:prstGeom prst="rect">
            <a:avLst/>
          </a:prstGeom>
          <a:solidFill>
            <a:schemeClr val="bg1"/>
          </a:solidFill>
          <a:ln w="19050">
            <a:solidFill>
              <a:srgbClr val="FF0000"/>
            </a:solidFill>
            <a:miter lim="800000"/>
            <a:headEnd/>
            <a:tailEnd/>
          </a:ln>
        </p:spPr>
        <p:txBody>
          <a:bodyPr wrap="none" anchor="ctr"/>
          <a:lstStyle/>
          <a:p>
            <a:pPr fontAlgn="base">
              <a:spcBef>
                <a:spcPct val="0"/>
              </a:spcBef>
              <a:spcAft>
                <a:spcPct val="0"/>
              </a:spcAft>
            </a:pPr>
            <a:endParaRPr lang="ja-JP" altLang="en-US" sz="2400" dirty="0">
              <a:solidFill>
                <a:srgbClr val="FFFFFF"/>
              </a:solidFill>
            </a:endParaRPr>
          </a:p>
        </p:txBody>
      </p:sp>
      <p:sp>
        <p:nvSpPr>
          <p:cNvPr id="128" name="テキスト ボックス 127"/>
          <p:cNvSpPr txBox="1"/>
          <p:nvPr/>
        </p:nvSpPr>
        <p:spPr>
          <a:xfrm>
            <a:off x="323528" y="149731"/>
            <a:ext cx="8712968" cy="830997"/>
          </a:xfrm>
          <a:prstGeom prst="rect">
            <a:avLst/>
          </a:prstGeom>
          <a:noFill/>
        </p:spPr>
        <p:txBody>
          <a:bodyPr wrap="square" rtlCol="0">
            <a:spAutoFit/>
          </a:bodyPr>
          <a:lstStyle/>
          <a:p>
            <a:pPr marL="252000" indent="-252000">
              <a:spcBef>
                <a:spcPts val="600"/>
              </a:spcBef>
              <a:buFont typeface="Arial" pitchFamily="34" charset="0"/>
              <a:buChar char="•"/>
            </a:pPr>
            <a:r>
              <a:rPr lang="ja-JP" altLang="en-US" sz="2400" dirty="0">
                <a:solidFill>
                  <a:prstClr val="black"/>
                </a:solidFill>
                <a:latin typeface="Comic Sans MS" panose="030F0702030302020204" pitchFamily="66" charset="0"/>
                <a:ea typeface="HG丸ｺﾞｼｯｸM-PRO" pitchFamily="50" charset="-128"/>
                <a:cs typeface="Times New Roman" pitchFamily="18" charset="0"/>
              </a:rPr>
              <a:t>測定はできた！</a:t>
            </a:r>
            <a:r>
              <a:rPr lang="en-US" altLang="ja-JP" sz="2400" dirty="0">
                <a:solidFill>
                  <a:prstClr val="black"/>
                </a:solidFill>
                <a:latin typeface="Comic Sans MS" panose="030F0702030302020204" pitchFamily="66" charset="0"/>
                <a:ea typeface="HG丸ｺﾞｼｯｸM-PRO" pitchFamily="50" charset="-128"/>
                <a:cs typeface="Times New Roman" pitchFamily="18" charset="0"/>
              </a:rPr>
              <a:t>---</a:t>
            </a:r>
            <a:r>
              <a:rPr lang="ja-JP" altLang="en-US" sz="2400" dirty="0">
                <a:solidFill>
                  <a:prstClr val="black"/>
                </a:solidFill>
                <a:latin typeface="Comic Sans MS" panose="030F0702030302020204" pitchFamily="66" charset="0"/>
                <a:ea typeface="HG丸ｺﾞｼｯｸM-PRO" pitchFamily="50" charset="-128"/>
                <a:cs typeface="Times New Roman" pitchFamily="18" charset="0"/>
              </a:rPr>
              <a:t>しかし、</a:t>
            </a:r>
            <a:r>
              <a:rPr lang="ja-JP" altLang="en-US" sz="2400" b="1" dirty="0">
                <a:solidFill>
                  <a:srgbClr val="FF0000"/>
                </a:solidFill>
                <a:latin typeface="Comic Sans MS" panose="030F0702030302020204" pitchFamily="66" charset="0"/>
                <a:ea typeface="HG丸ｺﾞｼｯｸM-PRO" pitchFamily="50" charset="-128"/>
                <a:cs typeface="Times New Roman" pitchFamily="18" charset="0"/>
              </a:rPr>
              <a:t>内部被ばくの場合は測定値から被ばく線量は直結しない！</a:t>
            </a:r>
          </a:p>
        </p:txBody>
      </p:sp>
      <p:sp>
        <p:nvSpPr>
          <p:cNvPr id="7" name="曲折矢印 6"/>
          <p:cNvSpPr/>
          <p:nvPr/>
        </p:nvSpPr>
        <p:spPr>
          <a:xfrm flipV="1">
            <a:off x="347571" y="974923"/>
            <a:ext cx="720080" cy="639493"/>
          </a:xfrm>
          <a:prstGeom prst="bentArrow">
            <a:avLst>
              <a:gd name="adj1" fmla="val 39480"/>
              <a:gd name="adj2" fmla="val 40385"/>
              <a:gd name="adj3" fmla="val 46720"/>
              <a:gd name="adj4" fmla="val 43750"/>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9" name="正方形/長方形 8"/>
          <p:cNvSpPr/>
          <p:nvPr/>
        </p:nvSpPr>
        <p:spPr>
          <a:xfrm>
            <a:off x="926030" y="1167135"/>
            <a:ext cx="1723549" cy="461665"/>
          </a:xfrm>
          <a:prstGeom prst="rect">
            <a:avLst/>
          </a:prstGeom>
        </p:spPr>
        <p:txBody>
          <a:bodyPr wrap="none">
            <a:spAutoFit/>
          </a:bodyPr>
          <a:lstStyle/>
          <a:p>
            <a:r>
              <a:rPr lang="ja-JP" altLang="en-US" sz="2400" dirty="0">
                <a:solidFill>
                  <a:prstClr val="black"/>
                </a:solidFill>
                <a:latin typeface="Comic Sans MS" panose="030F0702030302020204" pitchFamily="66" charset="0"/>
                <a:ea typeface="HG丸ｺﾞｼｯｸM-PRO" pitchFamily="50" charset="-128"/>
                <a:cs typeface="Times New Roman" pitchFamily="18" charset="0"/>
              </a:rPr>
              <a:t>（ナゼ？）</a:t>
            </a:r>
            <a:endParaRPr lang="ja-JP" altLang="en-US" sz="2400" dirty="0">
              <a:solidFill>
                <a:prstClr val="black"/>
              </a:solidFill>
            </a:endParaRPr>
          </a:p>
        </p:txBody>
      </p:sp>
      <p:grpSp>
        <p:nvGrpSpPr>
          <p:cNvPr id="14" name="グループ化 13"/>
          <p:cNvGrpSpPr/>
          <p:nvPr/>
        </p:nvGrpSpPr>
        <p:grpSpPr>
          <a:xfrm>
            <a:off x="467544" y="1700808"/>
            <a:ext cx="3672408" cy="3888432"/>
            <a:chOff x="467544" y="1700808"/>
            <a:chExt cx="3672408" cy="3888432"/>
          </a:xfrm>
        </p:grpSpPr>
        <p:grpSp>
          <p:nvGrpSpPr>
            <p:cNvPr id="6" name="グループ化 5"/>
            <p:cNvGrpSpPr/>
            <p:nvPr/>
          </p:nvGrpSpPr>
          <p:grpSpPr>
            <a:xfrm>
              <a:off x="1430853" y="1913157"/>
              <a:ext cx="1730045" cy="2577985"/>
              <a:chOff x="755576" y="910716"/>
              <a:chExt cx="1730045" cy="2577985"/>
            </a:xfrm>
          </p:grpSpPr>
          <p:grpSp>
            <p:nvGrpSpPr>
              <p:cNvPr id="77" name="グループ化 63"/>
              <p:cNvGrpSpPr/>
              <p:nvPr/>
            </p:nvGrpSpPr>
            <p:grpSpPr>
              <a:xfrm>
                <a:off x="755576" y="910716"/>
                <a:ext cx="1730045" cy="2577985"/>
                <a:chOff x="3015153" y="1844824"/>
                <a:chExt cx="3141023" cy="4680520"/>
              </a:xfrm>
            </p:grpSpPr>
            <p:sp>
              <p:nvSpPr>
                <p:cNvPr id="78" name="フリーフォーム 77"/>
                <p:cNvSpPr/>
                <p:nvPr/>
              </p:nvSpPr>
              <p:spPr>
                <a:xfrm>
                  <a:off x="3015153" y="1844824"/>
                  <a:ext cx="3141023" cy="4680520"/>
                </a:xfrm>
                <a:custGeom>
                  <a:avLst/>
                  <a:gdLst>
                    <a:gd name="connsiteX0" fmla="*/ 1090551 w 3141023"/>
                    <a:gd name="connsiteY0" fmla="*/ 579911 h 4706587"/>
                    <a:gd name="connsiteX1" fmla="*/ 1126177 w 3141023"/>
                    <a:gd name="connsiteY1" fmla="*/ 247402 h 4706587"/>
                    <a:gd name="connsiteX2" fmla="*/ 1363683 w 3141023"/>
                    <a:gd name="connsiteY2" fmla="*/ 57397 h 4706587"/>
                    <a:gd name="connsiteX3" fmla="*/ 1672442 w 3141023"/>
                    <a:gd name="connsiteY3" fmla="*/ 9896 h 4706587"/>
                    <a:gd name="connsiteX4" fmla="*/ 2004951 w 3141023"/>
                    <a:gd name="connsiteY4" fmla="*/ 116774 h 4706587"/>
                    <a:gd name="connsiteX5" fmla="*/ 2099953 w 3141023"/>
                    <a:gd name="connsiteY5" fmla="*/ 401781 h 4706587"/>
                    <a:gd name="connsiteX6" fmla="*/ 2099953 w 3141023"/>
                    <a:gd name="connsiteY6" fmla="*/ 615537 h 4706587"/>
                    <a:gd name="connsiteX7" fmla="*/ 2135579 w 3141023"/>
                    <a:gd name="connsiteY7" fmla="*/ 568036 h 4706587"/>
                    <a:gd name="connsiteX8" fmla="*/ 2183080 w 3141023"/>
                    <a:gd name="connsiteY8" fmla="*/ 651163 h 4706587"/>
                    <a:gd name="connsiteX9" fmla="*/ 2183080 w 3141023"/>
                    <a:gd name="connsiteY9" fmla="*/ 722415 h 4706587"/>
                    <a:gd name="connsiteX10" fmla="*/ 2135579 w 3141023"/>
                    <a:gd name="connsiteY10" fmla="*/ 817418 h 4706587"/>
                    <a:gd name="connsiteX11" fmla="*/ 2111829 w 3141023"/>
                    <a:gd name="connsiteY11" fmla="*/ 876794 h 4706587"/>
                    <a:gd name="connsiteX12" fmla="*/ 2040577 w 3141023"/>
                    <a:gd name="connsiteY12" fmla="*/ 888670 h 4706587"/>
                    <a:gd name="connsiteX13" fmla="*/ 2004951 w 3141023"/>
                    <a:gd name="connsiteY13" fmla="*/ 995548 h 4706587"/>
                    <a:gd name="connsiteX14" fmla="*/ 1945574 w 3141023"/>
                    <a:gd name="connsiteY14" fmla="*/ 1078675 h 4706587"/>
                    <a:gd name="connsiteX15" fmla="*/ 1933699 w 3141023"/>
                    <a:gd name="connsiteY15" fmla="*/ 1173677 h 4706587"/>
                    <a:gd name="connsiteX16" fmla="*/ 1945574 w 3141023"/>
                    <a:gd name="connsiteY16" fmla="*/ 1256805 h 4706587"/>
                    <a:gd name="connsiteX17" fmla="*/ 1969325 w 3141023"/>
                    <a:gd name="connsiteY17" fmla="*/ 1316181 h 4706587"/>
                    <a:gd name="connsiteX18" fmla="*/ 2052452 w 3141023"/>
                    <a:gd name="connsiteY18" fmla="*/ 1351807 h 4706587"/>
                    <a:gd name="connsiteX19" fmla="*/ 2194956 w 3141023"/>
                    <a:gd name="connsiteY19" fmla="*/ 1446810 h 4706587"/>
                    <a:gd name="connsiteX20" fmla="*/ 2301834 w 3141023"/>
                    <a:gd name="connsiteY20" fmla="*/ 1506187 h 4706587"/>
                    <a:gd name="connsiteX21" fmla="*/ 2479964 w 3141023"/>
                    <a:gd name="connsiteY21" fmla="*/ 1529937 h 4706587"/>
                    <a:gd name="connsiteX22" fmla="*/ 2610592 w 3141023"/>
                    <a:gd name="connsiteY22" fmla="*/ 1601189 h 4706587"/>
                    <a:gd name="connsiteX23" fmla="*/ 2753096 w 3141023"/>
                    <a:gd name="connsiteY23" fmla="*/ 1767444 h 4706587"/>
                    <a:gd name="connsiteX24" fmla="*/ 2764971 w 3141023"/>
                    <a:gd name="connsiteY24" fmla="*/ 1814945 h 4706587"/>
                    <a:gd name="connsiteX25" fmla="*/ 2812473 w 3141023"/>
                    <a:gd name="connsiteY25" fmla="*/ 1981199 h 4706587"/>
                    <a:gd name="connsiteX26" fmla="*/ 2836223 w 3141023"/>
                    <a:gd name="connsiteY26" fmla="*/ 2183080 h 4706587"/>
                    <a:gd name="connsiteX27" fmla="*/ 2824348 w 3141023"/>
                    <a:gd name="connsiteY27" fmla="*/ 2278083 h 4706587"/>
                    <a:gd name="connsiteX28" fmla="*/ 2800597 w 3141023"/>
                    <a:gd name="connsiteY28" fmla="*/ 2325584 h 4706587"/>
                    <a:gd name="connsiteX29" fmla="*/ 2848099 w 3141023"/>
                    <a:gd name="connsiteY29" fmla="*/ 2444337 h 4706587"/>
                    <a:gd name="connsiteX30" fmla="*/ 2871849 w 3141023"/>
                    <a:gd name="connsiteY30" fmla="*/ 2776846 h 4706587"/>
                    <a:gd name="connsiteX31" fmla="*/ 2800597 w 3141023"/>
                    <a:gd name="connsiteY31" fmla="*/ 3216233 h 4706587"/>
                    <a:gd name="connsiteX32" fmla="*/ 2824348 w 3141023"/>
                    <a:gd name="connsiteY32" fmla="*/ 3311236 h 4706587"/>
                    <a:gd name="connsiteX33" fmla="*/ 2871849 w 3141023"/>
                    <a:gd name="connsiteY33" fmla="*/ 3441864 h 4706587"/>
                    <a:gd name="connsiteX34" fmla="*/ 2907475 w 3141023"/>
                    <a:gd name="connsiteY34" fmla="*/ 3608119 h 4706587"/>
                    <a:gd name="connsiteX35" fmla="*/ 2871849 w 3141023"/>
                    <a:gd name="connsiteY35" fmla="*/ 3774374 h 4706587"/>
                    <a:gd name="connsiteX36" fmla="*/ 2848099 w 3141023"/>
                    <a:gd name="connsiteY36" fmla="*/ 3976254 h 4706587"/>
                    <a:gd name="connsiteX37" fmla="*/ 2848099 w 3141023"/>
                    <a:gd name="connsiteY37" fmla="*/ 4047506 h 4706587"/>
                    <a:gd name="connsiteX38" fmla="*/ 2848099 w 3141023"/>
                    <a:gd name="connsiteY38" fmla="*/ 4106883 h 4706587"/>
                    <a:gd name="connsiteX39" fmla="*/ 2954977 w 3141023"/>
                    <a:gd name="connsiteY39" fmla="*/ 4261262 h 4706587"/>
                    <a:gd name="connsiteX40" fmla="*/ 3014353 w 3141023"/>
                    <a:gd name="connsiteY40" fmla="*/ 4427516 h 4706587"/>
                    <a:gd name="connsiteX41" fmla="*/ 3073730 w 3141023"/>
                    <a:gd name="connsiteY41" fmla="*/ 4593771 h 4706587"/>
                    <a:gd name="connsiteX42" fmla="*/ 2610592 w 3141023"/>
                    <a:gd name="connsiteY42" fmla="*/ 4558145 h 4706587"/>
                    <a:gd name="connsiteX43" fmla="*/ 2610592 w 3141023"/>
                    <a:gd name="connsiteY43" fmla="*/ 4130633 h 4706587"/>
                    <a:gd name="connsiteX44" fmla="*/ 2515590 w 3141023"/>
                    <a:gd name="connsiteY44" fmla="*/ 3821875 h 4706587"/>
                    <a:gd name="connsiteX45" fmla="*/ 2491839 w 3141023"/>
                    <a:gd name="connsiteY45" fmla="*/ 3382488 h 4706587"/>
                    <a:gd name="connsiteX46" fmla="*/ 2527465 w 3141023"/>
                    <a:gd name="connsiteY46" fmla="*/ 3121231 h 4706587"/>
                    <a:gd name="connsiteX47" fmla="*/ 2432462 w 3141023"/>
                    <a:gd name="connsiteY47" fmla="*/ 2658093 h 4706587"/>
                    <a:gd name="connsiteX48" fmla="*/ 2420587 w 3141023"/>
                    <a:gd name="connsiteY48" fmla="*/ 2919350 h 4706587"/>
                    <a:gd name="connsiteX49" fmla="*/ 2337460 w 3141023"/>
                    <a:gd name="connsiteY49" fmla="*/ 3370612 h 4706587"/>
                    <a:gd name="connsiteX50" fmla="*/ 2301834 w 3141023"/>
                    <a:gd name="connsiteY50" fmla="*/ 3524992 h 4706587"/>
                    <a:gd name="connsiteX51" fmla="*/ 2349335 w 3141023"/>
                    <a:gd name="connsiteY51" fmla="*/ 3857501 h 4706587"/>
                    <a:gd name="connsiteX52" fmla="*/ 2408712 w 3141023"/>
                    <a:gd name="connsiteY52" fmla="*/ 4344389 h 4706587"/>
                    <a:gd name="connsiteX53" fmla="*/ 2361210 w 3141023"/>
                    <a:gd name="connsiteY53" fmla="*/ 4665023 h 4706587"/>
                    <a:gd name="connsiteX54" fmla="*/ 2135579 w 3141023"/>
                    <a:gd name="connsiteY54" fmla="*/ 4593771 h 4706587"/>
                    <a:gd name="connsiteX55" fmla="*/ 781792 w 3141023"/>
                    <a:gd name="connsiteY55" fmla="*/ 4581896 h 4706587"/>
                    <a:gd name="connsiteX56" fmla="*/ 781792 w 3141023"/>
                    <a:gd name="connsiteY56" fmla="*/ 4570020 h 4706587"/>
                    <a:gd name="connsiteX57" fmla="*/ 746166 w 3141023"/>
                    <a:gd name="connsiteY57" fmla="*/ 4356264 h 4706587"/>
                    <a:gd name="connsiteX58" fmla="*/ 758042 w 3141023"/>
                    <a:gd name="connsiteY58" fmla="*/ 4213761 h 4706587"/>
                    <a:gd name="connsiteX59" fmla="*/ 817418 w 3141023"/>
                    <a:gd name="connsiteY59" fmla="*/ 3714997 h 4706587"/>
                    <a:gd name="connsiteX60" fmla="*/ 876795 w 3141023"/>
                    <a:gd name="connsiteY60" fmla="*/ 3536867 h 4706587"/>
                    <a:gd name="connsiteX61" fmla="*/ 853044 w 3141023"/>
                    <a:gd name="connsiteY61" fmla="*/ 3311236 h 4706587"/>
                    <a:gd name="connsiteX62" fmla="*/ 793667 w 3141023"/>
                    <a:gd name="connsiteY62" fmla="*/ 3049979 h 4706587"/>
                    <a:gd name="connsiteX63" fmla="*/ 746166 w 3141023"/>
                    <a:gd name="connsiteY63" fmla="*/ 2788722 h 4706587"/>
                    <a:gd name="connsiteX64" fmla="*/ 722416 w 3141023"/>
                    <a:gd name="connsiteY64" fmla="*/ 2658093 h 4706587"/>
                    <a:gd name="connsiteX65" fmla="*/ 674914 w 3141023"/>
                    <a:gd name="connsiteY65" fmla="*/ 3382488 h 4706587"/>
                    <a:gd name="connsiteX66" fmla="*/ 674914 w 3141023"/>
                    <a:gd name="connsiteY66" fmla="*/ 3536867 h 4706587"/>
                    <a:gd name="connsiteX67" fmla="*/ 639288 w 3141023"/>
                    <a:gd name="connsiteY67" fmla="*/ 3714997 h 4706587"/>
                    <a:gd name="connsiteX68" fmla="*/ 627413 w 3141023"/>
                    <a:gd name="connsiteY68" fmla="*/ 3940628 h 4706587"/>
                    <a:gd name="connsiteX69" fmla="*/ 556161 w 3141023"/>
                    <a:gd name="connsiteY69" fmla="*/ 4166259 h 4706587"/>
                    <a:gd name="connsiteX70" fmla="*/ 556161 w 3141023"/>
                    <a:gd name="connsiteY70" fmla="*/ 4332514 h 4706587"/>
                    <a:gd name="connsiteX71" fmla="*/ 532410 w 3141023"/>
                    <a:gd name="connsiteY71" fmla="*/ 4617522 h 4706587"/>
                    <a:gd name="connsiteX72" fmla="*/ 57397 w 3141023"/>
                    <a:gd name="connsiteY72" fmla="*/ 4605646 h 4706587"/>
                    <a:gd name="connsiteX73" fmla="*/ 188026 w 3141023"/>
                    <a:gd name="connsiteY73" fmla="*/ 4249387 h 4706587"/>
                    <a:gd name="connsiteX74" fmla="*/ 283029 w 3141023"/>
                    <a:gd name="connsiteY74" fmla="*/ 4083132 h 4706587"/>
                    <a:gd name="connsiteX75" fmla="*/ 306779 w 3141023"/>
                    <a:gd name="connsiteY75" fmla="*/ 3726872 h 4706587"/>
                    <a:gd name="connsiteX76" fmla="*/ 283029 w 3141023"/>
                    <a:gd name="connsiteY76" fmla="*/ 3465615 h 4706587"/>
                    <a:gd name="connsiteX77" fmla="*/ 283029 w 3141023"/>
                    <a:gd name="connsiteY77" fmla="*/ 3287485 h 4706587"/>
                    <a:gd name="connsiteX78" fmla="*/ 354280 w 3141023"/>
                    <a:gd name="connsiteY78" fmla="*/ 3121231 h 4706587"/>
                    <a:gd name="connsiteX79" fmla="*/ 330530 w 3141023"/>
                    <a:gd name="connsiteY79" fmla="*/ 2776846 h 4706587"/>
                    <a:gd name="connsiteX80" fmla="*/ 318654 w 3141023"/>
                    <a:gd name="connsiteY80" fmla="*/ 2539340 h 4706587"/>
                    <a:gd name="connsiteX81" fmla="*/ 378031 w 3141023"/>
                    <a:gd name="connsiteY81" fmla="*/ 2278083 h 4706587"/>
                    <a:gd name="connsiteX82" fmla="*/ 354280 w 3141023"/>
                    <a:gd name="connsiteY82" fmla="*/ 1969324 h 4706587"/>
                    <a:gd name="connsiteX83" fmla="*/ 449283 w 3141023"/>
                    <a:gd name="connsiteY83" fmla="*/ 1696192 h 4706587"/>
                    <a:gd name="connsiteX84" fmla="*/ 568036 w 3141023"/>
                    <a:gd name="connsiteY84" fmla="*/ 1565563 h 4706587"/>
                    <a:gd name="connsiteX85" fmla="*/ 769917 w 3141023"/>
                    <a:gd name="connsiteY85" fmla="*/ 1470561 h 4706587"/>
                    <a:gd name="connsiteX86" fmla="*/ 900545 w 3141023"/>
                    <a:gd name="connsiteY86" fmla="*/ 1482436 h 4706587"/>
                    <a:gd name="connsiteX87" fmla="*/ 1268680 w 3141023"/>
                    <a:gd name="connsiteY87" fmla="*/ 1256805 h 4706587"/>
                    <a:gd name="connsiteX88" fmla="*/ 1185553 w 3141023"/>
                    <a:gd name="connsiteY88" fmla="*/ 888670 h 4706587"/>
                    <a:gd name="connsiteX89" fmla="*/ 1161803 w 3141023"/>
                    <a:gd name="connsiteY89" fmla="*/ 888670 h 4706587"/>
                    <a:gd name="connsiteX90" fmla="*/ 1090551 w 3141023"/>
                    <a:gd name="connsiteY90" fmla="*/ 876794 h 4706587"/>
                    <a:gd name="connsiteX91" fmla="*/ 1031174 w 3141023"/>
                    <a:gd name="connsiteY91" fmla="*/ 734290 h 4706587"/>
                    <a:gd name="connsiteX92" fmla="*/ 1031174 w 3141023"/>
                    <a:gd name="connsiteY92" fmla="*/ 615537 h 4706587"/>
                    <a:gd name="connsiteX93" fmla="*/ 1090551 w 3141023"/>
                    <a:gd name="connsiteY93" fmla="*/ 579911 h 4706587"/>
                    <a:gd name="connsiteX0" fmla="*/ 1090551 w 3141023"/>
                    <a:gd name="connsiteY0" fmla="*/ 579911 h 4706587"/>
                    <a:gd name="connsiteX1" fmla="*/ 1126177 w 3141023"/>
                    <a:gd name="connsiteY1" fmla="*/ 247402 h 4706587"/>
                    <a:gd name="connsiteX2" fmla="*/ 1363683 w 3141023"/>
                    <a:gd name="connsiteY2" fmla="*/ 57397 h 4706587"/>
                    <a:gd name="connsiteX3" fmla="*/ 1672442 w 3141023"/>
                    <a:gd name="connsiteY3" fmla="*/ 9896 h 4706587"/>
                    <a:gd name="connsiteX4" fmla="*/ 2004951 w 3141023"/>
                    <a:gd name="connsiteY4" fmla="*/ 116774 h 4706587"/>
                    <a:gd name="connsiteX5" fmla="*/ 2099953 w 3141023"/>
                    <a:gd name="connsiteY5" fmla="*/ 401781 h 4706587"/>
                    <a:gd name="connsiteX6" fmla="*/ 2099953 w 3141023"/>
                    <a:gd name="connsiteY6" fmla="*/ 615537 h 4706587"/>
                    <a:gd name="connsiteX7" fmla="*/ 2135579 w 3141023"/>
                    <a:gd name="connsiteY7" fmla="*/ 568036 h 4706587"/>
                    <a:gd name="connsiteX8" fmla="*/ 2183080 w 3141023"/>
                    <a:gd name="connsiteY8" fmla="*/ 651163 h 4706587"/>
                    <a:gd name="connsiteX9" fmla="*/ 2183080 w 3141023"/>
                    <a:gd name="connsiteY9" fmla="*/ 722415 h 4706587"/>
                    <a:gd name="connsiteX10" fmla="*/ 2135579 w 3141023"/>
                    <a:gd name="connsiteY10" fmla="*/ 817418 h 4706587"/>
                    <a:gd name="connsiteX11" fmla="*/ 2111829 w 3141023"/>
                    <a:gd name="connsiteY11" fmla="*/ 876794 h 4706587"/>
                    <a:gd name="connsiteX12" fmla="*/ 2040577 w 3141023"/>
                    <a:gd name="connsiteY12" fmla="*/ 888670 h 4706587"/>
                    <a:gd name="connsiteX13" fmla="*/ 2004951 w 3141023"/>
                    <a:gd name="connsiteY13" fmla="*/ 995548 h 4706587"/>
                    <a:gd name="connsiteX14" fmla="*/ 1945574 w 3141023"/>
                    <a:gd name="connsiteY14" fmla="*/ 1078675 h 4706587"/>
                    <a:gd name="connsiteX15" fmla="*/ 1933699 w 3141023"/>
                    <a:gd name="connsiteY15" fmla="*/ 1173677 h 4706587"/>
                    <a:gd name="connsiteX16" fmla="*/ 1945574 w 3141023"/>
                    <a:gd name="connsiteY16" fmla="*/ 1256805 h 4706587"/>
                    <a:gd name="connsiteX17" fmla="*/ 1969325 w 3141023"/>
                    <a:gd name="connsiteY17" fmla="*/ 1316181 h 4706587"/>
                    <a:gd name="connsiteX18" fmla="*/ 2052452 w 3141023"/>
                    <a:gd name="connsiteY18" fmla="*/ 1351807 h 4706587"/>
                    <a:gd name="connsiteX19" fmla="*/ 2194956 w 3141023"/>
                    <a:gd name="connsiteY19" fmla="*/ 1446810 h 4706587"/>
                    <a:gd name="connsiteX20" fmla="*/ 2301834 w 3141023"/>
                    <a:gd name="connsiteY20" fmla="*/ 1506187 h 4706587"/>
                    <a:gd name="connsiteX21" fmla="*/ 2479964 w 3141023"/>
                    <a:gd name="connsiteY21" fmla="*/ 1529937 h 4706587"/>
                    <a:gd name="connsiteX22" fmla="*/ 2610592 w 3141023"/>
                    <a:gd name="connsiteY22" fmla="*/ 1601189 h 4706587"/>
                    <a:gd name="connsiteX23" fmla="*/ 2753096 w 3141023"/>
                    <a:gd name="connsiteY23" fmla="*/ 1767444 h 4706587"/>
                    <a:gd name="connsiteX24" fmla="*/ 2764971 w 3141023"/>
                    <a:gd name="connsiteY24" fmla="*/ 1814945 h 4706587"/>
                    <a:gd name="connsiteX25" fmla="*/ 2812473 w 3141023"/>
                    <a:gd name="connsiteY25" fmla="*/ 1981199 h 4706587"/>
                    <a:gd name="connsiteX26" fmla="*/ 2836223 w 3141023"/>
                    <a:gd name="connsiteY26" fmla="*/ 2183080 h 4706587"/>
                    <a:gd name="connsiteX27" fmla="*/ 2824348 w 3141023"/>
                    <a:gd name="connsiteY27" fmla="*/ 2278083 h 4706587"/>
                    <a:gd name="connsiteX28" fmla="*/ 2800597 w 3141023"/>
                    <a:gd name="connsiteY28" fmla="*/ 2325584 h 4706587"/>
                    <a:gd name="connsiteX29" fmla="*/ 2848099 w 3141023"/>
                    <a:gd name="connsiteY29" fmla="*/ 2444337 h 4706587"/>
                    <a:gd name="connsiteX30" fmla="*/ 2871849 w 3141023"/>
                    <a:gd name="connsiteY30" fmla="*/ 2776846 h 4706587"/>
                    <a:gd name="connsiteX31" fmla="*/ 2800597 w 3141023"/>
                    <a:gd name="connsiteY31" fmla="*/ 3216233 h 4706587"/>
                    <a:gd name="connsiteX32" fmla="*/ 2824348 w 3141023"/>
                    <a:gd name="connsiteY32" fmla="*/ 3311236 h 4706587"/>
                    <a:gd name="connsiteX33" fmla="*/ 2871849 w 3141023"/>
                    <a:gd name="connsiteY33" fmla="*/ 3441864 h 4706587"/>
                    <a:gd name="connsiteX34" fmla="*/ 2907475 w 3141023"/>
                    <a:gd name="connsiteY34" fmla="*/ 3608119 h 4706587"/>
                    <a:gd name="connsiteX35" fmla="*/ 2871849 w 3141023"/>
                    <a:gd name="connsiteY35" fmla="*/ 3774374 h 4706587"/>
                    <a:gd name="connsiteX36" fmla="*/ 2848099 w 3141023"/>
                    <a:gd name="connsiteY36" fmla="*/ 3976254 h 4706587"/>
                    <a:gd name="connsiteX37" fmla="*/ 2848099 w 3141023"/>
                    <a:gd name="connsiteY37" fmla="*/ 4047506 h 4706587"/>
                    <a:gd name="connsiteX38" fmla="*/ 2848099 w 3141023"/>
                    <a:gd name="connsiteY38" fmla="*/ 4106883 h 4706587"/>
                    <a:gd name="connsiteX39" fmla="*/ 2954977 w 3141023"/>
                    <a:gd name="connsiteY39" fmla="*/ 4261262 h 4706587"/>
                    <a:gd name="connsiteX40" fmla="*/ 3014353 w 3141023"/>
                    <a:gd name="connsiteY40" fmla="*/ 4427516 h 4706587"/>
                    <a:gd name="connsiteX41" fmla="*/ 3073730 w 3141023"/>
                    <a:gd name="connsiteY41" fmla="*/ 4593771 h 4706587"/>
                    <a:gd name="connsiteX42" fmla="*/ 2610592 w 3141023"/>
                    <a:gd name="connsiteY42" fmla="*/ 4558145 h 4706587"/>
                    <a:gd name="connsiteX43" fmla="*/ 2610592 w 3141023"/>
                    <a:gd name="connsiteY43" fmla="*/ 4130633 h 4706587"/>
                    <a:gd name="connsiteX44" fmla="*/ 2515590 w 3141023"/>
                    <a:gd name="connsiteY44" fmla="*/ 3821875 h 4706587"/>
                    <a:gd name="connsiteX45" fmla="*/ 2491839 w 3141023"/>
                    <a:gd name="connsiteY45" fmla="*/ 3382488 h 4706587"/>
                    <a:gd name="connsiteX46" fmla="*/ 2527465 w 3141023"/>
                    <a:gd name="connsiteY46" fmla="*/ 3121231 h 4706587"/>
                    <a:gd name="connsiteX47" fmla="*/ 2432462 w 3141023"/>
                    <a:gd name="connsiteY47" fmla="*/ 2658093 h 4706587"/>
                    <a:gd name="connsiteX48" fmla="*/ 2420587 w 3141023"/>
                    <a:gd name="connsiteY48" fmla="*/ 2919350 h 4706587"/>
                    <a:gd name="connsiteX49" fmla="*/ 2337460 w 3141023"/>
                    <a:gd name="connsiteY49" fmla="*/ 3370612 h 4706587"/>
                    <a:gd name="connsiteX50" fmla="*/ 2301834 w 3141023"/>
                    <a:gd name="connsiteY50" fmla="*/ 3524992 h 4706587"/>
                    <a:gd name="connsiteX51" fmla="*/ 2349335 w 3141023"/>
                    <a:gd name="connsiteY51" fmla="*/ 3857501 h 4706587"/>
                    <a:gd name="connsiteX52" fmla="*/ 2408712 w 3141023"/>
                    <a:gd name="connsiteY52" fmla="*/ 4344389 h 4706587"/>
                    <a:gd name="connsiteX53" fmla="*/ 2361210 w 3141023"/>
                    <a:gd name="connsiteY53" fmla="*/ 4665023 h 4706587"/>
                    <a:gd name="connsiteX54" fmla="*/ 2135579 w 3141023"/>
                    <a:gd name="connsiteY54" fmla="*/ 4593771 h 4706587"/>
                    <a:gd name="connsiteX55" fmla="*/ 781792 w 3141023"/>
                    <a:gd name="connsiteY55" fmla="*/ 4581896 h 4706587"/>
                    <a:gd name="connsiteX56" fmla="*/ 908775 w 3141023"/>
                    <a:gd name="connsiteY56" fmla="*/ 4608512 h 4706587"/>
                    <a:gd name="connsiteX57" fmla="*/ 746166 w 3141023"/>
                    <a:gd name="connsiteY57" fmla="*/ 4356264 h 4706587"/>
                    <a:gd name="connsiteX58" fmla="*/ 758042 w 3141023"/>
                    <a:gd name="connsiteY58" fmla="*/ 4213761 h 4706587"/>
                    <a:gd name="connsiteX59" fmla="*/ 817418 w 3141023"/>
                    <a:gd name="connsiteY59" fmla="*/ 3714997 h 4706587"/>
                    <a:gd name="connsiteX60" fmla="*/ 876795 w 3141023"/>
                    <a:gd name="connsiteY60" fmla="*/ 3536867 h 4706587"/>
                    <a:gd name="connsiteX61" fmla="*/ 853044 w 3141023"/>
                    <a:gd name="connsiteY61" fmla="*/ 3311236 h 4706587"/>
                    <a:gd name="connsiteX62" fmla="*/ 793667 w 3141023"/>
                    <a:gd name="connsiteY62" fmla="*/ 3049979 h 4706587"/>
                    <a:gd name="connsiteX63" fmla="*/ 746166 w 3141023"/>
                    <a:gd name="connsiteY63" fmla="*/ 2788722 h 4706587"/>
                    <a:gd name="connsiteX64" fmla="*/ 722416 w 3141023"/>
                    <a:gd name="connsiteY64" fmla="*/ 2658093 h 4706587"/>
                    <a:gd name="connsiteX65" fmla="*/ 674914 w 3141023"/>
                    <a:gd name="connsiteY65" fmla="*/ 3382488 h 4706587"/>
                    <a:gd name="connsiteX66" fmla="*/ 674914 w 3141023"/>
                    <a:gd name="connsiteY66" fmla="*/ 3536867 h 4706587"/>
                    <a:gd name="connsiteX67" fmla="*/ 639288 w 3141023"/>
                    <a:gd name="connsiteY67" fmla="*/ 3714997 h 4706587"/>
                    <a:gd name="connsiteX68" fmla="*/ 627413 w 3141023"/>
                    <a:gd name="connsiteY68" fmla="*/ 3940628 h 4706587"/>
                    <a:gd name="connsiteX69" fmla="*/ 556161 w 3141023"/>
                    <a:gd name="connsiteY69" fmla="*/ 4166259 h 4706587"/>
                    <a:gd name="connsiteX70" fmla="*/ 556161 w 3141023"/>
                    <a:gd name="connsiteY70" fmla="*/ 4332514 h 4706587"/>
                    <a:gd name="connsiteX71" fmla="*/ 532410 w 3141023"/>
                    <a:gd name="connsiteY71" fmla="*/ 4617522 h 4706587"/>
                    <a:gd name="connsiteX72" fmla="*/ 57397 w 3141023"/>
                    <a:gd name="connsiteY72" fmla="*/ 4605646 h 4706587"/>
                    <a:gd name="connsiteX73" fmla="*/ 188026 w 3141023"/>
                    <a:gd name="connsiteY73" fmla="*/ 4249387 h 4706587"/>
                    <a:gd name="connsiteX74" fmla="*/ 283029 w 3141023"/>
                    <a:gd name="connsiteY74" fmla="*/ 4083132 h 4706587"/>
                    <a:gd name="connsiteX75" fmla="*/ 306779 w 3141023"/>
                    <a:gd name="connsiteY75" fmla="*/ 3726872 h 4706587"/>
                    <a:gd name="connsiteX76" fmla="*/ 283029 w 3141023"/>
                    <a:gd name="connsiteY76" fmla="*/ 3465615 h 4706587"/>
                    <a:gd name="connsiteX77" fmla="*/ 283029 w 3141023"/>
                    <a:gd name="connsiteY77" fmla="*/ 3287485 h 4706587"/>
                    <a:gd name="connsiteX78" fmla="*/ 354280 w 3141023"/>
                    <a:gd name="connsiteY78" fmla="*/ 3121231 h 4706587"/>
                    <a:gd name="connsiteX79" fmla="*/ 330530 w 3141023"/>
                    <a:gd name="connsiteY79" fmla="*/ 2776846 h 4706587"/>
                    <a:gd name="connsiteX80" fmla="*/ 318654 w 3141023"/>
                    <a:gd name="connsiteY80" fmla="*/ 2539340 h 4706587"/>
                    <a:gd name="connsiteX81" fmla="*/ 378031 w 3141023"/>
                    <a:gd name="connsiteY81" fmla="*/ 2278083 h 4706587"/>
                    <a:gd name="connsiteX82" fmla="*/ 354280 w 3141023"/>
                    <a:gd name="connsiteY82" fmla="*/ 1969324 h 4706587"/>
                    <a:gd name="connsiteX83" fmla="*/ 449283 w 3141023"/>
                    <a:gd name="connsiteY83" fmla="*/ 1696192 h 4706587"/>
                    <a:gd name="connsiteX84" fmla="*/ 568036 w 3141023"/>
                    <a:gd name="connsiteY84" fmla="*/ 1565563 h 4706587"/>
                    <a:gd name="connsiteX85" fmla="*/ 769917 w 3141023"/>
                    <a:gd name="connsiteY85" fmla="*/ 1470561 h 4706587"/>
                    <a:gd name="connsiteX86" fmla="*/ 900545 w 3141023"/>
                    <a:gd name="connsiteY86" fmla="*/ 1482436 h 4706587"/>
                    <a:gd name="connsiteX87" fmla="*/ 1268680 w 3141023"/>
                    <a:gd name="connsiteY87" fmla="*/ 1256805 h 4706587"/>
                    <a:gd name="connsiteX88" fmla="*/ 1185553 w 3141023"/>
                    <a:gd name="connsiteY88" fmla="*/ 888670 h 4706587"/>
                    <a:gd name="connsiteX89" fmla="*/ 1161803 w 3141023"/>
                    <a:gd name="connsiteY89" fmla="*/ 888670 h 4706587"/>
                    <a:gd name="connsiteX90" fmla="*/ 1090551 w 3141023"/>
                    <a:gd name="connsiteY90" fmla="*/ 876794 h 4706587"/>
                    <a:gd name="connsiteX91" fmla="*/ 1031174 w 3141023"/>
                    <a:gd name="connsiteY91" fmla="*/ 734290 h 4706587"/>
                    <a:gd name="connsiteX92" fmla="*/ 1031174 w 3141023"/>
                    <a:gd name="connsiteY92" fmla="*/ 615537 h 4706587"/>
                    <a:gd name="connsiteX93" fmla="*/ 1090551 w 3141023"/>
                    <a:gd name="connsiteY93" fmla="*/ 579911 h 4706587"/>
                    <a:gd name="connsiteX0" fmla="*/ 1090551 w 3141023"/>
                    <a:gd name="connsiteY0" fmla="*/ 579911 h 4706587"/>
                    <a:gd name="connsiteX1" fmla="*/ 1126177 w 3141023"/>
                    <a:gd name="connsiteY1" fmla="*/ 247402 h 4706587"/>
                    <a:gd name="connsiteX2" fmla="*/ 1363683 w 3141023"/>
                    <a:gd name="connsiteY2" fmla="*/ 57397 h 4706587"/>
                    <a:gd name="connsiteX3" fmla="*/ 1672442 w 3141023"/>
                    <a:gd name="connsiteY3" fmla="*/ 9896 h 4706587"/>
                    <a:gd name="connsiteX4" fmla="*/ 2004951 w 3141023"/>
                    <a:gd name="connsiteY4" fmla="*/ 116774 h 4706587"/>
                    <a:gd name="connsiteX5" fmla="*/ 2099953 w 3141023"/>
                    <a:gd name="connsiteY5" fmla="*/ 401781 h 4706587"/>
                    <a:gd name="connsiteX6" fmla="*/ 2099953 w 3141023"/>
                    <a:gd name="connsiteY6" fmla="*/ 615537 h 4706587"/>
                    <a:gd name="connsiteX7" fmla="*/ 2135579 w 3141023"/>
                    <a:gd name="connsiteY7" fmla="*/ 568036 h 4706587"/>
                    <a:gd name="connsiteX8" fmla="*/ 2183080 w 3141023"/>
                    <a:gd name="connsiteY8" fmla="*/ 651163 h 4706587"/>
                    <a:gd name="connsiteX9" fmla="*/ 2183080 w 3141023"/>
                    <a:gd name="connsiteY9" fmla="*/ 722415 h 4706587"/>
                    <a:gd name="connsiteX10" fmla="*/ 2135579 w 3141023"/>
                    <a:gd name="connsiteY10" fmla="*/ 817418 h 4706587"/>
                    <a:gd name="connsiteX11" fmla="*/ 2111829 w 3141023"/>
                    <a:gd name="connsiteY11" fmla="*/ 876794 h 4706587"/>
                    <a:gd name="connsiteX12" fmla="*/ 2040577 w 3141023"/>
                    <a:gd name="connsiteY12" fmla="*/ 888670 h 4706587"/>
                    <a:gd name="connsiteX13" fmla="*/ 2004951 w 3141023"/>
                    <a:gd name="connsiteY13" fmla="*/ 995548 h 4706587"/>
                    <a:gd name="connsiteX14" fmla="*/ 1945574 w 3141023"/>
                    <a:gd name="connsiteY14" fmla="*/ 1078675 h 4706587"/>
                    <a:gd name="connsiteX15" fmla="*/ 1933699 w 3141023"/>
                    <a:gd name="connsiteY15" fmla="*/ 1173677 h 4706587"/>
                    <a:gd name="connsiteX16" fmla="*/ 1945574 w 3141023"/>
                    <a:gd name="connsiteY16" fmla="*/ 1256805 h 4706587"/>
                    <a:gd name="connsiteX17" fmla="*/ 1969325 w 3141023"/>
                    <a:gd name="connsiteY17" fmla="*/ 1316181 h 4706587"/>
                    <a:gd name="connsiteX18" fmla="*/ 2052452 w 3141023"/>
                    <a:gd name="connsiteY18" fmla="*/ 1351807 h 4706587"/>
                    <a:gd name="connsiteX19" fmla="*/ 2194956 w 3141023"/>
                    <a:gd name="connsiteY19" fmla="*/ 1446810 h 4706587"/>
                    <a:gd name="connsiteX20" fmla="*/ 2301834 w 3141023"/>
                    <a:gd name="connsiteY20" fmla="*/ 1506187 h 4706587"/>
                    <a:gd name="connsiteX21" fmla="*/ 2479964 w 3141023"/>
                    <a:gd name="connsiteY21" fmla="*/ 1529937 h 4706587"/>
                    <a:gd name="connsiteX22" fmla="*/ 2610592 w 3141023"/>
                    <a:gd name="connsiteY22" fmla="*/ 1601189 h 4706587"/>
                    <a:gd name="connsiteX23" fmla="*/ 2753096 w 3141023"/>
                    <a:gd name="connsiteY23" fmla="*/ 1767444 h 4706587"/>
                    <a:gd name="connsiteX24" fmla="*/ 2764971 w 3141023"/>
                    <a:gd name="connsiteY24" fmla="*/ 1814945 h 4706587"/>
                    <a:gd name="connsiteX25" fmla="*/ 2812473 w 3141023"/>
                    <a:gd name="connsiteY25" fmla="*/ 1981199 h 4706587"/>
                    <a:gd name="connsiteX26" fmla="*/ 2836223 w 3141023"/>
                    <a:gd name="connsiteY26" fmla="*/ 2183080 h 4706587"/>
                    <a:gd name="connsiteX27" fmla="*/ 2824348 w 3141023"/>
                    <a:gd name="connsiteY27" fmla="*/ 2278083 h 4706587"/>
                    <a:gd name="connsiteX28" fmla="*/ 2800597 w 3141023"/>
                    <a:gd name="connsiteY28" fmla="*/ 2325584 h 4706587"/>
                    <a:gd name="connsiteX29" fmla="*/ 2848099 w 3141023"/>
                    <a:gd name="connsiteY29" fmla="*/ 2444337 h 4706587"/>
                    <a:gd name="connsiteX30" fmla="*/ 2871849 w 3141023"/>
                    <a:gd name="connsiteY30" fmla="*/ 2776846 h 4706587"/>
                    <a:gd name="connsiteX31" fmla="*/ 2800597 w 3141023"/>
                    <a:gd name="connsiteY31" fmla="*/ 3216233 h 4706587"/>
                    <a:gd name="connsiteX32" fmla="*/ 2824348 w 3141023"/>
                    <a:gd name="connsiteY32" fmla="*/ 3311236 h 4706587"/>
                    <a:gd name="connsiteX33" fmla="*/ 2871849 w 3141023"/>
                    <a:gd name="connsiteY33" fmla="*/ 3441864 h 4706587"/>
                    <a:gd name="connsiteX34" fmla="*/ 2907475 w 3141023"/>
                    <a:gd name="connsiteY34" fmla="*/ 3608119 h 4706587"/>
                    <a:gd name="connsiteX35" fmla="*/ 2871849 w 3141023"/>
                    <a:gd name="connsiteY35" fmla="*/ 3774374 h 4706587"/>
                    <a:gd name="connsiteX36" fmla="*/ 2848099 w 3141023"/>
                    <a:gd name="connsiteY36" fmla="*/ 3976254 h 4706587"/>
                    <a:gd name="connsiteX37" fmla="*/ 2848099 w 3141023"/>
                    <a:gd name="connsiteY37" fmla="*/ 4047506 h 4706587"/>
                    <a:gd name="connsiteX38" fmla="*/ 2848099 w 3141023"/>
                    <a:gd name="connsiteY38" fmla="*/ 4106883 h 4706587"/>
                    <a:gd name="connsiteX39" fmla="*/ 2954977 w 3141023"/>
                    <a:gd name="connsiteY39" fmla="*/ 4261262 h 4706587"/>
                    <a:gd name="connsiteX40" fmla="*/ 3014353 w 3141023"/>
                    <a:gd name="connsiteY40" fmla="*/ 4427516 h 4706587"/>
                    <a:gd name="connsiteX41" fmla="*/ 3073730 w 3141023"/>
                    <a:gd name="connsiteY41" fmla="*/ 4593771 h 4706587"/>
                    <a:gd name="connsiteX42" fmla="*/ 2610592 w 3141023"/>
                    <a:gd name="connsiteY42" fmla="*/ 4558145 h 4706587"/>
                    <a:gd name="connsiteX43" fmla="*/ 2610592 w 3141023"/>
                    <a:gd name="connsiteY43" fmla="*/ 4130633 h 4706587"/>
                    <a:gd name="connsiteX44" fmla="*/ 2515590 w 3141023"/>
                    <a:gd name="connsiteY44" fmla="*/ 3821875 h 4706587"/>
                    <a:gd name="connsiteX45" fmla="*/ 2491839 w 3141023"/>
                    <a:gd name="connsiteY45" fmla="*/ 3382488 h 4706587"/>
                    <a:gd name="connsiteX46" fmla="*/ 2527465 w 3141023"/>
                    <a:gd name="connsiteY46" fmla="*/ 3121231 h 4706587"/>
                    <a:gd name="connsiteX47" fmla="*/ 2432462 w 3141023"/>
                    <a:gd name="connsiteY47" fmla="*/ 2658093 h 4706587"/>
                    <a:gd name="connsiteX48" fmla="*/ 2420587 w 3141023"/>
                    <a:gd name="connsiteY48" fmla="*/ 2919350 h 4706587"/>
                    <a:gd name="connsiteX49" fmla="*/ 2337460 w 3141023"/>
                    <a:gd name="connsiteY49" fmla="*/ 3370612 h 4706587"/>
                    <a:gd name="connsiteX50" fmla="*/ 2301834 w 3141023"/>
                    <a:gd name="connsiteY50" fmla="*/ 3524992 h 4706587"/>
                    <a:gd name="connsiteX51" fmla="*/ 2349335 w 3141023"/>
                    <a:gd name="connsiteY51" fmla="*/ 3857501 h 4706587"/>
                    <a:gd name="connsiteX52" fmla="*/ 2408712 w 3141023"/>
                    <a:gd name="connsiteY52" fmla="*/ 4344389 h 4706587"/>
                    <a:gd name="connsiteX53" fmla="*/ 2361210 w 3141023"/>
                    <a:gd name="connsiteY53" fmla="*/ 4665023 h 4706587"/>
                    <a:gd name="connsiteX54" fmla="*/ 2135579 w 3141023"/>
                    <a:gd name="connsiteY54" fmla="*/ 4593771 h 4706587"/>
                    <a:gd name="connsiteX55" fmla="*/ 908775 w 3141023"/>
                    <a:gd name="connsiteY55" fmla="*/ 4608512 h 4706587"/>
                    <a:gd name="connsiteX56" fmla="*/ 908775 w 3141023"/>
                    <a:gd name="connsiteY56" fmla="*/ 4608512 h 4706587"/>
                    <a:gd name="connsiteX57" fmla="*/ 746166 w 3141023"/>
                    <a:gd name="connsiteY57" fmla="*/ 4356264 h 4706587"/>
                    <a:gd name="connsiteX58" fmla="*/ 758042 w 3141023"/>
                    <a:gd name="connsiteY58" fmla="*/ 4213761 h 4706587"/>
                    <a:gd name="connsiteX59" fmla="*/ 817418 w 3141023"/>
                    <a:gd name="connsiteY59" fmla="*/ 3714997 h 4706587"/>
                    <a:gd name="connsiteX60" fmla="*/ 876795 w 3141023"/>
                    <a:gd name="connsiteY60" fmla="*/ 3536867 h 4706587"/>
                    <a:gd name="connsiteX61" fmla="*/ 853044 w 3141023"/>
                    <a:gd name="connsiteY61" fmla="*/ 3311236 h 4706587"/>
                    <a:gd name="connsiteX62" fmla="*/ 793667 w 3141023"/>
                    <a:gd name="connsiteY62" fmla="*/ 3049979 h 4706587"/>
                    <a:gd name="connsiteX63" fmla="*/ 746166 w 3141023"/>
                    <a:gd name="connsiteY63" fmla="*/ 2788722 h 4706587"/>
                    <a:gd name="connsiteX64" fmla="*/ 722416 w 3141023"/>
                    <a:gd name="connsiteY64" fmla="*/ 2658093 h 4706587"/>
                    <a:gd name="connsiteX65" fmla="*/ 674914 w 3141023"/>
                    <a:gd name="connsiteY65" fmla="*/ 3382488 h 4706587"/>
                    <a:gd name="connsiteX66" fmla="*/ 674914 w 3141023"/>
                    <a:gd name="connsiteY66" fmla="*/ 3536867 h 4706587"/>
                    <a:gd name="connsiteX67" fmla="*/ 639288 w 3141023"/>
                    <a:gd name="connsiteY67" fmla="*/ 3714997 h 4706587"/>
                    <a:gd name="connsiteX68" fmla="*/ 627413 w 3141023"/>
                    <a:gd name="connsiteY68" fmla="*/ 3940628 h 4706587"/>
                    <a:gd name="connsiteX69" fmla="*/ 556161 w 3141023"/>
                    <a:gd name="connsiteY69" fmla="*/ 4166259 h 4706587"/>
                    <a:gd name="connsiteX70" fmla="*/ 556161 w 3141023"/>
                    <a:gd name="connsiteY70" fmla="*/ 4332514 h 4706587"/>
                    <a:gd name="connsiteX71" fmla="*/ 532410 w 3141023"/>
                    <a:gd name="connsiteY71" fmla="*/ 4617522 h 4706587"/>
                    <a:gd name="connsiteX72" fmla="*/ 57397 w 3141023"/>
                    <a:gd name="connsiteY72" fmla="*/ 4605646 h 4706587"/>
                    <a:gd name="connsiteX73" fmla="*/ 188026 w 3141023"/>
                    <a:gd name="connsiteY73" fmla="*/ 4249387 h 4706587"/>
                    <a:gd name="connsiteX74" fmla="*/ 283029 w 3141023"/>
                    <a:gd name="connsiteY74" fmla="*/ 4083132 h 4706587"/>
                    <a:gd name="connsiteX75" fmla="*/ 306779 w 3141023"/>
                    <a:gd name="connsiteY75" fmla="*/ 3726872 h 4706587"/>
                    <a:gd name="connsiteX76" fmla="*/ 283029 w 3141023"/>
                    <a:gd name="connsiteY76" fmla="*/ 3465615 h 4706587"/>
                    <a:gd name="connsiteX77" fmla="*/ 283029 w 3141023"/>
                    <a:gd name="connsiteY77" fmla="*/ 3287485 h 4706587"/>
                    <a:gd name="connsiteX78" fmla="*/ 354280 w 3141023"/>
                    <a:gd name="connsiteY78" fmla="*/ 3121231 h 4706587"/>
                    <a:gd name="connsiteX79" fmla="*/ 330530 w 3141023"/>
                    <a:gd name="connsiteY79" fmla="*/ 2776846 h 4706587"/>
                    <a:gd name="connsiteX80" fmla="*/ 318654 w 3141023"/>
                    <a:gd name="connsiteY80" fmla="*/ 2539340 h 4706587"/>
                    <a:gd name="connsiteX81" fmla="*/ 378031 w 3141023"/>
                    <a:gd name="connsiteY81" fmla="*/ 2278083 h 4706587"/>
                    <a:gd name="connsiteX82" fmla="*/ 354280 w 3141023"/>
                    <a:gd name="connsiteY82" fmla="*/ 1969324 h 4706587"/>
                    <a:gd name="connsiteX83" fmla="*/ 449283 w 3141023"/>
                    <a:gd name="connsiteY83" fmla="*/ 1696192 h 4706587"/>
                    <a:gd name="connsiteX84" fmla="*/ 568036 w 3141023"/>
                    <a:gd name="connsiteY84" fmla="*/ 1565563 h 4706587"/>
                    <a:gd name="connsiteX85" fmla="*/ 769917 w 3141023"/>
                    <a:gd name="connsiteY85" fmla="*/ 1470561 h 4706587"/>
                    <a:gd name="connsiteX86" fmla="*/ 900545 w 3141023"/>
                    <a:gd name="connsiteY86" fmla="*/ 1482436 h 4706587"/>
                    <a:gd name="connsiteX87" fmla="*/ 1268680 w 3141023"/>
                    <a:gd name="connsiteY87" fmla="*/ 1256805 h 4706587"/>
                    <a:gd name="connsiteX88" fmla="*/ 1185553 w 3141023"/>
                    <a:gd name="connsiteY88" fmla="*/ 888670 h 4706587"/>
                    <a:gd name="connsiteX89" fmla="*/ 1161803 w 3141023"/>
                    <a:gd name="connsiteY89" fmla="*/ 888670 h 4706587"/>
                    <a:gd name="connsiteX90" fmla="*/ 1090551 w 3141023"/>
                    <a:gd name="connsiteY90" fmla="*/ 876794 h 4706587"/>
                    <a:gd name="connsiteX91" fmla="*/ 1031174 w 3141023"/>
                    <a:gd name="connsiteY91" fmla="*/ 734290 h 4706587"/>
                    <a:gd name="connsiteX92" fmla="*/ 1031174 w 3141023"/>
                    <a:gd name="connsiteY92" fmla="*/ 615537 h 4706587"/>
                    <a:gd name="connsiteX93" fmla="*/ 1090551 w 3141023"/>
                    <a:gd name="connsiteY93" fmla="*/ 579911 h 4706587"/>
                    <a:gd name="connsiteX0" fmla="*/ 1090551 w 3141023"/>
                    <a:gd name="connsiteY0" fmla="*/ 579911 h 4706587"/>
                    <a:gd name="connsiteX1" fmla="*/ 1126177 w 3141023"/>
                    <a:gd name="connsiteY1" fmla="*/ 247402 h 4706587"/>
                    <a:gd name="connsiteX2" fmla="*/ 1363683 w 3141023"/>
                    <a:gd name="connsiteY2" fmla="*/ 57397 h 4706587"/>
                    <a:gd name="connsiteX3" fmla="*/ 1672442 w 3141023"/>
                    <a:gd name="connsiteY3" fmla="*/ 9896 h 4706587"/>
                    <a:gd name="connsiteX4" fmla="*/ 2004951 w 3141023"/>
                    <a:gd name="connsiteY4" fmla="*/ 116774 h 4706587"/>
                    <a:gd name="connsiteX5" fmla="*/ 2099953 w 3141023"/>
                    <a:gd name="connsiteY5" fmla="*/ 401781 h 4706587"/>
                    <a:gd name="connsiteX6" fmla="*/ 2099953 w 3141023"/>
                    <a:gd name="connsiteY6" fmla="*/ 615537 h 4706587"/>
                    <a:gd name="connsiteX7" fmla="*/ 2135579 w 3141023"/>
                    <a:gd name="connsiteY7" fmla="*/ 568036 h 4706587"/>
                    <a:gd name="connsiteX8" fmla="*/ 2183080 w 3141023"/>
                    <a:gd name="connsiteY8" fmla="*/ 651163 h 4706587"/>
                    <a:gd name="connsiteX9" fmla="*/ 2183080 w 3141023"/>
                    <a:gd name="connsiteY9" fmla="*/ 722415 h 4706587"/>
                    <a:gd name="connsiteX10" fmla="*/ 2135579 w 3141023"/>
                    <a:gd name="connsiteY10" fmla="*/ 817418 h 4706587"/>
                    <a:gd name="connsiteX11" fmla="*/ 2111829 w 3141023"/>
                    <a:gd name="connsiteY11" fmla="*/ 876794 h 4706587"/>
                    <a:gd name="connsiteX12" fmla="*/ 2040577 w 3141023"/>
                    <a:gd name="connsiteY12" fmla="*/ 888670 h 4706587"/>
                    <a:gd name="connsiteX13" fmla="*/ 2004951 w 3141023"/>
                    <a:gd name="connsiteY13" fmla="*/ 995548 h 4706587"/>
                    <a:gd name="connsiteX14" fmla="*/ 1945574 w 3141023"/>
                    <a:gd name="connsiteY14" fmla="*/ 1078675 h 4706587"/>
                    <a:gd name="connsiteX15" fmla="*/ 1933699 w 3141023"/>
                    <a:gd name="connsiteY15" fmla="*/ 1173677 h 4706587"/>
                    <a:gd name="connsiteX16" fmla="*/ 1945574 w 3141023"/>
                    <a:gd name="connsiteY16" fmla="*/ 1256805 h 4706587"/>
                    <a:gd name="connsiteX17" fmla="*/ 1969325 w 3141023"/>
                    <a:gd name="connsiteY17" fmla="*/ 1316181 h 4706587"/>
                    <a:gd name="connsiteX18" fmla="*/ 2052452 w 3141023"/>
                    <a:gd name="connsiteY18" fmla="*/ 1351807 h 4706587"/>
                    <a:gd name="connsiteX19" fmla="*/ 2194956 w 3141023"/>
                    <a:gd name="connsiteY19" fmla="*/ 1446810 h 4706587"/>
                    <a:gd name="connsiteX20" fmla="*/ 2301834 w 3141023"/>
                    <a:gd name="connsiteY20" fmla="*/ 1506187 h 4706587"/>
                    <a:gd name="connsiteX21" fmla="*/ 2479964 w 3141023"/>
                    <a:gd name="connsiteY21" fmla="*/ 1529937 h 4706587"/>
                    <a:gd name="connsiteX22" fmla="*/ 2610592 w 3141023"/>
                    <a:gd name="connsiteY22" fmla="*/ 1601189 h 4706587"/>
                    <a:gd name="connsiteX23" fmla="*/ 2753096 w 3141023"/>
                    <a:gd name="connsiteY23" fmla="*/ 1767444 h 4706587"/>
                    <a:gd name="connsiteX24" fmla="*/ 2764971 w 3141023"/>
                    <a:gd name="connsiteY24" fmla="*/ 1814945 h 4706587"/>
                    <a:gd name="connsiteX25" fmla="*/ 2812473 w 3141023"/>
                    <a:gd name="connsiteY25" fmla="*/ 1981199 h 4706587"/>
                    <a:gd name="connsiteX26" fmla="*/ 2836223 w 3141023"/>
                    <a:gd name="connsiteY26" fmla="*/ 2183080 h 4706587"/>
                    <a:gd name="connsiteX27" fmla="*/ 2824348 w 3141023"/>
                    <a:gd name="connsiteY27" fmla="*/ 2278083 h 4706587"/>
                    <a:gd name="connsiteX28" fmla="*/ 2800597 w 3141023"/>
                    <a:gd name="connsiteY28" fmla="*/ 2325584 h 4706587"/>
                    <a:gd name="connsiteX29" fmla="*/ 2848099 w 3141023"/>
                    <a:gd name="connsiteY29" fmla="*/ 2444337 h 4706587"/>
                    <a:gd name="connsiteX30" fmla="*/ 2871849 w 3141023"/>
                    <a:gd name="connsiteY30" fmla="*/ 2776846 h 4706587"/>
                    <a:gd name="connsiteX31" fmla="*/ 2800597 w 3141023"/>
                    <a:gd name="connsiteY31" fmla="*/ 3216233 h 4706587"/>
                    <a:gd name="connsiteX32" fmla="*/ 2824348 w 3141023"/>
                    <a:gd name="connsiteY32" fmla="*/ 3311236 h 4706587"/>
                    <a:gd name="connsiteX33" fmla="*/ 2871849 w 3141023"/>
                    <a:gd name="connsiteY33" fmla="*/ 3441864 h 4706587"/>
                    <a:gd name="connsiteX34" fmla="*/ 2907475 w 3141023"/>
                    <a:gd name="connsiteY34" fmla="*/ 3608119 h 4706587"/>
                    <a:gd name="connsiteX35" fmla="*/ 2871849 w 3141023"/>
                    <a:gd name="connsiteY35" fmla="*/ 3774374 h 4706587"/>
                    <a:gd name="connsiteX36" fmla="*/ 2848099 w 3141023"/>
                    <a:gd name="connsiteY36" fmla="*/ 3976254 h 4706587"/>
                    <a:gd name="connsiteX37" fmla="*/ 2848099 w 3141023"/>
                    <a:gd name="connsiteY37" fmla="*/ 4047506 h 4706587"/>
                    <a:gd name="connsiteX38" fmla="*/ 2848099 w 3141023"/>
                    <a:gd name="connsiteY38" fmla="*/ 4106883 h 4706587"/>
                    <a:gd name="connsiteX39" fmla="*/ 2954977 w 3141023"/>
                    <a:gd name="connsiteY39" fmla="*/ 4261262 h 4706587"/>
                    <a:gd name="connsiteX40" fmla="*/ 3014353 w 3141023"/>
                    <a:gd name="connsiteY40" fmla="*/ 4427516 h 4706587"/>
                    <a:gd name="connsiteX41" fmla="*/ 3073730 w 3141023"/>
                    <a:gd name="connsiteY41" fmla="*/ 4593771 h 4706587"/>
                    <a:gd name="connsiteX42" fmla="*/ 2610592 w 3141023"/>
                    <a:gd name="connsiteY42" fmla="*/ 4558145 h 4706587"/>
                    <a:gd name="connsiteX43" fmla="*/ 2610592 w 3141023"/>
                    <a:gd name="connsiteY43" fmla="*/ 4130633 h 4706587"/>
                    <a:gd name="connsiteX44" fmla="*/ 2515590 w 3141023"/>
                    <a:gd name="connsiteY44" fmla="*/ 3821875 h 4706587"/>
                    <a:gd name="connsiteX45" fmla="*/ 2491839 w 3141023"/>
                    <a:gd name="connsiteY45" fmla="*/ 3382488 h 4706587"/>
                    <a:gd name="connsiteX46" fmla="*/ 2527465 w 3141023"/>
                    <a:gd name="connsiteY46" fmla="*/ 3121231 h 4706587"/>
                    <a:gd name="connsiteX47" fmla="*/ 2432462 w 3141023"/>
                    <a:gd name="connsiteY47" fmla="*/ 2658093 h 4706587"/>
                    <a:gd name="connsiteX48" fmla="*/ 2420587 w 3141023"/>
                    <a:gd name="connsiteY48" fmla="*/ 2919350 h 4706587"/>
                    <a:gd name="connsiteX49" fmla="*/ 2337460 w 3141023"/>
                    <a:gd name="connsiteY49" fmla="*/ 3370612 h 4706587"/>
                    <a:gd name="connsiteX50" fmla="*/ 2301834 w 3141023"/>
                    <a:gd name="connsiteY50" fmla="*/ 3524992 h 4706587"/>
                    <a:gd name="connsiteX51" fmla="*/ 2349335 w 3141023"/>
                    <a:gd name="connsiteY51" fmla="*/ 3857501 h 4706587"/>
                    <a:gd name="connsiteX52" fmla="*/ 2408712 w 3141023"/>
                    <a:gd name="connsiteY52" fmla="*/ 4344389 h 4706587"/>
                    <a:gd name="connsiteX53" fmla="*/ 2361210 w 3141023"/>
                    <a:gd name="connsiteY53" fmla="*/ 4665023 h 4706587"/>
                    <a:gd name="connsiteX54" fmla="*/ 2135579 w 3141023"/>
                    <a:gd name="connsiteY54" fmla="*/ 4593771 h 4706587"/>
                    <a:gd name="connsiteX55" fmla="*/ 908775 w 3141023"/>
                    <a:gd name="connsiteY55" fmla="*/ 4608512 h 4706587"/>
                    <a:gd name="connsiteX56" fmla="*/ 836767 w 3141023"/>
                    <a:gd name="connsiteY56" fmla="*/ 4680520 h 4706587"/>
                    <a:gd name="connsiteX57" fmla="*/ 746166 w 3141023"/>
                    <a:gd name="connsiteY57" fmla="*/ 4356264 h 4706587"/>
                    <a:gd name="connsiteX58" fmla="*/ 758042 w 3141023"/>
                    <a:gd name="connsiteY58" fmla="*/ 4213761 h 4706587"/>
                    <a:gd name="connsiteX59" fmla="*/ 817418 w 3141023"/>
                    <a:gd name="connsiteY59" fmla="*/ 3714997 h 4706587"/>
                    <a:gd name="connsiteX60" fmla="*/ 876795 w 3141023"/>
                    <a:gd name="connsiteY60" fmla="*/ 3536867 h 4706587"/>
                    <a:gd name="connsiteX61" fmla="*/ 853044 w 3141023"/>
                    <a:gd name="connsiteY61" fmla="*/ 3311236 h 4706587"/>
                    <a:gd name="connsiteX62" fmla="*/ 793667 w 3141023"/>
                    <a:gd name="connsiteY62" fmla="*/ 3049979 h 4706587"/>
                    <a:gd name="connsiteX63" fmla="*/ 746166 w 3141023"/>
                    <a:gd name="connsiteY63" fmla="*/ 2788722 h 4706587"/>
                    <a:gd name="connsiteX64" fmla="*/ 722416 w 3141023"/>
                    <a:gd name="connsiteY64" fmla="*/ 2658093 h 4706587"/>
                    <a:gd name="connsiteX65" fmla="*/ 674914 w 3141023"/>
                    <a:gd name="connsiteY65" fmla="*/ 3382488 h 4706587"/>
                    <a:gd name="connsiteX66" fmla="*/ 674914 w 3141023"/>
                    <a:gd name="connsiteY66" fmla="*/ 3536867 h 4706587"/>
                    <a:gd name="connsiteX67" fmla="*/ 639288 w 3141023"/>
                    <a:gd name="connsiteY67" fmla="*/ 3714997 h 4706587"/>
                    <a:gd name="connsiteX68" fmla="*/ 627413 w 3141023"/>
                    <a:gd name="connsiteY68" fmla="*/ 3940628 h 4706587"/>
                    <a:gd name="connsiteX69" fmla="*/ 556161 w 3141023"/>
                    <a:gd name="connsiteY69" fmla="*/ 4166259 h 4706587"/>
                    <a:gd name="connsiteX70" fmla="*/ 556161 w 3141023"/>
                    <a:gd name="connsiteY70" fmla="*/ 4332514 h 4706587"/>
                    <a:gd name="connsiteX71" fmla="*/ 532410 w 3141023"/>
                    <a:gd name="connsiteY71" fmla="*/ 4617522 h 4706587"/>
                    <a:gd name="connsiteX72" fmla="*/ 57397 w 3141023"/>
                    <a:gd name="connsiteY72" fmla="*/ 4605646 h 4706587"/>
                    <a:gd name="connsiteX73" fmla="*/ 188026 w 3141023"/>
                    <a:gd name="connsiteY73" fmla="*/ 4249387 h 4706587"/>
                    <a:gd name="connsiteX74" fmla="*/ 283029 w 3141023"/>
                    <a:gd name="connsiteY74" fmla="*/ 4083132 h 4706587"/>
                    <a:gd name="connsiteX75" fmla="*/ 306779 w 3141023"/>
                    <a:gd name="connsiteY75" fmla="*/ 3726872 h 4706587"/>
                    <a:gd name="connsiteX76" fmla="*/ 283029 w 3141023"/>
                    <a:gd name="connsiteY76" fmla="*/ 3465615 h 4706587"/>
                    <a:gd name="connsiteX77" fmla="*/ 283029 w 3141023"/>
                    <a:gd name="connsiteY77" fmla="*/ 3287485 h 4706587"/>
                    <a:gd name="connsiteX78" fmla="*/ 354280 w 3141023"/>
                    <a:gd name="connsiteY78" fmla="*/ 3121231 h 4706587"/>
                    <a:gd name="connsiteX79" fmla="*/ 330530 w 3141023"/>
                    <a:gd name="connsiteY79" fmla="*/ 2776846 h 4706587"/>
                    <a:gd name="connsiteX80" fmla="*/ 318654 w 3141023"/>
                    <a:gd name="connsiteY80" fmla="*/ 2539340 h 4706587"/>
                    <a:gd name="connsiteX81" fmla="*/ 378031 w 3141023"/>
                    <a:gd name="connsiteY81" fmla="*/ 2278083 h 4706587"/>
                    <a:gd name="connsiteX82" fmla="*/ 354280 w 3141023"/>
                    <a:gd name="connsiteY82" fmla="*/ 1969324 h 4706587"/>
                    <a:gd name="connsiteX83" fmla="*/ 449283 w 3141023"/>
                    <a:gd name="connsiteY83" fmla="*/ 1696192 h 4706587"/>
                    <a:gd name="connsiteX84" fmla="*/ 568036 w 3141023"/>
                    <a:gd name="connsiteY84" fmla="*/ 1565563 h 4706587"/>
                    <a:gd name="connsiteX85" fmla="*/ 769917 w 3141023"/>
                    <a:gd name="connsiteY85" fmla="*/ 1470561 h 4706587"/>
                    <a:gd name="connsiteX86" fmla="*/ 900545 w 3141023"/>
                    <a:gd name="connsiteY86" fmla="*/ 1482436 h 4706587"/>
                    <a:gd name="connsiteX87" fmla="*/ 1268680 w 3141023"/>
                    <a:gd name="connsiteY87" fmla="*/ 1256805 h 4706587"/>
                    <a:gd name="connsiteX88" fmla="*/ 1185553 w 3141023"/>
                    <a:gd name="connsiteY88" fmla="*/ 888670 h 4706587"/>
                    <a:gd name="connsiteX89" fmla="*/ 1161803 w 3141023"/>
                    <a:gd name="connsiteY89" fmla="*/ 888670 h 4706587"/>
                    <a:gd name="connsiteX90" fmla="*/ 1090551 w 3141023"/>
                    <a:gd name="connsiteY90" fmla="*/ 876794 h 4706587"/>
                    <a:gd name="connsiteX91" fmla="*/ 1031174 w 3141023"/>
                    <a:gd name="connsiteY91" fmla="*/ 734290 h 4706587"/>
                    <a:gd name="connsiteX92" fmla="*/ 1031174 w 3141023"/>
                    <a:gd name="connsiteY92" fmla="*/ 615537 h 4706587"/>
                    <a:gd name="connsiteX93" fmla="*/ 1090551 w 3141023"/>
                    <a:gd name="connsiteY93" fmla="*/ 579911 h 4706587"/>
                    <a:gd name="connsiteX0" fmla="*/ 1090551 w 3141023"/>
                    <a:gd name="connsiteY0" fmla="*/ 579911 h 4680520"/>
                    <a:gd name="connsiteX1" fmla="*/ 1126177 w 3141023"/>
                    <a:gd name="connsiteY1" fmla="*/ 247402 h 4680520"/>
                    <a:gd name="connsiteX2" fmla="*/ 1363683 w 3141023"/>
                    <a:gd name="connsiteY2" fmla="*/ 57397 h 4680520"/>
                    <a:gd name="connsiteX3" fmla="*/ 1672442 w 3141023"/>
                    <a:gd name="connsiteY3" fmla="*/ 9896 h 4680520"/>
                    <a:gd name="connsiteX4" fmla="*/ 2004951 w 3141023"/>
                    <a:gd name="connsiteY4" fmla="*/ 116774 h 4680520"/>
                    <a:gd name="connsiteX5" fmla="*/ 2099953 w 3141023"/>
                    <a:gd name="connsiteY5" fmla="*/ 401781 h 4680520"/>
                    <a:gd name="connsiteX6" fmla="*/ 2099953 w 3141023"/>
                    <a:gd name="connsiteY6" fmla="*/ 615537 h 4680520"/>
                    <a:gd name="connsiteX7" fmla="*/ 2135579 w 3141023"/>
                    <a:gd name="connsiteY7" fmla="*/ 568036 h 4680520"/>
                    <a:gd name="connsiteX8" fmla="*/ 2183080 w 3141023"/>
                    <a:gd name="connsiteY8" fmla="*/ 651163 h 4680520"/>
                    <a:gd name="connsiteX9" fmla="*/ 2183080 w 3141023"/>
                    <a:gd name="connsiteY9" fmla="*/ 722415 h 4680520"/>
                    <a:gd name="connsiteX10" fmla="*/ 2135579 w 3141023"/>
                    <a:gd name="connsiteY10" fmla="*/ 817418 h 4680520"/>
                    <a:gd name="connsiteX11" fmla="*/ 2111829 w 3141023"/>
                    <a:gd name="connsiteY11" fmla="*/ 876794 h 4680520"/>
                    <a:gd name="connsiteX12" fmla="*/ 2040577 w 3141023"/>
                    <a:gd name="connsiteY12" fmla="*/ 888670 h 4680520"/>
                    <a:gd name="connsiteX13" fmla="*/ 2004951 w 3141023"/>
                    <a:gd name="connsiteY13" fmla="*/ 995548 h 4680520"/>
                    <a:gd name="connsiteX14" fmla="*/ 1945574 w 3141023"/>
                    <a:gd name="connsiteY14" fmla="*/ 1078675 h 4680520"/>
                    <a:gd name="connsiteX15" fmla="*/ 1933699 w 3141023"/>
                    <a:gd name="connsiteY15" fmla="*/ 1173677 h 4680520"/>
                    <a:gd name="connsiteX16" fmla="*/ 1945574 w 3141023"/>
                    <a:gd name="connsiteY16" fmla="*/ 1256805 h 4680520"/>
                    <a:gd name="connsiteX17" fmla="*/ 1969325 w 3141023"/>
                    <a:gd name="connsiteY17" fmla="*/ 1316181 h 4680520"/>
                    <a:gd name="connsiteX18" fmla="*/ 2052452 w 3141023"/>
                    <a:gd name="connsiteY18" fmla="*/ 1351807 h 4680520"/>
                    <a:gd name="connsiteX19" fmla="*/ 2194956 w 3141023"/>
                    <a:gd name="connsiteY19" fmla="*/ 1446810 h 4680520"/>
                    <a:gd name="connsiteX20" fmla="*/ 2301834 w 3141023"/>
                    <a:gd name="connsiteY20" fmla="*/ 1506187 h 4680520"/>
                    <a:gd name="connsiteX21" fmla="*/ 2479964 w 3141023"/>
                    <a:gd name="connsiteY21" fmla="*/ 1529937 h 4680520"/>
                    <a:gd name="connsiteX22" fmla="*/ 2610592 w 3141023"/>
                    <a:gd name="connsiteY22" fmla="*/ 1601189 h 4680520"/>
                    <a:gd name="connsiteX23" fmla="*/ 2753096 w 3141023"/>
                    <a:gd name="connsiteY23" fmla="*/ 1767444 h 4680520"/>
                    <a:gd name="connsiteX24" fmla="*/ 2764971 w 3141023"/>
                    <a:gd name="connsiteY24" fmla="*/ 1814945 h 4680520"/>
                    <a:gd name="connsiteX25" fmla="*/ 2812473 w 3141023"/>
                    <a:gd name="connsiteY25" fmla="*/ 1981199 h 4680520"/>
                    <a:gd name="connsiteX26" fmla="*/ 2836223 w 3141023"/>
                    <a:gd name="connsiteY26" fmla="*/ 2183080 h 4680520"/>
                    <a:gd name="connsiteX27" fmla="*/ 2824348 w 3141023"/>
                    <a:gd name="connsiteY27" fmla="*/ 2278083 h 4680520"/>
                    <a:gd name="connsiteX28" fmla="*/ 2800597 w 3141023"/>
                    <a:gd name="connsiteY28" fmla="*/ 2325584 h 4680520"/>
                    <a:gd name="connsiteX29" fmla="*/ 2848099 w 3141023"/>
                    <a:gd name="connsiteY29" fmla="*/ 2444337 h 4680520"/>
                    <a:gd name="connsiteX30" fmla="*/ 2871849 w 3141023"/>
                    <a:gd name="connsiteY30" fmla="*/ 2776846 h 4680520"/>
                    <a:gd name="connsiteX31" fmla="*/ 2800597 w 3141023"/>
                    <a:gd name="connsiteY31" fmla="*/ 3216233 h 4680520"/>
                    <a:gd name="connsiteX32" fmla="*/ 2824348 w 3141023"/>
                    <a:gd name="connsiteY32" fmla="*/ 3311236 h 4680520"/>
                    <a:gd name="connsiteX33" fmla="*/ 2871849 w 3141023"/>
                    <a:gd name="connsiteY33" fmla="*/ 3441864 h 4680520"/>
                    <a:gd name="connsiteX34" fmla="*/ 2907475 w 3141023"/>
                    <a:gd name="connsiteY34" fmla="*/ 3608119 h 4680520"/>
                    <a:gd name="connsiteX35" fmla="*/ 2871849 w 3141023"/>
                    <a:gd name="connsiteY35" fmla="*/ 3774374 h 4680520"/>
                    <a:gd name="connsiteX36" fmla="*/ 2848099 w 3141023"/>
                    <a:gd name="connsiteY36" fmla="*/ 3976254 h 4680520"/>
                    <a:gd name="connsiteX37" fmla="*/ 2848099 w 3141023"/>
                    <a:gd name="connsiteY37" fmla="*/ 4047506 h 4680520"/>
                    <a:gd name="connsiteX38" fmla="*/ 2848099 w 3141023"/>
                    <a:gd name="connsiteY38" fmla="*/ 4106883 h 4680520"/>
                    <a:gd name="connsiteX39" fmla="*/ 2954977 w 3141023"/>
                    <a:gd name="connsiteY39" fmla="*/ 4261262 h 4680520"/>
                    <a:gd name="connsiteX40" fmla="*/ 3014353 w 3141023"/>
                    <a:gd name="connsiteY40" fmla="*/ 4427516 h 4680520"/>
                    <a:gd name="connsiteX41" fmla="*/ 3073730 w 3141023"/>
                    <a:gd name="connsiteY41" fmla="*/ 4593771 h 4680520"/>
                    <a:gd name="connsiteX42" fmla="*/ 2610592 w 3141023"/>
                    <a:gd name="connsiteY42" fmla="*/ 4558145 h 4680520"/>
                    <a:gd name="connsiteX43" fmla="*/ 2610592 w 3141023"/>
                    <a:gd name="connsiteY43" fmla="*/ 4130633 h 4680520"/>
                    <a:gd name="connsiteX44" fmla="*/ 2515590 w 3141023"/>
                    <a:gd name="connsiteY44" fmla="*/ 3821875 h 4680520"/>
                    <a:gd name="connsiteX45" fmla="*/ 2491839 w 3141023"/>
                    <a:gd name="connsiteY45" fmla="*/ 3382488 h 4680520"/>
                    <a:gd name="connsiteX46" fmla="*/ 2527465 w 3141023"/>
                    <a:gd name="connsiteY46" fmla="*/ 3121231 h 4680520"/>
                    <a:gd name="connsiteX47" fmla="*/ 2432462 w 3141023"/>
                    <a:gd name="connsiteY47" fmla="*/ 2658093 h 4680520"/>
                    <a:gd name="connsiteX48" fmla="*/ 2420587 w 3141023"/>
                    <a:gd name="connsiteY48" fmla="*/ 2919350 h 4680520"/>
                    <a:gd name="connsiteX49" fmla="*/ 2337460 w 3141023"/>
                    <a:gd name="connsiteY49" fmla="*/ 3370612 h 4680520"/>
                    <a:gd name="connsiteX50" fmla="*/ 2301834 w 3141023"/>
                    <a:gd name="connsiteY50" fmla="*/ 3524992 h 4680520"/>
                    <a:gd name="connsiteX51" fmla="*/ 2349335 w 3141023"/>
                    <a:gd name="connsiteY51" fmla="*/ 3857501 h 4680520"/>
                    <a:gd name="connsiteX52" fmla="*/ 2408712 w 3141023"/>
                    <a:gd name="connsiteY52" fmla="*/ 4344389 h 4680520"/>
                    <a:gd name="connsiteX53" fmla="*/ 2348935 w 3141023"/>
                    <a:gd name="connsiteY53" fmla="*/ 4608512 h 4680520"/>
                    <a:gd name="connsiteX54" fmla="*/ 2135579 w 3141023"/>
                    <a:gd name="connsiteY54" fmla="*/ 4593771 h 4680520"/>
                    <a:gd name="connsiteX55" fmla="*/ 908775 w 3141023"/>
                    <a:gd name="connsiteY55" fmla="*/ 4608512 h 4680520"/>
                    <a:gd name="connsiteX56" fmla="*/ 836767 w 3141023"/>
                    <a:gd name="connsiteY56" fmla="*/ 4680520 h 4680520"/>
                    <a:gd name="connsiteX57" fmla="*/ 746166 w 3141023"/>
                    <a:gd name="connsiteY57" fmla="*/ 4356264 h 4680520"/>
                    <a:gd name="connsiteX58" fmla="*/ 758042 w 3141023"/>
                    <a:gd name="connsiteY58" fmla="*/ 4213761 h 4680520"/>
                    <a:gd name="connsiteX59" fmla="*/ 817418 w 3141023"/>
                    <a:gd name="connsiteY59" fmla="*/ 3714997 h 4680520"/>
                    <a:gd name="connsiteX60" fmla="*/ 876795 w 3141023"/>
                    <a:gd name="connsiteY60" fmla="*/ 3536867 h 4680520"/>
                    <a:gd name="connsiteX61" fmla="*/ 853044 w 3141023"/>
                    <a:gd name="connsiteY61" fmla="*/ 3311236 h 4680520"/>
                    <a:gd name="connsiteX62" fmla="*/ 793667 w 3141023"/>
                    <a:gd name="connsiteY62" fmla="*/ 3049979 h 4680520"/>
                    <a:gd name="connsiteX63" fmla="*/ 746166 w 3141023"/>
                    <a:gd name="connsiteY63" fmla="*/ 2788722 h 4680520"/>
                    <a:gd name="connsiteX64" fmla="*/ 722416 w 3141023"/>
                    <a:gd name="connsiteY64" fmla="*/ 2658093 h 4680520"/>
                    <a:gd name="connsiteX65" fmla="*/ 674914 w 3141023"/>
                    <a:gd name="connsiteY65" fmla="*/ 3382488 h 4680520"/>
                    <a:gd name="connsiteX66" fmla="*/ 674914 w 3141023"/>
                    <a:gd name="connsiteY66" fmla="*/ 3536867 h 4680520"/>
                    <a:gd name="connsiteX67" fmla="*/ 639288 w 3141023"/>
                    <a:gd name="connsiteY67" fmla="*/ 3714997 h 4680520"/>
                    <a:gd name="connsiteX68" fmla="*/ 627413 w 3141023"/>
                    <a:gd name="connsiteY68" fmla="*/ 3940628 h 4680520"/>
                    <a:gd name="connsiteX69" fmla="*/ 556161 w 3141023"/>
                    <a:gd name="connsiteY69" fmla="*/ 4166259 h 4680520"/>
                    <a:gd name="connsiteX70" fmla="*/ 556161 w 3141023"/>
                    <a:gd name="connsiteY70" fmla="*/ 4332514 h 4680520"/>
                    <a:gd name="connsiteX71" fmla="*/ 532410 w 3141023"/>
                    <a:gd name="connsiteY71" fmla="*/ 4617522 h 4680520"/>
                    <a:gd name="connsiteX72" fmla="*/ 57397 w 3141023"/>
                    <a:gd name="connsiteY72" fmla="*/ 4605646 h 4680520"/>
                    <a:gd name="connsiteX73" fmla="*/ 188026 w 3141023"/>
                    <a:gd name="connsiteY73" fmla="*/ 4249387 h 4680520"/>
                    <a:gd name="connsiteX74" fmla="*/ 283029 w 3141023"/>
                    <a:gd name="connsiteY74" fmla="*/ 4083132 h 4680520"/>
                    <a:gd name="connsiteX75" fmla="*/ 306779 w 3141023"/>
                    <a:gd name="connsiteY75" fmla="*/ 3726872 h 4680520"/>
                    <a:gd name="connsiteX76" fmla="*/ 283029 w 3141023"/>
                    <a:gd name="connsiteY76" fmla="*/ 3465615 h 4680520"/>
                    <a:gd name="connsiteX77" fmla="*/ 283029 w 3141023"/>
                    <a:gd name="connsiteY77" fmla="*/ 3287485 h 4680520"/>
                    <a:gd name="connsiteX78" fmla="*/ 354280 w 3141023"/>
                    <a:gd name="connsiteY78" fmla="*/ 3121231 h 4680520"/>
                    <a:gd name="connsiteX79" fmla="*/ 330530 w 3141023"/>
                    <a:gd name="connsiteY79" fmla="*/ 2776846 h 4680520"/>
                    <a:gd name="connsiteX80" fmla="*/ 318654 w 3141023"/>
                    <a:gd name="connsiteY80" fmla="*/ 2539340 h 4680520"/>
                    <a:gd name="connsiteX81" fmla="*/ 378031 w 3141023"/>
                    <a:gd name="connsiteY81" fmla="*/ 2278083 h 4680520"/>
                    <a:gd name="connsiteX82" fmla="*/ 354280 w 3141023"/>
                    <a:gd name="connsiteY82" fmla="*/ 1969324 h 4680520"/>
                    <a:gd name="connsiteX83" fmla="*/ 449283 w 3141023"/>
                    <a:gd name="connsiteY83" fmla="*/ 1696192 h 4680520"/>
                    <a:gd name="connsiteX84" fmla="*/ 568036 w 3141023"/>
                    <a:gd name="connsiteY84" fmla="*/ 1565563 h 4680520"/>
                    <a:gd name="connsiteX85" fmla="*/ 769917 w 3141023"/>
                    <a:gd name="connsiteY85" fmla="*/ 1470561 h 4680520"/>
                    <a:gd name="connsiteX86" fmla="*/ 900545 w 3141023"/>
                    <a:gd name="connsiteY86" fmla="*/ 1482436 h 4680520"/>
                    <a:gd name="connsiteX87" fmla="*/ 1268680 w 3141023"/>
                    <a:gd name="connsiteY87" fmla="*/ 1256805 h 4680520"/>
                    <a:gd name="connsiteX88" fmla="*/ 1185553 w 3141023"/>
                    <a:gd name="connsiteY88" fmla="*/ 888670 h 4680520"/>
                    <a:gd name="connsiteX89" fmla="*/ 1161803 w 3141023"/>
                    <a:gd name="connsiteY89" fmla="*/ 888670 h 4680520"/>
                    <a:gd name="connsiteX90" fmla="*/ 1090551 w 3141023"/>
                    <a:gd name="connsiteY90" fmla="*/ 876794 h 4680520"/>
                    <a:gd name="connsiteX91" fmla="*/ 1031174 w 3141023"/>
                    <a:gd name="connsiteY91" fmla="*/ 734290 h 4680520"/>
                    <a:gd name="connsiteX92" fmla="*/ 1031174 w 3141023"/>
                    <a:gd name="connsiteY92" fmla="*/ 615537 h 4680520"/>
                    <a:gd name="connsiteX93" fmla="*/ 1090551 w 3141023"/>
                    <a:gd name="connsiteY93" fmla="*/ 579911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141023" h="4680520">
                      <a:moveTo>
                        <a:pt x="1090551" y="579911"/>
                      </a:moveTo>
                      <a:cubicBezTo>
                        <a:pt x="1106385" y="518555"/>
                        <a:pt x="1080655" y="334488"/>
                        <a:pt x="1126177" y="247402"/>
                      </a:cubicBezTo>
                      <a:cubicBezTo>
                        <a:pt x="1171699" y="160316"/>
                        <a:pt x="1272639" y="96981"/>
                        <a:pt x="1363683" y="57397"/>
                      </a:cubicBezTo>
                      <a:cubicBezTo>
                        <a:pt x="1454727" y="17813"/>
                        <a:pt x="1565564" y="0"/>
                        <a:pt x="1672442" y="9896"/>
                      </a:cubicBezTo>
                      <a:cubicBezTo>
                        <a:pt x="1779320" y="19792"/>
                        <a:pt x="1933699" y="51460"/>
                        <a:pt x="2004951" y="116774"/>
                      </a:cubicBezTo>
                      <a:cubicBezTo>
                        <a:pt x="2076203" y="182088"/>
                        <a:pt x="2084119" y="318654"/>
                        <a:pt x="2099953" y="401781"/>
                      </a:cubicBezTo>
                      <a:cubicBezTo>
                        <a:pt x="2115787" y="484908"/>
                        <a:pt x="2094015" y="587828"/>
                        <a:pt x="2099953" y="615537"/>
                      </a:cubicBezTo>
                      <a:cubicBezTo>
                        <a:pt x="2105891" y="643246"/>
                        <a:pt x="2121725" y="562098"/>
                        <a:pt x="2135579" y="568036"/>
                      </a:cubicBezTo>
                      <a:cubicBezTo>
                        <a:pt x="2149434" y="573974"/>
                        <a:pt x="2175163" y="625433"/>
                        <a:pt x="2183080" y="651163"/>
                      </a:cubicBezTo>
                      <a:cubicBezTo>
                        <a:pt x="2190997" y="676893"/>
                        <a:pt x="2190997" y="694706"/>
                        <a:pt x="2183080" y="722415"/>
                      </a:cubicBezTo>
                      <a:cubicBezTo>
                        <a:pt x="2175163" y="750124"/>
                        <a:pt x="2147454" y="791688"/>
                        <a:pt x="2135579" y="817418"/>
                      </a:cubicBezTo>
                      <a:cubicBezTo>
                        <a:pt x="2123704" y="843148"/>
                        <a:pt x="2127663" y="864919"/>
                        <a:pt x="2111829" y="876794"/>
                      </a:cubicBezTo>
                      <a:cubicBezTo>
                        <a:pt x="2095995" y="888669"/>
                        <a:pt x="2058390" y="868878"/>
                        <a:pt x="2040577" y="888670"/>
                      </a:cubicBezTo>
                      <a:cubicBezTo>
                        <a:pt x="2022764" y="908462"/>
                        <a:pt x="2020785" y="963881"/>
                        <a:pt x="2004951" y="995548"/>
                      </a:cubicBezTo>
                      <a:cubicBezTo>
                        <a:pt x="1989117" y="1027216"/>
                        <a:pt x="1957449" y="1048987"/>
                        <a:pt x="1945574" y="1078675"/>
                      </a:cubicBezTo>
                      <a:cubicBezTo>
                        <a:pt x="1933699" y="1108363"/>
                        <a:pt x="1933699" y="1143989"/>
                        <a:pt x="1933699" y="1173677"/>
                      </a:cubicBezTo>
                      <a:cubicBezTo>
                        <a:pt x="1933699" y="1203365"/>
                        <a:pt x="1939636" y="1233054"/>
                        <a:pt x="1945574" y="1256805"/>
                      </a:cubicBezTo>
                      <a:cubicBezTo>
                        <a:pt x="1951512" y="1280556"/>
                        <a:pt x="1951512" y="1300347"/>
                        <a:pt x="1969325" y="1316181"/>
                      </a:cubicBezTo>
                      <a:cubicBezTo>
                        <a:pt x="1987138" y="1332015"/>
                        <a:pt x="2014847" y="1330036"/>
                        <a:pt x="2052452" y="1351807"/>
                      </a:cubicBezTo>
                      <a:cubicBezTo>
                        <a:pt x="2090057" y="1373578"/>
                        <a:pt x="2153392" y="1421080"/>
                        <a:pt x="2194956" y="1446810"/>
                      </a:cubicBezTo>
                      <a:cubicBezTo>
                        <a:pt x="2236520" y="1472540"/>
                        <a:pt x="2254333" y="1492333"/>
                        <a:pt x="2301834" y="1506187"/>
                      </a:cubicBezTo>
                      <a:cubicBezTo>
                        <a:pt x="2349335" y="1520042"/>
                        <a:pt x="2428504" y="1514103"/>
                        <a:pt x="2479964" y="1529937"/>
                      </a:cubicBezTo>
                      <a:cubicBezTo>
                        <a:pt x="2531424" y="1545771"/>
                        <a:pt x="2565070" y="1561604"/>
                        <a:pt x="2610592" y="1601189"/>
                      </a:cubicBezTo>
                      <a:cubicBezTo>
                        <a:pt x="2656114" y="1640774"/>
                        <a:pt x="2727366" y="1731818"/>
                        <a:pt x="2753096" y="1767444"/>
                      </a:cubicBezTo>
                      <a:cubicBezTo>
                        <a:pt x="2778826" y="1803070"/>
                        <a:pt x="2755075" y="1779319"/>
                        <a:pt x="2764971" y="1814945"/>
                      </a:cubicBezTo>
                      <a:cubicBezTo>
                        <a:pt x="2774867" y="1850571"/>
                        <a:pt x="2800598" y="1919843"/>
                        <a:pt x="2812473" y="1981199"/>
                      </a:cubicBezTo>
                      <a:cubicBezTo>
                        <a:pt x="2824348" y="2042555"/>
                        <a:pt x="2834244" y="2133599"/>
                        <a:pt x="2836223" y="2183080"/>
                      </a:cubicBezTo>
                      <a:cubicBezTo>
                        <a:pt x="2838202" y="2232561"/>
                        <a:pt x="2830286" y="2254332"/>
                        <a:pt x="2824348" y="2278083"/>
                      </a:cubicBezTo>
                      <a:cubicBezTo>
                        <a:pt x="2818410" y="2301834"/>
                        <a:pt x="2796639" y="2297875"/>
                        <a:pt x="2800597" y="2325584"/>
                      </a:cubicBezTo>
                      <a:cubicBezTo>
                        <a:pt x="2804555" y="2353293"/>
                        <a:pt x="2836224" y="2369127"/>
                        <a:pt x="2848099" y="2444337"/>
                      </a:cubicBezTo>
                      <a:cubicBezTo>
                        <a:pt x="2859974" y="2519547"/>
                        <a:pt x="2879766" y="2648197"/>
                        <a:pt x="2871849" y="2776846"/>
                      </a:cubicBezTo>
                      <a:cubicBezTo>
                        <a:pt x="2863932" y="2905495"/>
                        <a:pt x="2808514" y="3127168"/>
                        <a:pt x="2800597" y="3216233"/>
                      </a:cubicBezTo>
                      <a:cubicBezTo>
                        <a:pt x="2792680" y="3305298"/>
                        <a:pt x="2812473" y="3273631"/>
                        <a:pt x="2824348" y="3311236"/>
                      </a:cubicBezTo>
                      <a:cubicBezTo>
                        <a:pt x="2836223" y="3348841"/>
                        <a:pt x="2857994" y="3392383"/>
                        <a:pt x="2871849" y="3441864"/>
                      </a:cubicBezTo>
                      <a:cubicBezTo>
                        <a:pt x="2885704" y="3491345"/>
                        <a:pt x="2907475" y="3552701"/>
                        <a:pt x="2907475" y="3608119"/>
                      </a:cubicBezTo>
                      <a:cubicBezTo>
                        <a:pt x="2907475" y="3663537"/>
                        <a:pt x="2881745" y="3713018"/>
                        <a:pt x="2871849" y="3774374"/>
                      </a:cubicBezTo>
                      <a:cubicBezTo>
                        <a:pt x="2861953" y="3835730"/>
                        <a:pt x="2852057" y="3930732"/>
                        <a:pt x="2848099" y="3976254"/>
                      </a:cubicBezTo>
                      <a:cubicBezTo>
                        <a:pt x="2844141" y="4021776"/>
                        <a:pt x="2848099" y="4047506"/>
                        <a:pt x="2848099" y="4047506"/>
                      </a:cubicBezTo>
                      <a:cubicBezTo>
                        <a:pt x="2848099" y="4069277"/>
                        <a:pt x="2830286" y="4071257"/>
                        <a:pt x="2848099" y="4106883"/>
                      </a:cubicBezTo>
                      <a:cubicBezTo>
                        <a:pt x="2865912" y="4142509"/>
                        <a:pt x="2927268" y="4207823"/>
                        <a:pt x="2954977" y="4261262"/>
                      </a:cubicBezTo>
                      <a:cubicBezTo>
                        <a:pt x="2982686" y="4314701"/>
                        <a:pt x="3014353" y="4427516"/>
                        <a:pt x="3014353" y="4427516"/>
                      </a:cubicBezTo>
                      <a:cubicBezTo>
                        <a:pt x="3034145" y="4482934"/>
                        <a:pt x="3141023" y="4572000"/>
                        <a:pt x="3073730" y="4593771"/>
                      </a:cubicBezTo>
                      <a:cubicBezTo>
                        <a:pt x="3006437" y="4615542"/>
                        <a:pt x="2687782" y="4635335"/>
                        <a:pt x="2610592" y="4558145"/>
                      </a:cubicBezTo>
                      <a:cubicBezTo>
                        <a:pt x="2533402" y="4480955"/>
                        <a:pt x="2626426" y="4253345"/>
                        <a:pt x="2610592" y="4130633"/>
                      </a:cubicBezTo>
                      <a:cubicBezTo>
                        <a:pt x="2594758" y="4007921"/>
                        <a:pt x="2535382" y="3946566"/>
                        <a:pt x="2515590" y="3821875"/>
                      </a:cubicBezTo>
                      <a:cubicBezTo>
                        <a:pt x="2495798" y="3697184"/>
                        <a:pt x="2489860" y="3499262"/>
                        <a:pt x="2491839" y="3382488"/>
                      </a:cubicBezTo>
                      <a:cubicBezTo>
                        <a:pt x="2493818" y="3265714"/>
                        <a:pt x="2537361" y="3241963"/>
                        <a:pt x="2527465" y="3121231"/>
                      </a:cubicBezTo>
                      <a:cubicBezTo>
                        <a:pt x="2517569" y="3000499"/>
                        <a:pt x="2450275" y="2691740"/>
                        <a:pt x="2432462" y="2658093"/>
                      </a:cubicBezTo>
                      <a:cubicBezTo>
                        <a:pt x="2414649" y="2624446"/>
                        <a:pt x="2436421" y="2800597"/>
                        <a:pt x="2420587" y="2919350"/>
                      </a:cubicBezTo>
                      <a:cubicBezTo>
                        <a:pt x="2404753" y="3038103"/>
                        <a:pt x="2357252" y="3269672"/>
                        <a:pt x="2337460" y="3370612"/>
                      </a:cubicBezTo>
                      <a:cubicBezTo>
                        <a:pt x="2317668" y="3471552"/>
                        <a:pt x="2299855" y="3443844"/>
                        <a:pt x="2301834" y="3524992"/>
                      </a:cubicBezTo>
                      <a:cubicBezTo>
                        <a:pt x="2303813" y="3606140"/>
                        <a:pt x="2331522" y="3720935"/>
                        <a:pt x="2349335" y="3857501"/>
                      </a:cubicBezTo>
                      <a:cubicBezTo>
                        <a:pt x="2367148" y="3994067"/>
                        <a:pt x="2408779" y="4219221"/>
                        <a:pt x="2408712" y="4344389"/>
                      </a:cubicBezTo>
                      <a:cubicBezTo>
                        <a:pt x="2408645" y="4469557"/>
                        <a:pt x="2394457" y="4566948"/>
                        <a:pt x="2348935" y="4608512"/>
                      </a:cubicBezTo>
                      <a:cubicBezTo>
                        <a:pt x="2303413" y="4650076"/>
                        <a:pt x="2375606" y="4593771"/>
                        <a:pt x="2135579" y="4593771"/>
                      </a:cubicBezTo>
                      <a:cubicBezTo>
                        <a:pt x="1895552" y="4593771"/>
                        <a:pt x="1113242" y="4606055"/>
                        <a:pt x="908775" y="4608512"/>
                      </a:cubicBezTo>
                      <a:lnTo>
                        <a:pt x="836767" y="4680520"/>
                      </a:lnTo>
                      <a:cubicBezTo>
                        <a:pt x="809666" y="4638479"/>
                        <a:pt x="759287" y="4434057"/>
                        <a:pt x="746166" y="4356264"/>
                      </a:cubicBezTo>
                      <a:cubicBezTo>
                        <a:pt x="733045" y="4278471"/>
                        <a:pt x="746167" y="4320639"/>
                        <a:pt x="758042" y="4213761"/>
                      </a:cubicBezTo>
                      <a:cubicBezTo>
                        <a:pt x="769917" y="4106883"/>
                        <a:pt x="797626" y="3827813"/>
                        <a:pt x="817418" y="3714997"/>
                      </a:cubicBezTo>
                      <a:cubicBezTo>
                        <a:pt x="837210" y="3602181"/>
                        <a:pt x="870857" y="3604160"/>
                        <a:pt x="876795" y="3536867"/>
                      </a:cubicBezTo>
                      <a:cubicBezTo>
                        <a:pt x="882733" y="3469574"/>
                        <a:pt x="866899" y="3392384"/>
                        <a:pt x="853044" y="3311236"/>
                      </a:cubicBezTo>
                      <a:cubicBezTo>
                        <a:pt x="839189" y="3230088"/>
                        <a:pt x="811480" y="3137065"/>
                        <a:pt x="793667" y="3049979"/>
                      </a:cubicBezTo>
                      <a:cubicBezTo>
                        <a:pt x="775854" y="2962893"/>
                        <a:pt x="746166" y="2788722"/>
                        <a:pt x="746166" y="2788722"/>
                      </a:cubicBezTo>
                      <a:cubicBezTo>
                        <a:pt x="734291" y="2723408"/>
                        <a:pt x="734291" y="2559132"/>
                        <a:pt x="722416" y="2658093"/>
                      </a:cubicBezTo>
                      <a:cubicBezTo>
                        <a:pt x="710541" y="2757054"/>
                        <a:pt x="682831" y="3236026"/>
                        <a:pt x="674914" y="3382488"/>
                      </a:cubicBezTo>
                      <a:cubicBezTo>
                        <a:pt x="666997" y="3528950"/>
                        <a:pt x="680852" y="3481449"/>
                        <a:pt x="674914" y="3536867"/>
                      </a:cubicBezTo>
                      <a:cubicBezTo>
                        <a:pt x="668976" y="3592285"/>
                        <a:pt x="647205" y="3647704"/>
                        <a:pt x="639288" y="3714997"/>
                      </a:cubicBezTo>
                      <a:cubicBezTo>
                        <a:pt x="631371" y="3782290"/>
                        <a:pt x="641268" y="3865418"/>
                        <a:pt x="627413" y="3940628"/>
                      </a:cubicBezTo>
                      <a:cubicBezTo>
                        <a:pt x="613559" y="4015838"/>
                        <a:pt x="568036" y="4100945"/>
                        <a:pt x="556161" y="4166259"/>
                      </a:cubicBezTo>
                      <a:cubicBezTo>
                        <a:pt x="544286" y="4231573"/>
                        <a:pt x="560119" y="4257304"/>
                        <a:pt x="556161" y="4332514"/>
                      </a:cubicBezTo>
                      <a:cubicBezTo>
                        <a:pt x="552203" y="4407724"/>
                        <a:pt x="615537" y="4572000"/>
                        <a:pt x="532410" y="4617522"/>
                      </a:cubicBezTo>
                      <a:cubicBezTo>
                        <a:pt x="449283" y="4663044"/>
                        <a:pt x="114794" y="4667002"/>
                        <a:pt x="57397" y="4605646"/>
                      </a:cubicBezTo>
                      <a:cubicBezTo>
                        <a:pt x="0" y="4544290"/>
                        <a:pt x="150421" y="4336473"/>
                        <a:pt x="188026" y="4249387"/>
                      </a:cubicBezTo>
                      <a:cubicBezTo>
                        <a:pt x="225631" y="4162301"/>
                        <a:pt x="263237" y="4170218"/>
                        <a:pt x="283029" y="4083132"/>
                      </a:cubicBezTo>
                      <a:cubicBezTo>
                        <a:pt x="302821" y="3996046"/>
                        <a:pt x="306779" y="3829791"/>
                        <a:pt x="306779" y="3726872"/>
                      </a:cubicBezTo>
                      <a:cubicBezTo>
                        <a:pt x="306779" y="3623953"/>
                        <a:pt x="286987" y="3538846"/>
                        <a:pt x="283029" y="3465615"/>
                      </a:cubicBezTo>
                      <a:cubicBezTo>
                        <a:pt x="279071" y="3392384"/>
                        <a:pt x="271154" y="3344882"/>
                        <a:pt x="283029" y="3287485"/>
                      </a:cubicBezTo>
                      <a:cubicBezTo>
                        <a:pt x="294904" y="3230088"/>
                        <a:pt x="346363" y="3206338"/>
                        <a:pt x="354280" y="3121231"/>
                      </a:cubicBezTo>
                      <a:cubicBezTo>
                        <a:pt x="362197" y="3036125"/>
                        <a:pt x="336468" y="2873828"/>
                        <a:pt x="330530" y="2776846"/>
                      </a:cubicBezTo>
                      <a:cubicBezTo>
                        <a:pt x="324592" y="2679864"/>
                        <a:pt x="310737" y="2622467"/>
                        <a:pt x="318654" y="2539340"/>
                      </a:cubicBezTo>
                      <a:cubicBezTo>
                        <a:pt x="326571" y="2456213"/>
                        <a:pt x="372093" y="2373086"/>
                        <a:pt x="378031" y="2278083"/>
                      </a:cubicBezTo>
                      <a:cubicBezTo>
                        <a:pt x="383969" y="2183080"/>
                        <a:pt x="342405" y="2066306"/>
                        <a:pt x="354280" y="1969324"/>
                      </a:cubicBezTo>
                      <a:cubicBezTo>
                        <a:pt x="366155" y="1872342"/>
                        <a:pt x="413657" y="1763486"/>
                        <a:pt x="449283" y="1696192"/>
                      </a:cubicBezTo>
                      <a:cubicBezTo>
                        <a:pt x="484909" y="1628898"/>
                        <a:pt x="514597" y="1603168"/>
                        <a:pt x="568036" y="1565563"/>
                      </a:cubicBezTo>
                      <a:cubicBezTo>
                        <a:pt x="621475" y="1527958"/>
                        <a:pt x="714499" y="1484416"/>
                        <a:pt x="769917" y="1470561"/>
                      </a:cubicBezTo>
                      <a:cubicBezTo>
                        <a:pt x="825335" y="1456707"/>
                        <a:pt x="817418" y="1518062"/>
                        <a:pt x="900545" y="1482436"/>
                      </a:cubicBezTo>
                      <a:cubicBezTo>
                        <a:pt x="983672" y="1446810"/>
                        <a:pt x="1221179" y="1355766"/>
                        <a:pt x="1268680" y="1256805"/>
                      </a:cubicBezTo>
                      <a:cubicBezTo>
                        <a:pt x="1316181" y="1157844"/>
                        <a:pt x="1203366" y="950026"/>
                        <a:pt x="1185553" y="888670"/>
                      </a:cubicBezTo>
                      <a:cubicBezTo>
                        <a:pt x="1167740" y="827314"/>
                        <a:pt x="1177637" y="890649"/>
                        <a:pt x="1161803" y="888670"/>
                      </a:cubicBezTo>
                      <a:cubicBezTo>
                        <a:pt x="1145969" y="886691"/>
                        <a:pt x="1112322" y="902524"/>
                        <a:pt x="1090551" y="876794"/>
                      </a:cubicBezTo>
                      <a:cubicBezTo>
                        <a:pt x="1068780" y="851064"/>
                        <a:pt x="1041070" y="777833"/>
                        <a:pt x="1031174" y="734290"/>
                      </a:cubicBezTo>
                      <a:cubicBezTo>
                        <a:pt x="1021278" y="690747"/>
                        <a:pt x="1027216" y="643246"/>
                        <a:pt x="1031174" y="615537"/>
                      </a:cubicBezTo>
                      <a:cubicBezTo>
                        <a:pt x="1035132" y="587828"/>
                        <a:pt x="1074717" y="641267"/>
                        <a:pt x="1090551" y="579911"/>
                      </a:cubicBezTo>
                      <a:close/>
                    </a:path>
                  </a:pathLst>
                </a:cu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grpSp>
              <p:nvGrpSpPr>
                <p:cNvPr id="79" name="グループ化 36"/>
                <p:cNvGrpSpPr/>
                <p:nvPr/>
              </p:nvGrpSpPr>
              <p:grpSpPr>
                <a:xfrm>
                  <a:off x="4455313" y="2708920"/>
                  <a:ext cx="288032" cy="2854302"/>
                  <a:chOff x="1835696" y="2924944"/>
                  <a:chExt cx="273132" cy="2638278"/>
                </a:xfrm>
              </p:grpSpPr>
              <p:sp>
                <p:nvSpPr>
                  <p:cNvPr id="106" name="フリーフォーム 105"/>
                  <p:cNvSpPr/>
                  <p:nvPr/>
                </p:nvSpPr>
                <p:spPr>
                  <a:xfrm>
                    <a:off x="1835696" y="2924944"/>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07" name="フリーフォーム 106"/>
                  <p:cNvSpPr/>
                  <p:nvPr/>
                </p:nvSpPr>
                <p:spPr>
                  <a:xfrm>
                    <a:off x="1835696" y="3022970"/>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08" name="フリーフォーム 107"/>
                  <p:cNvSpPr/>
                  <p:nvPr/>
                </p:nvSpPr>
                <p:spPr>
                  <a:xfrm>
                    <a:off x="1835696" y="3140968"/>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09" name="フリーフォーム 108"/>
                  <p:cNvSpPr/>
                  <p:nvPr/>
                </p:nvSpPr>
                <p:spPr>
                  <a:xfrm>
                    <a:off x="1835696" y="3238994"/>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10" name="フリーフォーム 109"/>
                  <p:cNvSpPr/>
                  <p:nvPr/>
                </p:nvSpPr>
                <p:spPr>
                  <a:xfrm>
                    <a:off x="1835696" y="3356992"/>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11" name="フリーフォーム 110"/>
                  <p:cNvSpPr/>
                  <p:nvPr/>
                </p:nvSpPr>
                <p:spPr>
                  <a:xfrm>
                    <a:off x="1835696" y="3455018"/>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12" name="フリーフォーム 111"/>
                  <p:cNvSpPr/>
                  <p:nvPr/>
                </p:nvSpPr>
                <p:spPr>
                  <a:xfrm>
                    <a:off x="1835696" y="3573016"/>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13" name="フリーフォーム 112"/>
                  <p:cNvSpPr/>
                  <p:nvPr/>
                </p:nvSpPr>
                <p:spPr>
                  <a:xfrm>
                    <a:off x="1835696" y="3671042"/>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14" name="フリーフォーム 113"/>
                  <p:cNvSpPr/>
                  <p:nvPr/>
                </p:nvSpPr>
                <p:spPr>
                  <a:xfrm>
                    <a:off x="1835696" y="3789040"/>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15" name="フリーフォーム 114"/>
                  <p:cNvSpPr/>
                  <p:nvPr/>
                </p:nvSpPr>
                <p:spPr>
                  <a:xfrm>
                    <a:off x="1835696" y="3861048"/>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16" name="フリーフォーム 115"/>
                  <p:cNvSpPr/>
                  <p:nvPr/>
                </p:nvSpPr>
                <p:spPr>
                  <a:xfrm>
                    <a:off x="1835696" y="3959074"/>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17" name="フリーフォーム 116"/>
                  <p:cNvSpPr/>
                  <p:nvPr/>
                </p:nvSpPr>
                <p:spPr>
                  <a:xfrm>
                    <a:off x="1835696" y="4077072"/>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18" name="フリーフォーム 117"/>
                  <p:cNvSpPr/>
                  <p:nvPr/>
                </p:nvSpPr>
                <p:spPr>
                  <a:xfrm>
                    <a:off x="1835696" y="4175098"/>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19" name="フリーフォーム 118"/>
                  <p:cNvSpPr/>
                  <p:nvPr/>
                </p:nvSpPr>
                <p:spPr>
                  <a:xfrm>
                    <a:off x="1835696" y="4293096"/>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20" name="フリーフォーム 119"/>
                  <p:cNvSpPr/>
                  <p:nvPr/>
                </p:nvSpPr>
                <p:spPr>
                  <a:xfrm>
                    <a:off x="1835696" y="4391122"/>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21" name="フリーフォーム 120"/>
                  <p:cNvSpPr/>
                  <p:nvPr/>
                </p:nvSpPr>
                <p:spPr>
                  <a:xfrm>
                    <a:off x="1835696" y="4509120"/>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22" name="フリーフォーム 121"/>
                  <p:cNvSpPr/>
                  <p:nvPr/>
                </p:nvSpPr>
                <p:spPr>
                  <a:xfrm>
                    <a:off x="1835696" y="4607146"/>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23" name="フリーフォーム 122"/>
                  <p:cNvSpPr/>
                  <p:nvPr/>
                </p:nvSpPr>
                <p:spPr>
                  <a:xfrm>
                    <a:off x="1835696" y="4725144"/>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24" name="フリーフォーム 123"/>
                  <p:cNvSpPr/>
                  <p:nvPr/>
                </p:nvSpPr>
                <p:spPr>
                  <a:xfrm>
                    <a:off x="1835696" y="4823170"/>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25" name="フリーフォーム 124"/>
                  <p:cNvSpPr/>
                  <p:nvPr/>
                </p:nvSpPr>
                <p:spPr>
                  <a:xfrm>
                    <a:off x="1835696" y="4941168"/>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26" name="フリーフォーム 125"/>
                  <p:cNvSpPr/>
                  <p:nvPr/>
                </p:nvSpPr>
                <p:spPr>
                  <a:xfrm>
                    <a:off x="1835696" y="5039194"/>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27" name="フリーフォーム 126"/>
                  <p:cNvSpPr/>
                  <p:nvPr/>
                </p:nvSpPr>
                <p:spPr>
                  <a:xfrm>
                    <a:off x="1835696" y="5157192"/>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29" name="フリーフォーム 128"/>
                  <p:cNvSpPr/>
                  <p:nvPr/>
                </p:nvSpPr>
                <p:spPr>
                  <a:xfrm>
                    <a:off x="1835696" y="5255218"/>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130" name="フリーフォーム 129"/>
                  <p:cNvSpPr/>
                  <p:nvPr/>
                </p:nvSpPr>
                <p:spPr>
                  <a:xfrm>
                    <a:off x="1835696" y="5373216"/>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grpSp>
            <p:sp>
              <p:nvSpPr>
                <p:cNvPr id="80" name="フリーフォーム 79"/>
                <p:cNvSpPr/>
                <p:nvPr/>
              </p:nvSpPr>
              <p:spPr>
                <a:xfrm>
                  <a:off x="3951257" y="5301208"/>
                  <a:ext cx="1330036" cy="1068779"/>
                </a:xfrm>
                <a:custGeom>
                  <a:avLst/>
                  <a:gdLst>
                    <a:gd name="connsiteX0" fmla="*/ 724395 w 1330036"/>
                    <a:gd name="connsiteY0" fmla="*/ 261257 h 1068779"/>
                    <a:gd name="connsiteX1" fmla="*/ 843148 w 1330036"/>
                    <a:gd name="connsiteY1" fmla="*/ 225631 h 1068779"/>
                    <a:gd name="connsiteX2" fmla="*/ 843148 w 1330036"/>
                    <a:gd name="connsiteY2" fmla="*/ 225631 h 1068779"/>
                    <a:gd name="connsiteX3" fmla="*/ 997527 w 1330036"/>
                    <a:gd name="connsiteY3" fmla="*/ 71252 h 1068779"/>
                    <a:gd name="connsiteX4" fmla="*/ 1211283 w 1330036"/>
                    <a:gd name="connsiteY4" fmla="*/ 142504 h 1068779"/>
                    <a:gd name="connsiteX5" fmla="*/ 1330036 w 1330036"/>
                    <a:gd name="connsiteY5" fmla="*/ 308759 h 1068779"/>
                    <a:gd name="connsiteX6" fmla="*/ 1330036 w 1330036"/>
                    <a:gd name="connsiteY6" fmla="*/ 308759 h 1068779"/>
                    <a:gd name="connsiteX7" fmla="*/ 1270660 w 1330036"/>
                    <a:gd name="connsiteY7" fmla="*/ 486889 h 1068779"/>
                    <a:gd name="connsiteX8" fmla="*/ 1175657 w 1330036"/>
                    <a:gd name="connsiteY8" fmla="*/ 593766 h 1068779"/>
                    <a:gd name="connsiteX9" fmla="*/ 1116280 w 1330036"/>
                    <a:gd name="connsiteY9" fmla="*/ 760021 h 1068779"/>
                    <a:gd name="connsiteX10" fmla="*/ 1128156 w 1330036"/>
                    <a:gd name="connsiteY10" fmla="*/ 760021 h 1068779"/>
                    <a:gd name="connsiteX11" fmla="*/ 1033153 w 1330036"/>
                    <a:gd name="connsiteY11" fmla="*/ 914400 h 1068779"/>
                    <a:gd name="connsiteX12" fmla="*/ 985652 w 1330036"/>
                    <a:gd name="connsiteY12" fmla="*/ 1009403 h 1068779"/>
                    <a:gd name="connsiteX13" fmla="*/ 961901 w 1330036"/>
                    <a:gd name="connsiteY13" fmla="*/ 1068779 h 1068779"/>
                    <a:gd name="connsiteX14" fmla="*/ 961901 w 1330036"/>
                    <a:gd name="connsiteY14" fmla="*/ 1068779 h 1068779"/>
                    <a:gd name="connsiteX15" fmla="*/ 831273 w 1330036"/>
                    <a:gd name="connsiteY15" fmla="*/ 1009403 h 1068779"/>
                    <a:gd name="connsiteX16" fmla="*/ 760021 w 1330036"/>
                    <a:gd name="connsiteY16" fmla="*/ 902525 h 1068779"/>
                    <a:gd name="connsiteX17" fmla="*/ 629392 w 1330036"/>
                    <a:gd name="connsiteY17" fmla="*/ 866899 h 1068779"/>
                    <a:gd name="connsiteX18" fmla="*/ 546265 w 1330036"/>
                    <a:gd name="connsiteY18" fmla="*/ 961902 h 1068779"/>
                    <a:gd name="connsiteX19" fmla="*/ 486888 w 1330036"/>
                    <a:gd name="connsiteY19" fmla="*/ 1033153 h 1068779"/>
                    <a:gd name="connsiteX20" fmla="*/ 403761 w 1330036"/>
                    <a:gd name="connsiteY20" fmla="*/ 1068779 h 1068779"/>
                    <a:gd name="connsiteX21" fmla="*/ 356260 w 1330036"/>
                    <a:gd name="connsiteY21" fmla="*/ 1033153 h 1068779"/>
                    <a:gd name="connsiteX22" fmla="*/ 308758 w 1330036"/>
                    <a:gd name="connsiteY22" fmla="*/ 985652 h 1068779"/>
                    <a:gd name="connsiteX23" fmla="*/ 213756 w 1330036"/>
                    <a:gd name="connsiteY23" fmla="*/ 855024 h 1068779"/>
                    <a:gd name="connsiteX24" fmla="*/ 178130 w 1330036"/>
                    <a:gd name="connsiteY24" fmla="*/ 700644 h 1068779"/>
                    <a:gd name="connsiteX25" fmla="*/ 130628 w 1330036"/>
                    <a:gd name="connsiteY25" fmla="*/ 593766 h 1068779"/>
                    <a:gd name="connsiteX26" fmla="*/ 83127 w 1330036"/>
                    <a:gd name="connsiteY26" fmla="*/ 510639 h 1068779"/>
                    <a:gd name="connsiteX27" fmla="*/ 23751 w 1330036"/>
                    <a:gd name="connsiteY27" fmla="*/ 403761 h 1068779"/>
                    <a:gd name="connsiteX28" fmla="*/ 0 w 1330036"/>
                    <a:gd name="connsiteY28" fmla="*/ 320634 h 1068779"/>
                    <a:gd name="connsiteX29" fmla="*/ 11875 w 1330036"/>
                    <a:gd name="connsiteY29" fmla="*/ 178130 h 1068779"/>
                    <a:gd name="connsiteX30" fmla="*/ 71252 w 1330036"/>
                    <a:gd name="connsiteY30" fmla="*/ 71252 h 1068779"/>
                    <a:gd name="connsiteX31" fmla="*/ 190005 w 1330036"/>
                    <a:gd name="connsiteY31" fmla="*/ 0 h 1068779"/>
                    <a:gd name="connsiteX32" fmla="*/ 380010 w 1330036"/>
                    <a:gd name="connsiteY32" fmla="*/ 83127 h 1068779"/>
                    <a:gd name="connsiteX33" fmla="*/ 486888 w 1330036"/>
                    <a:gd name="connsiteY33" fmla="*/ 166255 h 1068779"/>
                    <a:gd name="connsiteX34" fmla="*/ 534389 w 1330036"/>
                    <a:gd name="connsiteY34" fmla="*/ 249382 h 1068779"/>
                    <a:gd name="connsiteX35" fmla="*/ 629392 w 1330036"/>
                    <a:gd name="connsiteY35" fmla="*/ 296883 h 1068779"/>
                    <a:gd name="connsiteX36" fmla="*/ 724395 w 1330036"/>
                    <a:gd name="connsiteY36" fmla="*/ 261257 h 106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30036" h="1068779">
                      <a:moveTo>
                        <a:pt x="724395" y="261257"/>
                      </a:moveTo>
                      <a:lnTo>
                        <a:pt x="843148" y="225631"/>
                      </a:lnTo>
                      <a:lnTo>
                        <a:pt x="843148" y="225631"/>
                      </a:lnTo>
                      <a:lnTo>
                        <a:pt x="997527" y="71252"/>
                      </a:lnTo>
                      <a:lnTo>
                        <a:pt x="1211283" y="142504"/>
                      </a:lnTo>
                      <a:lnTo>
                        <a:pt x="1330036" y="308759"/>
                      </a:lnTo>
                      <a:lnTo>
                        <a:pt x="1330036" y="308759"/>
                      </a:lnTo>
                      <a:lnTo>
                        <a:pt x="1270660" y="486889"/>
                      </a:lnTo>
                      <a:lnTo>
                        <a:pt x="1175657" y="593766"/>
                      </a:lnTo>
                      <a:lnTo>
                        <a:pt x="1116280" y="760021"/>
                      </a:lnTo>
                      <a:lnTo>
                        <a:pt x="1128156" y="760021"/>
                      </a:lnTo>
                      <a:lnTo>
                        <a:pt x="1033153" y="914400"/>
                      </a:lnTo>
                      <a:lnTo>
                        <a:pt x="985652" y="1009403"/>
                      </a:lnTo>
                      <a:lnTo>
                        <a:pt x="961901" y="1068779"/>
                      </a:lnTo>
                      <a:lnTo>
                        <a:pt x="961901" y="1068779"/>
                      </a:lnTo>
                      <a:lnTo>
                        <a:pt x="831273" y="1009403"/>
                      </a:lnTo>
                      <a:lnTo>
                        <a:pt x="760021" y="902525"/>
                      </a:lnTo>
                      <a:lnTo>
                        <a:pt x="629392" y="866899"/>
                      </a:lnTo>
                      <a:lnTo>
                        <a:pt x="546265" y="961902"/>
                      </a:lnTo>
                      <a:lnTo>
                        <a:pt x="486888" y="1033153"/>
                      </a:lnTo>
                      <a:lnTo>
                        <a:pt x="403761" y="1068779"/>
                      </a:lnTo>
                      <a:lnTo>
                        <a:pt x="356260" y="1033153"/>
                      </a:lnTo>
                      <a:lnTo>
                        <a:pt x="308758" y="985652"/>
                      </a:lnTo>
                      <a:lnTo>
                        <a:pt x="213756" y="855024"/>
                      </a:lnTo>
                      <a:lnTo>
                        <a:pt x="178130" y="700644"/>
                      </a:lnTo>
                      <a:lnTo>
                        <a:pt x="130628" y="593766"/>
                      </a:lnTo>
                      <a:lnTo>
                        <a:pt x="83127" y="510639"/>
                      </a:lnTo>
                      <a:lnTo>
                        <a:pt x="23751" y="403761"/>
                      </a:lnTo>
                      <a:lnTo>
                        <a:pt x="0" y="320634"/>
                      </a:lnTo>
                      <a:lnTo>
                        <a:pt x="11875" y="178130"/>
                      </a:lnTo>
                      <a:lnTo>
                        <a:pt x="71252" y="71252"/>
                      </a:lnTo>
                      <a:lnTo>
                        <a:pt x="190005" y="0"/>
                      </a:lnTo>
                      <a:lnTo>
                        <a:pt x="380010" y="83127"/>
                      </a:lnTo>
                      <a:lnTo>
                        <a:pt x="486888" y="166255"/>
                      </a:lnTo>
                      <a:lnTo>
                        <a:pt x="534389" y="249382"/>
                      </a:lnTo>
                      <a:lnTo>
                        <a:pt x="629392" y="296883"/>
                      </a:lnTo>
                      <a:lnTo>
                        <a:pt x="724395" y="2612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81" name="フリーフォーム 80"/>
                <p:cNvSpPr/>
                <p:nvPr/>
              </p:nvSpPr>
              <p:spPr>
                <a:xfrm>
                  <a:off x="4959369" y="6049575"/>
                  <a:ext cx="296884" cy="403761"/>
                </a:xfrm>
                <a:custGeom>
                  <a:avLst/>
                  <a:gdLst>
                    <a:gd name="connsiteX0" fmla="*/ 47502 w 296884"/>
                    <a:gd name="connsiteY0" fmla="*/ 190005 h 403761"/>
                    <a:gd name="connsiteX1" fmla="*/ 0 w 296884"/>
                    <a:gd name="connsiteY1" fmla="*/ 142504 h 403761"/>
                    <a:gd name="connsiteX2" fmla="*/ 11876 w 296884"/>
                    <a:gd name="connsiteY2" fmla="*/ 35626 h 403761"/>
                    <a:gd name="connsiteX3" fmla="*/ 59377 w 296884"/>
                    <a:gd name="connsiteY3" fmla="*/ 0 h 403761"/>
                    <a:gd name="connsiteX4" fmla="*/ 59377 w 296884"/>
                    <a:gd name="connsiteY4" fmla="*/ 0 h 403761"/>
                    <a:gd name="connsiteX5" fmla="*/ 142504 w 296884"/>
                    <a:gd name="connsiteY5" fmla="*/ 71252 h 403761"/>
                    <a:gd name="connsiteX6" fmla="*/ 178130 w 296884"/>
                    <a:gd name="connsiteY6" fmla="*/ 47501 h 403761"/>
                    <a:gd name="connsiteX7" fmla="*/ 178130 w 296884"/>
                    <a:gd name="connsiteY7" fmla="*/ 47501 h 403761"/>
                    <a:gd name="connsiteX8" fmla="*/ 285008 w 296884"/>
                    <a:gd name="connsiteY8" fmla="*/ 166255 h 403761"/>
                    <a:gd name="connsiteX9" fmla="*/ 296884 w 296884"/>
                    <a:gd name="connsiteY9" fmla="*/ 225631 h 403761"/>
                    <a:gd name="connsiteX10" fmla="*/ 249382 w 296884"/>
                    <a:gd name="connsiteY10" fmla="*/ 273133 h 403761"/>
                    <a:gd name="connsiteX11" fmla="*/ 249382 w 296884"/>
                    <a:gd name="connsiteY11" fmla="*/ 296883 h 403761"/>
                    <a:gd name="connsiteX12" fmla="*/ 213756 w 296884"/>
                    <a:gd name="connsiteY12" fmla="*/ 391886 h 403761"/>
                    <a:gd name="connsiteX13" fmla="*/ 95003 w 296884"/>
                    <a:gd name="connsiteY13" fmla="*/ 403761 h 403761"/>
                    <a:gd name="connsiteX14" fmla="*/ 106878 w 296884"/>
                    <a:gd name="connsiteY14" fmla="*/ 332509 h 403761"/>
                    <a:gd name="connsiteX15" fmla="*/ 106878 w 296884"/>
                    <a:gd name="connsiteY15" fmla="*/ 332509 h 403761"/>
                    <a:gd name="connsiteX16" fmla="*/ 47502 w 296884"/>
                    <a:gd name="connsiteY16" fmla="*/ 190005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84" h="403761">
                      <a:moveTo>
                        <a:pt x="47502" y="190005"/>
                      </a:moveTo>
                      <a:lnTo>
                        <a:pt x="0" y="142504"/>
                      </a:lnTo>
                      <a:lnTo>
                        <a:pt x="11876" y="35626"/>
                      </a:lnTo>
                      <a:lnTo>
                        <a:pt x="59377" y="0"/>
                      </a:lnTo>
                      <a:lnTo>
                        <a:pt x="59377" y="0"/>
                      </a:lnTo>
                      <a:lnTo>
                        <a:pt x="142504" y="71252"/>
                      </a:lnTo>
                      <a:lnTo>
                        <a:pt x="178130" y="47501"/>
                      </a:lnTo>
                      <a:lnTo>
                        <a:pt x="178130" y="47501"/>
                      </a:lnTo>
                      <a:lnTo>
                        <a:pt x="285008" y="166255"/>
                      </a:lnTo>
                      <a:lnTo>
                        <a:pt x="296884" y="225631"/>
                      </a:lnTo>
                      <a:lnTo>
                        <a:pt x="249382" y="273133"/>
                      </a:lnTo>
                      <a:lnTo>
                        <a:pt x="249382" y="296883"/>
                      </a:lnTo>
                      <a:lnTo>
                        <a:pt x="213756" y="391886"/>
                      </a:lnTo>
                      <a:lnTo>
                        <a:pt x="95003" y="403761"/>
                      </a:lnTo>
                      <a:lnTo>
                        <a:pt x="106878" y="332509"/>
                      </a:lnTo>
                      <a:lnTo>
                        <a:pt x="106878" y="332509"/>
                      </a:lnTo>
                      <a:lnTo>
                        <a:pt x="47502" y="190005"/>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82" name="フリーフォーム 81"/>
                <p:cNvSpPr/>
                <p:nvPr/>
              </p:nvSpPr>
              <p:spPr>
                <a:xfrm flipH="1">
                  <a:off x="3942405" y="6021288"/>
                  <a:ext cx="296884" cy="403761"/>
                </a:xfrm>
                <a:custGeom>
                  <a:avLst/>
                  <a:gdLst>
                    <a:gd name="connsiteX0" fmla="*/ 47502 w 296884"/>
                    <a:gd name="connsiteY0" fmla="*/ 190005 h 403761"/>
                    <a:gd name="connsiteX1" fmla="*/ 0 w 296884"/>
                    <a:gd name="connsiteY1" fmla="*/ 142504 h 403761"/>
                    <a:gd name="connsiteX2" fmla="*/ 11876 w 296884"/>
                    <a:gd name="connsiteY2" fmla="*/ 35626 h 403761"/>
                    <a:gd name="connsiteX3" fmla="*/ 59377 w 296884"/>
                    <a:gd name="connsiteY3" fmla="*/ 0 h 403761"/>
                    <a:gd name="connsiteX4" fmla="*/ 59377 w 296884"/>
                    <a:gd name="connsiteY4" fmla="*/ 0 h 403761"/>
                    <a:gd name="connsiteX5" fmla="*/ 142504 w 296884"/>
                    <a:gd name="connsiteY5" fmla="*/ 71252 h 403761"/>
                    <a:gd name="connsiteX6" fmla="*/ 178130 w 296884"/>
                    <a:gd name="connsiteY6" fmla="*/ 47501 h 403761"/>
                    <a:gd name="connsiteX7" fmla="*/ 178130 w 296884"/>
                    <a:gd name="connsiteY7" fmla="*/ 47501 h 403761"/>
                    <a:gd name="connsiteX8" fmla="*/ 285008 w 296884"/>
                    <a:gd name="connsiteY8" fmla="*/ 166255 h 403761"/>
                    <a:gd name="connsiteX9" fmla="*/ 296884 w 296884"/>
                    <a:gd name="connsiteY9" fmla="*/ 225631 h 403761"/>
                    <a:gd name="connsiteX10" fmla="*/ 249382 w 296884"/>
                    <a:gd name="connsiteY10" fmla="*/ 273133 h 403761"/>
                    <a:gd name="connsiteX11" fmla="*/ 249382 w 296884"/>
                    <a:gd name="connsiteY11" fmla="*/ 296883 h 403761"/>
                    <a:gd name="connsiteX12" fmla="*/ 213756 w 296884"/>
                    <a:gd name="connsiteY12" fmla="*/ 391886 h 403761"/>
                    <a:gd name="connsiteX13" fmla="*/ 95003 w 296884"/>
                    <a:gd name="connsiteY13" fmla="*/ 403761 h 403761"/>
                    <a:gd name="connsiteX14" fmla="*/ 106878 w 296884"/>
                    <a:gd name="connsiteY14" fmla="*/ 332509 h 403761"/>
                    <a:gd name="connsiteX15" fmla="*/ 106878 w 296884"/>
                    <a:gd name="connsiteY15" fmla="*/ 332509 h 403761"/>
                    <a:gd name="connsiteX16" fmla="*/ 47502 w 296884"/>
                    <a:gd name="connsiteY16" fmla="*/ 190005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84" h="403761">
                      <a:moveTo>
                        <a:pt x="47502" y="190005"/>
                      </a:moveTo>
                      <a:lnTo>
                        <a:pt x="0" y="142504"/>
                      </a:lnTo>
                      <a:lnTo>
                        <a:pt x="11876" y="35626"/>
                      </a:lnTo>
                      <a:lnTo>
                        <a:pt x="59377" y="0"/>
                      </a:lnTo>
                      <a:lnTo>
                        <a:pt x="59377" y="0"/>
                      </a:lnTo>
                      <a:lnTo>
                        <a:pt x="142504" y="71252"/>
                      </a:lnTo>
                      <a:lnTo>
                        <a:pt x="178130" y="47501"/>
                      </a:lnTo>
                      <a:lnTo>
                        <a:pt x="178130" y="47501"/>
                      </a:lnTo>
                      <a:lnTo>
                        <a:pt x="285008" y="166255"/>
                      </a:lnTo>
                      <a:lnTo>
                        <a:pt x="296884" y="225631"/>
                      </a:lnTo>
                      <a:lnTo>
                        <a:pt x="249382" y="273133"/>
                      </a:lnTo>
                      <a:lnTo>
                        <a:pt x="249382" y="296883"/>
                      </a:lnTo>
                      <a:lnTo>
                        <a:pt x="213756" y="391886"/>
                      </a:lnTo>
                      <a:lnTo>
                        <a:pt x="95003" y="403761"/>
                      </a:lnTo>
                      <a:lnTo>
                        <a:pt x="106878" y="332509"/>
                      </a:lnTo>
                      <a:lnTo>
                        <a:pt x="106878" y="332509"/>
                      </a:lnTo>
                      <a:lnTo>
                        <a:pt x="47502" y="190005"/>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83" name="フリーフォーム 82"/>
                <p:cNvSpPr/>
                <p:nvPr/>
              </p:nvSpPr>
              <p:spPr>
                <a:xfrm>
                  <a:off x="3951257" y="4509120"/>
                  <a:ext cx="736270" cy="512618"/>
                </a:xfrm>
                <a:custGeom>
                  <a:avLst/>
                  <a:gdLst>
                    <a:gd name="connsiteX0" fmla="*/ 0 w 736270"/>
                    <a:gd name="connsiteY0" fmla="*/ 488867 h 512618"/>
                    <a:gd name="connsiteX1" fmla="*/ 23751 w 736270"/>
                    <a:gd name="connsiteY1" fmla="*/ 298862 h 512618"/>
                    <a:gd name="connsiteX2" fmla="*/ 35626 w 736270"/>
                    <a:gd name="connsiteY2" fmla="*/ 227610 h 512618"/>
                    <a:gd name="connsiteX3" fmla="*/ 11876 w 736270"/>
                    <a:gd name="connsiteY3" fmla="*/ 120732 h 512618"/>
                    <a:gd name="connsiteX4" fmla="*/ 95003 w 736270"/>
                    <a:gd name="connsiteY4" fmla="*/ 37605 h 512618"/>
                    <a:gd name="connsiteX5" fmla="*/ 166255 w 736270"/>
                    <a:gd name="connsiteY5" fmla="*/ 13854 h 512618"/>
                    <a:gd name="connsiteX6" fmla="*/ 261257 w 736270"/>
                    <a:gd name="connsiteY6" fmla="*/ 25730 h 512618"/>
                    <a:gd name="connsiteX7" fmla="*/ 368135 w 736270"/>
                    <a:gd name="connsiteY7" fmla="*/ 37605 h 512618"/>
                    <a:gd name="connsiteX8" fmla="*/ 403761 w 736270"/>
                    <a:gd name="connsiteY8" fmla="*/ 37605 h 512618"/>
                    <a:gd name="connsiteX9" fmla="*/ 581891 w 736270"/>
                    <a:gd name="connsiteY9" fmla="*/ 13854 h 512618"/>
                    <a:gd name="connsiteX10" fmla="*/ 676894 w 736270"/>
                    <a:gd name="connsiteY10" fmla="*/ 1979 h 512618"/>
                    <a:gd name="connsiteX11" fmla="*/ 736270 w 736270"/>
                    <a:gd name="connsiteY11" fmla="*/ 1979 h 512618"/>
                    <a:gd name="connsiteX12" fmla="*/ 736270 w 736270"/>
                    <a:gd name="connsiteY12" fmla="*/ 1979 h 512618"/>
                    <a:gd name="connsiteX13" fmla="*/ 712520 w 736270"/>
                    <a:gd name="connsiteY13" fmla="*/ 49480 h 512618"/>
                    <a:gd name="connsiteX14" fmla="*/ 653143 w 736270"/>
                    <a:gd name="connsiteY14" fmla="*/ 108857 h 512618"/>
                    <a:gd name="connsiteX15" fmla="*/ 593767 w 736270"/>
                    <a:gd name="connsiteY15" fmla="*/ 144483 h 512618"/>
                    <a:gd name="connsiteX16" fmla="*/ 546265 w 736270"/>
                    <a:gd name="connsiteY16" fmla="*/ 227610 h 512618"/>
                    <a:gd name="connsiteX17" fmla="*/ 439387 w 736270"/>
                    <a:gd name="connsiteY17" fmla="*/ 322613 h 512618"/>
                    <a:gd name="connsiteX18" fmla="*/ 356260 w 736270"/>
                    <a:gd name="connsiteY18" fmla="*/ 334488 h 512618"/>
                    <a:gd name="connsiteX19" fmla="*/ 249382 w 736270"/>
                    <a:gd name="connsiteY19" fmla="*/ 346363 h 512618"/>
                    <a:gd name="connsiteX20" fmla="*/ 106878 w 736270"/>
                    <a:gd name="connsiteY20" fmla="*/ 370114 h 512618"/>
                    <a:gd name="connsiteX21" fmla="*/ 23751 w 736270"/>
                    <a:gd name="connsiteY21" fmla="*/ 441366 h 512618"/>
                    <a:gd name="connsiteX22" fmla="*/ 0 w 736270"/>
                    <a:gd name="connsiteY22" fmla="*/ 488867 h 5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6270" h="512618">
                      <a:moveTo>
                        <a:pt x="0" y="488867"/>
                      </a:moveTo>
                      <a:cubicBezTo>
                        <a:pt x="0" y="465116"/>
                        <a:pt x="17813" y="342405"/>
                        <a:pt x="23751" y="298862"/>
                      </a:cubicBezTo>
                      <a:cubicBezTo>
                        <a:pt x="29689" y="255319"/>
                        <a:pt x="37605" y="257298"/>
                        <a:pt x="35626" y="227610"/>
                      </a:cubicBezTo>
                      <a:cubicBezTo>
                        <a:pt x="33647" y="197922"/>
                        <a:pt x="1980" y="152400"/>
                        <a:pt x="11876" y="120732"/>
                      </a:cubicBezTo>
                      <a:cubicBezTo>
                        <a:pt x="21772" y="89065"/>
                        <a:pt x="69273" y="55418"/>
                        <a:pt x="95003" y="37605"/>
                      </a:cubicBezTo>
                      <a:cubicBezTo>
                        <a:pt x="120733" y="19792"/>
                        <a:pt x="138546" y="15833"/>
                        <a:pt x="166255" y="13854"/>
                      </a:cubicBezTo>
                      <a:cubicBezTo>
                        <a:pt x="193964" y="11875"/>
                        <a:pt x="261257" y="25730"/>
                        <a:pt x="261257" y="25730"/>
                      </a:cubicBezTo>
                      <a:lnTo>
                        <a:pt x="368135" y="37605"/>
                      </a:lnTo>
                      <a:cubicBezTo>
                        <a:pt x="391886" y="39584"/>
                        <a:pt x="368135" y="41563"/>
                        <a:pt x="403761" y="37605"/>
                      </a:cubicBezTo>
                      <a:cubicBezTo>
                        <a:pt x="439387" y="33647"/>
                        <a:pt x="581891" y="13854"/>
                        <a:pt x="581891" y="13854"/>
                      </a:cubicBezTo>
                      <a:cubicBezTo>
                        <a:pt x="627413" y="7916"/>
                        <a:pt x="651164" y="3958"/>
                        <a:pt x="676894" y="1979"/>
                      </a:cubicBezTo>
                      <a:cubicBezTo>
                        <a:pt x="702624" y="0"/>
                        <a:pt x="736270" y="1979"/>
                        <a:pt x="736270" y="1979"/>
                      </a:cubicBezTo>
                      <a:lnTo>
                        <a:pt x="736270" y="1979"/>
                      </a:lnTo>
                      <a:cubicBezTo>
                        <a:pt x="732312" y="9896"/>
                        <a:pt x="726375" y="31667"/>
                        <a:pt x="712520" y="49480"/>
                      </a:cubicBezTo>
                      <a:cubicBezTo>
                        <a:pt x="698666" y="67293"/>
                        <a:pt x="672935" y="93023"/>
                        <a:pt x="653143" y="108857"/>
                      </a:cubicBezTo>
                      <a:cubicBezTo>
                        <a:pt x="633351" y="124691"/>
                        <a:pt x="611580" y="124691"/>
                        <a:pt x="593767" y="144483"/>
                      </a:cubicBezTo>
                      <a:cubicBezTo>
                        <a:pt x="575954" y="164275"/>
                        <a:pt x="571995" y="197922"/>
                        <a:pt x="546265" y="227610"/>
                      </a:cubicBezTo>
                      <a:cubicBezTo>
                        <a:pt x="520535" y="257298"/>
                        <a:pt x="471054" y="304800"/>
                        <a:pt x="439387" y="322613"/>
                      </a:cubicBezTo>
                      <a:cubicBezTo>
                        <a:pt x="407720" y="340426"/>
                        <a:pt x="387928" y="330530"/>
                        <a:pt x="356260" y="334488"/>
                      </a:cubicBezTo>
                      <a:cubicBezTo>
                        <a:pt x="324593" y="338446"/>
                        <a:pt x="290946" y="340425"/>
                        <a:pt x="249382" y="346363"/>
                      </a:cubicBezTo>
                      <a:cubicBezTo>
                        <a:pt x="207818" y="352301"/>
                        <a:pt x="144483" y="354280"/>
                        <a:pt x="106878" y="370114"/>
                      </a:cubicBezTo>
                      <a:cubicBezTo>
                        <a:pt x="69273" y="385948"/>
                        <a:pt x="39585" y="423553"/>
                        <a:pt x="23751" y="441366"/>
                      </a:cubicBezTo>
                      <a:cubicBezTo>
                        <a:pt x="7917" y="459179"/>
                        <a:pt x="0" y="512618"/>
                        <a:pt x="0" y="488867"/>
                      </a:cubicBezTo>
                      <a:close/>
                    </a:path>
                  </a:pathLst>
                </a:cu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84" name="フリーフォーム 83"/>
                <p:cNvSpPr/>
                <p:nvPr/>
              </p:nvSpPr>
              <p:spPr>
                <a:xfrm>
                  <a:off x="4383305" y="2924944"/>
                  <a:ext cx="380009" cy="380010"/>
                </a:xfrm>
                <a:custGeom>
                  <a:avLst/>
                  <a:gdLst>
                    <a:gd name="connsiteX0" fmla="*/ 215734 w 380009"/>
                    <a:gd name="connsiteY0" fmla="*/ 288966 h 380010"/>
                    <a:gd name="connsiteX1" fmla="*/ 168233 w 380009"/>
                    <a:gd name="connsiteY1" fmla="*/ 372093 h 380010"/>
                    <a:gd name="connsiteX2" fmla="*/ 85106 w 380009"/>
                    <a:gd name="connsiteY2" fmla="*/ 336467 h 380010"/>
                    <a:gd name="connsiteX3" fmla="*/ 49480 w 380009"/>
                    <a:gd name="connsiteY3" fmla="*/ 229589 h 380010"/>
                    <a:gd name="connsiteX4" fmla="*/ 13854 w 380009"/>
                    <a:gd name="connsiteY4" fmla="*/ 87086 h 380010"/>
                    <a:gd name="connsiteX5" fmla="*/ 13854 w 380009"/>
                    <a:gd name="connsiteY5" fmla="*/ 3958 h 380010"/>
                    <a:gd name="connsiteX6" fmla="*/ 96981 w 380009"/>
                    <a:gd name="connsiteY6" fmla="*/ 63335 h 380010"/>
                    <a:gd name="connsiteX7" fmla="*/ 144482 w 380009"/>
                    <a:gd name="connsiteY7" fmla="*/ 158337 h 380010"/>
                    <a:gd name="connsiteX8" fmla="*/ 191983 w 380009"/>
                    <a:gd name="connsiteY8" fmla="*/ 217714 h 380010"/>
                    <a:gd name="connsiteX9" fmla="*/ 251360 w 380009"/>
                    <a:gd name="connsiteY9" fmla="*/ 193963 h 380010"/>
                    <a:gd name="connsiteX10" fmla="*/ 286986 w 380009"/>
                    <a:gd name="connsiteY10" fmla="*/ 134587 h 380010"/>
                    <a:gd name="connsiteX11" fmla="*/ 310737 w 380009"/>
                    <a:gd name="connsiteY11" fmla="*/ 87086 h 380010"/>
                    <a:gd name="connsiteX12" fmla="*/ 370113 w 380009"/>
                    <a:gd name="connsiteY12" fmla="*/ 39584 h 380010"/>
                    <a:gd name="connsiteX13" fmla="*/ 370113 w 380009"/>
                    <a:gd name="connsiteY13" fmla="*/ 193963 h 380010"/>
                    <a:gd name="connsiteX14" fmla="*/ 346363 w 380009"/>
                    <a:gd name="connsiteY14" fmla="*/ 312717 h 380010"/>
                    <a:gd name="connsiteX15" fmla="*/ 275111 w 380009"/>
                    <a:gd name="connsiteY15" fmla="*/ 372093 h 380010"/>
                    <a:gd name="connsiteX16" fmla="*/ 215734 w 380009"/>
                    <a:gd name="connsiteY16" fmla="*/ 288966 h 3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009" h="380010">
                      <a:moveTo>
                        <a:pt x="215734" y="288966"/>
                      </a:moveTo>
                      <a:cubicBezTo>
                        <a:pt x="197921" y="288966"/>
                        <a:pt x="190004" y="364176"/>
                        <a:pt x="168233" y="372093"/>
                      </a:cubicBezTo>
                      <a:cubicBezTo>
                        <a:pt x="146462" y="380010"/>
                        <a:pt x="104898" y="360218"/>
                        <a:pt x="85106" y="336467"/>
                      </a:cubicBezTo>
                      <a:cubicBezTo>
                        <a:pt x="65314" y="312716"/>
                        <a:pt x="61355" y="271153"/>
                        <a:pt x="49480" y="229589"/>
                      </a:cubicBezTo>
                      <a:cubicBezTo>
                        <a:pt x="37605" y="188026"/>
                        <a:pt x="19792" y="124691"/>
                        <a:pt x="13854" y="87086"/>
                      </a:cubicBezTo>
                      <a:cubicBezTo>
                        <a:pt x="7916" y="49481"/>
                        <a:pt x="0" y="7916"/>
                        <a:pt x="13854" y="3958"/>
                      </a:cubicBezTo>
                      <a:cubicBezTo>
                        <a:pt x="27708" y="0"/>
                        <a:pt x="75210" y="37605"/>
                        <a:pt x="96981" y="63335"/>
                      </a:cubicBezTo>
                      <a:cubicBezTo>
                        <a:pt x="118752" y="89065"/>
                        <a:pt x="128648" y="132607"/>
                        <a:pt x="144482" y="158337"/>
                      </a:cubicBezTo>
                      <a:cubicBezTo>
                        <a:pt x="160316" y="184067"/>
                        <a:pt x="174170" y="211776"/>
                        <a:pt x="191983" y="217714"/>
                      </a:cubicBezTo>
                      <a:cubicBezTo>
                        <a:pt x="209796" y="223652"/>
                        <a:pt x="235526" y="207817"/>
                        <a:pt x="251360" y="193963"/>
                      </a:cubicBezTo>
                      <a:cubicBezTo>
                        <a:pt x="267194" y="180109"/>
                        <a:pt x="277090" y="152400"/>
                        <a:pt x="286986" y="134587"/>
                      </a:cubicBezTo>
                      <a:cubicBezTo>
                        <a:pt x="296882" y="116774"/>
                        <a:pt x="296883" y="102920"/>
                        <a:pt x="310737" y="87086"/>
                      </a:cubicBezTo>
                      <a:cubicBezTo>
                        <a:pt x="324591" y="71252"/>
                        <a:pt x="360217" y="21771"/>
                        <a:pt x="370113" y="39584"/>
                      </a:cubicBezTo>
                      <a:cubicBezTo>
                        <a:pt x="380009" y="57397"/>
                        <a:pt x="374071" y="148441"/>
                        <a:pt x="370113" y="193963"/>
                      </a:cubicBezTo>
                      <a:cubicBezTo>
                        <a:pt x="366155" y="239485"/>
                        <a:pt x="362197" y="283029"/>
                        <a:pt x="346363" y="312717"/>
                      </a:cubicBezTo>
                      <a:cubicBezTo>
                        <a:pt x="330529" y="342405"/>
                        <a:pt x="296882" y="372093"/>
                        <a:pt x="275111" y="372093"/>
                      </a:cubicBezTo>
                      <a:cubicBezTo>
                        <a:pt x="253340" y="372093"/>
                        <a:pt x="233547" y="288966"/>
                        <a:pt x="215734" y="288966"/>
                      </a:cubicBez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endParaRPr>
                </a:p>
              </p:txBody>
            </p:sp>
            <p:sp>
              <p:nvSpPr>
                <p:cNvPr id="85" name="フリーフォーム 84"/>
                <p:cNvSpPr/>
                <p:nvPr/>
              </p:nvSpPr>
              <p:spPr>
                <a:xfrm>
                  <a:off x="4959369" y="4653136"/>
                  <a:ext cx="294903" cy="508660"/>
                </a:xfrm>
                <a:custGeom>
                  <a:avLst/>
                  <a:gdLst>
                    <a:gd name="connsiteX0" fmla="*/ 134586 w 294903"/>
                    <a:gd name="connsiteY0" fmla="*/ 9896 h 508660"/>
                    <a:gd name="connsiteX1" fmla="*/ 217713 w 294903"/>
                    <a:gd name="connsiteY1" fmla="*/ 33647 h 508660"/>
                    <a:gd name="connsiteX2" fmla="*/ 288965 w 294903"/>
                    <a:gd name="connsiteY2" fmla="*/ 176151 h 508660"/>
                    <a:gd name="connsiteX3" fmla="*/ 253339 w 294903"/>
                    <a:gd name="connsiteY3" fmla="*/ 461159 h 508660"/>
                    <a:gd name="connsiteX4" fmla="*/ 39584 w 294903"/>
                    <a:gd name="connsiteY4" fmla="*/ 461159 h 508660"/>
                    <a:gd name="connsiteX5" fmla="*/ 15833 w 294903"/>
                    <a:gd name="connsiteY5" fmla="*/ 389907 h 508660"/>
                    <a:gd name="connsiteX6" fmla="*/ 87085 w 294903"/>
                    <a:gd name="connsiteY6" fmla="*/ 342406 h 508660"/>
                    <a:gd name="connsiteX7" fmla="*/ 134586 w 294903"/>
                    <a:gd name="connsiteY7" fmla="*/ 283029 h 508660"/>
                    <a:gd name="connsiteX8" fmla="*/ 87085 w 294903"/>
                    <a:gd name="connsiteY8" fmla="*/ 211777 h 508660"/>
                    <a:gd name="connsiteX9" fmla="*/ 27708 w 294903"/>
                    <a:gd name="connsiteY9" fmla="*/ 93024 h 508660"/>
                    <a:gd name="connsiteX10" fmla="*/ 134586 w 294903"/>
                    <a:gd name="connsiteY10" fmla="*/ 9896 h 5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903" h="508660">
                      <a:moveTo>
                        <a:pt x="134586" y="9896"/>
                      </a:moveTo>
                      <a:cubicBezTo>
                        <a:pt x="166254" y="0"/>
                        <a:pt x="191983" y="5938"/>
                        <a:pt x="217713" y="33647"/>
                      </a:cubicBezTo>
                      <a:cubicBezTo>
                        <a:pt x="243443" y="61356"/>
                        <a:pt x="283027" y="104899"/>
                        <a:pt x="288965" y="176151"/>
                      </a:cubicBezTo>
                      <a:cubicBezTo>
                        <a:pt x="294903" y="247403"/>
                        <a:pt x="294903" y="413658"/>
                        <a:pt x="253339" y="461159"/>
                      </a:cubicBezTo>
                      <a:cubicBezTo>
                        <a:pt x="211775" y="508660"/>
                        <a:pt x="79168" y="473034"/>
                        <a:pt x="39584" y="461159"/>
                      </a:cubicBezTo>
                      <a:cubicBezTo>
                        <a:pt x="0" y="449284"/>
                        <a:pt x="7916" y="409699"/>
                        <a:pt x="15833" y="389907"/>
                      </a:cubicBezTo>
                      <a:cubicBezTo>
                        <a:pt x="23750" y="370115"/>
                        <a:pt x="67293" y="360219"/>
                        <a:pt x="87085" y="342406"/>
                      </a:cubicBezTo>
                      <a:cubicBezTo>
                        <a:pt x="106877" y="324593"/>
                        <a:pt x="134586" y="304800"/>
                        <a:pt x="134586" y="283029"/>
                      </a:cubicBezTo>
                      <a:cubicBezTo>
                        <a:pt x="134586" y="261258"/>
                        <a:pt x="104898" y="243444"/>
                        <a:pt x="87085" y="211777"/>
                      </a:cubicBezTo>
                      <a:cubicBezTo>
                        <a:pt x="69272" y="180110"/>
                        <a:pt x="27708" y="124691"/>
                        <a:pt x="27708" y="93024"/>
                      </a:cubicBezTo>
                      <a:cubicBezTo>
                        <a:pt x="27708" y="61357"/>
                        <a:pt x="102919" y="19792"/>
                        <a:pt x="134586" y="9896"/>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86" name="フリーフォーム 85"/>
                <p:cNvSpPr/>
                <p:nvPr/>
              </p:nvSpPr>
              <p:spPr>
                <a:xfrm>
                  <a:off x="3663225" y="3356992"/>
                  <a:ext cx="583869" cy="653143"/>
                </a:xfrm>
                <a:custGeom>
                  <a:avLst/>
                  <a:gdLst>
                    <a:gd name="connsiteX0" fmla="*/ 562098 w 583869"/>
                    <a:gd name="connsiteY0" fmla="*/ 19792 h 653143"/>
                    <a:gd name="connsiteX1" fmla="*/ 336467 w 583869"/>
                    <a:gd name="connsiteY1" fmla="*/ 19792 h 653143"/>
                    <a:gd name="connsiteX2" fmla="*/ 134587 w 583869"/>
                    <a:gd name="connsiteY2" fmla="*/ 79168 h 653143"/>
                    <a:gd name="connsiteX3" fmla="*/ 3958 w 583869"/>
                    <a:gd name="connsiteY3" fmla="*/ 138545 h 653143"/>
                    <a:gd name="connsiteX4" fmla="*/ 110836 w 583869"/>
                    <a:gd name="connsiteY4" fmla="*/ 197921 h 653143"/>
                    <a:gd name="connsiteX5" fmla="*/ 146462 w 583869"/>
                    <a:gd name="connsiteY5" fmla="*/ 352301 h 653143"/>
                    <a:gd name="connsiteX6" fmla="*/ 122711 w 583869"/>
                    <a:gd name="connsiteY6" fmla="*/ 423553 h 653143"/>
                    <a:gd name="connsiteX7" fmla="*/ 193963 w 583869"/>
                    <a:gd name="connsiteY7" fmla="*/ 577932 h 653143"/>
                    <a:gd name="connsiteX8" fmla="*/ 241465 w 583869"/>
                    <a:gd name="connsiteY8" fmla="*/ 613558 h 653143"/>
                    <a:gd name="connsiteX9" fmla="*/ 336467 w 583869"/>
                    <a:gd name="connsiteY9" fmla="*/ 340425 h 653143"/>
                    <a:gd name="connsiteX10" fmla="*/ 467096 w 583869"/>
                    <a:gd name="connsiteY10" fmla="*/ 138545 h 653143"/>
                    <a:gd name="connsiteX11" fmla="*/ 562098 w 583869"/>
                    <a:gd name="connsiteY11" fmla="*/ 19792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869" h="653143">
                      <a:moveTo>
                        <a:pt x="562098" y="19792"/>
                      </a:moveTo>
                      <a:cubicBezTo>
                        <a:pt x="540327" y="0"/>
                        <a:pt x="407719" y="9896"/>
                        <a:pt x="336467" y="19792"/>
                      </a:cubicBezTo>
                      <a:cubicBezTo>
                        <a:pt x="265215" y="29688"/>
                        <a:pt x="190005" y="59376"/>
                        <a:pt x="134587" y="79168"/>
                      </a:cubicBezTo>
                      <a:cubicBezTo>
                        <a:pt x="79169" y="98960"/>
                        <a:pt x="7916" y="118753"/>
                        <a:pt x="3958" y="138545"/>
                      </a:cubicBezTo>
                      <a:cubicBezTo>
                        <a:pt x="0" y="158337"/>
                        <a:pt x="87085" y="162295"/>
                        <a:pt x="110836" y="197921"/>
                      </a:cubicBezTo>
                      <a:cubicBezTo>
                        <a:pt x="134587" y="233547"/>
                        <a:pt x="144483" y="314696"/>
                        <a:pt x="146462" y="352301"/>
                      </a:cubicBezTo>
                      <a:cubicBezTo>
                        <a:pt x="148441" y="389906"/>
                        <a:pt x="114794" y="385948"/>
                        <a:pt x="122711" y="423553"/>
                      </a:cubicBezTo>
                      <a:cubicBezTo>
                        <a:pt x="130628" y="461158"/>
                        <a:pt x="174171" y="546265"/>
                        <a:pt x="193963" y="577932"/>
                      </a:cubicBezTo>
                      <a:cubicBezTo>
                        <a:pt x="213755" y="609599"/>
                        <a:pt x="217714" y="653143"/>
                        <a:pt x="241465" y="613558"/>
                      </a:cubicBezTo>
                      <a:cubicBezTo>
                        <a:pt x="265216" y="573974"/>
                        <a:pt x="298862" y="419594"/>
                        <a:pt x="336467" y="340425"/>
                      </a:cubicBezTo>
                      <a:cubicBezTo>
                        <a:pt x="374072" y="261256"/>
                        <a:pt x="431470" y="188026"/>
                        <a:pt x="467096" y="138545"/>
                      </a:cubicBezTo>
                      <a:cubicBezTo>
                        <a:pt x="502722" y="89065"/>
                        <a:pt x="583869" y="39584"/>
                        <a:pt x="562098" y="19792"/>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endParaRPr>
                </a:p>
              </p:txBody>
            </p:sp>
            <p:sp>
              <p:nvSpPr>
                <p:cNvPr id="87" name="フリーフォーム 86"/>
                <p:cNvSpPr/>
                <p:nvPr/>
              </p:nvSpPr>
              <p:spPr>
                <a:xfrm>
                  <a:off x="3807241" y="3356992"/>
                  <a:ext cx="589808" cy="1326078"/>
                </a:xfrm>
                <a:custGeom>
                  <a:avLst/>
                  <a:gdLst>
                    <a:gd name="connsiteX0" fmla="*/ 583870 w 589808"/>
                    <a:gd name="connsiteY0" fmla="*/ 263236 h 1326078"/>
                    <a:gd name="connsiteX1" fmla="*/ 583870 w 589808"/>
                    <a:gd name="connsiteY1" fmla="*/ 96981 h 1326078"/>
                    <a:gd name="connsiteX2" fmla="*/ 548244 w 589808"/>
                    <a:gd name="connsiteY2" fmla="*/ 25730 h 1326078"/>
                    <a:gd name="connsiteX3" fmla="*/ 488867 w 589808"/>
                    <a:gd name="connsiteY3" fmla="*/ 1979 h 1326078"/>
                    <a:gd name="connsiteX4" fmla="*/ 358239 w 589808"/>
                    <a:gd name="connsiteY4" fmla="*/ 37605 h 1326078"/>
                    <a:gd name="connsiteX5" fmla="*/ 275111 w 589808"/>
                    <a:gd name="connsiteY5" fmla="*/ 120732 h 1326078"/>
                    <a:gd name="connsiteX6" fmla="*/ 132608 w 589808"/>
                    <a:gd name="connsiteY6" fmla="*/ 286987 h 1326078"/>
                    <a:gd name="connsiteX7" fmla="*/ 49480 w 589808"/>
                    <a:gd name="connsiteY7" fmla="*/ 536369 h 1326078"/>
                    <a:gd name="connsiteX8" fmla="*/ 1979 w 589808"/>
                    <a:gd name="connsiteY8" fmla="*/ 868878 h 1326078"/>
                    <a:gd name="connsiteX9" fmla="*/ 37605 w 589808"/>
                    <a:gd name="connsiteY9" fmla="*/ 1189511 h 1326078"/>
                    <a:gd name="connsiteX10" fmla="*/ 37605 w 589808"/>
                    <a:gd name="connsiteY10" fmla="*/ 1308265 h 1326078"/>
                    <a:gd name="connsiteX11" fmla="*/ 73231 w 589808"/>
                    <a:gd name="connsiteY11" fmla="*/ 1296389 h 1326078"/>
                    <a:gd name="connsiteX12" fmla="*/ 203859 w 589808"/>
                    <a:gd name="connsiteY12" fmla="*/ 1177636 h 1326078"/>
                    <a:gd name="connsiteX13" fmla="*/ 310737 w 589808"/>
                    <a:gd name="connsiteY13" fmla="*/ 1130135 h 1326078"/>
                    <a:gd name="connsiteX14" fmla="*/ 441366 w 589808"/>
                    <a:gd name="connsiteY14" fmla="*/ 1118259 h 1326078"/>
                    <a:gd name="connsiteX15" fmla="*/ 548244 w 589808"/>
                    <a:gd name="connsiteY15" fmla="*/ 1094509 h 1326078"/>
                    <a:gd name="connsiteX16" fmla="*/ 560119 w 589808"/>
                    <a:gd name="connsiteY16" fmla="*/ 1058883 h 1326078"/>
                    <a:gd name="connsiteX17" fmla="*/ 524493 w 589808"/>
                    <a:gd name="connsiteY17" fmla="*/ 857002 h 1326078"/>
                    <a:gd name="connsiteX18" fmla="*/ 536369 w 589808"/>
                    <a:gd name="connsiteY18" fmla="*/ 666997 h 1326078"/>
                    <a:gd name="connsiteX19" fmla="*/ 548244 w 589808"/>
                    <a:gd name="connsiteY19" fmla="*/ 512618 h 1326078"/>
                    <a:gd name="connsiteX20" fmla="*/ 560119 w 589808"/>
                    <a:gd name="connsiteY20" fmla="*/ 358239 h 1326078"/>
                    <a:gd name="connsiteX21" fmla="*/ 583870 w 589808"/>
                    <a:gd name="connsiteY21" fmla="*/ 263236 h 13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9808" h="1326078">
                      <a:moveTo>
                        <a:pt x="583870" y="263236"/>
                      </a:moveTo>
                      <a:cubicBezTo>
                        <a:pt x="587828" y="219693"/>
                        <a:pt x="589808" y="136565"/>
                        <a:pt x="583870" y="96981"/>
                      </a:cubicBezTo>
                      <a:cubicBezTo>
                        <a:pt x="577932" y="57397"/>
                        <a:pt x="564078" y="41564"/>
                        <a:pt x="548244" y="25730"/>
                      </a:cubicBezTo>
                      <a:cubicBezTo>
                        <a:pt x="532410" y="9896"/>
                        <a:pt x="520535" y="0"/>
                        <a:pt x="488867" y="1979"/>
                      </a:cubicBezTo>
                      <a:cubicBezTo>
                        <a:pt x="457200" y="3958"/>
                        <a:pt x="393865" y="17813"/>
                        <a:pt x="358239" y="37605"/>
                      </a:cubicBezTo>
                      <a:cubicBezTo>
                        <a:pt x="322613" y="57397"/>
                        <a:pt x="312716" y="79168"/>
                        <a:pt x="275111" y="120732"/>
                      </a:cubicBezTo>
                      <a:cubicBezTo>
                        <a:pt x="237506" y="162296"/>
                        <a:pt x="170213" y="217714"/>
                        <a:pt x="132608" y="286987"/>
                      </a:cubicBezTo>
                      <a:cubicBezTo>
                        <a:pt x="95003" y="356260"/>
                        <a:pt x="71252" y="439387"/>
                        <a:pt x="49480" y="536369"/>
                      </a:cubicBezTo>
                      <a:cubicBezTo>
                        <a:pt x="27709" y="633351"/>
                        <a:pt x="3958" y="760021"/>
                        <a:pt x="1979" y="868878"/>
                      </a:cubicBezTo>
                      <a:cubicBezTo>
                        <a:pt x="0" y="977735"/>
                        <a:pt x="31667" y="1116280"/>
                        <a:pt x="37605" y="1189511"/>
                      </a:cubicBezTo>
                      <a:cubicBezTo>
                        <a:pt x="43543" y="1262742"/>
                        <a:pt x="31667" y="1290452"/>
                        <a:pt x="37605" y="1308265"/>
                      </a:cubicBezTo>
                      <a:cubicBezTo>
                        <a:pt x="43543" y="1326078"/>
                        <a:pt x="45522" y="1318161"/>
                        <a:pt x="73231" y="1296389"/>
                      </a:cubicBezTo>
                      <a:cubicBezTo>
                        <a:pt x="100940" y="1274618"/>
                        <a:pt x="164275" y="1205345"/>
                        <a:pt x="203859" y="1177636"/>
                      </a:cubicBezTo>
                      <a:cubicBezTo>
                        <a:pt x="243443" y="1149927"/>
                        <a:pt x="271153" y="1140031"/>
                        <a:pt x="310737" y="1130135"/>
                      </a:cubicBezTo>
                      <a:cubicBezTo>
                        <a:pt x="350321" y="1120239"/>
                        <a:pt x="401781" y="1124197"/>
                        <a:pt x="441366" y="1118259"/>
                      </a:cubicBezTo>
                      <a:cubicBezTo>
                        <a:pt x="480951" y="1112321"/>
                        <a:pt x="528452" y="1104405"/>
                        <a:pt x="548244" y="1094509"/>
                      </a:cubicBezTo>
                      <a:cubicBezTo>
                        <a:pt x="568036" y="1084613"/>
                        <a:pt x="564077" y="1098467"/>
                        <a:pt x="560119" y="1058883"/>
                      </a:cubicBezTo>
                      <a:cubicBezTo>
                        <a:pt x="556161" y="1019299"/>
                        <a:pt x="528451" y="922316"/>
                        <a:pt x="524493" y="857002"/>
                      </a:cubicBezTo>
                      <a:cubicBezTo>
                        <a:pt x="520535" y="791688"/>
                        <a:pt x="532411" y="724394"/>
                        <a:pt x="536369" y="666997"/>
                      </a:cubicBezTo>
                      <a:cubicBezTo>
                        <a:pt x="540327" y="609600"/>
                        <a:pt x="548244" y="512618"/>
                        <a:pt x="548244" y="512618"/>
                      </a:cubicBezTo>
                      <a:cubicBezTo>
                        <a:pt x="552202" y="461158"/>
                        <a:pt x="554181" y="397824"/>
                        <a:pt x="560119" y="358239"/>
                      </a:cubicBezTo>
                      <a:cubicBezTo>
                        <a:pt x="566057" y="318654"/>
                        <a:pt x="579912" y="306779"/>
                        <a:pt x="583870" y="263236"/>
                      </a:cubicBezTo>
                      <a:close/>
                    </a:path>
                  </a:pathLst>
                </a:cu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88" name="フリーフォーム 87"/>
                <p:cNvSpPr/>
                <p:nvPr/>
              </p:nvSpPr>
              <p:spPr>
                <a:xfrm flipH="1">
                  <a:off x="4959369" y="3356992"/>
                  <a:ext cx="583869" cy="653143"/>
                </a:xfrm>
                <a:custGeom>
                  <a:avLst/>
                  <a:gdLst>
                    <a:gd name="connsiteX0" fmla="*/ 562098 w 583869"/>
                    <a:gd name="connsiteY0" fmla="*/ 19792 h 653143"/>
                    <a:gd name="connsiteX1" fmla="*/ 336467 w 583869"/>
                    <a:gd name="connsiteY1" fmla="*/ 19792 h 653143"/>
                    <a:gd name="connsiteX2" fmla="*/ 134587 w 583869"/>
                    <a:gd name="connsiteY2" fmla="*/ 79168 h 653143"/>
                    <a:gd name="connsiteX3" fmla="*/ 3958 w 583869"/>
                    <a:gd name="connsiteY3" fmla="*/ 138545 h 653143"/>
                    <a:gd name="connsiteX4" fmla="*/ 110836 w 583869"/>
                    <a:gd name="connsiteY4" fmla="*/ 197921 h 653143"/>
                    <a:gd name="connsiteX5" fmla="*/ 146462 w 583869"/>
                    <a:gd name="connsiteY5" fmla="*/ 352301 h 653143"/>
                    <a:gd name="connsiteX6" fmla="*/ 122711 w 583869"/>
                    <a:gd name="connsiteY6" fmla="*/ 423553 h 653143"/>
                    <a:gd name="connsiteX7" fmla="*/ 193963 w 583869"/>
                    <a:gd name="connsiteY7" fmla="*/ 577932 h 653143"/>
                    <a:gd name="connsiteX8" fmla="*/ 241465 w 583869"/>
                    <a:gd name="connsiteY8" fmla="*/ 613558 h 653143"/>
                    <a:gd name="connsiteX9" fmla="*/ 336467 w 583869"/>
                    <a:gd name="connsiteY9" fmla="*/ 340425 h 653143"/>
                    <a:gd name="connsiteX10" fmla="*/ 467096 w 583869"/>
                    <a:gd name="connsiteY10" fmla="*/ 138545 h 653143"/>
                    <a:gd name="connsiteX11" fmla="*/ 562098 w 583869"/>
                    <a:gd name="connsiteY11" fmla="*/ 19792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869" h="653143">
                      <a:moveTo>
                        <a:pt x="562098" y="19792"/>
                      </a:moveTo>
                      <a:cubicBezTo>
                        <a:pt x="540327" y="0"/>
                        <a:pt x="407719" y="9896"/>
                        <a:pt x="336467" y="19792"/>
                      </a:cubicBezTo>
                      <a:cubicBezTo>
                        <a:pt x="265215" y="29688"/>
                        <a:pt x="190005" y="59376"/>
                        <a:pt x="134587" y="79168"/>
                      </a:cubicBezTo>
                      <a:cubicBezTo>
                        <a:pt x="79169" y="98960"/>
                        <a:pt x="7916" y="118753"/>
                        <a:pt x="3958" y="138545"/>
                      </a:cubicBezTo>
                      <a:cubicBezTo>
                        <a:pt x="0" y="158337"/>
                        <a:pt x="87085" y="162295"/>
                        <a:pt x="110836" y="197921"/>
                      </a:cubicBezTo>
                      <a:cubicBezTo>
                        <a:pt x="134587" y="233547"/>
                        <a:pt x="144483" y="314696"/>
                        <a:pt x="146462" y="352301"/>
                      </a:cubicBezTo>
                      <a:cubicBezTo>
                        <a:pt x="148441" y="389906"/>
                        <a:pt x="114794" y="385948"/>
                        <a:pt x="122711" y="423553"/>
                      </a:cubicBezTo>
                      <a:cubicBezTo>
                        <a:pt x="130628" y="461158"/>
                        <a:pt x="174171" y="546265"/>
                        <a:pt x="193963" y="577932"/>
                      </a:cubicBezTo>
                      <a:cubicBezTo>
                        <a:pt x="213755" y="609599"/>
                        <a:pt x="217714" y="653143"/>
                        <a:pt x="241465" y="613558"/>
                      </a:cubicBezTo>
                      <a:cubicBezTo>
                        <a:pt x="265216" y="573974"/>
                        <a:pt x="298862" y="419594"/>
                        <a:pt x="336467" y="340425"/>
                      </a:cubicBezTo>
                      <a:cubicBezTo>
                        <a:pt x="374072" y="261256"/>
                        <a:pt x="431470" y="188026"/>
                        <a:pt x="467096" y="138545"/>
                      </a:cubicBezTo>
                      <a:cubicBezTo>
                        <a:pt x="502722" y="89065"/>
                        <a:pt x="583869" y="39584"/>
                        <a:pt x="562098" y="19792"/>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0000"/>
                    </a:solidFill>
                  </a:endParaRPr>
                </a:p>
              </p:txBody>
            </p:sp>
            <p:sp>
              <p:nvSpPr>
                <p:cNvPr id="89" name="フリーフォーム 88"/>
                <p:cNvSpPr/>
                <p:nvPr/>
              </p:nvSpPr>
              <p:spPr>
                <a:xfrm flipH="1">
                  <a:off x="4815353" y="3356992"/>
                  <a:ext cx="589808" cy="1326078"/>
                </a:xfrm>
                <a:custGeom>
                  <a:avLst/>
                  <a:gdLst>
                    <a:gd name="connsiteX0" fmla="*/ 583870 w 589808"/>
                    <a:gd name="connsiteY0" fmla="*/ 263236 h 1326078"/>
                    <a:gd name="connsiteX1" fmla="*/ 583870 w 589808"/>
                    <a:gd name="connsiteY1" fmla="*/ 96981 h 1326078"/>
                    <a:gd name="connsiteX2" fmla="*/ 548244 w 589808"/>
                    <a:gd name="connsiteY2" fmla="*/ 25730 h 1326078"/>
                    <a:gd name="connsiteX3" fmla="*/ 488867 w 589808"/>
                    <a:gd name="connsiteY3" fmla="*/ 1979 h 1326078"/>
                    <a:gd name="connsiteX4" fmla="*/ 358239 w 589808"/>
                    <a:gd name="connsiteY4" fmla="*/ 37605 h 1326078"/>
                    <a:gd name="connsiteX5" fmla="*/ 275111 w 589808"/>
                    <a:gd name="connsiteY5" fmla="*/ 120732 h 1326078"/>
                    <a:gd name="connsiteX6" fmla="*/ 132608 w 589808"/>
                    <a:gd name="connsiteY6" fmla="*/ 286987 h 1326078"/>
                    <a:gd name="connsiteX7" fmla="*/ 49480 w 589808"/>
                    <a:gd name="connsiteY7" fmla="*/ 536369 h 1326078"/>
                    <a:gd name="connsiteX8" fmla="*/ 1979 w 589808"/>
                    <a:gd name="connsiteY8" fmla="*/ 868878 h 1326078"/>
                    <a:gd name="connsiteX9" fmla="*/ 37605 w 589808"/>
                    <a:gd name="connsiteY9" fmla="*/ 1189511 h 1326078"/>
                    <a:gd name="connsiteX10" fmla="*/ 37605 w 589808"/>
                    <a:gd name="connsiteY10" fmla="*/ 1308265 h 1326078"/>
                    <a:gd name="connsiteX11" fmla="*/ 73231 w 589808"/>
                    <a:gd name="connsiteY11" fmla="*/ 1296389 h 1326078"/>
                    <a:gd name="connsiteX12" fmla="*/ 203859 w 589808"/>
                    <a:gd name="connsiteY12" fmla="*/ 1177636 h 1326078"/>
                    <a:gd name="connsiteX13" fmla="*/ 310737 w 589808"/>
                    <a:gd name="connsiteY13" fmla="*/ 1130135 h 1326078"/>
                    <a:gd name="connsiteX14" fmla="*/ 441366 w 589808"/>
                    <a:gd name="connsiteY14" fmla="*/ 1118259 h 1326078"/>
                    <a:gd name="connsiteX15" fmla="*/ 548244 w 589808"/>
                    <a:gd name="connsiteY15" fmla="*/ 1094509 h 1326078"/>
                    <a:gd name="connsiteX16" fmla="*/ 560119 w 589808"/>
                    <a:gd name="connsiteY16" fmla="*/ 1058883 h 1326078"/>
                    <a:gd name="connsiteX17" fmla="*/ 524493 w 589808"/>
                    <a:gd name="connsiteY17" fmla="*/ 857002 h 1326078"/>
                    <a:gd name="connsiteX18" fmla="*/ 536369 w 589808"/>
                    <a:gd name="connsiteY18" fmla="*/ 666997 h 1326078"/>
                    <a:gd name="connsiteX19" fmla="*/ 548244 w 589808"/>
                    <a:gd name="connsiteY19" fmla="*/ 512618 h 1326078"/>
                    <a:gd name="connsiteX20" fmla="*/ 560119 w 589808"/>
                    <a:gd name="connsiteY20" fmla="*/ 358239 h 1326078"/>
                    <a:gd name="connsiteX21" fmla="*/ 583870 w 589808"/>
                    <a:gd name="connsiteY21" fmla="*/ 263236 h 13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9808" h="1326078">
                      <a:moveTo>
                        <a:pt x="583870" y="263236"/>
                      </a:moveTo>
                      <a:cubicBezTo>
                        <a:pt x="587828" y="219693"/>
                        <a:pt x="589808" y="136565"/>
                        <a:pt x="583870" y="96981"/>
                      </a:cubicBezTo>
                      <a:cubicBezTo>
                        <a:pt x="577932" y="57397"/>
                        <a:pt x="564078" y="41564"/>
                        <a:pt x="548244" y="25730"/>
                      </a:cubicBezTo>
                      <a:cubicBezTo>
                        <a:pt x="532410" y="9896"/>
                        <a:pt x="520535" y="0"/>
                        <a:pt x="488867" y="1979"/>
                      </a:cubicBezTo>
                      <a:cubicBezTo>
                        <a:pt x="457200" y="3958"/>
                        <a:pt x="393865" y="17813"/>
                        <a:pt x="358239" y="37605"/>
                      </a:cubicBezTo>
                      <a:cubicBezTo>
                        <a:pt x="322613" y="57397"/>
                        <a:pt x="312716" y="79168"/>
                        <a:pt x="275111" y="120732"/>
                      </a:cubicBezTo>
                      <a:cubicBezTo>
                        <a:pt x="237506" y="162296"/>
                        <a:pt x="170213" y="217714"/>
                        <a:pt x="132608" y="286987"/>
                      </a:cubicBezTo>
                      <a:cubicBezTo>
                        <a:pt x="95003" y="356260"/>
                        <a:pt x="71252" y="439387"/>
                        <a:pt x="49480" y="536369"/>
                      </a:cubicBezTo>
                      <a:cubicBezTo>
                        <a:pt x="27709" y="633351"/>
                        <a:pt x="3958" y="760021"/>
                        <a:pt x="1979" y="868878"/>
                      </a:cubicBezTo>
                      <a:cubicBezTo>
                        <a:pt x="0" y="977735"/>
                        <a:pt x="31667" y="1116280"/>
                        <a:pt x="37605" y="1189511"/>
                      </a:cubicBezTo>
                      <a:cubicBezTo>
                        <a:pt x="43543" y="1262742"/>
                        <a:pt x="31667" y="1290452"/>
                        <a:pt x="37605" y="1308265"/>
                      </a:cubicBezTo>
                      <a:cubicBezTo>
                        <a:pt x="43543" y="1326078"/>
                        <a:pt x="45522" y="1318161"/>
                        <a:pt x="73231" y="1296389"/>
                      </a:cubicBezTo>
                      <a:cubicBezTo>
                        <a:pt x="100940" y="1274618"/>
                        <a:pt x="164275" y="1205345"/>
                        <a:pt x="203859" y="1177636"/>
                      </a:cubicBezTo>
                      <a:cubicBezTo>
                        <a:pt x="243443" y="1149927"/>
                        <a:pt x="271153" y="1140031"/>
                        <a:pt x="310737" y="1130135"/>
                      </a:cubicBezTo>
                      <a:cubicBezTo>
                        <a:pt x="350321" y="1120239"/>
                        <a:pt x="401781" y="1124197"/>
                        <a:pt x="441366" y="1118259"/>
                      </a:cubicBezTo>
                      <a:cubicBezTo>
                        <a:pt x="480951" y="1112321"/>
                        <a:pt x="528452" y="1104405"/>
                        <a:pt x="548244" y="1094509"/>
                      </a:cubicBezTo>
                      <a:cubicBezTo>
                        <a:pt x="568036" y="1084613"/>
                        <a:pt x="564077" y="1098467"/>
                        <a:pt x="560119" y="1058883"/>
                      </a:cubicBezTo>
                      <a:cubicBezTo>
                        <a:pt x="556161" y="1019299"/>
                        <a:pt x="528451" y="922316"/>
                        <a:pt x="524493" y="857002"/>
                      </a:cubicBezTo>
                      <a:cubicBezTo>
                        <a:pt x="520535" y="791688"/>
                        <a:pt x="532411" y="724394"/>
                        <a:pt x="536369" y="666997"/>
                      </a:cubicBezTo>
                      <a:cubicBezTo>
                        <a:pt x="540327" y="609600"/>
                        <a:pt x="548244" y="512618"/>
                        <a:pt x="548244" y="512618"/>
                      </a:cubicBezTo>
                      <a:cubicBezTo>
                        <a:pt x="552202" y="461158"/>
                        <a:pt x="554181" y="397824"/>
                        <a:pt x="560119" y="358239"/>
                      </a:cubicBezTo>
                      <a:cubicBezTo>
                        <a:pt x="566057" y="318654"/>
                        <a:pt x="579912" y="306779"/>
                        <a:pt x="583870" y="263236"/>
                      </a:cubicBezTo>
                      <a:close/>
                    </a:path>
                  </a:pathLst>
                </a:cu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90" name="フリーフォーム 89"/>
                <p:cNvSpPr/>
                <p:nvPr/>
              </p:nvSpPr>
              <p:spPr>
                <a:xfrm>
                  <a:off x="3375193" y="3577485"/>
                  <a:ext cx="389906" cy="1363683"/>
                </a:xfrm>
                <a:custGeom>
                  <a:avLst/>
                  <a:gdLst>
                    <a:gd name="connsiteX0" fmla="*/ 273132 w 389906"/>
                    <a:gd name="connsiteY0" fmla="*/ 217714 h 1363683"/>
                    <a:gd name="connsiteX1" fmla="*/ 368135 w 389906"/>
                    <a:gd name="connsiteY1" fmla="*/ 217714 h 1363683"/>
                    <a:gd name="connsiteX2" fmla="*/ 380010 w 389906"/>
                    <a:gd name="connsiteY2" fmla="*/ 158337 h 1363683"/>
                    <a:gd name="connsiteX3" fmla="*/ 380010 w 389906"/>
                    <a:gd name="connsiteY3" fmla="*/ 87085 h 1363683"/>
                    <a:gd name="connsiteX4" fmla="*/ 320634 w 389906"/>
                    <a:gd name="connsiteY4" fmla="*/ 27709 h 1363683"/>
                    <a:gd name="connsiteX5" fmla="*/ 273132 w 389906"/>
                    <a:gd name="connsiteY5" fmla="*/ 3958 h 1363683"/>
                    <a:gd name="connsiteX6" fmla="*/ 225631 w 389906"/>
                    <a:gd name="connsiteY6" fmla="*/ 51459 h 1363683"/>
                    <a:gd name="connsiteX7" fmla="*/ 190005 w 389906"/>
                    <a:gd name="connsiteY7" fmla="*/ 51459 h 1363683"/>
                    <a:gd name="connsiteX8" fmla="*/ 118753 w 389906"/>
                    <a:gd name="connsiteY8" fmla="*/ 51459 h 1363683"/>
                    <a:gd name="connsiteX9" fmla="*/ 142504 w 389906"/>
                    <a:gd name="connsiteY9" fmla="*/ 158337 h 1363683"/>
                    <a:gd name="connsiteX10" fmla="*/ 130629 w 389906"/>
                    <a:gd name="connsiteY10" fmla="*/ 312717 h 1363683"/>
                    <a:gd name="connsiteX11" fmla="*/ 118753 w 389906"/>
                    <a:gd name="connsiteY11" fmla="*/ 562098 h 1363683"/>
                    <a:gd name="connsiteX12" fmla="*/ 106878 w 389906"/>
                    <a:gd name="connsiteY12" fmla="*/ 716478 h 1363683"/>
                    <a:gd name="connsiteX13" fmla="*/ 83127 w 389906"/>
                    <a:gd name="connsiteY13" fmla="*/ 906483 h 1363683"/>
                    <a:gd name="connsiteX14" fmla="*/ 59377 w 389906"/>
                    <a:gd name="connsiteY14" fmla="*/ 1096488 h 1363683"/>
                    <a:gd name="connsiteX15" fmla="*/ 23751 w 389906"/>
                    <a:gd name="connsiteY15" fmla="*/ 1227117 h 1363683"/>
                    <a:gd name="connsiteX16" fmla="*/ 11875 w 389906"/>
                    <a:gd name="connsiteY16" fmla="*/ 1310244 h 1363683"/>
                    <a:gd name="connsiteX17" fmla="*/ 95003 w 389906"/>
                    <a:gd name="connsiteY17" fmla="*/ 1286493 h 1363683"/>
                    <a:gd name="connsiteX18" fmla="*/ 166254 w 389906"/>
                    <a:gd name="connsiteY18" fmla="*/ 1333995 h 1363683"/>
                    <a:gd name="connsiteX19" fmla="*/ 201880 w 389906"/>
                    <a:gd name="connsiteY19" fmla="*/ 1345870 h 1363683"/>
                    <a:gd name="connsiteX20" fmla="*/ 213756 w 389906"/>
                    <a:gd name="connsiteY20" fmla="*/ 1227117 h 1363683"/>
                    <a:gd name="connsiteX21" fmla="*/ 190005 w 389906"/>
                    <a:gd name="connsiteY21" fmla="*/ 1155865 h 1363683"/>
                    <a:gd name="connsiteX22" fmla="*/ 190005 w 389906"/>
                    <a:gd name="connsiteY22" fmla="*/ 965859 h 1363683"/>
                    <a:gd name="connsiteX23" fmla="*/ 213756 w 389906"/>
                    <a:gd name="connsiteY23" fmla="*/ 847106 h 1363683"/>
                    <a:gd name="connsiteX24" fmla="*/ 225631 w 389906"/>
                    <a:gd name="connsiteY24" fmla="*/ 443345 h 1363683"/>
                    <a:gd name="connsiteX25" fmla="*/ 237506 w 389906"/>
                    <a:gd name="connsiteY25" fmla="*/ 360218 h 1363683"/>
                    <a:gd name="connsiteX26" fmla="*/ 273132 w 389906"/>
                    <a:gd name="connsiteY26" fmla="*/ 217714 h 136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9906" h="1363683">
                      <a:moveTo>
                        <a:pt x="273132" y="217714"/>
                      </a:moveTo>
                      <a:cubicBezTo>
                        <a:pt x="294904" y="193963"/>
                        <a:pt x="350322" y="227610"/>
                        <a:pt x="368135" y="217714"/>
                      </a:cubicBezTo>
                      <a:cubicBezTo>
                        <a:pt x="385948" y="207818"/>
                        <a:pt x="378031" y="180109"/>
                        <a:pt x="380010" y="158337"/>
                      </a:cubicBezTo>
                      <a:cubicBezTo>
                        <a:pt x="381989" y="136566"/>
                        <a:pt x="389906" y="108856"/>
                        <a:pt x="380010" y="87085"/>
                      </a:cubicBezTo>
                      <a:cubicBezTo>
                        <a:pt x="370114" y="65314"/>
                        <a:pt x="338447" y="41564"/>
                        <a:pt x="320634" y="27709"/>
                      </a:cubicBezTo>
                      <a:cubicBezTo>
                        <a:pt x="302821" y="13855"/>
                        <a:pt x="288966" y="0"/>
                        <a:pt x="273132" y="3958"/>
                      </a:cubicBezTo>
                      <a:cubicBezTo>
                        <a:pt x="257298" y="7916"/>
                        <a:pt x="239485" y="43542"/>
                        <a:pt x="225631" y="51459"/>
                      </a:cubicBezTo>
                      <a:cubicBezTo>
                        <a:pt x="211777" y="59376"/>
                        <a:pt x="190005" y="51459"/>
                        <a:pt x="190005" y="51459"/>
                      </a:cubicBezTo>
                      <a:cubicBezTo>
                        <a:pt x="172192" y="51459"/>
                        <a:pt x="126670" y="33646"/>
                        <a:pt x="118753" y="51459"/>
                      </a:cubicBezTo>
                      <a:cubicBezTo>
                        <a:pt x="110836" y="69272"/>
                        <a:pt x="140525" y="114794"/>
                        <a:pt x="142504" y="158337"/>
                      </a:cubicBezTo>
                      <a:cubicBezTo>
                        <a:pt x="144483" y="201880"/>
                        <a:pt x="134588" y="245424"/>
                        <a:pt x="130629" y="312717"/>
                      </a:cubicBezTo>
                      <a:cubicBezTo>
                        <a:pt x="126671" y="380011"/>
                        <a:pt x="122712" y="494805"/>
                        <a:pt x="118753" y="562098"/>
                      </a:cubicBezTo>
                      <a:cubicBezTo>
                        <a:pt x="114795" y="629392"/>
                        <a:pt x="112816" y="659080"/>
                        <a:pt x="106878" y="716478"/>
                      </a:cubicBezTo>
                      <a:cubicBezTo>
                        <a:pt x="100940" y="773876"/>
                        <a:pt x="83127" y="906483"/>
                        <a:pt x="83127" y="906483"/>
                      </a:cubicBezTo>
                      <a:cubicBezTo>
                        <a:pt x="75210" y="969818"/>
                        <a:pt x="69273" y="1043049"/>
                        <a:pt x="59377" y="1096488"/>
                      </a:cubicBezTo>
                      <a:cubicBezTo>
                        <a:pt x="49481" y="1149927"/>
                        <a:pt x="31668" y="1191491"/>
                        <a:pt x="23751" y="1227117"/>
                      </a:cubicBezTo>
                      <a:cubicBezTo>
                        <a:pt x="15834" y="1262743"/>
                        <a:pt x="0" y="1300348"/>
                        <a:pt x="11875" y="1310244"/>
                      </a:cubicBezTo>
                      <a:cubicBezTo>
                        <a:pt x="23750" y="1320140"/>
                        <a:pt x="69273" y="1282535"/>
                        <a:pt x="95003" y="1286493"/>
                      </a:cubicBezTo>
                      <a:cubicBezTo>
                        <a:pt x="120733" y="1290451"/>
                        <a:pt x="148441" y="1324099"/>
                        <a:pt x="166254" y="1333995"/>
                      </a:cubicBezTo>
                      <a:cubicBezTo>
                        <a:pt x="184067" y="1343891"/>
                        <a:pt x="193963" y="1363683"/>
                        <a:pt x="201880" y="1345870"/>
                      </a:cubicBezTo>
                      <a:cubicBezTo>
                        <a:pt x="209797" y="1328057"/>
                        <a:pt x="215735" y="1258785"/>
                        <a:pt x="213756" y="1227117"/>
                      </a:cubicBezTo>
                      <a:cubicBezTo>
                        <a:pt x="211777" y="1195450"/>
                        <a:pt x="193963" y="1199408"/>
                        <a:pt x="190005" y="1155865"/>
                      </a:cubicBezTo>
                      <a:cubicBezTo>
                        <a:pt x="186047" y="1112322"/>
                        <a:pt x="186046" y="1017319"/>
                        <a:pt x="190005" y="965859"/>
                      </a:cubicBezTo>
                      <a:cubicBezTo>
                        <a:pt x="193964" y="914399"/>
                        <a:pt x="207818" y="934192"/>
                        <a:pt x="213756" y="847106"/>
                      </a:cubicBezTo>
                      <a:cubicBezTo>
                        <a:pt x="219694" y="760020"/>
                        <a:pt x="221673" y="524493"/>
                        <a:pt x="225631" y="443345"/>
                      </a:cubicBezTo>
                      <a:cubicBezTo>
                        <a:pt x="229589" y="362197"/>
                        <a:pt x="231568" y="399802"/>
                        <a:pt x="237506" y="360218"/>
                      </a:cubicBezTo>
                      <a:cubicBezTo>
                        <a:pt x="243444" y="320634"/>
                        <a:pt x="251361" y="241465"/>
                        <a:pt x="273132" y="21771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91" name="フリーフォーム 90"/>
                <p:cNvSpPr/>
                <p:nvPr/>
              </p:nvSpPr>
              <p:spPr>
                <a:xfrm>
                  <a:off x="3333918" y="4941168"/>
                  <a:ext cx="257299" cy="1268681"/>
                </a:xfrm>
                <a:custGeom>
                  <a:avLst/>
                  <a:gdLst>
                    <a:gd name="connsiteX0" fmla="*/ 154380 w 257299"/>
                    <a:gd name="connsiteY0" fmla="*/ 5938 h 1268681"/>
                    <a:gd name="connsiteX1" fmla="*/ 249382 w 257299"/>
                    <a:gd name="connsiteY1" fmla="*/ 77190 h 1268681"/>
                    <a:gd name="connsiteX2" fmla="*/ 201881 w 257299"/>
                    <a:gd name="connsiteY2" fmla="*/ 350323 h 1268681"/>
                    <a:gd name="connsiteX3" fmla="*/ 201881 w 257299"/>
                    <a:gd name="connsiteY3" fmla="*/ 587829 h 1268681"/>
                    <a:gd name="connsiteX4" fmla="*/ 118754 w 257299"/>
                    <a:gd name="connsiteY4" fmla="*/ 1169720 h 1268681"/>
                    <a:gd name="connsiteX5" fmla="*/ 59377 w 257299"/>
                    <a:gd name="connsiteY5" fmla="*/ 1181595 h 1268681"/>
                    <a:gd name="connsiteX6" fmla="*/ 0 w 257299"/>
                    <a:gd name="connsiteY6" fmla="*/ 1169720 h 1268681"/>
                    <a:gd name="connsiteX7" fmla="*/ 59377 w 257299"/>
                    <a:gd name="connsiteY7" fmla="*/ 1062842 h 1268681"/>
                    <a:gd name="connsiteX8" fmla="*/ 95003 w 257299"/>
                    <a:gd name="connsiteY8" fmla="*/ 825336 h 1268681"/>
                    <a:gd name="connsiteX9" fmla="*/ 118754 w 257299"/>
                    <a:gd name="connsiteY9" fmla="*/ 492827 h 1268681"/>
                    <a:gd name="connsiteX10" fmla="*/ 130629 w 257299"/>
                    <a:gd name="connsiteY10" fmla="*/ 314697 h 1268681"/>
                    <a:gd name="connsiteX11" fmla="*/ 118754 w 257299"/>
                    <a:gd name="connsiteY11" fmla="*/ 112816 h 1268681"/>
                    <a:gd name="connsiteX12" fmla="*/ 154380 w 257299"/>
                    <a:gd name="connsiteY12" fmla="*/ 5938 h 12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299" h="1268681">
                      <a:moveTo>
                        <a:pt x="154380" y="5938"/>
                      </a:moveTo>
                      <a:cubicBezTo>
                        <a:pt x="176151" y="0"/>
                        <a:pt x="241465" y="19793"/>
                        <a:pt x="249382" y="77190"/>
                      </a:cubicBezTo>
                      <a:cubicBezTo>
                        <a:pt x="257299" y="134587"/>
                        <a:pt x="209798" y="265217"/>
                        <a:pt x="201881" y="350323"/>
                      </a:cubicBezTo>
                      <a:cubicBezTo>
                        <a:pt x="193964" y="435430"/>
                        <a:pt x="215736" y="451263"/>
                        <a:pt x="201881" y="587829"/>
                      </a:cubicBezTo>
                      <a:cubicBezTo>
                        <a:pt x="188026" y="724395"/>
                        <a:pt x="142505" y="1070759"/>
                        <a:pt x="118754" y="1169720"/>
                      </a:cubicBezTo>
                      <a:cubicBezTo>
                        <a:pt x="95003" y="1268681"/>
                        <a:pt x="79169" y="1181595"/>
                        <a:pt x="59377" y="1181595"/>
                      </a:cubicBezTo>
                      <a:cubicBezTo>
                        <a:pt x="39585" y="1181595"/>
                        <a:pt x="0" y="1189512"/>
                        <a:pt x="0" y="1169720"/>
                      </a:cubicBezTo>
                      <a:cubicBezTo>
                        <a:pt x="0" y="1149928"/>
                        <a:pt x="43543" y="1120239"/>
                        <a:pt x="59377" y="1062842"/>
                      </a:cubicBezTo>
                      <a:cubicBezTo>
                        <a:pt x="75211" y="1005445"/>
                        <a:pt x="85107" y="920339"/>
                        <a:pt x="95003" y="825336"/>
                      </a:cubicBezTo>
                      <a:cubicBezTo>
                        <a:pt x="104899" y="730334"/>
                        <a:pt x="112816" y="577934"/>
                        <a:pt x="118754" y="492827"/>
                      </a:cubicBezTo>
                      <a:cubicBezTo>
                        <a:pt x="124692" y="407720"/>
                        <a:pt x="130629" y="378032"/>
                        <a:pt x="130629" y="314697"/>
                      </a:cubicBezTo>
                      <a:cubicBezTo>
                        <a:pt x="130629" y="251362"/>
                        <a:pt x="116775" y="164276"/>
                        <a:pt x="118754" y="112816"/>
                      </a:cubicBezTo>
                      <a:cubicBezTo>
                        <a:pt x="120733" y="61356"/>
                        <a:pt x="132609" y="11876"/>
                        <a:pt x="154380" y="5938"/>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92" name="フリーフォーム 91"/>
                <p:cNvSpPr/>
                <p:nvPr/>
              </p:nvSpPr>
              <p:spPr>
                <a:xfrm>
                  <a:off x="3303185" y="4869160"/>
                  <a:ext cx="140525" cy="1290451"/>
                </a:xfrm>
                <a:custGeom>
                  <a:avLst/>
                  <a:gdLst>
                    <a:gd name="connsiteX0" fmla="*/ 112815 w 140525"/>
                    <a:gd name="connsiteY0" fmla="*/ 0 h 1290451"/>
                    <a:gd name="connsiteX1" fmla="*/ 124691 w 140525"/>
                    <a:gd name="connsiteY1" fmla="*/ 332509 h 1290451"/>
                    <a:gd name="connsiteX2" fmla="*/ 17813 w 140525"/>
                    <a:gd name="connsiteY2" fmla="*/ 1163781 h 1290451"/>
                    <a:gd name="connsiteX3" fmla="*/ 17813 w 140525"/>
                    <a:gd name="connsiteY3" fmla="*/ 1092529 h 1290451"/>
                    <a:gd name="connsiteX4" fmla="*/ 77189 w 140525"/>
                    <a:gd name="connsiteY4" fmla="*/ 415636 h 1290451"/>
                    <a:gd name="connsiteX5" fmla="*/ 77189 w 140525"/>
                    <a:gd name="connsiteY5" fmla="*/ 190005 h 1290451"/>
                    <a:gd name="connsiteX6" fmla="*/ 112815 w 140525"/>
                    <a:gd name="connsiteY6" fmla="*/ 0 h 129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525" h="1290451">
                      <a:moveTo>
                        <a:pt x="112815" y="0"/>
                      </a:moveTo>
                      <a:cubicBezTo>
                        <a:pt x="126670" y="69273"/>
                        <a:pt x="140525" y="138546"/>
                        <a:pt x="124691" y="332509"/>
                      </a:cubicBezTo>
                      <a:cubicBezTo>
                        <a:pt x="108857" y="526472"/>
                        <a:pt x="35626" y="1037111"/>
                        <a:pt x="17813" y="1163781"/>
                      </a:cubicBezTo>
                      <a:cubicBezTo>
                        <a:pt x="0" y="1290451"/>
                        <a:pt x="7917" y="1217220"/>
                        <a:pt x="17813" y="1092529"/>
                      </a:cubicBezTo>
                      <a:cubicBezTo>
                        <a:pt x="27709" y="967838"/>
                        <a:pt x="67293" y="566057"/>
                        <a:pt x="77189" y="415636"/>
                      </a:cubicBezTo>
                      <a:cubicBezTo>
                        <a:pt x="87085" y="265215"/>
                        <a:pt x="77189" y="190005"/>
                        <a:pt x="77189" y="190005"/>
                      </a:cubicBezTo>
                      <a:lnTo>
                        <a:pt x="112815"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93" name="フリーフォーム 92"/>
                <p:cNvSpPr/>
                <p:nvPr/>
              </p:nvSpPr>
              <p:spPr>
                <a:xfrm>
                  <a:off x="3159169" y="6165304"/>
                  <a:ext cx="292925" cy="308758"/>
                </a:xfrm>
                <a:custGeom>
                  <a:avLst/>
                  <a:gdLst>
                    <a:gd name="connsiteX0" fmla="*/ 69273 w 292925"/>
                    <a:gd name="connsiteY0" fmla="*/ 73231 h 308758"/>
                    <a:gd name="connsiteX1" fmla="*/ 116774 w 292925"/>
                    <a:gd name="connsiteY1" fmla="*/ 1979 h 308758"/>
                    <a:gd name="connsiteX2" fmla="*/ 259278 w 292925"/>
                    <a:gd name="connsiteY2" fmla="*/ 85106 h 308758"/>
                    <a:gd name="connsiteX3" fmla="*/ 283029 w 292925"/>
                    <a:gd name="connsiteY3" fmla="*/ 275111 h 308758"/>
                    <a:gd name="connsiteX4" fmla="*/ 199901 w 292925"/>
                    <a:gd name="connsiteY4" fmla="*/ 286987 h 308758"/>
                    <a:gd name="connsiteX5" fmla="*/ 93023 w 292925"/>
                    <a:gd name="connsiteY5" fmla="*/ 251361 h 308758"/>
                    <a:gd name="connsiteX6" fmla="*/ 9896 w 292925"/>
                    <a:gd name="connsiteY6" fmla="*/ 215735 h 308758"/>
                    <a:gd name="connsiteX7" fmla="*/ 33647 w 292925"/>
                    <a:gd name="connsiteY7" fmla="*/ 120732 h 308758"/>
                    <a:gd name="connsiteX8" fmla="*/ 69273 w 292925"/>
                    <a:gd name="connsiteY8" fmla="*/ 73231 h 30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925" h="308758">
                      <a:moveTo>
                        <a:pt x="69273" y="73231"/>
                      </a:moveTo>
                      <a:cubicBezTo>
                        <a:pt x="83127" y="53439"/>
                        <a:pt x="85107" y="0"/>
                        <a:pt x="116774" y="1979"/>
                      </a:cubicBezTo>
                      <a:cubicBezTo>
                        <a:pt x="148442" y="3958"/>
                        <a:pt x="231569" y="39584"/>
                        <a:pt x="259278" y="85106"/>
                      </a:cubicBezTo>
                      <a:cubicBezTo>
                        <a:pt x="286987" y="130628"/>
                        <a:pt x="292925" y="241464"/>
                        <a:pt x="283029" y="275111"/>
                      </a:cubicBezTo>
                      <a:cubicBezTo>
                        <a:pt x="273133" y="308758"/>
                        <a:pt x="231569" y="290945"/>
                        <a:pt x="199901" y="286987"/>
                      </a:cubicBezTo>
                      <a:cubicBezTo>
                        <a:pt x="168233" y="283029"/>
                        <a:pt x="124691" y="263236"/>
                        <a:pt x="93023" y="251361"/>
                      </a:cubicBezTo>
                      <a:cubicBezTo>
                        <a:pt x="61355" y="239486"/>
                        <a:pt x="19792" y="237506"/>
                        <a:pt x="9896" y="215735"/>
                      </a:cubicBezTo>
                      <a:cubicBezTo>
                        <a:pt x="0" y="193964"/>
                        <a:pt x="23751" y="144483"/>
                        <a:pt x="33647" y="120732"/>
                      </a:cubicBezTo>
                      <a:cubicBezTo>
                        <a:pt x="43543" y="96981"/>
                        <a:pt x="55419" y="93023"/>
                        <a:pt x="69273" y="73231"/>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94" name="フリーフォーム 93"/>
                <p:cNvSpPr/>
                <p:nvPr/>
              </p:nvSpPr>
              <p:spPr>
                <a:xfrm>
                  <a:off x="3159169" y="6381328"/>
                  <a:ext cx="72008" cy="144016"/>
                </a:xfrm>
                <a:custGeom>
                  <a:avLst/>
                  <a:gdLst>
                    <a:gd name="connsiteX0" fmla="*/ 79169 w 91044"/>
                    <a:gd name="connsiteY0" fmla="*/ 3958 h 186046"/>
                    <a:gd name="connsiteX1" fmla="*/ 7917 w 91044"/>
                    <a:gd name="connsiteY1" fmla="*/ 98960 h 186046"/>
                    <a:gd name="connsiteX2" fmla="*/ 31668 w 91044"/>
                    <a:gd name="connsiteY2" fmla="*/ 182088 h 186046"/>
                    <a:gd name="connsiteX3" fmla="*/ 79169 w 91044"/>
                    <a:gd name="connsiteY3" fmla="*/ 75210 h 186046"/>
                    <a:gd name="connsiteX4" fmla="*/ 79169 w 91044"/>
                    <a:gd name="connsiteY4" fmla="*/ 3958 h 186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44" h="186046">
                      <a:moveTo>
                        <a:pt x="79169" y="3958"/>
                      </a:moveTo>
                      <a:cubicBezTo>
                        <a:pt x="67294" y="7916"/>
                        <a:pt x="15834" y="69272"/>
                        <a:pt x="7917" y="98960"/>
                      </a:cubicBezTo>
                      <a:cubicBezTo>
                        <a:pt x="0" y="128648"/>
                        <a:pt x="19793" y="186046"/>
                        <a:pt x="31668" y="182088"/>
                      </a:cubicBezTo>
                      <a:cubicBezTo>
                        <a:pt x="43543" y="178130"/>
                        <a:pt x="73231" y="106878"/>
                        <a:pt x="79169" y="75210"/>
                      </a:cubicBezTo>
                      <a:cubicBezTo>
                        <a:pt x="85107" y="43542"/>
                        <a:pt x="91044" y="0"/>
                        <a:pt x="79169" y="3958"/>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95" name="フリーフォーム 94"/>
                <p:cNvSpPr/>
                <p:nvPr/>
              </p:nvSpPr>
              <p:spPr>
                <a:xfrm>
                  <a:off x="3212141" y="6411306"/>
                  <a:ext cx="91044" cy="114038"/>
                </a:xfrm>
                <a:custGeom>
                  <a:avLst/>
                  <a:gdLst>
                    <a:gd name="connsiteX0" fmla="*/ 79169 w 91044"/>
                    <a:gd name="connsiteY0" fmla="*/ 3958 h 186046"/>
                    <a:gd name="connsiteX1" fmla="*/ 7917 w 91044"/>
                    <a:gd name="connsiteY1" fmla="*/ 98960 h 186046"/>
                    <a:gd name="connsiteX2" fmla="*/ 31668 w 91044"/>
                    <a:gd name="connsiteY2" fmla="*/ 182088 h 186046"/>
                    <a:gd name="connsiteX3" fmla="*/ 79169 w 91044"/>
                    <a:gd name="connsiteY3" fmla="*/ 75210 h 186046"/>
                    <a:gd name="connsiteX4" fmla="*/ 79169 w 91044"/>
                    <a:gd name="connsiteY4" fmla="*/ 3958 h 186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44" h="186046">
                      <a:moveTo>
                        <a:pt x="79169" y="3958"/>
                      </a:moveTo>
                      <a:cubicBezTo>
                        <a:pt x="67294" y="7916"/>
                        <a:pt x="15834" y="69272"/>
                        <a:pt x="7917" y="98960"/>
                      </a:cubicBezTo>
                      <a:cubicBezTo>
                        <a:pt x="0" y="128648"/>
                        <a:pt x="19793" y="186046"/>
                        <a:pt x="31668" y="182088"/>
                      </a:cubicBezTo>
                      <a:cubicBezTo>
                        <a:pt x="43543" y="178130"/>
                        <a:pt x="73231" y="106878"/>
                        <a:pt x="79169" y="75210"/>
                      </a:cubicBezTo>
                      <a:cubicBezTo>
                        <a:pt x="85107" y="43542"/>
                        <a:pt x="91044" y="0"/>
                        <a:pt x="79169" y="3958"/>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grpSp>
              <p:nvGrpSpPr>
                <p:cNvPr id="96" name="グループ化 62"/>
                <p:cNvGrpSpPr/>
                <p:nvPr/>
              </p:nvGrpSpPr>
              <p:grpSpPr>
                <a:xfrm>
                  <a:off x="5535433" y="3573016"/>
                  <a:ext cx="286986" cy="1190079"/>
                  <a:chOff x="2915816" y="3573016"/>
                  <a:chExt cx="286986" cy="1190079"/>
                </a:xfrm>
              </p:grpSpPr>
              <p:sp>
                <p:nvSpPr>
                  <p:cNvPr id="97" name="フリーフォーム 96"/>
                  <p:cNvSpPr/>
                  <p:nvPr/>
                </p:nvSpPr>
                <p:spPr>
                  <a:xfrm>
                    <a:off x="2915816" y="3573016"/>
                    <a:ext cx="286986" cy="1171698"/>
                  </a:xfrm>
                  <a:custGeom>
                    <a:avLst/>
                    <a:gdLst>
                      <a:gd name="connsiteX0" fmla="*/ 33646 w 286986"/>
                      <a:gd name="connsiteY0" fmla="*/ 9896 h 1171698"/>
                      <a:gd name="connsiteX1" fmla="*/ 69272 w 286986"/>
                      <a:gd name="connsiteY1" fmla="*/ 247402 h 1171698"/>
                      <a:gd name="connsiteX2" fmla="*/ 9896 w 286986"/>
                      <a:gd name="connsiteY2" fmla="*/ 461158 h 1171698"/>
                      <a:gd name="connsiteX3" fmla="*/ 9896 w 286986"/>
                      <a:gd name="connsiteY3" fmla="*/ 686789 h 1171698"/>
                      <a:gd name="connsiteX4" fmla="*/ 45522 w 286986"/>
                      <a:gd name="connsiteY4" fmla="*/ 876794 h 1171698"/>
                      <a:gd name="connsiteX5" fmla="*/ 116774 w 286986"/>
                      <a:gd name="connsiteY5" fmla="*/ 1054924 h 1171698"/>
                      <a:gd name="connsiteX6" fmla="*/ 176150 w 286986"/>
                      <a:gd name="connsiteY6" fmla="*/ 1149927 h 1171698"/>
                      <a:gd name="connsiteX7" fmla="*/ 199901 w 286986"/>
                      <a:gd name="connsiteY7" fmla="*/ 924296 h 1171698"/>
                      <a:gd name="connsiteX8" fmla="*/ 259278 w 286986"/>
                      <a:gd name="connsiteY8" fmla="*/ 722415 h 1171698"/>
                      <a:gd name="connsiteX9" fmla="*/ 259278 w 286986"/>
                      <a:gd name="connsiteY9" fmla="*/ 591787 h 1171698"/>
                      <a:gd name="connsiteX10" fmla="*/ 283028 w 286986"/>
                      <a:gd name="connsiteY10" fmla="*/ 413657 h 1171698"/>
                      <a:gd name="connsiteX11" fmla="*/ 235527 w 286986"/>
                      <a:gd name="connsiteY11" fmla="*/ 342405 h 1171698"/>
                      <a:gd name="connsiteX12" fmla="*/ 152400 w 286986"/>
                      <a:gd name="connsiteY12" fmla="*/ 188026 h 1171698"/>
                      <a:gd name="connsiteX13" fmla="*/ 33646 w 286986"/>
                      <a:gd name="connsiteY13" fmla="*/ 9896 h 117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6986" h="1171698">
                        <a:moveTo>
                          <a:pt x="33646" y="9896"/>
                        </a:moveTo>
                        <a:cubicBezTo>
                          <a:pt x="19792" y="19792"/>
                          <a:pt x="73230" y="172192"/>
                          <a:pt x="69272" y="247402"/>
                        </a:cubicBezTo>
                        <a:cubicBezTo>
                          <a:pt x="65314" y="322612"/>
                          <a:pt x="19792" y="387927"/>
                          <a:pt x="9896" y="461158"/>
                        </a:cubicBezTo>
                        <a:cubicBezTo>
                          <a:pt x="0" y="534389"/>
                          <a:pt x="3958" y="617516"/>
                          <a:pt x="9896" y="686789"/>
                        </a:cubicBezTo>
                        <a:cubicBezTo>
                          <a:pt x="15834" y="756062"/>
                          <a:pt x="27709" y="815438"/>
                          <a:pt x="45522" y="876794"/>
                        </a:cubicBezTo>
                        <a:cubicBezTo>
                          <a:pt x="63335" y="938150"/>
                          <a:pt x="95003" y="1009402"/>
                          <a:pt x="116774" y="1054924"/>
                        </a:cubicBezTo>
                        <a:cubicBezTo>
                          <a:pt x="138545" y="1100446"/>
                          <a:pt x="162296" y="1171698"/>
                          <a:pt x="176150" y="1149927"/>
                        </a:cubicBezTo>
                        <a:cubicBezTo>
                          <a:pt x="190005" y="1128156"/>
                          <a:pt x="186046" y="995548"/>
                          <a:pt x="199901" y="924296"/>
                        </a:cubicBezTo>
                        <a:cubicBezTo>
                          <a:pt x="213756" y="853044"/>
                          <a:pt x="249382" y="777833"/>
                          <a:pt x="259278" y="722415"/>
                        </a:cubicBezTo>
                        <a:cubicBezTo>
                          <a:pt x="269174" y="666997"/>
                          <a:pt x="255320" y="643247"/>
                          <a:pt x="259278" y="591787"/>
                        </a:cubicBezTo>
                        <a:cubicBezTo>
                          <a:pt x="263236" y="540327"/>
                          <a:pt x="286986" y="455221"/>
                          <a:pt x="283028" y="413657"/>
                        </a:cubicBezTo>
                        <a:cubicBezTo>
                          <a:pt x="279070" y="372093"/>
                          <a:pt x="257298" y="380010"/>
                          <a:pt x="235527" y="342405"/>
                        </a:cubicBezTo>
                        <a:cubicBezTo>
                          <a:pt x="213756" y="304800"/>
                          <a:pt x="182088" y="239486"/>
                          <a:pt x="152400" y="188026"/>
                        </a:cubicBezTo>
                        <a:cubicBezTo>
                          <a:pt x="122712" y="136566"/>
                          <a:pt x="47500" y="0"/>
                          <a:pt x="33646" y="9896"/>
                        </a:cubicBez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000000"/>
                      </a:solidFill>
                    </a:endParaRPr>
                  </a:p>
                </p:txBody>
              </p:sp>
              <p:sp>
                <p:nvSpPr>
                  <p:cNvPr id="98" name="フリーフォーム 97"/>
                  <p:cNvSpPr/>
                  <p:nvPr/>
                </p:nvSpPr>
                <p:spPr>
                  <a:xfrm>
                    <a:off x="2968831" y="3669475"/>
                    <a:ext cx="178130" cy="985652"/>
                  </a:xfrm>
                  <a:custGeom>
                    <a:avLst/>
                    <a:gdLst>
                      <a:gd name="connsiteX0" fmla="*/ 0 w 178130"/>
                      <a:gd name="connsiteY0" fmla="*/ 0 h 985652"/>
                      <a:gd name="connsiteX1" fmla="*/ 35626 w 178130"/>
                      <a:gd name="connsiteY1" fmla="*/ 106878 h 985652"/>
                      <a:gd name="connsiteX2" fmla="*/ 59377 w 178130"/>
                      <a:gd name="connsiteY2" fmla="*/ 142504 h 985652"/>
                      <a:gd name="connsiteX3" fmla="*/ 95003 w 178130"/>
                      <a:gd name="connsiteY3" fmla="*/ 249382 h 985652"/>
                      <a:gd name="connsiteX4" fmla="*/ 106878 w 178130"/>
                      <a:gd name="connsiteY4" fmla="*/ 296883 h 985652"/>
                      <a:gd name="connsiteX5" fmla="*/ 130629 w 178130"/>
                      <a:gd name="connsiteY5" fmla="*/ 368135 h 985652"/>
                      <a:gd name="connsiteX6" fmla="*/ 142504 w 178130"/>
                      <a:gd name="connsiteY6" fmla="*/ 403761 h 985652"/>
                      <a:gd name="connsiteX7" fmla="*/ 166255 w 178130"/>
                      <a:gd name="connsiteY7" fmla="*/ 510639 h 985652"/>
                      <a:gd name="connsiteX8" fmla="*/ 178130 w 178130"/>
                      <a:gd name="connsiteY8" fmla="*/ 546265 h 985652"/>
                      <a:gd name="connsiteX9" fmla="*/ 166255 w 178130"/>
                      <a:gd name="connsiteY9" fmla="*/ 724395 h 985652"/>
                      <a:gd name="connsiteX10" fmla="*/ 142504 w 178130"/>
                      <a:gd name="connsiteY10" fmla="*/ 795647 h 985652"/>
                      <a:gd name="connsiteX11" fmla="*/ 118753 w 178130"/>
                      <a:gd name="connsiteY11" fmla="*/ 985652 h 9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30" h="985652">
                        <a:moveTo>
                          <a:pt x="0" y="0"/>
                        </a:moveTo>
                        <a:lnTo>
                          <a:pt x="35626" y="106878"/>
                        </a:lnTo>
                        <a:cubicBezTo>
                          <a:pt x="40139" y="120418"/>
                          <a:pt x="51460" y="130629"/>
                          <a:pt x="59377" y="142504"/>
                        </a:cubicBezTo>
                        <a:lnTo>
                          <a:pt x="95003" y="249382"/>
                        </a:lnTo>
                        <a:cubicBezTo>
                          <a:pt x="100164" y="264865"/>
                          <a:pt x="102188" y="281250"/>
                          <a:pt x="106878" y="296883"/>
                        </a:cubicBezTo>
                        <a:cubicBezTo>
                          <a:pt x="114072" y="320863"/>
                          <a:pt x="122712" y="344384"/>
                          <a:pt x="130629" y="368135"/>
                        </a:cubicBezTo>
                        <a:cubicBezTo>
                          <a:pt x="134587" y="380010"/>
                          <a:pt x="140049" y="391486"/>
                          <a:pt x="142504" y="403761"/>
                        </a:cubicBezTo>
                        <a:cubicBezTo>
                          <a:pt x="150670" y="444590"/>
                          <a:pt x="155071" y="471495"/>
                          <a:pt x="166255" y="510639"/>
                        </a:cubicBezTo>
                        <a:cubicBezTo>
                          <a:pt x="169694" y="522675"/>
                          <a:pt x="174172" y="534390"/>
                          <a:pt x="178130" y="546265"/>
                        </a:cubicBezTo>
                        <a:cubicBezTo>
                          <a:pt x="174172" y="605642"/>
                          <a:pt x="174671" y="665485"/>
                          <a:pt x="166255" y="724395"/>
                        </a:cubicBezTo>
                        <a:cubicBezTo>
                          <a:pt x="162714" y="749179"/>
                          <a:pt x="142504" y="795647"/>
                          <a:pt x="142504" y="795647"/>
                        </a:cubicBezTo>
                        <a:cubicBezTo>
                          <a:pt x="129998" y="970731"/>
                          <a:pt x="155478" y="912209"/>
                          <a:pt x="118753" y="985652"/>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a:solidFill>
                        <a:srgbClr val="000000"/>
                      </a:solidFill>
                    </a:endParaRPr>
                  </a:p>
                </p:txBody>
              </p:sp>
              <p:sp>
                <p:nvSpPr>
                  <p:cNvPr id="99" name="フリーフォーム 98"/>
                  <p:cNvSpPr/>
                  <p:nvPr/>
                </p:nvSpPr>
                <p:spPr>
                  <a:xfrm>
                    <a:off x="2958800" y="3693226"/>
                    <a:ext cx="140660" cy="1033153"/>
                  </a:xfrm>
                  <a:custGeom>
                    <a:avLst/>
                    <a:gdLst>
                      <a:gd name="connsiteX0" fmla="*/ 21906 w 140660"/>
                      <a:gd name="connsiteY0" fmla="*/ 0 h 1033153"/>
                      <a:gd name="connsiteX1" fmla="*/ 21906 w 140660"/>
                      <a:gd name="connsiteY1" fmla="*/ 249382 h 1033153"/>
                      <a:gd name="connsiteX2" fmla="*/ 45657 w 140660"/>
                      <a:gd name="connsiteY2" fmla="*/ 629392 h 1033153"/>
                      <a:gd name="connsiteX3" fmla="*/ 57532 w 140660"/>
                      <a:gd name="connsiteY3" fmla="*/ 676893 h 1033153"/>
                      <a:gd name="connsiteX4" fmla="*/ 69408 w 140660"/>
                      <a:gd name="connsiteY4" fmla="*/ 760021 h 1033153"/>
                      <a:gd name="connsiteX5" fmla="*/ 81283 w 140660"/>
                      <a:gd name="connsiteY5" fmla="*/ 855023 h 1033153"/>
                      <a:gd name="connsiteX6" fmla="*/ 105034 w 140660"/>
                      <a:gd name="connsiteY6" fmla="*/ 926275 h 1033153"/>
                      <a:gd name="connsiteX7" fmla="*/ 128784 w 140660"/>
                      <a:gd name="connsiteY7" fmla="*/ 997527 h 1033153"/>
                      <a:gd name="connsiteX8" fmla="*/ 140660 w 140660"/>
                      <a:gd name="connsiteY8" fmla="*/ 1033153 h 10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60" h="1033153">
                        <a:moveTo>
                          <a:pt x="21906" y="0"/>
                        </a:moveTo>
                        <a:cubicBezTo>
                          <a:pt x="0" y="131437"/>
                          <a:pt x="9042" y="43554"/>
                          <a:pt x="21906" y="249382"/>
                        </a:cubicBezTo>
                        <a:cubicBezTo>
                          <a:pt x="23958" y="282214"/>
                          <a:pt x="41056" y="585678"/>
                          <a:pt x="45657" y="629392"/>
                        </a:cubicBezTo>
                        <a:cubicBezTo>
                          <a:pt x="47366" y="645623"/>
                          <a:pt x="54612" y="660835"/>
                          <a:pt x="57532" y="676893"/>
                        </a:cubicBezTo>
                        <a:cubicBezTo>
                          <a:pt x="62539" y="704432"/>
                          <a:pt x="65709" y="732276"/>
                          <a:pt x="69408" y="760021"/>
                        </a:cubicBezTo>
                        <a:cubicBezTo>
                          <a:pt x="73626" y="791655"/>
                          <a:pt x="74596" y="823818"/>
                          <a:pt x="81283" y="855023"/>
                        </a:cubicBezTo>
                        <a:cubicBezTo>
                          <a:pt x="86529" y="879503"/>
                          <a:pt x="97117" y="902524"/>
                          <a:pt x="105034" y="926275"/>
                        </a:cubicBezTo>
                        <a:lnTo>
                          <a:pt x="128784" y="997527"/>
                        </a:lnTo>
                        <a:lnTo>
                          <a:pt x="140660" y="1033153"/>
                        </a:ln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a:solidFill>
                        <a:srgbClr val="000000"/>
                      </a:solidFill>
                    </a:endParaRPr>
                  </a:p>
                </p:txBody>
              </p:sp>
              <p:sp>
                <p:nvSpPr>
                  <p:cNvPr id="100" name="フリーフォーム 99"/>
                  <p:cNvSpPr/>
                  <p:nvPr/>
                </p:nvSpPr>
                <p:spPr>
                  <a:xfrm>
                    <a:off x="2992582" y="3788229"/>
                    <a:ext cx="71993" cy="974866"/>
                  </a:xfrm>
                  <a:custGeom>
                    <a:avLst/>
                    <a:gdLst>
                      <a:gd name="connsiteX0" fmla="*/ 0 w 71993"/>
                      <a:gd name="connsiteY0" fmla="*/ 0 h 974866"/>
                      <a:gd name="connsiteX1" fmla="*/ 23750 w 71993"/>
                      <a:gd name="connsiteY1" fmla="*/ 142503 h 974866"/>
                      <a:gd name="connsiteX2" fmla="*/ 47501 w 71993"/>
                      <a:gd name="connsiteY2" fmla="*/ 237506 h 974866"/>
                      <a:gd name="connsiteX3" fmla="*/ 59376 w 71993"/>
                      <a:gd name="connsiteY3" fmla="*/ 653142 h 974866"/>
                      <a:gd name="connsiteX4" fmla="*/ 71252 w 71993"/>
                      <a:gd name="connsiteY4" fmla="*/ 878774 h 974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93" h="974866">
                        <a:moveTo>
                          <a:pt x="0" y="0"/>
                        </a:moveTo>
                        <a:lnTo>
                          <a:pt x="23750" y="142503"/>
                        </a:lnTo>
                        <a:cubicBezTo>
                          <a:pt x="29116" y="174701"/>
                          <a:pt x="47501" y="237506"/>
                          <a:pt x="47501" y="237506"/>
                        </a:cubicBezTo>
                        <a:cubicBezTo>
                          <a:pt x="51459" y="376051"/>
                          <a:pt x="53945" y="514647"/>
                          <a:pt x="59376" y="653142"/>
                        </a:cubicBezTo>
                        <a:cubicBezTo>
                          <a:pt x="71993" y="974866"/>
                          <a:pt x="71252" y="757258"/>
                          <a:pt x="71252" y="878774"/>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a:solidFill>
                        <a:srgbClr val="000000"/>
                      </a:solidFill>
                    </a:endParaRPr>
                  </a:p>
                </p:txBody>
              </p:sp>
              <p:sp>
                <p:nvSpPr>
                  <p:cNvPr id="101" name="フリーフォーム 100"/>
                  <p:cNvSpPr/>
                  <p:nvPr/>
                </p:nvSpPr>
                <p:spPr>
                  <a:xfrm>
                    <a:off x="3004457" y="3681351"/>
                    <a:ext cx="178130" cy="997527"/>
                  </a:xfrm>
                  <a:custGeom>
                    <a:avLst/>
                    <a:gdLst>
                      <a:gd name="connsiteX0" fmla="*/ 0 w 178130"/>
                      <a:gd name="connsiteY0" fmla="*/ 0 h 997527"/>
                      <a:gd name="connsiteX1" fmla="*/ 35626 w 178130"/>
                      <a:gd name="connsiteY1" fmla="*/ 23750 h 997527"/>
                      <a:gd name="connsiteX2" fmla="*/ 47501 w 178130"/>
                      <a:gd name="connsiteY2" fmla="*/ 59376 h 997527"/>
                      <a:gd name="connsiteX3" fmla="*/ 71252 w 178130"/>
                      <a:gd name="connsiteY3" fmla="*/ 106878 h 997527"/>
                      <a:gd name="connsiteX4" fmla="*/ 95003 w 178130"/>
                      <a:gd name="connsiteY4" fmla="*/ 178130 h 997527"/>
                      <a:gd name="connsiteX5" fmla="*/ 130629 w 178130"/>
                      <a:gd name="connsiteY5" fmla="*/ 213755 h 997527"/>
                      <a:gd name="connsiteX6" fmla="*/ 142504 w 178130"/>
                      <a:gd name="connsiteY6" fmla="*/ 249381 h 997527"/>
                      <a:gd name="connsiteX7" fmla="*/ 166255 w 178130"/>
                      <a:gd name="connsiteY7" fmla="*/ 285007 h 997527"/>
                      <a:gd name="connsiteX8" fmla="*/ 178130 w 178130"/>
                      <a:gd name="connsiteY8" fmla="*/ 332509 h 997527"/>
                      <a:gd name="connsiteX9" fmla="*/ 166255 w 178130"/>
                      <a:gd name="connsiteY9" fmla="*/ 510639 h 997527"/>
                      <a:gd name="connsiteX10" fmla="*/ 154379 w 178130"/>
                      <a:gd name="connsiteY10" fmla="*/ 546265 h 997527"/>
                      <a:gd name="connsiteX11" fmla="*/ 130629 w 178130"/>
                      <a:gd name="connsiteY11" fmla="*/ 641267 h 997527"/>
                      <a:gd name="connsiteX12" fmla="*/ 118753 w 178130"/>
                      <a:gd name="connsiteY12" fmla="*/ 676893 h 997527"/>
                      <a:gd name="connsiteX13" fmla="*/ 95003 w 178130"/>
                      <a:gd name="connsiteY13" fmla="*/ 795646 h 997527"/>
                      <a:gd name="connsiteX14" fmla="*/ 71252 w 178130"/>
                      <a:gd name="connsiteY14" fmla="*/ 878774 h 997527"/>
                      <a:gd name="connsiteX15" fmla="*/ 59377 w 178130"/>
                      <a:gd name="connsiteY15" fmla="*/ 926275 h 997527"/>
                      <a:gd name="connsiteX16" fmla="*/ 59377 w 178130"/>
                      <a:gd name="connsiteY16" fmla="*/ 997527 h 99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8130" h="997527">
                        <a:moveTo>
                          <a:pt x="0" y="0"/>
                        </a:moveTo>
                        <a:cubicBezTo>
                          <a:pt x="11875" y="7917"/>
                          <a:pt x="26710" y="12605"/>
                          <a:pt x="35626" y="23750"/>
                        </a:cubicBezTo>
                        <a:cubicBezTo>
                          <a:pt x="43446" y="33525"/>
                          <a:pt x="42570" y="47870"/>
                          <a:pt x="47501" y="59376"/>
                        </a:cubicBezTo>
                        <a:cubicBezTo>
                          <a:pt x="54474" y="75648"/>
                          <a:pt x="64677" y="90441"/>
                          <a:pt x="71252" y="106878"/>
                        </a:cubicBezTo>
                        <a:cubicBezTo>
                          <a:pt x="80550" y="130123"/>
                          <a:pt x="77300" y="160428"/>
                          <a:pt x="95003" y="178130"/>
                        </a:cubicBezTo>
                        <a:lnTo>
                          <a:pt x="130629" y="213755"/>
                        </a:lnTo>
                        <a:cubicBezTo>
                          <a:pt x="134587" y="225630"/>
                          <a:pt x="136906" y="238185"/>
                          <a:pt x="142504" y="249381"/>
                        </a:cubicBezTo>
                        <a:cubicBezTo>
                          <a:pt x="148887" y="262147"/>
                          <a:pt x="160633" y="271889"/>
                          <a:pt x="166255" y="285007"/>
                        </a:cubicBezTo>
                        <a:cubicBezTo>
                          <a:pt x="172684" y="300009"/>
                          <a:pt x="174172" y="316675"/>
                          <a:pt x="178130" y="332509"/>
                        </a:cubicBezTo>
                        <a:cubicBezTo>
                          <a:pt x="174172" y="391886"/>
                          <a:pt x="172827" y="451495"/>
                          <a:pt x="166255" y="510639"/>
                        </a:cubicBezTo>
                        <a:cubicBezTo>
                          <a:pt x="164873" y="523080"/>
                          <a:pt x="157673" y="534188"/>
                          <a:pt x="154379" y="546265"/>
                        </a:cubicBezTo>
                        <a:cubicBezTo>
                          <a:pt x="145790" y="577757"/>
                          <a:pt x="138546" y="609600"/>
                          <a:pt x="130629" y="641267"/>
                        </a:cubicBezTo>
                        <a:cubicBezTo>
                          <a:pt x="127593" y="653411"/>
                          <a:pt x="121568" y="664696"/>
                          <a:pt x="118753" y="676893"/>
                        </a:cubicBezTo>
                        <a:cubicBezTo>
                          <a:pt x="109676" y="716227"/>
                          <a:pt x="102920" y="756062"/>
                          <a:pt x="95003" y="795646"/>
                        </a:cubicBezTo>
                        <a:cubicBezTo>
                          <a:pt x="89351" y="823905"/>
                          <a:pt x="78835" y="850971"/>
                          <a:pt x="71252" y="878774"/>
                        </a:cubicBezTo>
                        <a:cubicBezTo>
                          <a:pt x="66958" y="894520"/>
                          <a:pt x="61001" y="910035"/>
                          <a:pt x="59377" y="926275"/>
                        </a:cubicBezTo>
                        <a:cubicBezTo>
                          <a:pt x="57014" y="949908"/>
                          <a:pt x="59377" y="973776"/>
                          <a:pt x="59377" y="997527"/>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a:solidFill>
                        <a:srgbClr val="000000"/>
                      </a:solidFill>
                    </a:endParaRPr>
                  </a:p>
                </p:txBody>
              </p:sp>
              <p:sp>
                <p:nvSpPr>
                  <p:cNvPr id="102" name="フリーフォーム 101"/>
                  <p:cNvSpPr/>
                  <p:nvPr/>
                </p:nvSpPr>
                <p:spPr>
                  <a:xfrm>
                    <a:off x="3028208" y="3752603"/>
                    <a:ext cx="130628" cy="890649"/>
                  </a:xfrm>
                  <a:custGeom>
                    <a:avLst/>
                    <a:gdLst>
                      <a:gd name="connsiteX0" fmla="*/ 0 w 130628"/>
                      <a:gd name="connsiteY0" fmla="*/ 0 h 890649"/>
                      <a:gd name="connsiteX1" fmla="*/ 59376 w 130628"/>
                      <a:gd name="connsiteY1" fmla="*/ 59376 h 890649"/>
                      <a:gd name="connsiteX2" fmla="*/ 71252 w 130628"/>
                      <a:gd name="connsiteY2" fmla="*/ 118753 h 890649"/>
                      <a:gd name="connsiteX3" fmla="*/ 106878 w 130628"/>
                      <a:gd name="connsiteY3" fmla="*/ 190005 h 890649"/>
                      <a:gd name="connsiteX4" fmla="*/ 130628 w 130628"/>
                      <a:gd name="connsiteY4" fmla="*/ 368135 h 890649"/>
                      <a:gd name="connsiteX5" fmla="*/ 118753 w 130628"/>
                      <a:gd name="connsiteY5" fmla="*/ 463137 h 890649"/>
                      <a:gd name="connsiteX6" fmla="*/ 71252 w 130628"/>
                      <a:gd name="connsiteY6" fmla="*/ 570015 h 890649"/>
                      <a:gd name="connsiteX7" fmla="*/ 35626 w 130628"/>
                      <a:gd name="connsiteY7" fmla="*/ 676893 h 890649"/>
                      <a:gd name="connsiteX8" fmla="*/ 23750 w 130628"/>
                      <a:gd name="connsiteY8" fmla="*/ 736270 h 890649"/>
                      <a:gd name="connsiteX9" fmla="*/ 11875 w 130628"/>
                      <a:gd name="connsiteY9" fmla="*/ 783771 h 890649"/>
                      <a:gd name="connsiteX10" fmla="*/ 11875 w 130628"/>
                      <a:gd name="connsiteY10" fmla="*/ 890649 h 89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8" h="890649">
                        <a:moveTo>
                          <a:pt x="0" y="0"/>
                        </a:moveTo>
                        <a:cubicBezTo>
                          <a:pt x="29030" y="19353"/>
                          <a:pt x="46181" y="24189"/>
                          <a:pt x="59376" y="59376"/>
                        </a:cubicBezTo>
                        <a:cubicBezTo>
                          <a:pt x="66463" y="78275"/>
                          <a:pt x="66357" y="99171"/>
                          <a:pt x="71252" y="118753"/>
                        </a:cubicBezTo>
                        <a:cubicBezTo>
                          <a:pt x="81086" y="158087"/>
                          <a:pt x="83657" y="155174"/>
                          <a:pt x="106878" y="190005"/>
                        </a:cubicBezTo>
                        <a:cubicBezTo>
                          <a:pt x="109806" y="210504"/>
                          <a:pt x="130628" y="352787"/>
                          <a:pt x="130628" y="368135"/>
                        </a:cubicBezTo>
                        <a:cubicBezTo>
                          <a:pt x="130628" y="400049"/>
                          <a:pt x="125440" y="431932"/>
                          <a:pt x="118753" y="463137"/>
                        </a:cubicBezTo>
                        <a:cubicBezTo>
                          <a:pt x="89493" y="599682"/>
                          <a:pt x="109456" y="484055"/>
                          <a:pt x="71252" y="570015"/>
                        </a:cubicBezTo>
                        <a:cubicBezTo>
                          <a:pt x="71247" y="570025"/>
                          <a:pt x="41565" y="659074"/>
                          <a:pt x="35626" y="676893"/>
                        </a:cubicBezTo>
                        <a:cubicBezTo>
                          <a:pt x="29243" y="696042"/>
                          <a:pt x="28129" y="716566"/>
                          <a:pt x="23750" y="736270"/>
                        </a:cubicBezTo>
                        <a:cubicBezTo>
                          <a:pt x="20209" y="752202"/>
                          <a:pt x="13127" y="767498"/>
                          <a:pt x="11875" y="783771"/>
                        </a:cubicBezTo>
                        <a:cubicBezTo>
                          <a:pt x="9143" y="819292"/>
                          <a:pt x="11875" y="855023"/>
                          <a:pt x="11875" y="890649"/>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a:solidFill>
                        <a:srgbClr val="000000"/>
                      </a:solidFill>
                    </a:endParaRPr>
                  </a:p>
                </p:txBody>
              </p:sp>
              <p:sp>
                <p:nvSpPr>
                  <p:cNvPr id="103" name="フリーフォーム 102"/>
                  <p:cNvSpPr/>
                  <p:nvPr/>
                </p:nvSpPr>
                <p:spPr>
                  <a:xfrm>
                    <a:off x="2991246" y="3633849"/>
                    <a:ext cx="84463" cy="997528"/>
                  </a:xfrm>
                  <a:custGeom>
                    <a:avLst/>
                    <a:gdLst>
                      <a:gd name="connsiteX0" fmla="*/ 13211 w 84463"/>
                      <a:gd name="connsiteY0" fmla="*/ 0 h 997528"/>
                      <a:gd name="connsiteX1" fmla="*/ 1336 w 84463"/>
                      <a:gd name="connsiteY1" fmla="*/ 71252 h 997528"/>
                      <a:gd name="connsiteX2" fmla="*/ 25086 w 84463"/>
                      <a:gd name="connsiteY2" fmla="*/ 213756 h 997528"/>
                      <a:gd name="connsiteX3" fmla="*/ 36962 w 84463"/>
                      <a:gd name="connsiteY3" fmla="*/ 249382 h 997528"/>
                      <a:gd name="connsiteX4" fmla="*/ 48837 w 84463"/>
                      <a:gd name="connsiteY4" fmla="*/ 296883 h 997528"/>
                      <a:gd name="connsiteX5" fmla="*/ 60712 w 84463"/>
                      <a:gd name="connsiteY5" fmla="*/ 439387 h 997528"/>
                      <a:gd name="connsiteX6" fmla="*/ 72588 w 84463"/>
                      <a:gd name="connsiteY6" fmla="*/ 510639 h 997528"/>
                      <a:gd name="connsiteX7" fmla="*/ 84463 w 84463"/>
                      <a:gd name="connsiteY7" fmla="*/ 605642 h 997528"/>
                      <a:gd name="connsiteX8" fmla="*/ 72588 w 84463"/>
                      <a:gd name="connsiteY8" fmla="*/ 712520 h 997528"/>
                      <a:gd name="connsiteX9" fmla="*/ 48837 w 84463"/>
                      <a:gd name="connsiteY9" fmla="*/ 807522 h 997528"/>
                      <a:gd name="connsiteX10" fmla="*/ 36962 w 84463"/>
                      <a:gd name="connsiteY10" fmla="*/ 855024 h 997528"/>
                      <a:gd name="connsiteX11" fmla="*/ 36962 w 84463"/>
                      <a:gd name="connsiteY11" fmla="*/ 997528 h 99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463" h="997528">
                        <a:moveTo>
                          <a:pt x="13211" y="0"/>
                        </a:moveTo>
                        <a:cubicBezTo>
                          <a:pt x="9253" y="23751"/>
                          <a:pt x="0" y="47211"/>
                          <a:pt x="1336" y="71252"/>
                        </a:cubicBezTo>
                        <a:cubicBezTo>
                          <a:pt x="4007" y="119334"/>
                          <a:pt x="17169" y="166255"/>
                          <a:pt x="25086" y="213756"/>
                        </a:cubicBezTo>
                        <a:cubicBezTo>
                          <a:pt x="27144" y="226103"/>
                          <a:pt x="33523" y="237346"/>
                          <a:pt x="36962" y="249382"/>
                        </a:cubicBezTo>
                        <a:cubicBezTo>
                          <a:pt x="41446" y="265075"/>
                          <a:pt x="44879" y="281049"/>
                          <a:pt x="48837" y="296883"/>
                        </a:cubicBezTo>
                        <a:cubicBezTo>
                          <a:pt x="52795" y="344384"/>
                          <a:pt x="55448" y="392013"/>
                          <a:pt x="60712" y="439387"/>
                        </a:cubicBezTo>
                        <a:cubicBezTo>
                          <a:pt x="63371" y="463318"/>
                          <a:pt x="69183" y="486803"/>
                          <a:pt x="72588" y="510639"/>
                        </a:cubicBezTo>
                        <a:cubicBezTo>
                          <a:pt x="77101" y="542232"/>
                          <a:pt x="80505" y="573974"/>
                          <a:pt x="84463" y="605642"/>
                        </a:cubicBezTo>
                        <a:cubicBezTo>
                          <a:pt x="80505" y="641268"/>
                          <a:pt x="78817" y="677220"/>
                          <a:pt x="72588" y="712520"/>
                        </a:cubicBezTo>
                        <a:cubicBezTo>
                          <a:pt x="66915" y="744665"/>
                          <a:pt x="56754" y="775855"/>
                          <a:pt x="48837" y="807522"/>
                        </a:cubicBezTo>
                        <a:cubicBezTo>
                          <a:pt x="44879" y="823356"/>
                          <a:pt x="36962" y="838703"/>
                          <a:pt x="36962" y="855024"/>
                        </a:cubicBezTo>
                        <a:lnTo>
                          <a:pt x="36962" y="997528"/>
                        </a:ln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a:solidFill>
                        <a:srgbClr val="000000"/>
                      </a:solidFill>
                    </a:endParaRPr>
                  </a:p>
                </p:txBody>
              </p:sp>
              <p:sp>
                <p:nvSpPr>
                  <p:cNvPr id="104" name="フリーフォーム 103"/>
                  <p:cNvSpPr/>
                  <p:nvPr/>
                </p:nvSpPr>
                <p:spPr>
                  <a:xfrm>
                    <a:off x="2980706" y="3966358"/>
                    <a:ext cx="83128" cy="688769"/>
                  </a:xfrm>
                  <a:custGeom>
                    <a:avLst/>
                    <a:gdLst>
                      <a:gd name="connsiteX0" fmla="*/ 59377 w 83128"/>
                      <a:gd name="connsiteY0" fmla="*/ 0 h 688769"/>
                      <a:gd name="connsiteX1" fmla="*/ 35626 w 83128"/>
                      <a:gd name="connsiteY1" fmla="*/ 35626 h 688769"/>
                      <a:gd name="connsiteX2" fmla="*/ 11876 w 83128"/>
                      <a:gd name="connsiteY2" fmla="*/ 178130 h 688769"/>
                      <a:gd name="connsiteX3" fmla="*/ 0 w 83128"/>
                      <a:gd name="connsiteY3" fmla="*/ 225632 h 688769"/>
                      <a:gd name="connsiteX4" fmla="*/ 23751 w 83128"/>
                      <a:gd name="connsiteY4" fmla="*/ 510639 h 688769"/>
                      <a:gd name="connsiteX5" fmla="*/ 35626 w 83128"/>
                      <a:gd name="connsiteY5" fmla="*/ 546265 h 688769"/>
                      <a:gd name="connsiteX6" fmla="*/ 59377 w 83128"/>
                      <a:gd name="connsiteY6" fmla="*/ 641268 h 688769"/>
                      <a:gd name="connsiteX7" fmla="*/ 71252 w 83128"/>
                      <a:gd name="connsiteY7" fmla="*/ 676894 h 688769"/>
                      <a:gd name="connsiteX8" fmla="*/ 83128 w 83128"/>
                      <a:gd name="connsiteY8"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28" h="688769">
                        <a:moveTo>
                          <a:pt x="59377" y="0"/>
                        </a:moveTo>
                        <a:cubicBezTo>
                          <a:pt x="51460" y="11875"/>
                          <a:pt x="41248" y="22508"/>
                          <a:pt x="35626" y="35626"/>
                        </a:cubicBezTo>
                        <a:cubicBezTo>
                          <a:pt x="21050" y="69637"/>
                          <a:pt x="15922" y="153852"/>
                          <a:pt x="11876" y="178130"/>
                        </a:cubicBezTo>
                        <a:cubicBezTo>
                          <a:pt x="9193" y="194229"/>
                          <a:pt x="3959" y="209798"/>
                          <a:pt x="0" y="225632"/>
                        </a:cubicBezTo>
                        <a:cubicBezTo>
                          <a:pt x="5437" y="323494"/>
                          <a:pt x="2768" y="416212"/>
                          <a:pt x="23751" y="510639"/>
                        </a:cubicBezTo>
                        <a:cubicBezTo>
                          <a:pt x="26466" y="522859"/>
                          <a:pt x="32332" y="534188"/>
                          <a:pt x="35626" y="546265"/>
                        </a:cubicBezTo>
                        <a:cubicBezTo>
                          <a:pt x="44215" y="577757"/>
                          <a:pt x="49055" y="610301"/>
                          <a:pt x="59377" y="641268"/>
                        </a:cubicBezTo>
                        <a:cubicBezTo>
                          <a:pt x="63335" y="653143"/>
                          <a:pt x="65654" y="665698"/>
                          <a:pt x="71252" y="676894"/>
                        </a:cubicBezTo>
                        <a:cubicBezTo>
                          <a:pt x="73756" y="681901"/>
                          <a:pt x="79169" y="684811"/>
                          <a:pt x="83128" y="688769"/>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a:solidFill>
                        <a:srgbClr val="000000"/>
                      </a:solidFill>
                    </a:endParaRPr>
                  </a:p>
                </p:txBody>
              </p:sp>
              <p:sp>
                <p:nvSpPr>
                  <p:cNvPr id="105" name="フリーフォーム 104"/>
                  <p:cNvSpPr/>
                  <p:nvPr/>
                </p:nvSpPr>
                <p:spPr>
                  <a:xfrm>
                    <a:off x="2956956" y="3859481"/>
                    <a:ext cx="71252" cy="712519"/>
                  </a:xfrm>
                  <a:custGeom>
                    <a:avLst/>
                    <a:gdLst>
                      <a:gd name="connsiteX0" fmla="*/ 71252 w 71252"/>
                      <a:gd name="connsiteY0" fmla="*/ 0 h 712519"/>
                      <a:gd name="connsiteX1" fmla="*/ 59376 w 71252"/>
                      <a:gd name="connsiteY1" fmla="*/ 95002 h 712519"/>
                      <a:gd name="connsiteX2" fmla="*/ 47501 w 71252"/>
                      <a:gd name="connsiteY2" fmla="*/ 130628 h 712519"/>
                      <a:gd name="connsiteX3" fmla="*/ 35626 w 71252"/>
                      <a:gd name="connsiteY3" fmla="*/ 190005 h 712519"/>
                      <a:gd name="connsiteX4" fmla="*/ 11875 w 71252"/>
                      <a:gd name="connsiteY4" fmla="*/ 261257 h 712519"/>
                      <a:gd name="connsiteX5" fmla="*/ 0 w 71252"/>
                      <a:gd name="connsiteY5" fmla="*/ 296883 h 712519"/>
                      <a:gd name="connsiteX6" fmla="*/ 11875 w 71252"/>
                      <a:gd name="connsiteY6" fmla="*/ 439387 h 712519"/>
                      <a:gd name="connsiteX7" fmla="*/ 35626 w 71252"/>
                      <a:gd name="connsiteY7" fmla="*/ 510638 h 712519"/>
                      <a:gd name="connsiteX8" fmla="*/ 47501 w 71252"/>
                      <a:gd name="connsiteY8" fmla="*/ 546264 h 712519"/>
                      <a:gd name="connsiteX9" fmla="*/ 59376 w 71252"/>
                      <a:gd name="connsiteY9" fmla="*/ 712519 h 71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52" h="712519">
                        <a:moveTo>
                          <a:pt x="71252" y="0"/>
                        </a:moveTo>
                        <a:cubicBezTo>
                          <a:pt x="67293" y="31667"/>
                          <a:pt x="65085" y="63603"/>
                          <a:pt x="59376" y="95002"/>
                        </a:cubicBezTo>
                        <a:cubicBezTo>
                          <a:pt x="57137" y="107318"/>
                          <a:pt x="50537" y="118484"/>
                          <a:pt x="47501" y="130628"/>
                        </a:cubicBezTo>
                        <a:cubicBezTo>
                          <a:pt x="42606" y="150210"/>
                          <a:pt x="40937" y="170532"/>
                          <a:pt x="35626" y="190005"/>
                        </a:cubicBezTo>
                        <a:cubicBezTo>
                          <a:pt x="29039" y="214158"/>
                          <a:pt x="19792" y="237506"/>
                          <a:pt x="11875" y="261257"/>
                        </a:cubicBezTo>
                        <a:lnTo>
                          <a:pt x="0" y="296883"/>
                        </a:lnTo>
                        <a:cubicBezTo>
                          <a:pt x="3958" y="344384"/>
                          <a:pt x="4039" y="392370"/>
                          <a:pt x="11875" y="439387"/>
                        </a:cubicBezTo>
                        <a:cubicBezTo>
                          <a:pt x="15991" y="464081"/>
                          <a:pt x="27709" y="486888"/>
                          <a:pt x="35626" y="510638"/>
                        </a:cubicBezTo>
                        <a:lnTo>
                          <a:pt x="47501" y="546264"/>
                        </a:lnTo>
                        <a:cubicBezTo>
                          <a:pt x="60451" y="688720"/>
                          <a:pt x="59376" y="633170"/>
                          <a:pt x="59376" y="712519"/>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a:solidFill>
                        <a:srgbClr val="000000"/>
                      </a:solidFill>
                    </a:endParaRPr>
                  </a:p>
                </p:txBody>
              </p:sp>
            </p:grpSp>
          </p:grpSp>
          <p:grpSp>
            <p:nvGrpSpPr>
              <p:cNvPr id="131" name="グループ化 101"/>
              <p:cNvGrpSpPr/>
              <p:nvPr/>
            </p:nvGrpSpPr>
            <p:grpSpPr>
              <a:xfrm>
                <a:off x="1184663" y="1891760"/>
                <a:ext cx="418439" cy="457942"/>
                <a:chOff x="9540552" y="1484784"/>
                <a:chExt cx="288032" cy="315224"/>
              </a:xfrm>
            </p:grpSpPr>
            <p:sp>
              <p:nvSpPr>
                <p:cNvPr id="132" name="円/楕円 131"/>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33" name="円/楕円 132"/>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34" name="円/楕円 133"/>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35" name="円/楕円 134"/>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39" name="円/楕円 138"/>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40" name="円/楕円 139"/>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41" name="円/楕円 140"/>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04" name="円/楕円 203"/>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05" name="円/楕円 204"/>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06" name="円/楕円 205"/>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07" name="円/楕円 206"/>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08" name="円/楕円 207"/>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09" name="円/楕円 208"/>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10" name="円/楕円 209"/>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11" name="円/楕円 210"/>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12" name="円/楕円 211"/>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13" name="円/楕円 212"/>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14" name="円/楕円 213"/>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15" name="円/楕円 214"/>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16" name="円/楕円 215"/>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17" name="円/楕円 216"/>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18" name="円/楕円 217"/>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19" name="円/楕円 218"/>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20" name="円/楕円 219"/>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grpSp>
          <p:sp>
            <p:nvSpPr>
              <p:cNvPr id="221" name="稲妻 220"/>
              <p:cNvSpPr/>
              <p:nvPr/>
            </p:nvSpPr>
            <p:spPr>
              <a:xfrm>
                <a:off x="851545" y="1498049"/>
                <a:ext cx="449797" cy="504056"/>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panose="030F0702030302020204" pitchFamily="66" charset="0"/>
                </a:endParaRPr>
              </a:p>
            </p:txBody>
          </p:sp>
          <p:sp>
            <p:nvSpPr>
              <p:cNvPr id="222" name="稲妻 221"/>
              <p:cNvSpPr/>
              <p:nvPr/>
            </p:nvSpPr>
            <p:spPr>
              <a:xfrm rot="4468034">
                <a:off x="1489419" y="1464965"/>
                <a:ext cx="449797" cy="504056"/>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panose="030F0702030302020204" pitchFamily="66" charset="0"/>
                </a:endParaRPr>
              </a:p>
            </p:txBody>
          </p:sp>
          <p:sp>
            <p:nvSpPr>
              <p:cNvPr id="223" name="稲妻 222"/>
              <p:cNvSpPr/>
              <p:nvPr/>
            </p:nvSpPr>
            <p:spPr>
              <a:xfrm rot="10532622">
                <a:off x="1549137" y="2241772"/>
                <a:ext cx="449797" cy="504056"/>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panose="030F0702030302020204" pitchFamily="66" charset="0"/>
                </a:endParaRPr>
              </a:p>
            </p:txBody>
          </p:sp>
          <p:sp>
            <p:nvSpPr>
              <p:cNvPr id="224" name="稲妻 223"/>
              <p:cNvSpPr/>
              <p:nvPr/>
            </p:nvSpPr>
            <p:spPr>
              <a:xfrm rot="15234955">
                <a:off x="832339" y="2266609"/>
                <a:ext cx="449797" cy="504056"/>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panose="030F0702030302020204" pitchFamily="66" charset="0"/>
                </a:endParaRPr>
              </a:p>
            </p:txBody>
          </p:sp>
        </p:grpSp>
        <p:sp>
          <p:nvSpPr>
            <p:cNvPr id="225" name="正方形/長方形 224"/>
            <p:cNvSpPr/>
            <p:nvPr/>
          </p:nvSpPr>
          <p:spPr>
            <a:xfrm>
              <a:off x="707611" y="4530447"/>
              <a:ext cx="3350226" cy="830997"/>
            </a:xfrm>
            <a:prstGeom prst="rect">
              <a:avLst/>
            </a:prstGeom>
          </p:spPr>
          <p:txBody>
            <a:bodyPr wrap="square">
              <a:spAutoFit/>
            </a:bodyPr>
            <a:lstStyle/>
            <a:p>
              <a:r>
                <a:rPr lang="en-US" altLang="ja-JP" sz="2400" dirty="0">
                  <a:solidFill>
                    <a:prstClr val="black"/>
                  </a:solidFill>
                  <a:latin typeface="Comic Sans MS" panose="030F0702030302020204" pitchFamily="66" charset="0"/>
                  <a:ea typeface="HG丸ｺﾞｼｯｸM-PRO" pitchFamily="50" charset="-128"/>
                  <a:cs typeface="Times New Roman" pitchFamily="18" charset="0"/>
                </a:rPr>
                <a:t>RI</a:t>
              </a:r>
              <a:r>
                <a:rPr lang="ja-JP" altLang="en-US" sz="2400" dirty="0">
                  <a:solidFill>
                    <a:prstClr val="black"/>
                  </a:solidFill>
                  <a:latin typeface="Comic Sans MS" panose="030F0702030302020204" pitchFamily="66" charset="0"/>
                  <a:ea typeface="HG丸ｺﾞｼｯｸM-PRO" pitchFamily="50" charset="-128"/>
                  <a:cs typeface="Times New Roman" pitchFamily="18" charset="0"/>
                </a:rPr>
                <a:t>摂取直後の内部被ばく線量を評価しても</a:t>
              </a:r>
              <a:r>
                <a:rPr lang="en-US" altLang="ja-JP" sz="2400" dirty="0">
                  <a:solidFill>
                    <a:prstClr val="black"/>
                  </a:solidFill>
                  <a:latin typeface="Comic Sans MS" panose="030F0702030302020204" pitchFamily="66" charset="0"/>
                  <a:ea typeface="HG丸ｺﾞｼｯｸM-PRO" pitchFamily="50" charset="-128"/>
                  <a:cs typeface="Times New Roman" pitchFamily="18" charset="0"/>
                </a:rPr>
                <a:t>---</a:t>
              </a:r>
              <a:endParaRPr lang="ja-JP" altLang="en-US" sz="2400" dirty="0">
                <a:solidFill>
                  <a:prstClr val="black"/>
                </a:solidFill>
              </a:endParaRPr>
            </a:p>
          </p:txBody>
        </p:sp>
        <p:sp>
          <p:nvSpPr>
            <p:cNvPr id="11" name="正方形/長方形 10"/>
            <p:cNvSpPr/>
            <p:nvPr/>
          </p:nvSpPr>
          <p:spPr>
            <a:xfrm>
              <a:off x="992271" y="1959059"/>
              <a:ext cx="1107996" cy="369332"/>
            </a:xfrm>
            <a:prstGeom prst="rect">
              <a:avLst/>
            </a:prstGeom>
          </p:spPr>
          <p:txBody>
            <a:bodyPr wrap="none">
              <a:spAutoFit/>
            </a:bodyPr>
            <a:lstStyle/>
            <a:p>
              <a:r>
                <a:rPr lang="ja-JP" altLang="en-US" dirty="0">
                  <a:solidFill>
                    <a:prstClr val="black"/>
                  </a:solidFill>
                  <a:latin typeface="Comic Sans MS" panose="030F0702030302020204" pitchFamily="66" charset="0"/>
                  <a:ea typeface="HG丸ｺﾞｼｯｸM-PRO" pitchFamily="50" charset="-128"/>
                  <a:cs typeface="Times New Roman" pitchFamily="18" charset="0"/>
                </a:rPr>
                <a:t>（直後）</a:t>
              </a:r>
              <a:endParaRPr lang="ja-JP" altLang="en-US" dirty="0">
                <a:solidFill>
                  <a:prstClr val="black"/>
                </a:solidFill>
              </a:endParaRPr>
            </a:p>
          </p:txBody>
        </p:sp>
        <p:sp>
          <p:nvSpPr>
            <p:cNvPr id="13" name="角丸四角形 12"/>
            <p:cNvSpPr/>
            <p:nvPr/>
          </p:nvSpPr>
          <p:spPr>
            <a:xfrm>
              <a:off x="467544" y="1700808"/>
              <a:ext cx="3672408" cy="3888432"/>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solidFill>
                  <a:prstClr val="black"/>
                </a:solidFill>
              </a:endParaRPr>
            </a:p>
          </p:txBody>
        </p:sp>
      </p:grpSp>
      <p:sp>
        <p:nvSpPr>
          <p:cNvPr id="12" name="右矢印 11"/>
          <p:cNvSpPr/>
          <p:nvPr/>
        </p:nvSpPr>
        <p:spPr>
          <a:xfrm>
            <a:off x="4139952" y="2847983"/>
            <a:ext cx="936104" cy="717303"/>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5" name="グループ化 14"/>
          <p:cNvGrpSpPr/>
          <p:nvPr/>
        </p:nvGrpSpPr>
        <p:grpSpPr>
          <a:xfrm>
            <a:off x="5076056" y="1700808"/>
            <a:ext cx="3672408" cy="3888432"/>
            <a:chOff x="5076056" y="1700808"/>
            <a:chExt cx="3672408" cy="3888432"/>
          </a:xfrm>
        </p:grpSpPr>
        <p:grpSp>
          <p:nvGrpSpPr>
            <p:cNvPr id="226" name="グループ化 225"/>
            <p:cNvGrpSpPr/>
            <p:nvPr/>
          </p:nvGrpSpPr>
          <p:grpSpPr>
            <a:xfrm>
              <a:off x="5868144" y="1913157"/>
              <a:ext cx="1730045" cy="2577985"/>
              <a:chOff x="755576" y="910716"/>
              <a:chExt cx="1730045" cy="2577985"/>
            </a:xfrm>
          </p:grpSpPr>
          <p:grpSp>
            <p:nvGrpSpPr>
              <p:cNvPr id="227" name="グループ化 63"/>
              <p:cNvGrpSpPr/>
              <p:nvPr/>
            </p:nvGrpSpPr>
            <p:grpSpPr>
              <a:xfrm>
                <a:off x="755576" y="910716"/>
                <a:ext cx="1730045" cy="2577985"/>
                <a:chOff x="3015153" y="1844824"/>
                <a:chExt cx="3141023" cy="4680520"/>
              </a:xfrm>
            </p:grpSpPr>
            <p:sp>
              <p:nvSpPr>
                <p:cNvPr id="257" name="フリーフォーム 256"/>
                <p:cNvSpPr/>
                <p:nvPr/>
              </p:nvSpPr>
              <p:spPr>
                <a:xfrm>
                  <a:off x="3015153" y="1844824"/>
                  <a:ext cx="3141023" cy="4680520"/>
                </a:xfrm>
                <a:custGeom>
                  <a:avLst/>
                  <a:gdLst>
                    <a:gd name="connsiteX0" fmla="*/ 1090551 w 3141023"/>
                    <a:gd name="connsiteY0" fmla="*/ 579911 h 4706587"/>
                    <a:gd name="connsiteX1" fmla="*/ 1126177 w 3141023"/>
                    <a:gd name="connsiteY1" fmla="*/ 247402 h 4706587"/>
                    <a:gd name="connsiteX2" fmla="*/ 1363683 w 3141023"/>
                    <a:gd name="connsiteY2" fmla="*/ 57397 h 4706587"/>
                    <a:gd name="connsiteX3" fmla="*/ 1672442 w 3141023"/>
                    <a:gd name="connsiteY3" fmla="*/ 9896 h 4706587"/>
                    <a:gd name="connsiteX4" fmla="*/ 2004951 w 3141023"/>
                    <a:gd name="connsiteY4" fmla="*/ 116774 h 4706587"/>
                    <a:gd name="connsiteX5" fmla="*/ 2099953 w 3141023"/>
                    <a:gd name="connsiteY5" fmla="*/ 401781 h 4706587"/>
                    <a:gd name="connsiteX6" fmla="*/ 2099953 w 3141023"/>
                    <a:gd name="connsiteY6" fmla="*/ 615537 h 4706587"/>
                    <a:gd name="connsiteX7" fmla="*/ 2135579 w 3141023"/>
                    <a:gd name="connsiteY7" fmla="*/ 568036 h 4706587"/>
                    <a:gd name="connsiteX8" fmla="*/ 2183080 w 3141023"/>
                    <a:gd name="connsiteY8" fmla="*/ 651163 h 4706587"/>
                    <a:gd name="connsiteX9" fmla="*/ 2183080 w 3141023"/>
                    <a:gd name="connsiteY9" fmla="*/ 722415 h 4706587"/>
                    <a:gd name="connsiteX10" fmla="*/ 2135579 w 3141023"/>
                    <a:gd name="connsiteY10" fmla="*/ 817418 h 4706587"/>
                    <a:gd name="connsiteX11" fmla="*/ 2111829 w 3141023"/>
                    <a:gd name="connsiteY11" fmla="*/ 876794 h 4706587"/>
                    <a:gd name="connsiteX12" fmla="*/ 2040577 w 3141023"/>
                    <a:gd name="connsiteY12" fmla="*/ 888670 h 4706587"/>
                    <a:gd name="connsiteX13" fmla="*/ 2004951 w 3141023"/>
                    <a:gd name="connsiteY13" fmla="*/ 995548 h 4706587"/>
                    <a:gd name="connsiteX14" fmla="*/ 1945574 w 3141023"/>
                    <a:gd name="connsiteY14" fmla="*/ 1078675 h 4706587"/>
                    <a:gd name="connsiteX15" fmla="*/ 1933699 w 3141023"/>
                    <a:gd name="connsiteY15" fmla="*/ 1173677 h 4706587"/>
                    <a:gd name="connsiteX16" fmla="*/ 1945574 w 3141023"/>
                    <a:gd name="connsiteY16" fmla="*/ 1256805 h 4706587"/>
                    <a:gd name="connsiteX17" fmla="*/ 1969325 w 3141023"/>
                    <a:gd name="connsiteY17" fmla="*/ 1316181 h 4706587"/>
                    <a:gd name="connsiteX18" fmla="*/ 2052452 w 3141023"/>
                    <a:gd name="connsiteY18" fmla="*/ 1351807 h 4706587"/>
                    <a:gd name="connsiteX19" fmla="*/ 2194956 w 3141023"/>
                    <a:gd name="connsiteY19" fmla="*/ 1446810 h 4706587"/>
                    <a:gd name="connsiteX20" fmla="*/ 2301834 w 3141023"/>
                    <a:gd name="connsiteY20" fmla="*/ 1506187 h 4706587"/>
                    <a:gd name="connsiteX21" fmla="*/ 2479964 w 3141023"/>
                    <a:gd name="connsiteY21" fmla="*/ 1529937 h 4706587"/>
                    <a:gd name="connsiteX22" fmla="*/ 2610592 w 3141023"/>
                    <a:gd name="connsiteY22" fmla="*/ 1601189 h 4706587"/>
                    <a:gd name="connsiteX23" fmla="*/ 2753096 w 3141023"/>
                    <a:gd name="connsiteY23" fmla="*/ 1767444 h 4706587"/>
                    <a:gd name="connsiteX24" fmla="*/ 2764971 w 3141023"/>
                    <a:gd name="connsiteY24" fmla="*/ 1814945 h 4706587"/>
                    <a:gd name="connsiteX25" fmla="*/ 2812473 w 3141023"/>
                    <a:gd name="connsiteY25" fmla="*/ 1981199 h 4706587"/>
                    <a:gd name="connsiteX26" fmla="*/ 2836223 w 3141023"/>
                    <a:gd name="connsiteY26" fmla="*/ 2183080 h 4706587"/>
                    <a:gd name="connsiteX27" fmla="*/ 2824348 w 3141023"/>
                    <a:gd name="connsiteY27" fmla="*/ 2278083 h 4706587"/>
                    <a:gd name="connsiteX28" fmla="*/ 2800597 w 3141023"/>
                    <a:gd name="connsiteY28" fmla="*/ 2325584 h 4706587"/>
                    <a:gd name="connsiteX29" fmla="*/ 2848099 w 3141023"/>
                    <a:gd name="connsiteY29" fmla="*/ 2444337 h 4706587"/>
                    <a:gd name="connsiteX30" fmla="*/ 2871849 w 3141023"/>
                    <a:gd name="connsiteY30" fmla="*/ 2776846 h 4706587"/>
                    <a:gd name="connsiteX31" fmla="*/ 2800597 w 3141023"/>
                    <a:gd name="connsiteY31" fmla="*/ 3216233 h 4706587"/>
                    <a:gd name="connsiteX32" fmla="*/ 2824348 w 3141023"/>
                    <a:gd name="connsiteY32" fmla="*/ 3311236 h 4706587"/>
                    <a:gd name="connsiteX33" fmla="*/ 2871849 w 3141023"/>
                    <a:gd name="connsiteY33" fmla="*/ 3441864 h 4706587"/>
                    <a:gd name="connsiteX34" fmla="*/ 2907475 w 3141023"/>
                    <a:gd name="connsiteY34" fmla="*/ 3608119 h 4706587"/>
                    <a:gd name="connsiteX35" fmla="*/ 2871849 w 3141023"/>
                    <a:gd name="connsiteY35" fmla="*/ 3774374 h 4706587"/>
                    <a:gd name="connsiteX36" fmla="*/ 2848099 w 3141023"/>
                    <a:gd name="connsiteY36" fmla="*/ 3976254 h 4706587"/>
                    <a:gd name="connsiteX37" fmla="*/ 2848099 w 3141023"/>
                    <a:gd name="connsiteY37" fmla="*/ 4047506 h 4706587"/>
                    <a:gd name="connsiteX38" fmla="*/ 2848099 w 3141023"/>
                    <a:gd name="connsiteY38" fmla="*/ 4106883 h 4706587"/>
                    <a:gd name="connsiteX39" fmla="*/ 2954977 w 3141023"/>
                    <a:gd name="connsiteY39" fmla="*/ 4261262 h 4706587"/>
                    <a:gd name="connsiteX40" fmla="*/ 3014353 w 3141023"/>
                    <a:gd name="connsiteY40" fmla="*/ 4427516 h 4706587"/>
                    <a:gd name="connsiteX41" fmla="*/ 3073730 w 3141023"/>
                    <a:gd name="connsiteY41" fmla="*/ 4593771 h 4706587"/>
                    <a:gd name="connsiteX42" fmla="*/ 2610592 w 3141023"/>
                    <a:gd name="connsiteY42" fmla="*/ 4558145 h 4706587"/>
                    <a:gd name="connsiteX43" fmla="*/ 2610592 w 3141023"/>
                    <a:gd name="connsiteY43" fmla="*/ 4130633 h 4706587"/>
                    <a:gd name="connsiteX44" fmla="*/ 2515590 w 3141023"/>
                    <a:gd name="connsiteY44" fmla="*/ 3821875 h 4706587"/>
                    <a:gd name="connsiteX45" fmla="*/ 2491839 w 3141023"/>
                    <a:gd name="connsiteY45" fmla="*/ 3382488 h 4706587"/>
                    <a:gd name="connsiteX46" fmla="*/ 2527465 w 3141023"/>
                    <a:gd name="connsiteY46" fmla="*/ 3121231 h 4706587"/>
                    <a:gd name="connsiteX47" fmla="*/ 2432462 w 3141023"/>
                    <a:gd name="connsiteY47" fmla="*/ 2658093 h 4706587"/>
                    <a:gd name="connsiteX48" fmla="*/ 2420587 w 3141023"/>
                    <a:gd name="connsiteY48" fmla="*/ 2919350 h 4706587"/>
                    <a:gd name="connsiteX49" fmla="*/ 2337460 w 3141023"/>
                    <a:gd name="connsiteY49" fmla="*/ 3370612 h 4706587"/>
                    <a:gd name="connsiteX50" fmla="*/ 2301834 w 3141023"/>
                    <a:gd name="connsiteY50" fmla="*/ 3524992 h 4706587"/>
                    <a:gd name="connsiteX51" fmla="*/ 2349335 w 3141023"/>
                    <a:gd name="connsiteY51" fmla="*/ 3857501 h 4706587"/>
                    <a:gd name="connsiteX52" fmla="*/ 2408712 w 3141023"/>
                    <a:gd name="connsiteY52" fmla="*/ 4344389 h 4706587"/>
                    <a:gd name="connsiteX53" fmla="*/ 2361210 w 3141023"/>
                    <a:gd name="connsiteY53" fmla="*/ 4665023 h 4706587"/>
                    <a:gd name="connsiteX54" fmla="*/ 2135579 w 3141023"/>
                    <a:gd name="connsiteY54" fmla="*/ 4593771 h 4706587"/>
                    <a:gd name="connsiteX55" fmla="*/ 781792 w 3141023"/>
                    <a:gd name="connsiteY55" fmla="*/ 4581896 h 4706587"/>
                    <a:gd name="connsiteX56" fmla="*/ 781792 w 3141023"/>
                    <a:gd name="connsiteY56" fmla="*/ 4570020 h 4706587"/>
                    <a:gd name="connsiteX57" fmla="*/ 746166 w 3141023"/>
                    <a:gd name="connsiteY57" fmla="*/ 4356264 h 4706587"/>
                    <a:gd name="connsiteX58" fmla="*/ 758042 w 3141023"/>
                    <a:gd name="connsiteY58" fmla="*/ 4213761 h 4706587"/>
                    <a:gd name="connsiteX59" fmla="*/ 817418 w 3141023"/>
                    <a:gd name="connsiteY59" fmla="*/ 3714997 h 4706587"/>
                    <a:gd name="connsiteX60" fmla="*/ 876795 w 3141023"/>
                    <a:gd name="connsiteY60" fmla="*/ 3536867 h 4706587"/>
                    <a:gd name="connsiteX61" fmla="*/ 853044 w 3141023"/>
                    <a:gd name="connsiteY61" fmla="*/ 3311236 h 4706587"/>
                    <a:gd name="connsiteX62" fmla="*/ 793667 w 3141023"/>
                    <a:gd name="connsiteY62" fmla="*/ 3049979 h 4706587"/>
                    <a:gd name="connsiteX63" fmla="*/ 746166 w 3141023"/>
                    <a:gd name="connsiteY63" fmla="*/ 2788722 h 4706587"/>
                    <a:gd name="connsiteX64" fmla="*/ 722416 w 3141023"/>
                    <a:gd name="connsiteY64" fmla="*/ 2658093 h 4706587"/>
                    <a:gd name="connsiteX65" fmla="*/ 674914 w 3141023"/>
                    <a:gd name="connsiteY65" fmla="*/ 3382488 h 4706587"/>
                    <a:gd name="connsiteX66" fmla="*/ 674914 w 3141023"/>
                    <a:gd name="connsiteY66" fmla="*/ 3536867 h 4706587"/>
                    <a:gd name="connsiteX67" fmla="*/ 639288 w 3141023"/>
                    <a:gd name="connsiteY67" fmla="*/ 3714997 h 4706587"/>
                    <a:gd name="connsiteX68" fmla="*/ 627413 w 3141023"/>
                    <a:gd name="connsiteY68" fmla="*/ 3940628 h 4706587"/>
                    <a:gd name="connsiteX69" fmla="*/ 556161 w 3141023"/>
                    <a:gd name="connsiteY69" fmla="*/ 4166259 h 4706587"/>
                    <a:gd name="connsiteX70" fmla="*/ 556161 w 3141023"/>
                    <a:gd name="connsiteY70" fmla="*/ 4332514 h 4706587"/>
                    <a:gd name="connsiteX71" fmla="*/ 532410 w 3141023"/>
                    <a:gd name="connsiteY71" fmla="*/ 4617522 h 4706587"/>
                    <a:gd name="connsiteX72" fmla="*/ 57397 w 3141023"/>
                    <a:gd name="connsiteY72" fmla="*/ 4605646 h 4706587"/>
                    <a:gd name="connsiteX73" fmla="*/ 188026 w 3141023"/>
                    <a:gd name="connsiteY73" fmla="*/ 4249387 h 4706587"/>
                    <a:gd name="connsiteX74" fmla="*/ 283029 w 3141023"/>
                    <a:gd name="connsiteY74" fmla="*/ 4083132 h 4706587"/>
                    <a:gd name="connsiteX75" fmla="*/ 306779 w 3141023"/>
                    <a:gd name="connsiteY75" fmla="*/ 3726872 h 4706587"/>
                    <a:gd name="connsiteX76" fmla="*/ 283029 w 3141023"/>
                    <a:gd name="connsiteY76" fmla="*/ 3465615 h 4706587"/>
                    <a:gd name="connsiteX77" fmla="*/ 283029 w 3141023"/>
                    <a:gd name="connsiteY77" fmla="*/ 3287485 h 4706587"/>
                    <a:gd name="connsiteX78" fmla="*/ 354280 w 3141023"/>
                    <a:gd name="connsiteY78" fmla="*/ 3121231 h 4706587"/>
                    <a:gd name="connsiteX79" fmla="*/ 330530 w 3141023"/>
                    <a:gd name="connsiteY79" fmla="*/ 2776846 h 4706587"/>
                    <a:gd name="connsiteX80" fmla="*/ 318654 w 3141023"/>
                    <a:gd name="connsiteY80" fmla="*/ 2539340 h 4706587"/>
                    <a:gd name="connsiteX81" fmla="*/ 378031 w 3141023"/>
                    <a:gd name="connsiteY81" fmla="*/ 2278083 h 4706587"/>
                    <a:gd name="connsiteX82" fmla="*/ 354280 w 3141023"/>
                    <a:gd name="connsiteY82" fmla="*/ 1969324 h 4706587"/>
                    <a:gd name="connsiteX83" fmla="*/ 449283 w 3141023"/>
                    <a:gd name="connsiteY83" fmla="*/ 1696192 h 4706587"/>
                    <a:gd name="connsiteX84" fmla="*/ 568036 w 3141023"/>
                    <a:gd name="connsiteY84" fmla="*/ 1565563 h 4706587"/>
                    <a:gd name="connsiteX85" fmla="*/ 769917 w 3141023"/>
                    <a:gd name="connsiteY85" fmla="*/ 1470561 h 4706587"/>
                    <a:gd name="connsiteX86" fmla="*/ 900545 w 3141023"/>
                    <a:gd name="connsiteY86" fmla="*/ 1482436 h 4706587"/>
                    <a:gd name="connsiteX87" fmla="*/ 1268680 w 3141023"/>
                    <a:gd name="connsiteY87" fmla="*/ 1256805 h 4706587"/>
                    <a:gd name="connsiteX88" fmla="*/ 1185553 w 3141023"/>
                    <a:gd name="connsiteY88" fmla="*/ 888670 h 4706587"/>
                    <a:gd name="connsiteX89" fmla="*/ 1161803 w 3141023"/>
                    <a:gd name="connsiteY89" fmla="*/ 888670 h 4706587"/>
                    <a:gd name="connsiteX90" fmla="*/ 1090551 w 3141023"/>
                    <a:gd name="connsiteY90" fmla="*/ 876794 h 4706587"/>
                    <a:gd name="connsiteX91" fmla="*/ 1031174 w 3141023"/>
                    <a:gd name="connsiteY91" fmla="*/ 734290 h 4706587"/>
                    <a:gd name="connsiteX92" fmla="*/ 1031174 w 3141023"/>
                    <a:gd name="connsiteY92" fmla="*/ 615537 h 4706587"/>
                    <a:gd name="connsiteX93" fmla="*/ 1090551 w 3141023"/>
                    <a:gd name="connsiteY93" fmla="*/ 579911 h 4706587"/>
                    <a:gd name="connsiteX0" fmla="*/ 1090551 w 3141023"/>
                    <a:gd name="connsiteY0" fmla="*/ 579911 h 4706587"/>
                    <a:gd name="connsiteX1" fmla="*/ 1126177 w 3141023"/>
                    <a:gd name="connsiteY1" fmla="*/ 247402 h 4706587"/>
                    <a:gd name="connsiteX2" fmla="*/ 1363683 w 3141023"/>
                    <a:gd name="connsiteY2" fmla="*/ 57397 h 4706587"/>
                    <a:gd name="connsiteX3" fmla="*/ 1672442 w 3141023"/>
                    <a:gd name="connsiteY3" fmla="*/ 9896 h 4706587"/>
                    <a:gd name="connsiteX4" fmla="*/ 2004951 w 3141023"/>
                    <a:gd name="connsiteY4" fmla="*/ 116774 h 4706587"/>
                    <a:gd name="connsiteX5" fmla="*/ 2099953 w 3141023"/>
                    <a:gd name="connsiteY5" fmla="*/ 401781 h 4706587"/>
                    <a:gd name="connsiteX6" fmla="*/ 2099953 w 3141023"/>
                    <a:gd name="connsiteY6" fmla="*/ 615537 h 4706587"/>
                    <a:gd name="connsiteX7" fmla="*/ 2135579 w 3141023"/>
                    <a:gd name="connsiteY7" fmla="*/ 568036 h 4706587"/>
                    <a:gd name="connsiteX8" fmla="*/ 2183080 w 3141023"/>
                    <a:gd name="connsiteY8" fmla="*/ 651163 h 4706587"/>
                    <a:gd name="connsiteX9" fmla="*/ 2183080 w 3141023"/>
                    <a:gd name="connsiteY9" fmla="*/ 722415 h 4706587"/>
                    <a:gd name="connsiteX10" fmla="*/ 2135579 w 3141023"/>
                    <a:gd name="connsiteY10" fmla="*/ 817418 h 4706587"/>
                    <a:gd name="connsiteX11" fmla="*/ 2111829 w 3141023"/>
                    <a:gd name="connsiteY11" fmla="*/ 876794 h 4706587"/>
                    <a:gd name="connsiteX12" fmla="*/ 2040577 w 3141023"/>
                    <a:gd name="connsiteY12" fmla="*/ 888670 h 4706587"/>
                    <a:gd name="connsiteX13" fmla="*/ 2004951 w 3141023"/>
                    <a:gd name="connsiteY13" fmla="*/ 995548 h 4706587"/>
                    <a:gd name="connsiteX14" fmla="*/ 1945574 w 3141023"/>
                    <a:gd name="connsiteY14" fmla="*/ 1078675 h 4706587"/>
                    <a:gd name="connsiteX15" fmla="*/ 1933699 w 3141023"/>
                    <a:gd name="connsiteY15" fmla="*/ 1173677 h 4706587"/>
                    <a:gd name="connsiteX16" fmla="*/ 1945574 w 3141023"/>
                    <a:gd name="connsiteY16" fmla="*/ 1256805 h 4706587"/>
                    <a:gd name="connsiteX17" fmla="*/ 1969325 w 3141023"/>
                    <a:gd name="connsiteY17" fmla="*/ 1316181 h 4706587"/>
                    <a:gd name="connsiteX18" fmla="*/ 2052452 w 3141023"/>
                    <a:gd name="connsiteY18" fmla="*/ 1351807 h 4706587"/>
                    <a:gd name="connsiteX19" fmla="*/ 2194956 w 3141023"/>
                    <a:gd name="connsiteY19" fmla="*/ 1446810 h 4706587"/>
                    <a:gd name="connsiteX20" fmla="*/ 2301834 w 3141023"/>
                    <a:gd name="connsiteY20" fmla="*/ 1506187 h 4706587"/>
                    <a:gd name="connsiteX21" fmla="*/ 2479964 w 3141023"/>
                    <a:gd name="connsiteY21" fmla="*/ 1529937 h 4706587"/>
                    <a:gd name="connsiteX22" fmla="*/ 2610592 w 3141023"/>
                    <a:gd name="connsiteY22" fmla="*/ 1601189 h 4706587"/>
                    <a:gd name="connsiteX23" fmla="*/ 2753096 w 3141023"/>
                    <a:gd name="connsiteY23" fmla="*/ 1767444 h 4706587"/>
                    <a:gd name="connsiteX24" fmla="*/ 2764971 w 3141023"/>
                    <a:gd name="connsiteY24" fmla="*/ 1814945 h 4706587"/>
                    <a:gd name="connsiteX25" fmla="*/ 2812473 w 3141023"/>
                    <a:gd name="connsiteY25" fmla="*/ 1981199 h 4706587"/>
                    <a:gd name="connsiteX26" fmla="*/ 2836223 w 3141023"/>
                    <a:gd name="connsiteY26" fmla="*/ 2183080 h 4706587"/>
                    <a:gd name="connsiteX27" fmla="*/ 2824348 w 3141023"/>
                    <a:gd name="connsiteY27" fmla="*/ 2278083 h 4706587"/>
                    <a:gd name="connsiteX28" fmla="*/ 2800597 w 3141023"/>
                    <a:gd name="connsiteY28" fmla="*/ 2325584 h 4706587"/>
                    <a:gd name="connsiteX29" fmla="*/ 2848099 w 3141023"/>
                    <a:gd name="connsiteY29" fmla="*/ 2444337 h 4706587"/>
                    <a:gd name="connsiteX30" fmla="*/ 2871849 w 3141023"/>
                    <a:gd name="connsiteY30" fmla="*/ 2776846 h 4706587"/>
                    <a:gd name="connsiteX31" fmla="*/ 2800597 w 3141023"/>
                    <a:gd name="connsiteY31" fmla="*/ 3216233 h 4706587"/>
                    <a:gd name="connsiteX32" fmla="*/ 2824348 w 3141023"/>
                    <a:gd name="connsiteY32" fmla="*/ 3311236 h 4706587"/>
                    <a:gd name="connsiteX33" fmla="*/ 2871849 w 3141023"/>
                    <a:gd name="connsiteY33" fmla="*/ 3441864 h 4706587"/>
                    <a:gd name="connsiteX34" fmla="*/ 2907475 w 3141023"/>
                    <a:gd name="connsiteY34" fmla="*/ 3608119 h 4706587"/>
                    <a:gd name="connsiteX35" fmla="*/ 2871849 w 3141023"/>
                    <a:gd name="connsiteY35" fmla="*/ 3774374 h 4706587"/>
                    <a:gd name="connsiteX36" fmla="*/ 2848099 w 3141023"/>
                    <a:gd name="connsiteY36" fmla="*/ 3976254 h 4706587"/>
                    <a:gd name="connsiteX37" fmla="*/ 2848099 w 3141023"/>
                    <a:gd name="connsiteY37" fmla="*/ 4047506 h 4706587"/>
                    <a:gd name="connsiteX38" fmla="*/ 2848099 w 3141023"/>
                    <a:gd name="connsiteY38" fmla="*/ 4106883 h 4706587"/>
                    <a:gd name="connsiteX39" fmla="*/ 2954977 w 3141023"/>
                    <a:gd name="connsiteY39" fmla="*/ 4261262 h 4706587"/>
                    <a:gd name="connsiteX40" fmla="*/ 3014353 w 3141023"/>
                    <a:gd name="connsiteY40" fmla="*/ 4427516 h 4706587"/>
                    <a:gd name="connsiteX41" fmla="*/ 3073730 w 3141023"/>
                    <a:gd name="connsiteY41" fmla="*/ 4593771 h 4706587"/>
                    <a:gd name="connsiteX42" fmla="*/ 2610592 w 3141023"/>
                    <a:gd name="connsiteY42" fmla="*/ 4558145 h 4706587"/>
                    <a:gd name="connsiteX43" fmla="*/ 2610592 w 3141023"/>
                    <a:gd name="connsiteY43" fmla="*/ 4130633 h 4706587"/>
                    <a:gd name="connsiteX44" fmla="*/ 2515590 w 3141023"/>
                    <a:gd name="connsiteY44" fmla="*/ 3821875 h 4706587"/>
                    <a:gd name="connsiteX45" fmla="*/ 2491839 w 3141023"/>
                    <a:gd name="connsiteY45" fmla="*/ 3382488 h 4706587"/>
                    <a:gd name="connsiteX46" fmla="*/ 2527465 w 3141023"/>
                    <a:gd name="connsiteY46" fmla="*/ 3121231 h 4706587"/>
                    <a:gd name="connsiteX47" fmla="*/ 2432462 w 3141023"/>
                    <a:gd name="connsiteY47" fmla="*/ 2658093 h 4706587"/>
                    <a:gd name="connsiteX48" fmla="*/ 2420587 w 3141023"/>
                    <a:gd name="connsiteY48" fmla="*/ 2919350 h 4706587"/>
                    <a:gd name="connsiteX49" fmla="*/ 2337460 w 3141023"/>
                    <a:gd name="connsiteY49" fmla="*/ 3370612 h 4706587"/>
                    <a:gd name="connsiteX50" fmla="*/ 2301834 w 3141023"/>
                    <a:gd name="connsiteY50" fmla="*/ 3524992 h 4706587"/>
                    <a:gd name="connsiteX51" fmla="*/ 2349335 w 3141023"/>
                    <a:gd name="connsiteY51" fmla="*/ 3857501 h 4706587"/>
                    <a:gd name="connsiteX52" fmla="*/ 2408712 w 3141023"/>
                    <a:gd name="connsiteY52" fmla="*/ 4344389 h 4706587"/>
                    <a:gd name="connsiteX53" fmla="*/ 2361210 w 3141023"/>
                    <a:gd name="connsiteY53" fmla="*/ 4665023 h 4706587"/>
                    <a:gd name="connsiteX54" fmla="*/ 2135579 w 3141023"/>
                    <a:gd name="connsiteY54" fmla="*/ 4593771 h 4706587"/>
                    <a:gd name="connsiteX55" fmla="*/ 781792 w 3141023"/>
                    <a:gd name="connsiteY55" fmla="*/ 4581896 h 4706587"/>
                    <a:gd name="connsiteX56" fmla="*/ 908775 w 3141023"/>
                    <a:gd name="connsiteY56" fmla="*/ 4608512 h 4706587"/>
                    <a:gd name="connsiteX57" fmla="*/ 746166 w 3141023"/>
                    <a:gd name="connsiteY57" fmla="*/ 4356264 h 4706587"/>
                    <a:gd name="connsiteX58" fmla="*/ 758042 w 3141023"/>
                    <a:gd name="connsiteY58" fmla="*/ 4213761 h 4706587"/>
                    <a:gd name="connsiteX59" fmla="*/ 817418 w 3141023"/>
                    <a:gd name="connsiteY59" fmla="*/ 3714997 h 4706587"/>
                    <a:gd name="connsiteX60" fmla="*/ 876795 w 3141023"/>
                    <a:gd name="connsiteY60" fmla="*/ 3536867 h 4706587"/>
                    <a:gd name="connsiteX61" fmla="*/ 853044 w 3141023"/>
                    <a:gd name="connsiteY61" fmla="*/ 3311236 h 4706587"/>
                    <a:gd name="connsiteX62" fmla="*/ 793667 w 3141023"/>
                    <a:gd name="connsiteY62" fmla="*/ 3049979 h 4706587"/>
                    <a:gd name="connsiteX63" fmla="*/ 746166 w 3141023"/>
                    <a:gd name="connsiteY63" fmla="*/ 2788722 h 4706587"/>
                    <a:gd name="connsiteX64" fmla="*/ 722416 w 3141023"/>
                    <a:gd name="connsiteY64" fmla="*/ 2658093 h 4706587"/>
                    <a:gd name="connsiteX65" fmla="*/ 674914 w 3141023"/>
                    <a:gd name="connsiteY65" fmla="*/ 3382488 h 4706587"/>
                    <a:gd name="connsiteX66" fmla="*/ 674914 w 3141023"/>
                    <a:gd name="connsiteY66" fmla="*/ 3536867 h 4706587"/>
                    <a:gd name="connsiteX67" fmla="*/ 639288 w 3141023"/>
                    <a:gd name="connsiteY67" fmla="*/ 3714997 h 4706587"/>
                    <a:gd name="connsiteX68" fmla="*/ 627413 w 3141023"/>
                    <a:gd name="connsiteY68" fmla="*/ 3940628 h 4706587"/>
                    <a:gd name="connsiteX69" fmla="*/ 556161 w 3141023"/>
                    <a:gd name="connsiteY69" fmla="*/ 4166259 h 4706587"/>
                    <a:gd name="connsiteX70" fmla="*/ 556161 w 3141023"/>
                    <a:gd name="connsiteY70" fmla="*/ 4332514 h 4706587"/>
                    <a:gd name="connsiteX71" fmla="*/ 532410 w 3141023"/>
                    <a:gd name="connsiteY71" fmla="*/ 4617522 h 4706587"/>
                    <a:gd name="connsiteX72" fmla="*/ 57397 w 3141023"/>
                    <a:gd name="connsiteY72" fmla="*/ 4605646 h 4706587"/>
                    <a:gd name="connsiteX73" fmla="*/ 188026 w 3141023"/>
                    <a:gd name="connsiteY73" fmla="*/ 4249387 h 4706587"/>
                    <a:gd name="connsiteX74" fmla="*/ 283029 w 3141023"/>
                    <a:gd name="connsiteY74" fmla="*/ 4083132 h 4706587"/>
                    <a:gd name="connsiteX75" fmla="*/ 306779 w 3141023"/>
                    <a:gd name="connsiteY75" fmla="*/ 3726872 h 4706587"/>
                    <a:gd name="connsiteX76" fmla="*/ 283029 w 3141023"/>
                    <a:gd name="connsiteY76" fmla="*/ 3465615 h 4706587"/>
                    <a:gd name="connsiteX77" fmla="*/ 283029 w 3141023"/>
                    <a:gd name="connsiteY77" fmla="*/ 3287485 h 4706587"/>
                    <a:gd name="connsiteX78" fmla="*/ 354280 w 3141023"/>
                    <a:gd name="connsiteY78" fmla="*/ 3121231 h 4706587"/>
                    <a:gd name="connsiteX79" fmla="*/ 330530 w 3141023"/>
                    <a:gd name="connsiteY79" fmla="*/ 2776846 h 4706587"/>
                    <a:gd name="connsiteX80" fmla="*/ 318654 w 3141023"/>
                    <a:gd name="connsiteY80" fmla="*/ 2539340 h 4706587"/>
                    <a:gd name="connsiteX81" fmla="*/ 378031 w 3141023"/>
                    <a:gd name="connsiteY81" fmla="*/ 2278083 h 4706587"/>
                    <a:gd name="connsiteX82" fmla="*/ 354280 w 3141023"/>
                    <a:gd name="connsiteY82" fmla="*/ 1969324 h 4706587"/>
                    <a:gd name="connsiteX83" fmla="*/ 449283 w 3141023"/>
                    <a:gd name="connsiteY83" fmla="*/ 1696192 h 4706587"/>
                    <a:gd name="connsiteX84" fmla="*/ 568036 w 3141023"/>
                    <a:gd name="connsiteY84" fmla="*/ 1565563 h 4706587"/>
                    <a:gd name="connsiteX85" fmla="*/ 769917 w 3141023"/>
                    <a:gd name="connsiteY85" fmla="*/ 1470561 h 4706587"/>
                    <a:gd name="connsiteX86" fmla="*/ 900545 w 3141023"/>
                    <a:gd name="connsiteY86" fmla="*/ 1482436 h 4706587"/>
                    <a:gd name="connsiteX87" fmla="*/ 1268680 w 3141023"/>
                    <a:gd name="connsiteY87" fmla="*/ 1256805 h 4706587"/>
                    <a:gd name="connsiteX88" fmla="*/ 1185553 w 3141023"/>
                    <a:gd name="connsiteY88" fmla="*/ 888670 h 4706587"/>
                    <a:gd name="connsiteX89" fmla="*/ 1161803 w 3141023"/>
                    <a:gd name="connsiteY89" fmla="*/ 888670 h 4706587"/>
                    <a:gd name="connsiteX90" fmla="*/ 1090551 w 3141023"/>
                    <a:gd name="connsiteY90" fmla="*/ 876794 h 4706587"/>
                    <a:gd name="connsiteX91" fmla="*/ 1031174 w 3141023"/>
                    <a:gd name="connsiteY91" fmla="*/ 734290 h 4706587"/>
                    <a:gd name="connsiteX92" fmla="*/ 1031174 w 3141023"/>
                    <a:gd name="connsiteY92" fmla="*/ 615537 h 4706587"/>
                    <a:gd name="connsiteX93" fmla="*/ 1090551 w 3141023"/>
                    <a:gd name="connsiteY93" fmla="*/ 579911 h 4706587"/>
                    <a:gd name="connsiteX0" fmla="*/ 1090551 w 3141023"/>
                    <a:gd name="connsiteY0" fmla="*/ 579911 h 4706587"/>
                    <a:gd name="connsiteX1" fmla="*/ 1126177 w 3141023"/>
                    <a:gd name="connsiteY1" fmla="*/ 247402 h 4706587"/>
                    <a:gd name="connsiteX2" fmla="*/ 1363683 w 3141023"/>
                    <a:gd name="connsiteY2" fmla="*/ 57397 h 4706587"/>
                    <a:gd name="connsiteX3" fmla="*/ 1672442 w 3141023"/>
                    <a:gd name="connsiteY3" fmla="*/ 9896 h 4706587"/>
                    <a:gd name="connsiteX4" fmla="*/ 2004951 w 3141023"/>
                    <a:gd name="connsiteY4" fmla="*/ 116774 h 4706587"/>
                    <a:gd name="connsiteX5" fmla="*/ 2099953 w 3141023"/>
                    <a:gd name="connsiteY5" fmla="*/ 401781 h 4706587"/>
                    <a:gd name="connsiteX6" fmla="*/ 2099953 w 3141023"/>
                    <a:gd name="connsiteY6" fmla="*/ 615537 h 4706587"/>
                    <a:gd name="connsiteX7" fmla="*/ 2135579 w 3141023"/>
                    <a:gd name="connsiteY7" fmla="*/ 568036 h 4706587"/>
                    <a:gd name="connsiteX8" fmla="*/ 2183080 w 3141023"/>
                    <a:gd name="connsiteY8" fmla="*/ 651163 h 4706587"/>
                    <a:gd name="connsiteX9" fmla="*/ 2183080 w 3141023"/>
                    <a:gd name="connsiteY9" fmla="*/ 722415 h 4706587"/>
                    <a:gd name="connsiteX10" fmla="*/ 2135579 w 3141023"/>
                    <a:gd name="connsiteY10" fmla="*/ 817418 h 4706587"/>
                    <a:gd name="connsiteX11" fmla="*/ 2111829 w 3141023"/>
                    <a:gd name="connsiteY11" fmla="*/ 876794 h 4706587"/>
                    <a:gd name="connsiteX12" fmla="*/ 2040577 w 3141023"/>
                    <a:gd name="connsiteY12" fmla="*/ 888670 h 4706587"/>
                    <a:gd name="connsiteX13" fmla="*/ 2004951 w 3141023"/>
                    <a:gd name="connsiteY13" fmla="*/ 995548 h 4706587"/>
                    <a:gd name="connsiteX14" fmla="*/ 1945574 w 3141023"/>
                    <a:gd name="connsiteY14" fmla="*/ 1078675 h 4706587"/>
                    <a:gd name="connsiteX15" fmla="*/ 1933699 w 3141023"/>
                    <a:gd name="connsiteY15" fmla="*/ 1173677 h 4706587"/>
                    <a:gd name="connsiteX16" fmla="*/ 1945574 w 3141023"/>
                    <a:gd name="connsiteY16" fmla="*/ 1256805 h 4706587"/>
                    <a:gd name="connsiteX17" fmla="*/ 1969325 w 3141023"/>
                    <a:gd name="connsiteY17" fmla="*/ 1316181 h 4706587"/>
                    <a:gd name="connsiteX18" fmla="*/ 2052452 w 3141023"/>
                    <a:gd name="connsiteY18" fmla="*/ 1351807 h 4706587"/>
                    <a:gd name="connsiteX19" fmla="*/ 2194956 w 3141023"/>
                    <a:gd name="connsiteY19" fmla="*/ 1446810 h 4706587"/>
                    <a:gd name="connsiteX20" fmla="*/ 2301834 w 3141023"/>
                    <a:gd name="connsiteY20" fmla="*/ 1506187 h 4706587"/>
                    <a:gd name="connsiteX21" fmla="*/ 2479964 w 3141023"/>
                    <a:gd name="connsiteY21" fmla="*/ 1529937 h 4706587"/>
                    <a:gd name="connsiteX22" fmla="*/ 2610592 w 3141023"/>
                    <a:gd name="connsiteY22" fmla="*/ 1601189 h 4706587"/>
                    <a:gd name="connsiteX23" fmla="*/ 2753096 w 3141023"/>
                    <a:gd name="connsiteY23" fmla="*/ 1767444 h 4706587"/>
                    <a:gd name="connsiteX24" fmla="*/ 2764971 w 3141023"/>
                    <a:gd name="connsiteY24" fmla="*/ 1814945 h 4706587"/>
                    <a:gd name="connsiteX25" fmla="*/ 2812473 w 3141023"/>
                    <a:gd name="connsiteY25" fmla="*/ 1981199 h 4706587"/>
                    <a:gd name="connsiteX26" fmla="*/ 2836223 w 3141023"/>
                    <a:gd name="connsiteY26" fmla="*/ 2183080 h 4706587"/>
                    <a:gd name="connsiteX27" fmla="*/ 2824348 w 3141023"/>
                    <a:gd name="connsiteY27" fmla="*/ 2278083 h 4706587"/>
                    <a:gd name="connsiteX28" fmla="*/ 2800597 w 3141023"/>
                    <a:gd name="connsiteY28" fmla="*/ 2325584 h 4706587"/>
                    <a:gd name="connsiteX29" fmla="*/ 2848099 w 3141023"/>
                    <a:gd name="connsiteY29" fmla="*/ 2444337 h 4706587"/>
                    <a:gd name="connsiteX30" fmla="*/ 2871849 w 3141023"/>
                    <a:gd name="connsiteY30" fmla="*/ 2776846 h 4706587"/>
                    <a:gd name="connsiteX31" fmla="*/ 2800597 w 3141023"/>
                    <a:gd name="connsiteY31" fmla="*/ 3216233 h 4706587"/>
                    <a:gd name="connsiteX32" fmla="*/ 2824348 w 3141023"/>
                    <a:gd name="connsiteY32" fmla="*/ 3311236 h 4706587"/>
                    <a:gd name="connsiteX33" fmla="*/ 2871849 w 3141023"/>
                    <a:gd name="connsiteY33" fmla="*/ 3441864 h 4706587"/>
                    <a:gd name="connsiteX34" fmla="*/ 2907475 w 3141023"/>
                    <a:gd name="connsiteY34" fmla="*/ 3608119 h 4706587"/>
                    <a:gd name="connsiteX35" fmla="*/ 2871849 w 3141023"/>
                    <a:gd name="connsiteY35" fmla="*/ 3774374 h 4706587"/>
                    <a:gd name="connsiteX36" fmla="*/ 2848099 w 3141023"/>
                    <a:gd name="connsiteY36" fmla="*/ 3976254 h 4706587"/>
                    <a:gd name="connsiteX37" fmla="*/ 2848099 w 3141023"/>
                    <a:gd name="connsiteY37" fmla="*/ 4047506 h 4706587"/>
                    <a:gd name="connsiteX38" fmla="*/ 2848099 w 3141023"/>
                    <a:gd name="connsiteY38" fmla="*/ 4106883 h 4706587"/>
                    <a:gd name="connsiteX39" fmla="*/ 2954977 w 3141023"/>
                    <a:gd name="connsiteY39" fmla="*/ 4261262 h 4706587"/>
                    <a:gd name="connsiteX40" fmla="*/ 3014353 w 3141023"/>
                    <a:gd name="connsiteY40" fmla="*/ 4427516 h 4706587"/>
                    <a:gd name="connsiteX41" fmla="*/ 3073730 w 3141023"/>
                    <a:gd name="connsiteY41" fmla="*/ 4593771 h 4706587"/>
                    <a:gd name="connsiteX42" fmla="*/ 2610592 w 3141023"/>
                    <a:gd name="connsiteY42" fmla="*/ 4558145 h 4706587"/>
                    <a:gd name="connsiteX43" fmla="*/ 2610592 w 3141023"/>
                    <a:gd name="connsiteY43" fmla="*/ 4130633 h 4706587"/>
                    <a:gd name="connsiteX44" fmla="*/ 2515590 w 3141023"/>
                    <a:gd name="connsiteY44" fmla="*/ 3821875 h 4706587"/>
                    <a:gd name="connsiteX45" fmla="*/ 2491839 w 3141023"/>
                    <a:gd name="connsiteY45" fmla="*/ 3382488 h 4706587"/>
                    <a:gd name="connsiteX46" fmla="*/ 2527465 w 3141023"/>
                    <a:gd name="connsiteY46" fmla="*/ 3121231 h 4706587"/>
                    <a:gd name="connsiteX47" fmla="*/ 2432462 w 3141023"/>
                    <a:gd name="connsiteY47" fmla="*/ 2658093 h 4706587"/>
                    <a:gd name="connsiteX48" fmla="*/ 2420587 w 3141023"/>
                    <a:gd name="connsiteY48" fmla="*/ 2919350 h 4706587"/>
                    <a:gd name="connsiteX49" fmla="*/ 2337460 w 3141023"/>
                    <a:gd name="connsiteY49" fmla="*/ 3370612 h 4706587"/>
                    <a:gd name="connsiteX50" fmla="*/ 2301834 w 3141023"/>
                    <a:gd name="connsiteY50" fmla="*/ 3524992 h 4706587"/>
                    <a:gd name="connsiteX51" fmla="*/ 2349335 w 3141023"/>
                    <a:gd name="connsiteY51" fmla="*/ 3857501 h 4706587"/>
                    <a:gd name="connsiteX52" fmla="*/ 2408712 w 3141023"/>
                    <a:gd name="connsiteY52" fmla="*/ 4344389 h 4706587"/>
                    <a:gd name="connsiteX53" fmla="*/ 2361210 w 3141023"/>
                    <a:gd name="connsiteY53" fmla="*/ 4665023 h 4706587"/>
                    <a:gd name="connsiteX54" fmla="*/ 2135579 w 3141023"/>
                    <a:gd name="connsiteY54" fmla="*/ 4593771 h 4706587"/>
                    <a:gd name="connsiteX55" fmla="*/ 908775 w 3141023"/>
                    <a:gd name="connsiteY55" fmla="*/ 4608512 h 4706587"/>
                    <a:gd name="connsiteX56" fmla="*/ 908775 w 3141023"/>
                    <a:gd name="connsiteY56" fmla="*/ 4608512 h 4706587"/>
                    <a:gd name="connsiteX57" fmla="*/ 746166 w 3141023"/>
                    <a:gd name="connsiteY57" fmla="*/ 4356264 h 4706587"/>
                    <a:gd name="connsiteX58" fmla="*/ 758042 w 3141023"/>
                    <a:gd name="connsiteY58" fmla="*/ 4213761 h 4706587"/>
                    <a:gd name="connsiteX59" fmla="*/ 817418 w 3141023"/>
                    <a:gd name="connsiteY59" fmla="*/ 3714997 h 4706587"/>
                    <a:gd name="connsiteX60" fmla="*/ 876795 w 3141023"/>
                    <a:gd name="connsiteY60" fmla="*/ 3536867 h 4706587"/>
                    <a:gd name="connsiteX61" fmla="*/ 853044 w 3141023"/>
                    <a:gd name="connsiteY61" fmla="*/ 3311236 h 4706587"/>
                    <a:gd name="connsiteX62" fmla="*/ 793667 w 3141023"/>
                    <a:gd name="connsiteY62" fmla="*/ 3049979 h 4706587"/>
                    <a:gd name="connsiteX63" fmla="*/ 746166 w 3141023"/>
                    <a:gd name="connsiteY63" fmla="*/ 2788722 h 4706587"/>
                    <a:gd name="connsiteX64" fmla="*/ 722416 w 3141023"/>
                    <a:gd name="connsiteY64" fmla="*/ 2658093 h 4706587"/>
                    <a:gd name="connsiteX65" fmla="*/ 674914 w 3141023"/>
                    <a:gd name="connsiteY65" fmla="*/ 3382488 h 4706587"/>
                    <a:gd name="connsiteX66" fmla="*/ 674914 w 3141023"/>
                    <a:gd name="connsiteY66" fmla="*/ 3536867 h 4706587"/>
                    <a:gd name="connsiteX67" fmla="*/ 639288 w 3141023"/>
                    <a:gd name="connsiteY67" fmla="*/ 3714997 h 4706587"/>
                    <a:gd name="connsiteX68" fmla="*/ 627413 w 3141023"/>
                    <a:gd name="connsiteY68" fmla="*/ 3940628 h 4706587"/>
                    <a:gd name="connsiteX69" fmla="*/ 556161 w 3141023"/>
                    <a:gd name="connsiteY69" fmla="*/ 4166259 h 4706587"/>
                    <a:gd name="connsiteX70" fmla="*/ 556161 w 3141023"/>
                    <a:gd name="connsiteY70" fmla="*/ 4332514 h 4706587"/>
                    <a:gd name="connsiteX71" fmla="*/ 532410 w 3141023"/>
                    <a:gd name="connsiteY71" fmla="*/ 4617522 h 4706587"/>
                    <a:gd name="connsiteX72" fmla="*/ 57397 w 3141023"/>
                    <a:gd name="connsiteY72" fmla="*/ 4605646 h 4706587"/>
                    <a:gd name="connsiteX73" fmla="*/ 188026 w 3141023"/>
                    <a:gd name="connsiteY73" fmla="*/ 4249387 h 4706587"/>
                    <a:gd name="connsiteX74" fmla="*/ 283029 w 3141023"/>
                    <a:gd name="connsiteY74" fmla="*/ 4083132 h 4706587"/>
                    <a:gd name="connsiteX75" fmla="*/ 306779 w 3141023"/>
                    <a:gd name="connsiteY75" fmla="*/ 3726872 h 4706587"/>
                    <a:gd name="connsiteX76" fmla="*/ 283029 w 3141023"/>
                    <a:gd name="connsiteY76" fmla="*/ 3465615 h 4706587"/>
                    <a:gd name="connsiteX77" fmla="*/ 283029 w 3141023"/>
                    <a:gd name="connsiteY77" fmla="*/ 3287485 h 4706587"/>
                    <a:gd name="connsiteX78" fmla="*/ 354280 w 3141023"/>
                    <a:gd name="connsiteY78" fmla="*/ 3121231 h 4706587"/>
                    <a:gd name="connsiteX79" fmla="*/ 330530 w 3141023"/>
                    <a:gd name="connsiteY79" fmla="*/ 2776846 h 4706587"/>
                    <a:gd name="connsiteX80" fmla="*/ 318654 w 3141023"/>
                    <a:gd name="connsiteY80" fmla="*/ 2539340 h 4706587"/>
                    <a:gd name="connsiteX81" fmla="*/ 378031 w 3141023"/>
                    <a:gd name="connsiteY81" fmla="*/ 2278083 h 4706587"/>
                    <a:gd name="connsiteX82" fmla="*/ 354280 w 3141023"/>
                    <a:gd name="connsiteY82" fmla="*/ 1969324 h 4706587"/>
                    <a:gd name="connsiteX83" fmla="*/ 449283 w 3141023"/>
                    <a:gd name="connsiteY83" fmla="*/ 1696192 h 4706587"/>
                    <a:gd name="connsiteX84" fmla="*/ 568036 w 3141023"/>
                    <a:gd name="connsiteY84" fmla="*/ 1565563 h 4706587"/>
                    <a:gd name="connsiteX85" fmla="*/ 769917 w 3141023"/>
                    <a:gd name="connsiteY85" fmla="*/ 1470561 h 4706587"/>
                    <a:gd name="connsiteX86" fmla="*/ 900545 w 3141023"/>
                    <a:gd name="connsiteY86" fmla="*/ 1482436 h 4706587"/>
                    <a:gd name="connsiteX87" fmla="*/ 1268680 w 3141023"/>
                    <a:gd name="connsiteY87" fmla="*/ 1256805 h 4706587"/>
                    <a:gd name="connsiteX88" fmla="*/ 1185553 w 3141023"/>
                    <a:gd name="connsiteY88" fmla="*/ 888670 h 4706587"/>
                    <a:gd name="connsiteX89" fmla="*/ 1161803 w 3141023"/>
                    <a:gd name="connsiteY89" fmla="*/ 888670 h 4706587"/>
                    <a:gd name="connsiteX90" fmla="*/ 1090551 w 3141023"/>
                    <a:gd name="connsiteY90" fmla="*/ 876794 h 4706587"/>
                    <a:gd name="connsiteX91" fmla="*/ 1031174 w 3141023"/>
                    <a:gd name="connsiteY91" fmla="*/ 734290 h 4706587"/>
                    <a:gd name="connsiteX92" fmla="*/ 1031174 w 3141023"/>
                    <a:gd name="connsiteY92" fmla="*/ 615537 h 4706587"/>
                    <a:gd name="connsiteX93" fmla="*/ 1090551 w 3141023"/>
                    <a:gd name="connsiteY93" fmla="*/ 579911 h 4706587"/>
                    <a:gd name="connsiteX0" fmla="*/ 1090551 w 3141023"/>
                    <a:gd name="connsiteY0" fmla="*/ 579911 h 4706587"/>
                    <a:gd name="connsiteX1" fmla="*/ 1126177 w 3141023"/>
                    <a:gd name="connsiteY1" fmla="*/ 247402 h 4706587"/>
                    <a:gd name="connsiteX2" fmla="*/ 1363683 w 3141023"/>
                    <a:gd name="connsiteY2" fmla="*/ 57397 h 4706587"/>
                    <a:gd name="connsiteX3" fmla="*/ 1672442 w 3141023"/>
                    <a:gd name="connsiteY3" fmla="*/ 9896 h 4706587"/>
                    <a:gd name="connsiteX4" fmla="*/ 2004951 w 3141023"/>
                    <a:gd name="connsiteY4" fmla="*/ 116774 h 4706587"/>
                    <a:gd name="connsiteX5" fmla="*/ 2099953 w 3141023"/>
                    <a:gd name="connsiteY5" fmla="*/ 401781 h 4706587"/>
                    <a:gd name="connsiteX6" fmla="*/ 2099953 w 3141023"/>
                    <a:gd name="connsiteY6" fmla="*/ 615537 h 4706587"/>
                    <a:gd name="connsiteX7" fmla="*/ 2135579 w 3141023"/>
                    <a:gd name="connsiteY7" fmla="*/ 568036 h 4706587"/>
                    <a:gd name="connsiteX8" fmla="*/ 2183080 w 3141023"/>
                    <a:gd name="connsiteY8" fmla="*/ 651163 h 4706587"/>
                    <a:gd name="connsiteX9" fmla="*/ 2183080 w 3141023"/>
                    <a:gd name="connsiteY9" fmla="*/ 722415 h 4706587"/>
                    <a:gd name="connsiteX10" fmla="*/ 2135579 w 3141023"/>
                    <a:gd name="connsiteY10" fmla="*/ 817418 h 4706587"/>
                    <a:gd name="connsiteX11" fmla="*/ 2111829 w 3141023"/>
                    <a:gd name="connsiteY11" fmla="*/ 876794 h 4706587"/>
                    <a:gd name="connsiteX12" fmla="*/ 2040577 w 3141023"/>
                    <a:gd name="connsiteY12" fmla="*/ 888670 h 4706587"/>
                    <a:gd name="connsiteX13" fmla="*/ 2004951 w 3141023"/>
                    <a:gd name="connsiteY13" fmla="*/ 995548 h 4706587"/>
                    <a:gd name="connsiteX14" fmla="*/ 1945574 w 3141023"/>
                    <a:gd name="connsiteY14" fmla="*/ 1078675 h 4706587"/>
                    <a:gd name="connsiteX15" fmla="*/ 1933699 w 3141023"/>
                    <a:gd name="connsiteY15" fmla="*/ 1173677 h 4706587"/>
                    <a:gd name="connsiteX16" fmla="*/ 1945574 w 3141023"/>
                    <a:gd name="connsiteY16" fmla="*/ 1256805 h 4706587"/>
                    <a:gd name="connsiteX17" fmla="*/ 1969325 w 3141023"/>
                    <a:gd name="connsiteY17" fmla="*/ 1316181 h 4706587"/>
                    <a:gd name="connsiteX18" fmla="*/ 2052452 w 3141023"/>
                    <a:gd name="connsiteY18" fmla="*/ 1351807 h 4706587"/>
                    <a:gd name="connsiteX19" fmla="*/ 2194956 w 3141023"/>
                    <a:gd name="connsiteY19" fmla="*/ 1446810 h 4706587"/>
                    <a:gd name="connsiteX20" fmla="*/ 2301834 w 3141023"/>
                    <a:gd name="connsiteY20" fmla="*/ 1506187 h 4706587"/>
                    <a:gd name="connsiteX21" fmla="*/ 2479964 w 3141023"/>
                    <a:gd name="connsiteY21" fmla="*/ 1529937 h 4706587"/>
                    <a:gd name="connsiteX22" fmla="*/ 2610592 w 3141023"/>
                    <a:gd name="connsiteY22" fmla="*/ 1601189 h 4706587"/>
                    <a:gd name="connsiteX23" fmla="*/ 2753096 w 3141023"/>
                    <a:gd name="connsiteY23" fmla="*/ 1767444 h 4706587"/>
                    <a:gd name="connsiteX24" fmla="*/ 2764971 w 3141023"/>
                    <a:gd name="connsiteY24" fmla="*/ 1814945 h 4706587"/>
                    <a:gd name="connsiteX25" fmla="*/ 2812473 w 3141023"/>
                    <a:gd name="connsiteY25" fmla="*/ 1981199 h 4706587"/>
                    <a:gd name="connsiteX26" fmla="*/ 2836223 w 3141023"/>
                    <a:gd name="connsiteY26" fmla="*/ 2183080 h 4706587"/>
                    <a:gd name="connsiteX27" fmla="*/ 2824348 w 3141023"/>
                    <a:gd name="connsiteY27" fmla="*/ 2278083 h 4706587"/>
                    <a:gd name="connsiteX28" fmla="*/ 2800597 w 3141023"/>
                    <a:gd name="connsiteY28" fmla="*/ 2325584 h 4706587"/>
                    <a:gd name="connsiteX29" fmla="*/ 2848099 w 3141023"/>
                    <a:gd name="connsiteY29" fmla="*/ 2444337 h 4706587"/>
                    <a:gd name="connsiteX30" fmla="*/ 2871849 w 3141023"/>
                    <a:gd name="connsiteY30" fmla="*/ 2776846 h 4706587"/>
                    <a:gd name="connsiteX31" fmla="*/ 2800597 w 3141023"/>
                    <a:gd name="connsiteY31" fmla="*/ 3216233 h 4706587"/>
                    <a:gd name="connsiteX32" fmla="*/ 2824348 w 3141023"/>
                    <a:gd name="connsiteY32" fmla="*/ 3311236 h 4706587"/>
                    <a:gd name="connsiteX33" fmla="*/ 2871849 w 3141023"/>
                    <a:gd name="connsiteY33" fmla="*/ 3441864 h 4706587"/>
                    <a:gd name="connsiteX34" fmla="*/ 2907475 w 3141023"/>
                    <a:gd name="connsiteY34" fmla="*/ 3608119 h 4706587"/>
                    <a:gd name="connsiteX35" fmla="*/ 2871849 w 3141023"/>
                    <a:gd name="connsiteY35" fmla="*/ 3774374 h 4706587"/>
                    <a:gd name="connsiteX36" fmla="*/ 2848099 w 3141023"/>
                    <a:gd name="connsiteY36" fmla="*/ 3976254 h 4706587"/>
                    <a:gd name="connsiteX37" fmla="*/ 2848099 w 3141023"/>
                    <a:gd name="connsiteY37" fmla="*/ 4047506 h 4706587"/>
                    <a:gd name="connsiteX38" fmla="*/ 2848099 w 3141023"/>
                    <a:gd name="connsiteY38" fmla="*/ 4106883 h 4706587"/>
                    <a:gd name="connsiteX39" fmla="*/ 2954977 w 3141023"/>
                    <a:gd name="connsiteY39" fmla="*/ 4261262 h 4706587"/>
                    <a:gd name="connsiteX40" fmla="*/ 3014353 w 3141023"/>
                    <a:gd name="connsiteY40" fmla="*/ 4427516 h 4706587"/>
                    <a:gd name="connsiteX41" fmla="*/ 3073730 w 3141023"/>
                    <a:gd name="connsiteY41" fmla="*/ 4593771 h 4706587"/>
                    <a:gd name="connsiteX42" fmla="*/ 2610592 w 3141023"/>
                    <a:gd name="connsiteY42" fmla="*/ 4558145 h 4706587"/>
                    <a:gd name="connsiteX43" fmla="*/ 2610592 w 3141023"/>
                    <a:gd name="connsiteY43" fmla="*/ 4130633 h 4706587"/>
                    <a:gd name="connsiteX44" fmla="*/ 2515590 w 3141023"/>
                    <a:gd name="connsiteY44" fmla="*/ 3821875 h 4706587"/>
                    <a:gd name="connsiteX45" fmla="*/ 2491839 w 3141023"/>
                    <a:gd name="connsiteY45" fmla="*/ 3382488 h 4706587"/>
                    <a:gd name="connsiteX46" fmla="*/ 2527465 w 3141023"/>
                    <a:gd name="connsiteY46" fmla="*/ 3121231 h 4706587"/>
                    <a:gd name="connsiteX47" fmla="*/ 2432462 w 3141023"/>
                    <a:gd name="connsiteY47" fmla="*/ 2658093 h 4706587"/>
                    <a:gd name="connsiteX48" fmla="*/ 2420587 w 3141023"/>
                    <a:gd name="connsiteY48" fmla="*/ 2919350 h 4706587"/>
                    <a:gd name="connsiteX49" fmla="*/ 2337460 w 3141023"/>
                    <a:gd name="connsiteY49" fmla="*/ 3370612 h 4706587"/>
                    <a:gd name="connsiteX50" fmla="*/ 2301834 w 3141023"/>
                    <a:gd name="connsiteY50" fmla="*/ 3524992 h 4706587"/>
                    <a:gd name="connsiteX51" fmla="*/ 2349335 w 3141023"/>
                    <a:gd name="connsiteY51" fmla="*/ 3857501 h 4706587"/>
                    <a:gd name="connsiteX52" fmla="*/ 2408712 w 3141023"/>
                    <a:gd name="connsiteY52" fmla="*/ 4344389 h 4706587"/>
                    <a:gd name="connsiteX53" fmla="*/ 2361210 w 3141023"/>
                    <a:gd name="connsiteY53" fmla="*/ 4665023 h 4706587"/>
                    <a:gd name="connsiteX54" fmla="*/ 2135579 w 3141023"/>
                    <a:gd name="connsiteY54" fmla="*/ 4593771 h 4706587"/>
                    <a:gd name="connsiteX55" fmla="*/ 908775 w 3141023"/>
                    <a:gd name="connsiteY55" fmla="*/ 4608512 h 4706587"/>
                    <a:gd name="connsiteX56" fmla="*/ 836767 w 3141023"/>
                    <a:gd name="connsiteY56" fmla="*/ 4680520 h 4706587"/>
                    <a:gd name="connsiteX57" fmla="*/ 746166 w 3141023"/>
                    <a:gd name="connsiteY57" fmla="*/ 4356264 h 4706587"/>
                    <a:gd name="connsiteX58" fmla="*/ 758042 w 3141023"/>
                    <a:gd name="connsiteY58" fmla="*/ 4213761 h 4706587"/>
                    <a:gd name="connsiteX59" fmla="*/ 817418 w 3141023"/>
                    <a:gd name="connsiteY59" fmla="*/ 3714997 h 4706587"/>
                    <a:gd name="connsiteX60" fmla="*/ 876795 w 3141023"/>
                    <a:gd name="connsiteY60" fmla="*/ 3536867 h 4706587"/>
                    <a:gd name="connsiteX61" fmla="*/ 853044 w 3141023"/>
                    <a:gd name="connsiteY61" fmla="*/ 3311236 h 4706587"/>
                    <a:gd name="connsiteX62" fmla="*/ 793667 w 3141023"/>
                    <a:gd name="connsiteY62" fmla="*/ 3049979 h 4706587"/>
                    <a:gd name="connsiteX63" fmla="*/ 746166 w 3141023"/>
                    <a:gd name="connsiteY63" fmla="*/ 2788722 h 4706587"/>
                    <a:gd name="connsiteX64" fmla="*/ 722416 w 3141023"/>
                    <a:gd name="connsiteY64" fmla="*/ 2658093 h 4706587"/>
                    <a:gd name="connsiteX65" fmla="*/ 674914 w 3141023"/>
                    <a:gd name="connsiteY65" fmla="*/ 3382488 h 4706587"/>
                    <a:gd name="connsiteX66" fmla="*/ 674914 w 3141023"/>
                    <a:gd name="connsiteY66" fmla="*/ 3536867 h 4706587"/>
                    <a:gd name="connsiteX67" fmla="*/ 639288 w 3141023"/>
                    <a:gd name="connsiteY67" fmla="*/ 3714997 h 4706587"/>
                    <a:gd name="connsiteX68" fmla="*/ 627413 w 3141023"/>
                    <a:gd name="connsiteY68" fmla="*/ 3940628 h 4706587"/>
                    <a:gd name="connsiteX69" fmla="*/ 556161 w 3141023"/>
                    <a:gd name="connsiteY69" fmla="*/ 4166259 h 4706587"/>
                    <a:gd name="connsiteX70" fmla="*/ 556161 w 3141023"/>
                    <a:gd name="connsiteY70" fmla="*/ 4332514 h 4706587"/>
                    <a:gd name="connsiteX71" fmla="*/ 532410 w 3141023"/>
                    <a:gd name="connsiteY71" fmla="*/ 4617522 h 4706587"/>
                    <a:gd name="connsiteX72" fmla="*/ 57397 w 3141023"/>
                    <a:gd name="connsiteY72" fmla="*/ 4605646 h 4706587"/>
                    <a:gd name="connsiteX73" fmla="*/ 188026 w 3141023"/>
                    <a:gd name="connsiteY73" fmla="*/ 4249387 h 4706587"/>
                    <a:gd name="connsiteX74" fmla="*/ 283029 w 3141023"/>
                    <a:gd name="connsiteY74" fmla="*/ 4083132 h 4706587"/>
                    <a:gd name="connsiteX75" fmla="*/ 306779 w 3141023"/>
                    <a:gd name="connsiteY75" fmla="*/ 3726872 h 4706587"/>
                    <a:gd name="connsiteX76" fmla="*/ 283029 w 3141023"/>
                    <a:gd name="connsiteY76" fmla="*/ 3465615 h 4706587"/>
                    <a:gd name="connsiteX77" fmla="*/ 283029 w 3141023"/>
                    <a:gd name="connsiteY77" fmla="*/ 3287485 h 4706587"/>
                    <a:gd name="connsiteX78" fmla="*/ 354280 w 3141023"/>
                    <a:gd name="connsiteY78" fmla="*/ 3121231 h 4706587"/>
                    <a:gd name="connsiteX79" fmla="*/ 330530 w 3141023"/>
                    <a:gd name="connsiteY79" fmla="*/ 2776846 h 4706587"/>
                    <a:gd name="connsiteX80" fmla="*/ 318654 w 3141023"/>
                    <a:gd name="connsiteY80" fmla="*/ 2539340 h 4706587"/>
                    <a:gd name="connsiteX81" fmla="*/ 378031 w 3141023"/>
                    <a:gd name="connsiteY81" fmla="*/ 2278083 h 4706587"/>
                    <a:gd name="connsiteX82" fmla="*/ 354280 w 3141023"/>
                    <a:gd name="connsiteY82" fmla="*/ 1969324 h 4706587"/>
                    <a:gd name="connsiteX83" fmla="*/ 449283 w 3141023"/>
                    <a:gd name="connsiteY83" fmla="*/ 1696192 h 4706587"/>
                    <a:gd name="connsiteX84" fmla="*/ 568036 w 3141023"/>
                    <a:gd name="connsiteY84" fmla="*/ 1565563 h 4706587"/>
                    <a:gd name="connsiteX85" fmla="*/ 769917 w 3141023"/>
                    <a:gd name="connsiteY85" fmla="*/ 1470561 h 4706587"/>
                    <a:gd name="connsiteX86" fmla="*/ 900545 w 3141023"/>
                    <a:gd name="connsiteY86" fmla="*/ 1482436 h 4706587"/>
                    <a:gd name="connsiteX87" fmla="*/ 1268680 w 3141023"/>
                    <a:gd name="connsiteY87" fmla="*/ 1256805 h 4706587"/>
                    <a:gd name="connsiteX88" fmla="*/ 1185553 w 3141023"/>
                    <a:gd name="connsiteY88" fmla="*/ 888670 h 4706587"/>
                    <a:gd name="connsiteX89" fmla="*/ 1161803 w 3141023"/>
                    <a:gd name="connsiteY89" fmla="*/ 888670 h 4706587"/>
                    <a:gd name="connsiteX90" fmla="*/ 1090551 w 3141023"/>
                    <a:gd name="connsiteY90" fmla="*/ 876794 h 4706587"/>
                    <a:gd name="connsiteX91" fmla="*/ 1031174 w 3141023"/>
                    <a:gd name="connsiteY91" fmla="*/ 734290 h 4706587"/>
                    <a:gd name="connsiteX92" fmla="*/ 1031174 w 3141023"/>
                    <a:gd name="connsiteY92" fmla="*/ 615537 h 4706587"/>
                    <a:gd name="connsiteX93" fmla="*/ 1090551 w 3141023"/>
                    <a:gd name="connsiteY93" fmla="*/ 579911 h 4706587"/>
                    <a:gd name="connsiteX0" fmla="*/ 1090551 w 3141023"/>
                    <a:gd name="connsiteY0" fmla="*/ 579911 h 4680520"/>
                    <a:gd name="connsiteX1" fmla="*/ 1126177 w 3141023"/>
                    <a:gd name="connsiteY1" fmla="*/ 247402 h 4680520"/>
                    <a:gd name="connsiteX2" fmla="*/ 1363683 w 3141023"/>
                    <a:gd name="connsiteY2" fmla="*/ 57397 h 4680520"/>
                    <a:gd name="connsiteX3" fmla="*/ 1672442 w 3141023"/>
                    <a:gd name="connsiteY3" fmla="*/ 9896 h 4680520"/>
                    <a:gd name="connsiteX4" fmla="*/ 2004951 w 3141023"/>
                    <a:gd name="connsiteY4" fmla="*/ 116774 h 4680520"/>
                    <a:gd name="connsiteX5" fmla="*/ 2099953 w 3141023"/>
                    <a:gd name="connsiteY5" fmla="*/ 401781 h 4680520"/>
                    <a:gd name="connsiteX6" fmla="*/ 2099953 w 3141023"/>
                    <a:gd name="connsiteY6" fmla="*/ 615537 h 4680520"/>
                    <a:gd name="connsiteX7" fmla="*/ 2135579 w 3141023"/>
                    <a:gd name="connsiteY7" fmla="*/ 568036 h 4680520"/>
                    <a:gd name="connsiteX8" fmla="*/ 2183080 w 3141023"/>
                    <a:gd name="connsiteY8" fmla="*/ 651163 h 4680520"/>
                    <a:gd name="connsiteX9" fmla="*/ 2183080 w 3141023"/>
                    <a:gd name="connsiteY9" fmla="*/ 722415 h 4680520"/>
                    <a:gd name="connsiteX10" fmla="*/ 2135579 w 3141023"/>
                    <a:gd name="connsiteY10" fmla="*/ 817418 h 4680520"/>
                    <a:gd name="connsiteX11" fmla="*/ 2111829 w 3141023"/>
                    <a:gd name="connsiteY11" fmla="*/ 876794 h 4680520"/>
                    <a:gd name="connsiteX12" fmla="*/ 2040577 w 3141023"/>
                    <a:gd name="connsiteY12" fmla="*/ 888670 h 4680520"/>
                    <a:gd name="connsiteX13" fmla="*/ 2004951 w 3141023"/>
                    <a:gd name="connsiteY13" fmla="*/ 995548 h 4680520"/>
                    <a:gd name="connsiteX14" fmla="*/ 1945574 w 3141023"/>
                    <a:gd name="connsiteY14" fmla="*/ 1078675 h 4680520"/>
                    <a:gd name="connsiteX15" fmla="*/ 1933699 w 3141023"/>
                    <a:gd name="connsiteY15" fmla="*/ 1173677 h 4680520"/>
                    <a:gd name="connsiteX16" fmla="*/ 1945574 w 3141023"/>
                    <a:gd name="connsiteY16" fmla="*/ 1256805 h 4680520"/>
                    <a:gd name="connsiteX17" fmla="*/ 1969325 w 3141023"/>
                    <a:gd name="connsiteY17" fmla="*/ 1316181 h 4680520"/>
                    <a:gd name="connsiteX18" fmla="*/ 2052452 w 3141023"/>
                    <a:gd name="connsiteY18" fmla="*/ 1351807 h 4680520"/>
                    <a:gd name="connsiteX19" fmla="*/ 2194956 w 3141023"/>
                    <a:gd name="connsiteY19" fmla="*/ 1446810 h 4680520"/>
                    <a:gd name="connsiteX20" fmla="*/ 2301834 w 3141023"/>
                    <a:gd name="connsiteY20" fmla="*/ 1506187 h 4680520"/>
                    <a:gd name="connsiteX21" fmla="*/ 2479964 w 3141023"/>
                    <a:gd name="connsiteY21" fmla="*/ 1529937 h 4680520"/>
                    <a:gd name="connsiteX22" fmla="*/ 2610592 w 3141023"/>
                    <a:gd name="connsiteY22" fmla="*/ 1601189 h 4680520"/>
                    <a:gd name="connsiteX23" fmla="*/ 2753096 w 3141023"/>
                    <a:gd name="connsiteY23" fmla="*/ 1767444 h 4680520"/>
                    <a:gd name="connsiteX24" fmla="*/ 2764971 w 3141023"/>
                    <a:gd name="connsiteY24" fmla="*/ 1814945 h 4680520"/>
                    <a:gd name="connsiteX25" fmla="*/ 2812473 w 3141023"/>
                    <a:gd name="connsiteY25" fmla="*/ 1981199 h 4680520"/>
                    <a:gd name="connsiteX26" fmla="*/ 2836223 w 3141023"/>
                    <a:gd name="connsiteY26" fmla="*/ 2183080 h 4680520"/>
                    <a:gd name="connsiteX27" fmla="*/ 2824348 w 3141023"/>
                    <a:gd name="connsiteY27" fmla="*/ 2278083 h 4680520"/>
                    <a:gd name="connsiteX28" fmla="*/ 2800597 w 3141023"/>
                    <a:gd name="connsiteY28" fmla="*/ 2325584 h 4680520"/>
                    <a:gd name="connsiteX29" fmla="*/ 2848099 w 3141023"/>
                    <a:gd name="connsiteY29" fmla="*/ 2444337 h 4680520"/>
                    <a:gd name="connsiteX30" fmla="*/ 2871849 w 3141023"/>
                    <a:gd name="connsiteY30" fmla="*/ 2776846 h 4680520"/>
                    <a:gd name="connsiteX31" fmla="*/ 2800597 w 3141023"/>
                    <a:gd name="connsiteY31" fmla="*/ 3216233 h 4680520"/>
                    <a:gd name="connsiteX32" fmla="*/ 2824348 w 3141023"/>
                    <a:gd name="connsiteY32" fmla="*/ 3311236 h 4680520"/>
                    <a:gd name="connsiteX33" fmla="*/ 2871849 w 3141023"/>
                    <a:gd name="connsiteY33" fmla="*/ 3441864 h 4680520"/>
                    <a:gd name="connsiteX34" fmla="*/ 2907475 w 3141023"/>
                    <a:gd name="connsiteY34" fmla="*/ 3608119 h 4680520"/>
                    <a:gd name="connsiteX35" fmla="*/ 2871849 w 3141023"/>
                    <a:gd name="connsiteY35" fmla="*/ 3774374 h 4680520"/>
                    <a:gd name="connsiteX36" fmla="*/ 2848099 w 3141023"/>
                    <a:gd name="connsiteY36" fmla="*/ 3976254 h 4680520"/>
                    <a:gd name="connsiteX37" fmla="*/ 2848099 w 3141023"/>
                    <a:gd name="connsiteY37" fmla="*/ 4047506 h 4680520"/>
                    <a:gd name="connsiteX38" fmla="*/ 2848099 w 3141023"/>
                    <a:gd name="connsiteY38" fmla="*/ 4106883 h 4680520"/>
                    <a:gd name="connsiteX39" fmla="*/ 2954977 w 3141023"/>
                    <a:gd name="connsiteY39" fmla="*/ 4261262 h 4680520"/>
                    <a:gd name="connsiteX40" fmla="*/ 3014353 w 3141023"/>
                    <a:gd name="connsiteY40" fmla="*/ 4427516 h 4680520"/>
                    <a:gd name="connsiteX41" fmla="*/ 3073730 w 3141023"/>
                    <a:gd name="connsiteY41" fmla="*/ 4593771 h 4680520"/>
                    <a:gd name="connsiteX42" fmla="*/ 2610592 w 3141023"/>
                    <a:gd name="connsiteY42" fmla="*/ 4558145 h 4680520"/>
                    <a:gd name="connsiteX43" fmla="*/ 2610592 w 3141023"/>
                    <a:gd name="connsiteY43" fmla="*/ 4130633 h 4680520"/>
                    <a:gd name="connsiteX44" fmla="*/ 2515590 w 3141023"/>
                    <a:gd name="connsiteY44" fmla="*/ 3821875 h 4680520"/>
                    <a:gd name="connsiteX45" fmla="*/ 2491839 w 3141023"/>
                    <a:gd name="connsiteY45" fmla="*/ 3382488 h 4680520"/>
                    <a:gd name="connsiteX46" fmla="*/ 2527465 w 3141023"/>
                    <a:gd name="connsiteY46" fmla="*/ 3121231 h 4680520"/>
                    <a:gd name="connsiteX47" fmla="*/ 2432462 w 3141023"/>
                    <a:gd name="connsiteY47" fmla="*/ 2658093 h 4680520"/>
                    <a:gd name="connsiteX48" fmla="*/ 2420587 w 3141023"/>
                    <a:gd name="connsiteY48" fmla="*/ 2919350 h 4680520"/>
                    <a:gd name="connsiteX49" fmla="*/ 2337460 w 3141023"/>
                    <a:gd name="connsiteY49" fmla="*/ 3370612 h 4680520"/>
                    <a:gd name="connsiteX50" fmla="*/ 2301834 w 3141023"/>
                    <a:gd name="connsiteY50" fmla="*/ 3524992 h 4680520"/>
                    <a:gd name="connsiteX51" fmla="*/ 2349335 w 3141023"/>
                    <a:gd name="connsiteY51" fmla="*/ 3857501 h 4680520"/>
                    <a:gd name="connsiteX52" fmla="*/ 2408712 w 3141023"/>
                    <a:gd name="connsiteY52" fmla="*/ 4344389 h 4680520"/>
                    <a:gd name="connsiteX53" fmla="*/ 2348935 w 3141023"/>
                    <a:gd name="connsiteY53" fmla="*/ 4608512 h 4680520"/>
                    <a:gd name="connsiteX54" fmla="*/ 2135579 w 3141023"/>
                    <a:gd name="connsiteY54" fmla="*/ 4593771 h 4680520"/>
                    <a:gd name="connsiteX55" fmla="*/ 908775 w 3141023"/>
                    <a:gd name="connsiteY55" fmla="*/ 4608512 h 4680520"/>
                    <a:gd name="connsiteX56" fmla="*/ 836767 w 3141023"/>
                    <a:gd name="connsiteY56" fmla="*/ 4680520 h 4680520"/>
                    <a:gd name="connsiteX57" fmla="*/ 746166 w 3141023"/>
                    <a:gd name="connsiteY57" fmla="*/ 4356264 h 4680520"/>
                    <a:gd name="connsiteX58" fmla="*/ 758042 w 3141023"/>
                    <a:gd name="connsiteY58" fmla="*/ 4213761 h 4680520"/>
                    <a:gd name="connsiteX59" fmla="*/ 817418 w 3141023"/>
                    <a:gd name="connsiteY59" fmla="*/ 3714997 h 4680520"/>
                    <a:gd name="connsiteX60" fmla="*/ 876795 w 3141023"/>
                    <a:gd name="connsiteY60" fmla="*/ 3536867 h 4680520"/>
                    <a:gd name="connsiteX61" fmla="*/ 853044 w 3141023"/>
                    <a:gd name="connsiteY61" fmla="*/ 3311236 h 4680520"/>
                    <a:gd name="connsiteX62" fmla="*/ 793667 w 3141023"/>
                    <a:gd name="connsiteY62" fmla="*/ 3049979 h 4680520"/>
                    <a:gd name="connsiteX63" fmla="*/ 746166 w 3141023"/>
                    <a:gd name="connsiteY63" fmla="*/ 2788722 h 4680520"/>
                    <a:gd name="connsiteX64" fmla="*/ 722416 w 3141023"/>
                    <a:gd name="connsiteY64" fmla="*/ 2658093 h 4680520"/>
                    <a:gd name="connsiteX65" fmla="*/ 674914 w 3141023"/>
                    <a:gd name="connsiteY65" fmla="*/ 3382488 h 4680520"/>
                    <a:gd name="connsiteX66" fmla="*/ 674914 w 3141023"/>
                    <a:gd name="connsiteY66" fmla="*/ 3536867 h 4680520"/>
                    <a:gd name="connsiteX67" fmla="*/ 639288 w 3141023"/>
                    <a:gd name="connsiteY67" fmla="*/ 3714997 h 4680520"/>
                    <a:gd name="connsiteX68" fmla="*/ 627413 w 3141023"/>
                    <a:gd name="connsiteY68" fmla="*/ 3940628 h 4680520"/>
                    <a:gd name="connsiteX69" fmla="*/ 556161 w 3141023"/>
                    <a:gd name="connsiteY69" fmla="*/ 4166259 h 4680520"/>
                    <a:gd name="connsiteX70" fmla="*/ 556161 w 3141023"/>
                    <a:gd name="connsiteY70" fmla="*/ 4332514 h 4680520"/>
                    <a:gd name="connsiteX71" fmla="*/ 532410 w 3141023"/>
                    <a:gd name="connsiteY71" fmla="*/ 4617522 h 4680520"/>
                    <a:gd name="connsiteX72" fmla="*/ 57397 w 3141023"/>
                    <a:gd name="connsiteY72" fmla="*/ 4605646 h 4680520"/>
                    <a:gd name="connsiteX73" fmla="*/ 188026 w 3141023"/>
                    <a:gd name="connsiteY73" fmla="*/ 4249387 h 4680520"/>
                    <a:gd name="connsiteX74" fmla="*/ 283029 w 3141023"/>
                    <a:gd name="connsiteY74" fmla="*/ 4083132 h 4680520"/>
                    <a:gd name="connsiteX75" fmla="*/ 306779 w 3141023"/>
                    <a:gd name="connsiteY75" fmla="*/ 3726872 h 4680520"/>
                    <a:gd name="connsiteX76" fmla="*/ 283029 w 3141023"/>
                    <a:gd name="connsiteY76" fmla="*/ 3465615 h 4680520"/>
                    <a:gd name="connsiteX77" fmla="*/ 283029 w 3141023"/>
                    <a:gd name="connsiteY77" fmla="*/ 3287485 h 4680520"/>
                    <a:gd name="connsiteX78" fmla="*/ 354280 w 3141023"/>
                    <a:gd name="connsiteY78" fmla="*/ 3121231 h 4680520"/>
                    <a:gd name="connsiteX79" fmla="*/ 330530 w 3141023"/>
                    <a:gd name="connsiteY79" fmla="*/ 2776846 h 4680520"/>
                    <a:gd name="connsiteX80" fmla="*/ 318654 w 3141023"/>
                    <a:gd name="connsiteY80" fmla="*/ 2539340 h 4680520"/>
                    <a:gd name="connsiteX81" fmla="*/ 378031 w 3141023"/>
                    <a:gd name="connsiteY81" fmla="*/ 2278083 h 4680520"/>
                    <a:gd name="connsiteX82" fmla="*/ 354280 w 3141023"/>
                    <a:gd name="connsiteY82" fmla="*/ 1969324 h 4680520"/>
                    <a:gd name="connsiteX83" fmla="*/ 449283 w 3141023"/>
                    <a:gd name="connsiteY83" fmla="*/ 1696192 h 4680520"/>
                    <a:gd name="connsiteX84" fmla="*/ 568036 w 3141023"/>
                    <a:gd name="connsiteY84" fmla="*/ 1565563 h 4680520"/>
                    <a:gd name="connsiteX85" fmla="*/ 769917 w 3141023"/>
                    <a:gd name="connsiteY85" fmla="*/ 1470561 h 4680520"/>
                    <a:gd name="connsiteX86" fmla="*/ 900545 w 3141023"/>
                    <a:gd name="connsiteY86" fmla="*/ 1482436 h 4680520"/>
                    <a:gd name="connsiteX87" fmla="*/ 1268680 w 3141023"/>
                    <a:gd name="connsiteY87" fmla="*/ 1256805 h 4680520"/>
                    <a:gd name="connsiteX88" fmla="*/ 1185553 w 3141023"/>
                    <a:gd name="connsiteY88" fmla="*/ 888670 h 4680520"/>
                    <a:gd name="connsiteX89" fmla="*/ 1161803 w 3141023"/>
                    <a:gd name="connsiteY89" fmla="*/ 888670 h 4680520"/>
                    <a:gd name="connsiteX90" fmla="*/ 1090551 w 3141023"/>
                    <a:gd name="connsiteY90" fmla="*/ 876794 h 4680520"/>
                    <a:gd name="connsiteX91" fmla="*/ 1031174 w 3141023"/>
                    <a:gd name="connsiteY91" fmla="*/ 734290 h 4680520"/>
                    <a:gd name="connsiteX92" fmla="*/ 1031174 w 3141023"/>
                    <a:gd name="connsiteY92" fmla="*/ 615537 h 4680520"/>
                    <a:gd name="connsiteX93" fmla="*/ 1090551 w 3141023"/>
                    <a:gd name="connsiteY93" fmla="*/ 579911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141023" h="4680520">
                      <a:moveTo>
                        <a:pt x="1090551" y="579911"/>
                      </a:moveTo>
                      <a:cubicBezTo>
                        <a:pt x="1106385" y="518555"/>
                        <a:pt x="1080655" y="334488"/>
                        <a:pt x="1126177" y="247402"/>
                      </a:cubicBezTo>
                      <a:cubicBezTo>
                        <a:pt x="1171699" y="160316"/>
                        <a:pt x="1272639" y="96981"/>
                        <a:pt x="1363683" y="57397"/>
                      </a:cubicBezTo>
                      <a:cubicBezTo>
                        <a:pt x="1454727" y="17813"/>
                        <a:pt x="1565564" y="0"/>
                        <a:pt x="1672442" y="9896"/>
                      </a:cubicBezTo>
                      <a:cubicBezTo>
                        <a:pt x="1779320" y="19792"/>
                        <a:pt x="1933699" y="51460"/>
                        <a:pt x="2004951" y="116774"/>
                      </a:cubicBezTo>
                      <a:cubicBezTo>
                        <a:pt x="2076203" y="182088"/>
                        <a:pt x="2084119" y="318654"/>
                        <a:pt x="2099953" y="401781"/>
                      </a:cubicBezTo>
                      <a:cubicBezTo>
                        <a:pt x="2115787" y="484908"/>
                        <a:pt x="2094015" y="587828"/>
                        <a:pt x="2099953" y="615537"/>
                      </a:cubicBezTo>
                      <a:cubicBezTo>
                        <a:pt x="2105891" y="643246"/>
                        <a:pt x="2121725" y="562098"/>
                        <a:pt x="2135579" y="568036"/>
                      </a:cubicBezTo>
                      <a:cubicBezTo>
                        <a:pt x="2149434" y="573974"/>
                        <a:pt x="2175163" y="625433"/>
                        <a:pt x="2183080" y="651163"/>
                      </a:cubicBezTo>
                      <a:cubicBezTo>
                        <a:pt x="2190997" y="676893"/>
                        <a:pt x="2190997" y="694706"/>
                        <a:pt x="2183080" y="722415"/>
                      </a:cubicBezTo>
                      <a:cubicBezTo>
                        <a:pt x="2175163" y="750124"/>
                        <a:pt x="2147454" y="791688"/>
                        <a:pt x="2135579" y="817418"/>
                      </a:cubicBezTo>
                      <a:cubicBezTo>
                        <a:pt x="2123704" y="843148"/>
                        <a:pt x="2127663" y="864919"/>
                        <a:pt x="2111829" y="876794"/>
                      </a:cubicBezTo>
                      <a:cubicBezTo>
                        <a:pt x="2095995" y="888669"/>
                        <a:pt x="2058390" y="868878"/>
                        <a:pt x="2040577" y="888670"/>
                      </a:cubicBezTo>
                      <a:cubicBezTo>
                        <a:pt x="2022764" y="908462"/>
                        <a:pt x="2020785" y="963881"/>
                        <a:pt x="2004951" y="995548"/>
                      </a:cubicBezTo>
                      <a:cubicBezTo>
                        <a:pt x="1989117" y="1027216"/>
                        <a:pt x="1957449" y="1048987"/>
                        <a:pt x="1945574" y="1078675"/>
                      </a:cubicBezTo>
                      <a:cubicBezTo>
                        <a:pt x="1933699" y="1108363"/>
                        <a:pt x="1933699" y="1143989"/>
                        <a:pt x="1933699" y="1173677"/>
                      </a:cubicBezTo>
                      <a:cubicBezTo>
                        <a:pt x="1933699" y="1203365"/>
                        <a:pt x="1939636" y="1233054"/>
                        <a:pt x="1945574" y="1256805"/>
                      </a:cubicBezTo>
                      <a:cubicBezTo>
                        <a:pt x="1951512" y="1280556"/>
                        <a:pt x="1951512" y="1300347"/>
                        <a:pt x="1969325" y="1316181"/>
                      </a:cubicBezTo>
                      <a:cubicBezTo>
                        <a:pt x="1987138" y="1332015"/>
                        <a:pt x="2014847" y="1330036"/>
                        <a:pt x="2052452" y="1351807"/>
                      </a:cubicBezTo>
                      <a:cubicBezTo>
                        <a:pt x="2090057" y="1373578"/>
                        <a:pt x="2153392" y="1421080"/>
                        <a:pt x="2194956" y="1446810"/>
                      </a:cubicBezTo>
                      <a:cubicBezTo>
                        <a:pt x="2236520" y="1472540"/>
                        <a:pt x="2254333" y="1492333"/>
                        <a:pt x="2301834" y="1506187"/>
                      </a:cubicBezTo>
                      <a:cubicBezTo>
                        <a:pt x="2349335" y="1520042"/>
                        <a:pt x="2428504" y="1514103"/>
                        <a:pt x="2479964" y="1529937"/>
                      </a:cubicBezTo>
                      <a:cubicBezTo>
                        <a:pt x="2531424" y="1545771"/>
                        <a:pt x="2565070" y="1561604"/>
                        <a:pt x="2610592" y="1601189"/>
                      </a:cubicBezTo>
                      <a:cubicBezTo>
                        <a:pt x="2656114" y="1640774"/>
                        <a:pt x="2727366" y="1731818"/>
                        <a:pt x="2753096" y="1767444"/>
                      </a:cubicBezTo>
                      <a:cubicBezTo>
                        <a:pt x="2778826" y="1803070"/>
                        <a:pt x="2755075" y="1779319"/>
                        <a:pt x="2764971" y="1814945"/>
                      </a:cubicBezTo>
                      <a:cubicBezTo>
                        <a:pt x="2774867" y="1850571"/>
                        <a:pt x="2800598" y="1919843"/>
                        <a:pt x="2812473" y="1981199"/>
                      </a:cubicBezTo>
                      <a:cubicBezTo>
                        <a:pt x="2824348" y="2042555"/>
                        <a:pt x="2834244" y="2133599"/>
                        <a:pt x="2836223" y="2183080"/>
                      </a:cubicBezTo>
                      <a:cubicBezTo>
                        <a:pt x="2838202" y="2232561"/>
                        <a:pt x="2830286" y="2254332"/>
                        <a:pt x="2824348" y="2278083"/>
                      </a:cubicBezTo>
                      <a:cubicBezTo>
                        <a:pt x="2818410" y="2301834"/>
                        <a:pt x="2796639" y="2297875"/>
                        <a:pt x="2800597" y="2325584"/>
                      </a:cubicBezTo>
                      <a:cubicBezTo>
                        <a:pt x="2804555" y="2353293"/>
                        <a:pt x="2836224" y="2369127"/>
                        <a:pt x="2848099" y="2444337"/>
                      </a:cubicBezTo>
                      <a:cubicBezTo>
                        <a:pt x="2859974" y="2519547"/>
                        <a:pt x="2879766" y="2648197"/>
                        <a:pt x="2871849" y="2776846"/>
                      </a:cubicBezTo>
                      <a:cubicBezTo>
                        <a:pt x="2863932" y="2905495"/>
                        <a:pt x="2808514" y="3127168"/>
                        <a:pt x="2800597" y="3216233"/>
                      </a:cubicBezTo>
                      <a:cubicBezTo>
                        <a:pt x="2792680" y="3305298"/>
                        <a:pt x="2812473" y="3273631"/>
                        <a:pt x="2824348" y="3311236"/>
                      </a:cubicBezTo>
                      <a:cubicBezTo>
                        <a:pt x="2836223" y="3348841"/>
                        <a:pt x="2857994" y="3392383"/>
                        <a:pt x="2871849" y="3441864"/>
                      </a:cubicBezTo>
                      <a:cubicBezTo>
                        <a:pt x="2885704" y="3491345"/>
                        <a:pt x="2907475" y="3552701"/>
                        <a:pt x="2907475" y="3608119"/>
                      </a:cubicBezTo>
                      <a:cubicBezTo>
                        <a:pt x="2907475" y="3663537"/>
                        <a:pt x="2881745" y="3713018"/>
                        <a:pt x="2871849" y="3774374"/>
                      </a:cubicBezTo>
                      <a:cubicBezTo>
                        <a:pt x="2861953" y="3835730"/>
                        <a:pt x="2852057" y="3930732"/>
                        <a:pt x="2848099" y="3976254"/>
                      </a:cubicBezTo>
                      <a:cubicBezTo>
                        <a:pt x="2844141" y="4021776"/>
                        <a:pt x="2848099" y="4047506"/>
                        <a:pt x="2848099" y="4047506"/>
                      </a:cubicBezTo>
                      <a:cubicBezTo>
                        <a:pt x="2848099" y="4069277"/>
                        <a:pt x="2830286" y="4071257"/>
                        <a:pt x="2848099" y="4106883"/>
                      </a:cubicBezTo>
                      <a:cubicBezTo>
                        <a:pt x="2865912" y="4142509"/>
                        <a:pt x="2927268" y="4207823"/>
                        <a:pt x="2954977" y="4261262"/>
                      </a:cubicBezTo>
                      <a:cubicBezTo>
                        <a:pt x="2982686" y="4314701"/>
                        <a:pt x="3014353" y="4427516"/>
                        <a:pt x="3014353" y="4427516"/>
                      </a:cubicBezTo>
                      <a:cubicBezTo>
                        <a:pt x="3034145" y="4482934"/>
                        <a:pt x="3141023" y="4572000"/>
                        <a:pt x="3073730" y="4593771"/>
                      </a:cubicBezTo>
                      <a:cubicBezTo>
                        <a:pt x="3006437" y="4615542"/>
                        <a:pt x="2687782" y="4635335"/>
                        <a:pt x="2610592" y="4558145"/>
                      </a:cubicBezTo>
                      <a:cubicBezTo>
                        <a:pt x="2533402" y="4480955"/>
                        <a:pt x="2626426" y="4253345"/>
                        <a:pt x="2610592" y="4130633"/>
                      </a:cubicBezTo>
                      <a:cubicBezTo>
                        <a:pt x="2594758" y="4007921"/>
                        <a:pt x="2535382" y="3946566"/>
                        <a:pt x="2515590" y="3821875"/>
                      </a:cubicBezTo>
                      <a:cubicBezTo>
                        <a:pt x="2495798" y="3697184"/>
                        <a:pt x="2489860" y="3499262"/>
                        <a:pt x="2491839" y="3382488"/>
                      </a:cubicBezTo>
                      <a:cubicBezTo>
                        <a:pt x="2493818" y="3265714"/>
                        <a:pt x="2537361" y="3241963"/>
                        <a:pt x="2527465" y="3121231"/>
                      </a:cubicBezTo>
                      <a:cubicBezTo>
                        <a:pt x="2517569" y="3000499"/>
                        <a:pt x="2450275" y="2691740"/>
                        <a:pt x="2432462" y="2658093"/>
                      </a:cubicBezTo>
                      <a:cubicBezTo>
                        <a:pt x="2414649" y="2624446"/>
                        <a:pt x="2436421" y="2800597"/>
                        <a:pt x="2420587" y="2919350"/>
                      </a:cubicBezTo>
                      <a:cubicBezTo>
                        <a:pt x="2404753" y="3038103"/>
                        <a:pt x="2357252" y="3269672"/>
                        <a:pt x="2337460" y="3370612"/>
                      </a:cubicBezTo>
                      <a:cubicBezTo>
                        <a:pt x="2317668" y="3471552"/>
                        <a:pt x="2299855" y="3443844"/>
                        <a:pt x="2301834" y="3524992"/>
                      </a:cubicBezTo>
                      <a:cubicBezTo>
                        <a:pt x="2303813" y="3606140"/>
                        <a:pt x="2331522" y="3720935"/>
                        <a:pt x="2349335" y="3857501"/>
                      </a:cubicBezTo>
                      <a:cubicBezTo>
                        <a:pt x="2367148" y="3994067"/>
                        <a:pt x="2408779" y="4219221"/>
                        <a:pt x="2408712" y="4344389"/>
                      </a:cubicBezTo>
                      <a:cubicBezTo>
                        <a:pt x="2408645" y="4469557"/>
                        <a:pt x="2394457" y="4566948"/>
                        <a:pt x="2348935" y="4608512"/>
                      </a:cubicBezTo>
                      <a:cubicBezTo>
                        <a:pt x="2303413" y="4650076"/>
                        <a:pt x="2375606" y="4593771"/>
                        <a:pt x="2135579" y="4593771"/>
                      </a:cubicBezTo>
                      <a:cubicBezTo>
                        <a:pt x="1895552" y="4593771"/>
                        <a:pt x="1113242" y="4606055"/>
                        <a:pt x="908775" y="4608512"/>
                      </a:cubicBezTo>
                      <a:lnTo>
                        <a:pt x="836767" y="4680520"/>
                      </a:lnTo>
                      <a:cubicBezTo>
                        <a:pt x="809666" y="4638479"/>
                        <a:pt x="759287" y="4434057"/>
                        <a:pt x="746166" y="4356264"/>
                      </a:cubicBezTo>
                      <a:cubicBezTo>
                        <a:pt x="733045" y="4278471"/>
                        <a:pt x="746167" y="4320639"/>
                        <a:pt x="758042" y="4213761"/>
                      </a:cubicBezTo>
                      <a:cubicBezTo>
                        <a:pt x="769917" y="4106883"/>
                        <a:pt x="797626" y="3827813"/>
                        <a:pt x="817418" y="3714997"/>
                      </a:cubicBezTo>
                      <a:cubicBezTo>
                        <a:pt x="837210" y="3602181"/>
                        <a:pt x="870857" y="3604160"/>
                        <a:pt x="876795" y="3536867"/>
                      </a:cubicBezTo>
                      <a:cubicBezTo>
                        <a:pt x="882733" y="3469574"/>
                        <a:pt x="866899" y="3392384"/>
                        <a:pt x="853044" y="3311236"/>
                      </a:cubicBezTo>
                      <a:cubicBezTo>
                        <a:pt x="839189" y="3230088"/>
                        <a:pt x="811480" y="3137065"/>
                        <a:pt x="793667" y="3049979"/>
                      </a:cubicBezTo>
                      <a:cubicBezTo>
                        <a:pt x="775854" y="2962893"/>
                        <a:pt x="746166" y="2788722"/>
                        <a:pt x="746166" y="2788722"/>
                      </a:cubicBezTo>
                      <a:cubicBezTo>
                        <a:pt x="734291" y="2723408"/>
                        <a:pt x="734291" y="2559132"/>
                        <a:pt x="722416" y="2658093"/>
                      </a:cubicBezTo>
                      <a:cubicBezTo>
                        <a:pt x="710541" y="2757054"/>
                        <a:pt x="682831" y="3236026"/>
                        <a:pt x="674914" y="3382488"/>
                      </a:cubicBezTo>
                      <a:cubicBezTo>
                        <a:pt x="666997" y="3528950"/>
                        <a:pt x="680852" y="3481449"/>
                        <a:pt x="674914" y="3536867"/>
                      </a:cubicBezTo>
                      <a:cubicBezTo>
                        <a:pt x="668976" y="3592285"/>
                        <a:pt x="647205" y="3647704"/>
                        <a:pt x="639288" y="3714997"/>
                      </a:cubicBezTo>
                      <a:cubicBezTo>
                        <a:pt x="631371" y="3782290"/>
                        <a:pt x="641268" y="3865418"/>
                        <a:pt x="627413" y="3940628"/>
                      </a:cubicBezTo>
                      <a:cubicBezTo>
                        <a:pt x="613559" y="4015838"/>
                        <a:pt x="568036" y="4100945"/>
                        <a:pt x="556161" y="4166259"/>
                      </a:cubicBezTo>
                      <a:cubicBezTo>
                        <a:pt x="544286" y="4231573"/>
                        <a:pt x="560119" y="4257304"/>
                        <a:pt x="556161" y="4332514"/>
                      </a:cubicBezTo>
                      <a:cubicBezTo>
                        <a:pt x="552203" y="4407724"/>
                        <a:pt x="615537" y="4572000"/>
                        <a:pt x="532410" y="4617522"/>
                      </a:cubicBezTo>
                      <a:cubicBezTo>
                        <a:pt x="449283" y="4663044"/>
                        <a:pt x="114794" y="4667002"/>
                        <a:pt x="57397" y="4605646"/>
                      </a:cubicBezTo>
                      <a:cubicBezTo>
                        <a:pt x="0" y="4544290"/>
                        <a:pt x="150421" y="4336473"/>
                        <a:pt x="188026" y="4249387"/>
                      </a:cubicBezTo>
                      <a:cubicBezTo>
                        <a:pt x="225631" y="4162301"/>
                        <a:pt x="263237" y="4170218"/>
                        <a:pt x="283029" y="4083132"/>
                      </a:cubicBezTo>
                      <a:cubicBezTo>
                        <a:pt x="302821" y="3996046"/>
                        <a:pt x="306779" y="3829791"/>
                        <a:pt x="306779" y="3726872"/>
                      </a:cubicBezTo>
                      <a:cubicBezTo>
                        <a:pt x="306779" y="3623953"/>
                        <a:pt x="286987" y="3538846"/>
                        <a:pt x="283029" y="3465615"/>
                      </a:cubicBezTo>
                      <a:cubicBezTo>
                        <a:pt x="279071" y="3392384"/>
                        <a:pt x="271154" y="3344882"/>
                        <a:pt x="283029" y="3287485"/>
                      </a:cubicBezTo>
                      <a:cubicBezTo>
                        <a:pt x="294904" y="3230088"/>
                        <a:pt x="346363" y="3206338"/>
                        <a:pt x="354280" y="3121231"/>
                      </a:cubicBezTo>
                      <a:cubicBezTo>
                        <a:pt x="362197" y="3036125"/>
                        <a:pt x="336468" y="2873828"/>
                        <a:pt x="330530" y="2776846"/>
                      </a:cubicBezTo>
                      <a:cubicBezTo>
                        <a:pt x="324592" y="2679864"/>
                        <a:pt x="310737" y="2622467"/>
                        <a:pt x="318654" y="2539340"/>
                      </a:cubicBezTo>
                      <a:cubicBezTo>
                        <a:pt x="326571" y="2456213"/>
                        <a:pt x="372093" y="2373086"/>
                        <a:pt x="378031" y="2278083"/>
                      </a:cubicBezTo>
                      <a:cubicBezTo>
                        <a:pt x="383969" y="2183080"/>
                        <a:pt x="342405" y="2066306"/>
                        <a:pt x="354280" y="1969324"/>
                      </a:cubicBezTo>
                      <a:cubicBezTo>
                        <a:pt x="366155" y="1872342"/>
                        <a:pt x="413657" y="1763486"/>
                        <a:pt x="449283" y="1696192"/>
                      </a:cubicBezTo>
                      <a:cubicBezTo>
                        <a:pt x="484909" y="1628898"/>
                        <a:pt x="514597" y="1603168"/>
                        <a:pt x="568036" y="1565563"/>
                      </a:cubicBezTo>
                      <a:cubicBezTo>
                        <a:pt x="621475" y="1527958"/>
                        <a:pt x="714499" y="1484416"/>
                        <a:pt x="769917" y="1470561"/>
                      </a:cubicBezTo>
                      <a:cubicBezTo>
                        <a:pt x="825335" y="1456707"/>
                        <a:pt x="817418" y="1518062"/>
                        <a:pt x="900545" y="1482436"/>
                      </a:cubicBezTo>
                      <a:cubicBezTo>
                        <a:pt x="983672" y="1446810"/>
                        <a:pt x="1221179" y="1355766"/>
                        <a:pt x="1268680" y="1256805"/>
                      </a:cubicBezTo>
                      <a:cubicBezTo>
                        <a:pt x="1316181" y="1157844"/>
                        <a:pt x="1203366" y="950026"/>
                        <a:pt x="1185553" y="888670"/>
                      </a:cubicBezTo>
                      <a:cubicBezTo>
                        <a:pt x="1167740" y="827314"/>
                        <a:pt x="1177637" y="890649"/>
                        <a:pt x="1161803" y="888670"/>
                      </a:cubicBezTo>
                      <a:cubicBezTo>
                        <a:pt x="1145969" y="886691"/>
                        <a:pt x="1112322" y="902524"/>
                        <a:pt x="1090551" y="876794"/>
                      </a:cubicBezTo>
                      <a:cubicBezTo>
                        <a:pt x="1068780" y="851064"/>
                        <a:pt x="1041070" y="777833"/>
                        <a:pt x="1031174" y="734290"/>
                      </a:cubicBezTo>
                      <a:cubicBezTo>
                        <a:pt x="1021278" y="690747"/>
                        <a:pt x="1027216" y="643246"/>
                        <a:pt x="1031174" y="615537"/>
                      </a:cubicBezTo>
                      <a:cubicBezTo>
                        <a:pt x="1035132" y="587828"/>
                        <a:pt x="1074717" y="641267"/>
                        <a:pt x="1090551" y="579911"/>
                      </a:cubicBezTo>
                      <a:close/>
                    </a:path>
                  </a:pathLst>
                </a:cu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grpSp>
              <p:nvGrpSpPr>
                <p:cNvPr id="258" name="グループ化 36"/>
                <p:cNvGrpSpPr/>
                <p:nvPr/>
              </p:nvGrpSpPr>
              <p:grpSpPr>
                <a:xfrm>
                  <a:off x="4455313" y="2708920"/>
                  <a:ext cx="288032" cy="2854302"/>
                  <a:chOff x="1835696" y="2924944"/>
                  <a:chExt cx="273132" cy="2638278"/>
                </a:xfrm>
              </p:grpSpPr>
              <p:sp>
                <p:nvSpPr>
                  <p:cNvPr id="285" name="フリーフォーム 284"/>
                  <p:cNvSpPr/>
                  <p:nvPr/>
                </p:nvSpPr>
                <p:spPr>
                  <a:xfrm>
                    <a:off x="1835696" y="2924944"/>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86" name="フリーフォーム 285"/>
                  <p:cNvSpPr/>
                  <p:nvPr/>
                </p:nvSpPr>
                <p:spPr>
                  <a:xfrm>
                    <a:off x="1835696" y="3022970"/>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87" name="フリーフォーム 286"/>
                  <p:cNvSpPr/>
                  <p:nvPr/>
                </p:nvSpPr>
                <p:spPr>
                  <a:xfrm>
                    <a:off x="1835696" y="3140968"/>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88" name="フリーフォーム 287"/>
                  <p:cNvSpPr/>
                  <p:nvPr/>
                </p:nvSpPr>
                <p:spPr>
                  <a:xfrm>
                    <a:off x="1835696" y="3238994"/>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89" name="フリーフォーム 288"/>
                  <p:cNvSpPr/>
                  <p:nvPr/>
                </p:nvSpPr>
                <p:spPr>
                  <a:xfrm>
                    <a:off x="1835696" y="3356992"/>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90" name="フリーフォーム 289"/>
                  <p:cNvSpPr/>
                  <p:nvPr/>
                </p:nvSpPr>
                <p:spPr>
                  <a:xfrm>
                    <a:off x="1835696" y="3455018"/>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91" name="フリーフォーム 290"/>
                  <p:cNvSpPr/>
                  <p:nvPr/>
                </p:nvSpPr>
                <p:spPr>
                  <a:xfrm>
                    <a:off x="1835696" y="3573016"/>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92" name="フリーフォーム 291"/>
                  <p:cNvSpPr/>
                  <p:nvPr/>
                </p:nvSpPr>
                <p:spPr>
                  <a:xfrm>
                    <a:off x="1835696" y="3671042"/>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93" name="フリーフォーム 292"/>
                  <p:cNvSpPr/>
                  <p:nvPr/>
                </p:nvSpPr>
                <p:spPr>
                  <a:xfrm>
                    <a:off x="1835696" y="3789040"/>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94" name="フリーフォーム 293"/>
                  <p:cNvSpPr/>
                  <p:nvPr/>
                </p:nvSpPr>
                <p:spPr>
                  <a:xfrm>
                    <a:off x="1835696" y="3861048"/>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95" name="フリーフォーム 294"/>
                  <p:cNvSpPr/>
                  <p:nvPr/>
                </p:nvSpPr>
                <p:spPr>
                  <a:xfrm>
                    <a:off x="1835696" y="3959074"/>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96" name="フリーフォーム 295"/>
                  <p:cNvSpPr/>
                  <p:nvPr/>
                </p:nvSpPr>
                <p:spPr>
                  <a:xfrm>
                    <a:off x="1835696" y="4077072"/>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97" name="フリーフォーム 296"/>
                  <p:cNvSpPr/>
                  <p:nvPr/>
                </p:nvSpPr>
                <p:spPr>
                  <a:xfrm>
                    <a:off x="1835696" y="4175098"/>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98" name="フリーフォーム 297"/>
                  <p:cNvSpPr/>
                  <p:nvPr/>
                </p:nvSpPr>
                <p:spPr>
                  <a:xfrm>
                    <a:off x="1835696" y="4293096"/>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99" name="フリーフォーム 298"/>
                  <p:cNvSpPr/>
                  <p:nvPr/>
                </p:nvSpPr>
                <p:spPr>
                  <a:xfrm>
                    <a:off x="1835696" y="4391122"/>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300" name="フリーフォーム 299"/>
                  <p:cNvSpPr/>
                  <p:nvPr/>
                </p:nvSpPr>
                <p:spPr>
                  <a:xfrm>
                    <a:off x="1835696" y="4509120"/>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301" name="フリーフォーム 300"/>
                  <p:cNvSpPr/>
                  <p:nvPr/>
                </p:nvSpPr>
                <p:spPr>
                  <a:xfrm>
                    <a:off x="1835696" y="4607146"/>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302" name="フリーフォーム 301"/>
                  <p:cNvSpPr/>
                  <p:nvPr/>
                </p:nvSpPr>
                <p:spPr>
                  <a:xfrm>
                    <a:off x="1835696" y="4725144"/>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303" name="フリーフォーム 302"/>
                  <p:cNvSpPr/>
                  <p:nvPr/>
                </p:nvSpPr>
                <p:spPr>
                  <a:xfrm>
                    <a:off x="1835696" y="4823170"/>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304" name="フリーフォーム 303"/>
                  <p:cNvSpPr/>
                  <p:nvPr/>
                </p:nvSpPr>
                <p:spPr>
                  <a:xfrm>
                    <a:off x="1835696" y="4941168"/>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305" name="フリーフォーム 304"/>
                  <p:cNvSpPr/>
                  <p:nvPr/>
                </p:nvSpPr>
                <p:spPr>
                  <a:xfrm>
                    <a:off x="1835696" y="5039194"/>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306" name="フリーフォーム 305"/>
                  <p:cNvSpPr/>
                  <p:nvPr/>
                </p:nvSpPr>
                <p:spPr>
                  <a:xfrm>
                    <a:off x="1835696" y="5157192"/>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307" name="フリーフォーム 306"/>
                  <p:cNvSpPr/>
                  <p:nvPr/>
                </p:nvSpPr>
                <p:spPr>
                  <a:xfrm>
                    <a:off x="1835696" y="5255218"/>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308" name="フリーフォーム 307"/>
                  <p:cNvSpPr/>
                  <p:nvPr/>
                </p:nvSpPr>
                <p:spPr>
                  <a:xfrm>
                    <a:off x="1835696" y="5373216"/>
                    <a:ext cx="273132" cy="190006"/>
                  </a:xfrm>
                  <a:custGeom>
                    <a:avLst/>
                    <a:gdLst>
                      <a:gd name="connsiteX0" fmla="*/ 0 w 273132"/>
                      <a:gd name="connsiteY0" fmla="*/ 0 h 190006"/>
                      <a:gd name="connsiteX1" fmla="*/ 118753 w 273132"/>
                      <a:gd name="connsiteY1" fmla="*/ 23751 h 190006"/>
                      <a:gd name="connsiteX2" fmla="*/ 190005 w 273132"/>
                      <a:gd name="connsiteY2" fmla="*/ 0 h 190006"/>
                      <a:gd name="connsiteX3" fmla="*/ 273132 w 273132"/>
                      <a:gd name="connsiteY3" fmla="*/ 11876 h 190006"/>
                      <a:gd name="connsiteX4" fmla="*/ 273132 w 273132"/>
                      <a:gd name="connsiteY4" fmla="*/ 71252 h 190006"/>
                      <a:gd name="connsiteX5" fmla="*/ 225631 w 273132"/>
                      <a:gd name="connsiteY5" fmla="*/ 83128 h 190006"/>
                      <a:gd name="connsiteX6" fmla="*/ 225631 w 273132"/>
                      <a:gd name="connsiteY6" fmla="*/ 83128 h 190006"/>
                      <a:gd name="connsiteX7" fmla="*/ 154379 w 273132"/>
                      <a:gd name="connsiteY7" fmla="*/ 190006 h 190006"/>
                      <a:gd name="connsiteX8" fmla="*/ 154379 w 273132"/>
                      <a:gd name="connsiteY8" fmla="*/ 190006 h 190006"/>
                      <a:gd name="connsiteX9" fmla="*/ 71252 w 273132"/>
                      <a:gd name="connsiteY9" fmla="*/ 130629 h 190006"/>
                      <a:gd name="connsiteX10" fmla="*/ 47501 w 273132"/>
                      <a:gd name="connsiteY10" fmla="*/ 71252 h 190006"/>
                      <a:gd name="connsiteX11" fmla="*/ 23750 w 273132"/>
                      <a:gd name="connsiteY11" fmla="*/ 71252 h 190006"/>
                      <a:gd name="connsiteX12" fmla="*/ 0 w 273132"/>
                      <a:gd name="connsiteY12" fmla="*/ 0 h 1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32" h="190006">
                        <a:moveTo>
                          <a:pt x="0" y="0"/>
                        </a:moveTo>
                        <a:lnTo>
                          <a:pt x="118753" y="23751"/>
                        </a:lnTo>
                        <a:lnTo>
                          <a:pt x="190005" y="0"/>
                        </a:lnTo>
                        <a:lnTo>
                          <a:pt x="273132" y="11876"/>
                        </a:lnTo>
                        <a:lnTo>
                          <a:pt x="273132" y="71252"/>
                        </a:lnTo>
                        <a:lnTo>
                          <a:pt x="225631" y="83128"/>
                        </a:lnTo>
                        <a:lnTo>
                          <a:pt x="225631" y="83128"/>
                        </a:lnTo>
                        <a:lnTo>
                          <a:pt x="154379" y="190006"/>
                        </a:lnTo>
                        <a:lnTo>
                          <a:pt x="154379" y="190006"/>
                        </a:lnTo>
                        <a:lnTo>
                          <a:pt x="71252" y="130629"/>
                        </a:lnTo>
                        <a:lnTo>
                          <a:pt x="47501" y="71252"/>
                        </a:lnTo>
                        <a:lnTo>
                          <a:pt x="23750" y="71252"/>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grpSp>
            <p:sp>
              <p:nvSpPr>
                <p:cNvPr id="259" name="フリーフォーム 258"/>
                <p:cNvSpPr/>
                <p:nvPr/>
              </p:nvSpPr>
              <p:spPr>
                <a:xfrm>
                  <a:off x="3951257" y="5301208"/>
                  <a:ext cx="1330036" cy="1068779"/>
                </a:xfrm>
                <a:custGeom>
                  <a:avLst/>
                  <a:gdLst>
                    <a:gd name="connsiteX0" fmla="*/ 724395 w 1330036"/>
                    <a:gd name="connsiteY0" fmla="*/ 261257 h 1068779"/>
                    <a:gd name="connsiteX1" fmla="*/ 843148 w 1330036"/>
                    <a:gd name="connsiteY1" fmla="*/ 225631 h 1068779"/>
                    <a:gd name="connsiteX2" fmla="*/ 843148 w 1330036"/>
                    <a:gd name="connsiteY2" fmla="*/ 225631 h 1068779"/>
                    <a:gd name="connsiteX3" fmla="*/ 997527 w 1330036"/>
                    <a:gd name="connsiteY3" fmla="*/ 71252 h 1068779"/>
                    <a:gd name="connsiteX4" fmla="*/ 1211283 w 1330036"/>
                    <a:gd name="connsiteY4" fmla="*/ 142504 h 1068779"/>
                    <a:gd name="connsiteX5" fmla="*/ 1330036 w 1330036"/>
                    <a:gd name="connsiteY5" fmla="*/ 308759 h 1068779"/>
                    <a:gd name="connsiteX6" fmla="*/ 1330036 w 1330036"/>
                    <a:gd name="connsiteY6" fmla="*/ 308759 h 1068779"/>
                    <a:gd name="connsiteX7" fmla="*/ 1270660 w 1330036"/>
                    <a:gd name="connsiteY7" fmla="*/ 486889 h 1068779"/>
                    <a:gd name="connsiteX8" fmla="*/ 1175657 w 1330036"/>
                    <a:gd name="connsiteY8" fmla="*/ 593766 h 1068779"/>
                    <a:gd name="connsiteX9" fmla="*/ 1116280 w 1330036"/>
                    <a:gd name="connsiteY9" fmla="*/ 760021 h 1068779"/>
                    <a:gd name="connsiteX10" fmla="*/ 1128156 w 1330036"/>
                    <a:gd name="connsiteY10" fmla="*/ 760021 h 1068779"/>
                    <a:gd name="connsiteX11" fmla="*/ 1033153 w 1330036"/>
                    <a:gd name="connsiteY11" fmla="*/ 914400 h 1068779"/>
                    <a:gd name="connsiteX12" fmla="*/ 985652 w 1330036"/>
                    <a:gd name="connsiteY12" fmla="*/ 1009403 h 1068779"/>
                    <a:gd name="connsiteX13" fmla="*/ 961901 w 1330036"/>
                    <a:gd name="connsiteY13" fmla="*/ 1068779 h 1068779"/>
                    <a:gd name="connsiteX14" fmla="*/ 961901 w 1330036"/>
                    <a:gd name="connsiteY14" fmla="*/ 1068779 h 1068779"/>
                    <a:gd name="connsiteX15" fmla="*/ 831273 w 1330036"/>
                    <a:gd name="connsiteY15" fmla="*/ 1009403 h 1068779"/>
                    <a:gd name="connsiteX16" fmla="*/ 760021 w 1330036"/>
                    <a:gd name="connsiteY16" fmla="*/ 902525 h 1068779"/>
                    <a:gd name="connsiteX17" fmla="*/ 629392 w 1330036"/>
                    <a:gd name="connsiteY17" fmla="*/ 866899 h 1068779"/>
                    <a:gd name="connsiteX18" fmla="*/ 546265 w 1330036"/>
                    <a:gd name="connsiteY18" fmla="*/ 961902 h 1068779"/>
                    <a:gd name="connsiteX19" fmla="*/ 486888 w 1330036"/>
                    <a:gd name="connsiteY19" fmla="*/ 1033153 h 1068779"/>
                    <a:gd name="connsiteX20" fmla="*/ 403761 w 1330036"/>
                    <a:gd name="connsiteY20" fmla="*/ 1068779 h 1068779"/>
                    <a:gd name="connsiteX21" fmla="*/ 356260 w 1330036"/>
                    <a:gd name="connsiteY21" fmla="*/ 1033153 h 1068779"/>
                    <a:gd name="connsiteX22" fmla="*/ 308758 w 1330036"/>
                    <a:gd name="connsiteY22" fmla="*/ 985652 h 1068779"/>
                    <a:gd name="connsiteX23" fmla="*/ 213756 w 1330036"/>
                    <a:gd name="connsiteY23" fmla="*/ 855024 h 1068779"/>
                    <a:gd name="connsiteX24" fmla="*/ 178130 w 1330036"/>
                    <a:gd name="connsiteY24" fmla="*/ 700644 h 1068779"/>
                    <a:gd name="connsiteX25" fmla="*/ 130628 w 1330036"/>
                    <a:gd name="connsiteY25" fmla="*/ 593766 h 1068779"/>
                    <a:gd name="connsiteX26" fmla="*/ 83127 w 1330036"/>
                    <a:gd name="connsiteY26" fmla="*/ 510639 h 1068779"/>
                    <a:gd name="connsiteX27" fmla="*/ 23751 w 1330036"/>
                    <a:gd name="connsiteY27" fmla="*/ 403761 h 1068779"/>
                    <a:gd name="connsiteX28" fmla="*/ 0 w 1330036"/>
                    <a:gd name="connsiteY28" fmla="*/ 320634 h 1068779"/>
                    <a:gd name="connsiteX29" fmla="*/ 11875 w 1330036"/>
                    <a:gd name="connsiteY29" fmla="*/ 178130 h 1068779"/>
                    <a:gd name="connsiteX30" fmla="*/ 71252 w 1330036"/>
                    <a:gd name="connsiteY30" fmla="*/ 71252 h 1068779"/>
                    <a:gd name="connsiteX31" fmla="*/ 190005 w 1330036"/>
                    <a:gd name="connsiteY31" fmla="*/ 0 h 1068779"/>
                    <a:gd name="connsiteX32" fmla="*/ 380010 w 1330036"/>
                    <a:gd name="connsiteY32" fmla="*/ 83127 h 1068779"/>
                    <a:gd name="connsiteX33" fmla="*/ 486888 w 1330036"/>
                    <a:gd name="connsiteY33" fmla="*/ 166255 h 1068779"/>
                    <a:gd name="connsiteX34" fmla="*/ 534389 w 1330036"/>
                    <a:gd name="connsiteY34" fmla="*/ 249382 h 1068779"/>
                    <a:gd name="connsiteX35" fmla="*/ 629392 w 1330036"/>
                    <a:gd name="connsiteY35" fmla="*/ 296883 h 1068779"/>
                    <a:gd name="connsiteX36" fmla="*/ 724395 w 1330036"/>
                    <a:gd name="connsiteY36" fmla="*/ 261257 h 106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30036" h="1068779">
                      <a:moveTo>
                        <a:pt x="724395" y="261257"/>
                      </a:moveTo>
                      <a:lnTo>
                        <a:pt x="843148" y="225631"/>
                      </a:lnTo>
                      <a:lnTo>
                        <a:pt x="843148" y="225631"/>
                      </a:lnTo>
                      <a:lnTo>
                        <a:pt x="997527" y="71252"/>
                      </a:lnTo>
                      <a:lnTo>
                        <a:pt x="1211283" y="142504"/>
                      </a:lnTo>
                      <a:lnTo>
                        <a:pt x="1330036" y="308759"/>
                      </a:lnTo>
                      <a:lnTo>
                        <a:pt x="1330036" y="308759"/>
                      </a:lnTo>
                      <a:lnTo>
                        <a:pt x="1270660" y="486889"/>
                      </a:lnTo>
                      <a:lnTo>
                        <a:pt x="1175657" y="593766"/>
                      </a:lnTo>
                      <a:lnTo>
                        <a:pt x="1116280" y="760021"/>
                      </a:lnTo>
                      <a:lnTo>
                        <a:pt x="1128156" y="760021"/>
                      </a:lnTo>
                      <a:lnTo>
                        <a:pt x="1033153" y="914400"/>
                      </a:lnTo>
                      <a:lnTo>
                        <a:pt x="985652" y="1009403"/>
                      </a:lnTo>
                      <a:lnTo>
                        <a:pt x="961901" y="1068779"/>
                      </a:lnTo>
                      <a:lnTo>
                        <a:pt x="961901" y="1068779"/>
                      </a:lnTo>
                      <a:lnTo>
                        <a:pt x="831273" y="1009403"/>
                      </a:lnTo>
                      <a:lnTo>
                        <a:pt x="760021" y="902525"/>
                      </a:lnTo>
                      <a:lnTo>
                        <a:pt x="629392" y="866899"/>
                      </a:lnTo>
                      <a:lnTo>
                        <a:pt x="546265" y="961902"/>
                      </a:lnTo>
                      <a:lnTo>
                        <a:pt x="486888" y="1033153"/>
                      </a:lnTo>
                      <a:lnTo>
                        <a:pt x="403761" y="1068779"/>
                      </a:lnTo>
                      <a:lnTo>
                        <a:pt x="356260" y="1033153"/>
                      </a:lnTo>
                      <a:lnTo>
                        <a:pt x="308758" y="985652"/>
                      </a:lnTo>
                      <a:lnTo>
                        <a:pt x="213756" y="855024"/>
                      </a:lnTo>
                      <a:lnTo>
                        <a:pt x="178130" y="700644"/>
                      </a:lnTo>
                      <a:lnTo>
                        <a:pt x="130628" y="593766"/>
                      </a:lnTo>
                      <a:lnTo>
                        <a:pt x="83127" y="510639"/>
                      </a:lnTo>
                      <a:lnTo>
                        <a:pt x="23751" y="403761"/>
                      </a:lnTo>
                      <a:lnTo>
                        <a:pt x="0" y="320634"/>
                      </a:lnTo>
                      <a:lnTo>
                        <a:pt x="11875" y="178130"/>
                      </a:lnTo>
                      <a:lnTo>
                        <a:pt x="71252" y="71252"/>
                      </a:lnTo>
                      <a:lnTo>
                        <a:pt x="190005" y="0"/>
                      </a:lnTo>
                      <a:lnTo>
                        <a:pt x="380010" y="83127"/>
                      </a:lnTo>
                      <a:lnTo>
                        <a:pt x="486888" y="166255"/>
                      </a:lnTo>
                      <a:lnTo>
                        <a:pt x="534389" y="249382"/>
                      </a:lnTo>
                      <a:lnTo>
                        <a:pt x="629392" y="296883"/>
                      </a:lnTo>
                      <a:lnTo>
                        <a:pt x="724395" y="2612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60" name="フリーフォーム 259"/>
                <p:cNvSpPr/>
                <p:nvPr/>
              </p:nvSpPr>
              <p:spPr>
                <a:xfrm>
                  <a:off x="4959369" y="6049575"/>
                  <a:ext cx="296884" cy="403761"/>
                </a:xfrm>
                <a:custGeom>
                  <a:avLst/>
                  <a:gdLst>
                    <a:gd name="connsiteX0" fmla="*/ 47502 w 296884"/>
                    <a:gd name="connsiteY0" fmla="*/ 190005 h 403761"/>
                    <a:gd name="connsiteX1" fmla="*/ 0 w 296884"/>
                    <a:gd name="connsiteY1" fmla="*/ 142504 h 403761"/>
                    <a:gd name="connsiteX2" fmla="*/ 11876 w 296884"/>
                    <a:gd name="connsiteY2" fmla="*/ 35626 h 403761"/>
                    <a:gd name="connsiteX3" fmla="*/ 59377 w 296884"/>
                    <a:gd name="connsiteY3" fmla="*/ 0 h 403761"/>
                    <a:gd name="connsiteX4" fmla="*/ 59377 w 296884"/>
                    <a:gd name="connsiteY4" fmla="*/ 0 h 403761"/>
                    <a:gd name="connsiteX5" fmla="*/ 142504 w 296884"/>
                    <a:gd name="connsiteY5" fmla="*/ 71252 h 403761"/>
                    <a:gd name="connsiteX6" fmla="*/ 178130 w 296884"/>
                    <a:gd name="connsiteY6" fmla="*/ 47501 h 403761"/>
                    <a:gd name="connsiteX7" fmla="*/ 178130 w 296884"/>
                    <a:gd name="connsiteY7" fmla="*/ 47501 h 403761"/>
                    <a:gd name="connsiteX8" fmla="*/ 285008 w 296884"/>
                    <a:gd name="connsiteY8" fmla="*/ 166255 h 403761"/>
                    <a:gd name="connsiteX9" fmla="*/ 296884 w 296884"/>
                    <a:gd name="connsiteY9" fmla="*/ 225631 h 403761"/>
                    <a:gd name="connsiteX10" fmla="*/ 249382 w 296884"/>
                    <a:gd name="connsiteY10" fmla="*/ 273133 h 403761"/>
                    <a:gd name="connsiteX11" fmla="*/ 249382 w 296884"/>
                    <a:gd name="connsiteY11" fmla="*/ 296883 h 403761"/>
                    <a:gd name="connsiteX12" fmla="*/ 213756 w 296884"/>
                    <a:gd name="connsiteY12" fmla="*/ 391886 h 403761"/>
                    <a:gd name="connsiteX13" fmla="*/ 95003 w 296884"/>
                    <a:gd name="connsiteY13" fmla="*/ 403761 h 403761"/>
                    <a:gd name="connsiteX14" fmla="*/ 106878 w 296884"/>
                    <a:gd name="connsiteY14" fmla="*/ 332509 h 403761"/>
                    <a:gd name="connsiteX15" fmla="*/ 106878 w 296884"/>
                    <a:gd name="connsiteY15" fmla="*/ 332509 h 403761"/>
                    <a:gd name="connsiteX16" fmla="*/ 47502 w 296884"/>
                    <a:gd name="connsiteY16" fmla="*/ 190005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84" h="403761">
                      <a:moveTo>
                        <a:pt x="47502" y="190005"/>
                      </a:moveTo>
                      <a:lnTo>
                        <a:pt x="0" y="142504"/>
                      </a:lnTo>
                      <a:lnTo>
                        <a:pt x="11876" y="35626"/>
                      </a:lnTo>
                      <a:lnTo>
                        <a:pt x="59377" y="0"/>
                      </a:lnTo>
                      <a:lnTo>
                        <a:pt x="59377" y="0"/>
                      </a:lnTo>
                      <a:lnTo>
                        <a:pt x="142504" y="71252"/>
                      </a:lnTo>
                      <a:lnTo>
                        <a:pt x="178130" y="47501"/>
                      </a:lnTo>
                      <a:lnTo>
                        <a:pt x="178130" y="47501"/>
                      </a:lnTo>
                      <a:lnTo>
                        <a:pt x="285008" y="166255"/>
                      </a:lnTo>
                      <a:lnTo>
                        <a:pt x="296884" y="225631"/>
                      </a:lnTo>
                      <a:lnTo>
                        <a:pt x="249382" y="273133"/>
                      </a:lnTo>
                      <a:lnTo>
                        <a:pt x="249382" y="296883"/>
                      </a:lnTo>
                      <a:lnTo>
                        <a:pt x="213756" y="391886"/>
                      </a:lnTo>
                      <a:lnTo>
                        <a:pt x="95003" y="403761"/>
                      </a:lnTo>
                      <a:lnTo>
                        <a:pt x="106878" y="332509"/>
                      </a:lnTo>
                      <a:lnTo>
                        <a:pt x="106878" y="332509"/>
                      </a:lnTo>
                      <a:lnTo>
                        <a:pt x="47502" y="190005"/>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61" name="フリーフォーム 260"/>
                <p:cNvSpPr/>
                <p:nvPr/>
              </p:nvSpPr>
              <p:spPr>
                <a:xfrm flipH="1">
                  <a:off x="3942405" y="6021288"/>
                  <a:ext cx="296884" cy="403761"/>
                </a:xfrm>
                <a:custGeom>
                  <a:avLst/>
                  <a:gdLst>
                    <a:gd name="connsiteX0" fmla="*/ 47502 w 296884"/>
                    <a:gd name="connsiteY0" fmla="*/ 190005 h 403761"/>
                    <a:gd name="connsiteX1" fmla="*/ 0 w 296884"/>
                    <a:gd name="connsiteY1" fmla="*/ 142504 h 403761"/>
                    <a:gd name="connsiteX2" fmla="*/ 11876 w 296884"/>
                    <a:gd name="connsiteY2" fmla="*/ 35626 h 403761"/>
                    <a:gd name="connsiteX3" fmla="*/ 59377 w 296884"/>
                    <a:gd name="connsiteY3" fmla="*/ 0 h 403761"/>
                    <a:gd name="connsiteX4" fmla="*/ 59377 w 296884"/>
                    <a:gd name="connsiteY4" fmla="*/ 0 h 403761"/>
                    <a:gd name="connsiteX5" fmla="*/ 142504 w 296884"/>
                    <a:gd name="connsiteY5" fmla="*/ 71252 h 403761"/>
                    <a:gd name="connsiteX6" fmla="*/ 178130 w 296884"/>
                    <a:gd name="connsiteY6" fmla="*/ 47501 h 403761"/>
                    <a:gd name="connsiteX7" fmla="*/ 178130 w 296884"/>
                    <a:gd name="connsiteY7" fmla="*/ 47501 h 403761"/>
                    <a:gd name="connsiteX8" fmla="*/ 285008 w 296884"/>
                    <a:gd name="connsiteY8" fmla="*/ 166255 h 403761"/>
                    <a:gd name="connsiteX9" fmla="*/ 296884 w 296884"/>
                    <a:gd name="connsiteY9" fmla="*/ 225631 h 403761"/>
                    <a:gd name="connsiteX10" fmla="*/ 249382 w 296884"/>
                    <a:gd name="connsiteY10" fmla="*/ 273133 h 403761"/>
                    <a:gd name="connsiteX11" fmla="*/ 249382 w 296884"/>
                    <a:gd name="connsiteY11" fmla="*/ 296883 h 403761"/>
                    <a:gd name="connsiteX12" fmla="*/ 213756 w 296884"/>
                    <a:gd name="connsiteY12" fmla="*/ 391886 h 403761"/>
                    <a:gd name="connsiteX13" fmla="*/ 95003 w 296884"/>
                    <a:gd name="connsiteY13" fmla="*/ 403761 h 403761"/>
                    <a:gd name="connsiteX14" fmla="*/ 106878 w 296884"/>
                    <a:gd name="connsiteY14" fmla="*/ 332509 h 403761"/>
                    <a:gd name="connsiteX15" fmla="*/ 106878 w 296884"/>
                    <a:gd name="connsiteY15" fmla="*/ 332509 h 403761"/>
                    <a:gd name="connsiteX16" fmla="*/ 47502 w 296884"/>
                    <a:gd name="connsiteY16" fmla="*/ 190005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84" h="403761">
                      <a:moveTo>
                        <a:pt x="47502" y="190005"/>
                      </a:moveTo>
                      <a:lnTo>
                        <a:pt x="0" y="142504"/>
                      </a:lnTo>
                      <a:lnTo>
                        <a:pt x="11876" y="35626"/>
                      </a:lnTo>
                      <a:lnTo>
                        <a:pt x="59377" y="0"/>
                      </a:lnTo>
                      <a:lnTo>
                        <a:pt x="59377" y="0"/>
                      </a:lnTo>
                      <a:lnTo>
                        <a:pt x="142504" y="71252"/>
                      </a:lnTo>
                      <a:lnTo>
                        <a:pt x="178130" y="47501"/>
                      </a:lnTo>
                      <a:lnTo>
                        <a:pt x="178130" y="47501"/>
                      </a:lnTo>
                      <a:lnTo>
                        <a:pt x="285008" y="166255"/>
                      </a:lnTo>
                      <a:lnTo>
                        <a:pt x="296884" y="225631"/>
                      </a:lnTo>
                      <a:lnTo>
                        <a:pt x="249382" y="273133"/>
                      </a:lnTo>
                      <a:lnTo>
                        <a:pt x="249382" y="296883"/>
                      </a:lnTo>
                      <a:lnTo>
                        <a:pt x="213756" y="391886"/>
                      </a:lnTo>
                      <a:lnTo>
                        <a:pt x="95003" y="403761"/>
                      </a:lnTo>
                      <a:lnTo>
                        <a:pt x="106878" y="332509"/>
                      </a:lnTo>
                      <a:lnTo>
                        <a:pt x="106878" y="332509"/>
                      </a:lnTo>
                      <a:lnTo>
                        <a:pt x="47502" y="190005"/>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62" name="フリーフォーム 261"/>
                <p:cNvSpPr/>
                <p:nvPr/>
              </p:nvSpPr>
              <p:spPr>
                <a:xfrm>
                  <a:off x="3951257" y="4509120"/>
                  <a:ext cx="736270" cy="512618"/>
                </a:xfrm>
                <a:custGeom>
                  <a:avLst/>
                  <a:gdLst>
                    <a:gd name="connsiteX0" fmla="*/ 0 w 736270"/>
                    <a:gd name="connsiteY0" fmla="*/ 488867 h 512618"/>
                    <a:gd name="connsiteX1" fmla="*/ 23751 w 736270"/>
                    <a:gd name="connsiteY1" fmla="*/ 298862 h 512618"/>
                    <a:gd name="connsiteX2" fmla="*/ 35626 w 736270"/>
                    <a:gd name="connsiteY2" fmla="*/ 227610 h 512618"/>
                    <a:gd name="connsiteX3" fmla="*/ 11876 w 736270"/>
                    <a:gd name="connsiteY3" fmla="*/ 120732 h 512618"/>
                    <a:gd name="connsiteX4" fmla="*/ 95003 w 736270"/>
                    <a:gd name="connsiteY4" fmla="*/ 37605 h 512618"/>
                    <a:gd name="connsiteX5" fmla="*/ 166255 w 736270"/>
                    <a:gd name="connsiteY5" fmla="*/ 13854 h 512618"/>
                    <a:gd name="connsiteX6" fmla="*/ 261257 w 736270"/>
                    <a:gd name="connsiteY6" fmla="*/ 25730 h 512618"/>
                    <a:gd name="connsiteX7" fmla="*/ 368135 w 736270"/>
                    <a:gd name="connsiteY7" fmla="*/ 37605 h 512618"/>
                    <a:gd name="connsiteX8" fmla="*/ 403761 w 736270"/>
                    <a:gd name="connsiteY8" fmla="*/ 37605 h 512618"/>
                    <a:gd name="connsiteX9" fmla="*/ 581891 w 736270"/>
                    <a:gd name="connsiteY9" fmla="*/ 13854 h 512618"/>
                    <a:gd name="connsiteX10" fmla="*/ 676894 w 736270"/>
                    <a:gd name="connsiteY10" fmla="*/ 1979 h 512618"/>
                    <a:gd name="connsiteX11" fmla="*/ 736270 w 736270"/>
                    <a:gd name="connsiteY11" fmla="*/ 1979 h 512618"/>
                    <a:gd name="connsiteX12" fmla="*/ 736270 w 736270"/>
                    <a:gd name="connsiteY12" fmla="*/ 1979 h 512618"/>
                    <a:gd name="connsiteX13" fmla="*/ 712520 w 736270"/>
                    <a:gd name="connsiteY13" fmla="*/ 49480 h 512618"/>
                    <a:gd name="connsiteX14" fmla="*/ 653143 w 736270"/>
                    <a:gd name="connsiteY14" fmla="*/ 108857 h 512618"/>
                    <a:gd name="connsiteX15" fmla="*/ 593767 w 736270"/>
                    <a:gd name="connsiteY15" fmla="*/ 144483 h 512618"/>
                    <a:gd name="connsiteX16" fmla="*/ 546265 w 736270"/>
                    <a:gd name="connsiteY16" fmla="*/ 227610 h 512618"/>
                    <a:gd name="connsiteX17" fmla="*/ 439387 w 736270"/>
                    <a:gd name="connsiteY17" fmla="*/ 322613 h 512618"/>
                    <a:gd name="connsiteX18" fmla="*/ 356260 w 736270"/>
                    <a:gd name="connsiteY18" fmla="*/ 334488 h 512618"/>
                    <a:gd name="connsiteX19" fmla="*/ 249382 w 736270"/>
                    <a:gd name="connsiteY19" fmla="*/ 346363 h 512618"/>
                    <a:gd name="connsiteX20" fmla="*/ 106878 w 736270"/>
                    <a:gd name="connsiteY20" fmla="*/ 370114 h 512618"/>
                    <a:gd name="connsiteX21" fmla="*/ 23751 w 736270"/>
                    <a:gd name="connsiteY21" fmla="*/ 441366 h 512618"/>
                    <a:gd name="connsiteX22" fmla="*/ 0 w 736270"/>
                    <a:gd name="connsiteY22" fmla="*/ 488867 h 5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6270" h="512618">
                      <a:moveTo>
                        <a:pt x="0" y="488867"/>
                      </a:moveTo>
                      <a:cubicBezTo>
                        <a:pt x="0" y="465116"/>
                        <a:pt x="17813" y="342405"/>
                        <a:pt x="23751" y="298862"/>
                      </a:cubicBezTo>
                      <a:cubicBezTo>
                        <a:pt x="29689" y="255319"/>
                        <a:pt x="37605" y="257298"/>
                        <a:pt x="35626" y="227610"/>
                      </a:cubicBezTo>
                      <a:cubicBezTo>
                        <a:pt x="33647" y="197922"/>
                        <a:pt x="1980" y="152400"/>
                        <a:pt x="11876" y="120732"/>
                      </a:cubicBezTo>
                      <a:cubicBezTo>
                        <a:pt x="21772" y="89065"/>
                        <a:pt x="69273" y="55418"/>
                        <a:pt x="95003" y="37605"/>
                      </a:cubicBezTo>
                      <a:cubicBezTo>
                        <a:pt x="120733" y="19792"/>
                        <a:pt x="138546" y="15833"/>
                        <a:pt x="166255" y="13854"/>
                      </a:cubicBezTo>
                      <a:cubicBezTo>
                        <a:pt x="193964" y="11875"/>
                        <a:pt x="261257" y="25730"/>
                        <a:pt x="261257" y="25730"/>
                      </a:cubicBezTo>
                      <a:lnTo>
                        <a:pt x="368135" y="37605"/>
                      </a:lnTo>
                      <a:cubicBezTo>
                        <a:pt x="391886" y="39584"/>
                        <a:pt x="368135" y="41563"/>
                        <a:pt x="403761" y="37605"/>
                      </a:cubicBezTo>
                      <a:cubicBezTo>
                        <a:pt x="439387" y="33647"/>
                        <a:pt x="581891" y="13854"/>
                        <a:pt x="581891" y="13854"/>
                      </a:cubicBezTo>
                      <a:cubicBezTo>
                        <a:pt x="627413" y="7916"/>
                        <a:pt x="651164" y="3958"/>
                        <a:pt x="676894" y="1979"/>
                      </a:cubicBezTo>
                      <a:cubicBezTo>
                        <a:pt x="702624" y="0"/>
                        <a:pt x="736270" y="1979"/>
                        <a:pt x="736270" y="1979"/>
                      </a:cubicBezTo>
                      <a:lnTo>
                        <a:pt x="736270" y="1979"/>
                      </a:lnTo>
                      <a:cubicBezTo>
                        <a:pt x="732312" y="9896"/>
                        <a:pt x="726375" y="31667"/>
                        <a:pt x="712520" y="49480"/>
                      </a:cubicBezTo>
                      <a:cubicBezTo>
                        <a:pt x="698666" y="67293"/>
                        <a:pt x="672935" y="93023"/>
                        <a:pt x="653143" y="108857"/>
                      </a:cubicBezTo>
                      <a:cubicBezTo>
                        <a:pt x="633351" y="124691"/>
                        <a:pt x="611580" y="124691"/>
                        <a:pt x="593767" y="144483"/>
                      </a:cubicBezTo>
                      <a:cubicBezTo>
                        <a:pt x="575954" y="164275"/>
                        <a:pt x="571995" y="197922"/>
                        <a:pt x="546265" y="227610"/>
                      </a:cubicBezTo>
                      <a:cubicBezTo>
                        <a:pt x="520535" y="257298"/>
                        <a:pt x="471054" y="304800"/>
                        <a:pt x="439387" y="322613"/>
                      </a:cubicBezTo>
                      <a:cubicBezTo>
                        <a:pt x="407720" y="340426"/>
                        <a:pt x="387928" y="330530"/>
                        <a:pt x="356260" y="334488"/>
                      </a:cubicBezTo>
                      <a:cubicBezTo>
                        <a:pt x="324593" y="338446"/>
                        <a:pt x="290946" y="340425"/>
                        <a:pt x="249382" y="346363"/>
                      </a:cubicBezTo>
                      <a:cubicBezTo>
                        <a:pt x="207818" y="352301"/>
                        <a:pt x="144483" y="354280"/>
                        <a:pt x="106878" y="370114"/>
                      </a:cubicBezTo>
                      <a:cubicBezTo>
                        <a:pt x="69273" y="385948"/>
                        <a:pt x="39585" y="423553"/>
                        <a:pt x="23751" y="441366"/>
                      </a:cubicBezTo>
                      <a:cubicBezTo>
                        <a:pt x="7917" y="459179"/>
                        <a:pt x="0" y="512618"/>
                        <a:pt x="0" y="488867"/>
                      </a:cubicBezTo>
                      <a:close/>
                    </a:path>
                  </a:pathLst>
                </a:cu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63" name="フリーフォーム 262"/>
                <p:cNvSpPr/>
                <p:nvPr/>
              </p:nvSpPr>
              <p:spPr>
                <a:xfrm>
                  <a:off x="4383305" y="2924944"/>
                  <a:ext cx="380009" cy="380010"/>
                </a:xfrm>
                <a:custGeom>
                  <a:avLst/>
                  <a:gdLst>
                    <a:gd name="connsiteX0" fmla="*/ 215734 w 380009"/>
                    <a:gd name="connsiteY0" fmla="*/ 288966 h 380010"/>
                    <a:gd name="connsiteX1" fmla="*/ 168233 w 380009"/>
                    <a:gd name="connsiteY1" fmla="*/ 372093 h 380010"/>
                    <a:gd name="connsiteX2" fmla="*/ 85106 w 380009"/>
                    <a:gd name="connsiteY2" fmla="*/ 336467 h 380010"/>
                    <a:gd name="connsiteX3" fmla="*/ 49480 w 380009"/>
                    <a:gd name="connsiteY3" fmla="*/ 229589 h 380010"/>
                    <a:gd name="connsiteX4" fmla="*/ 13854 w 380009"/>
                    <a:gd name="connsiteY4" fmla="*/ 87086 h 380010"/>
                    <a:gd name="connsiteX5" fmla="*/ 13854 w 380009"/>
                    <a:gd name="connsiteY5" fmla="*/ 3958 h 380010"/>
                    <a:gd name="connsiteX6" fmla="*/ 96981 w 380009"/>
                    <a:gd name="connsiteY6" fmla="*/ 63335 h 380010"/>
                    <a:gd name="connsiteX7" fmla="*/ 144482 w 380009"/>
                    <a:gd name="connsiteY7" fmla="*/ 158337 h 380010"/>
                    <a:gd name="connsiteX8" fmla="*/ 191983 w 380009"/>
                    <a:gd name="connsiteY8" fmla="*/ 217714 h 380010"/>
                    <a:gd name="connsiteX9" fmla="*/ 251360 w 380009"/>
                    <a:gd name="connsiteY9" fmla="*/ 193963 h 380010"/>
                    <a:gd name="connsiteX10" fmla="*/ 286986 w 380009"/>
                    <a:gd name="connsiteY10" fmla="*/ 134587 h 380010"/>
                    <a:gd name="connsiteX11" fmla="*/ 310737 w 380009"/>
                    <a:gd name="connsiteY11" fmla="*/ 87086 h 380010"/>
                    <a:gd name="connsiteX12" fmla="*/ 370113 w 380009"/>
                    <a:gd name="connsiteY12" fmla="*/ 39584 h 380010"/>
                    <a:gd name="connsiteX13" fmla="*/ 370113 w 380009"/>
                    <a:gd name="connsiteY13" fmla="*/ 193963 h 380010"/>
                    <a:gd name="connsiteX14" fmla="*/ 346363 w 380009"/>
                    <a:gd name="connsiteY14" fmla="*/ 312717 h 380010"/>
                    <a:gd name="connsiteX15" fmla="*/ 275111 w 380009"/>
                    <a:gd name="connsiteY15" fmla="*/ 372093 h 380010"/>
                    <a:gd name="connsiteX16" fmla="*/ 215734 w 380009"/>
                    <a:gd name="connsiteY16" fmla="*/ 288966 h 3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009" h="380010">
                      <a:moveTo>
                        <a:pt x="215734" y="288966"/>
                      </a:moveTo>
                      <a:cubicBezTo>
                        <a:pt x="197921" y="288966"/>
                        <a:pt x="190004" y="364176"/>
                        <a:pt x="168233" y="372093"/>
                      </a:cubicBezTo>
                      <a:cubicBezTo>
                        <a:pt x="146462" y="380010"/>
                        <a:pt x="104898" y="360218"/>
                        <a:pt x="85106" y="336467"/>
                      </a:cubicBezTo>
                      <a:cubicBezTo>
                        <a:pt x="65314" y="312716"/>
                        <a:pt x="61355" y="271153"/>
                        <a:pt x="49480" y="229589"/>
                      </a:cubicBezTo>
                      <a:cubicBezTo>
                        <a:pt x="37605" y="188026"/>
                        <a:pt x="19792" y="124691"/>
                        <a:pt x="13854" y="87086"/>
                      </a:cubicBezTo>
                      <a:cubicBezTo>
                        <a:pt x="7916" y="49481"/>
                        <a:pt x="0" y="7916"/>
                        <a:pt x="13854" y="3958"/>
                      </a:cubicBezTo>
                      <a:cubicBezTo>
                        <a:pt x="27708" y="0"/>
                        <a:pt x="75210" y="37605"/>
                        <a:pt x="96981" y="63335"/>
                      </a:cubicBezTo>
                      <a:cubicBezTo>
                        <a:pt x="118752" y="89065"/>
                        <a:pt x="128648" y="132607"/>
                        <a:pt x="144482" y="158337"/>
                      </a:cubicBezTo>
                      <a:cubicBezTo>
                        <a:pt x="160316" y="184067"/>
                        <a:pt x="174170" y="211776"/>
                        <a:pt x="191983" y="217714"/>
                      </a:cubicBezTo>
                      <a:cubicBezTo>
                        <a:pt x="209796" y="223652"/>
                        <a:pt x="235526" y="207817"/>
                        <a:pt x="251360" y="193963"/>
                      </a:cubicBezTo>
                      <a:cubicBezTo>
                        <a:pt x="267194" y="180109"/>
                        <a:pt x="277090" y="152400"/>
                        <a:pt x="286986" y="134587"/>
                      </a:cubicBezTo>
                      <a:cubicBezTo>
                        <a:pt x="296882" y="116774"/>
                        <a:pt x="296883" y="102920"/>
                        <a:pt x="310737" y="87086"/>
                      </a:cubicBezTo>
                      <a:cubicBezTo>
                        <a:pt x="324591" y="71252"/>
                        <a:pt x="360217" y="21771"/>
                        <a:pt x="370113" y="39584"/>
                      </a:cubicBezTo>
                      <a:cubicBezTo>
                        <a:pt x="380009" y="57397"/>
                        <a:pt x="374071" y="148441"/>
                        <a:pt x="370113" y="193963"/>
                      </a:cubicBezTo>
                      <a:cubicBezTo>
                        <a:pt x="366155" y="239485"/>
                        <a:pt x="362197" y="283029"/>
                        <a:pt x="346363" y="312717"/>
                      </a:cubicBezTo>
                      <a:cubicBezTo>
                        <a:pt x="330529" y="342405"/>
                        <a:pt x="296882" y="372093"/>
                        <a:pt x="275111" y="372093"/>
                      </a:cubicBezTo>
                      <a:cubicBezTo>
                        <a:pt x="253340" y="372093"/>
                        <a:pt x="233547" y="288966"/>
                        <a:pt x="215734" y="288966"/>
                      </a:cubicBez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prstClr val="black"/>
                    </a:solidFill>
                  </a:endParaRPr>
                </a:p>
              </p:txBody>
            </p:sp>
            <p:sp>
              <p:nvSpPr>
                <p:cNvPr id="264" name="フリーフォーム 263"/>
                <p:cNvSpPr/>
                <p:nvPr/>
              </p:nvSpPr>
              <p:spPr>
                <a:xfrm>
                  <a:off x="4959369" y="4653136"/>
                  <a:ext cx="294903" cy="508660"/>
                </a:xfrm>
                <a:custGeom>
                  <a:avLst/>
                  <a:gdLst>
                    <a:gd name="connsiteX0" fmla="*/ 134586 w 294903"/>
                    <a:gd name="connsiteY0" fmla="*/ 9896 h 508660"/>
                    <a:gd name="connsiteX1" fmla="*/ 217713 w 294903"/>
                    <a:gd name="connsiteY1" fmla="*/ 33647 h 508660"/>
                    <a:gd name="connsiteX2" fmla="*/ 288965 w 294903"/>
                    <a:gd name="connsiteY2" fmla="*/ 176151 h 508660"/>
                    <a:gd name="connsiteX3" fmla="*/ 253339 w 294903"/>
                    <a:gd name="connsiteY3" fmla="*/ 461159 h 508660"/>
                    <a:gd name="connsiteX4" fmla="*/ 39584 w 294903"/>
                    <a:gd name="connsiteY4" fmla="*/ 461159 h 508660"/>
                    <a:gd name="connsiteX5" fmla="*/ 15833 w 294903"/>
                    <a:gd name="connsiteY5" fmla="*/ 389907 h 508660"/>
                    <a:gd name="connsiteX6" fmla="*/ 87085 w 294903"/>
                    <a:gd name="connsiteY6" fmla="*/ 342406 h 508660"/>
                    <a:gd name="connsiteX7" fmla="*/ 134586 w 294903"/>
                    <a:gd name="connsiteY7" fmla="*/ 283029 h 508660"/>
                    <a:gd name="connsiteX8" fmla="*/ 87085 w 294903"/>
                    <a:gd name="connsiteY8" fmla="*/ 211777 h 508660"/>
                    <a:gd name="connsiteX9" fmla="*/ 27708 w 294903"/>
                    <a:gd name="connsiteY9" fmla="*/ 93024 h 508660"/>
                    <a:gd name="connsiteX10" fmla="*/ 134586 w 294903"/>
                    <a:gd name="connsiteY10" fmla="*/ 9896 h 5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903" h="508660">
                      <a:moveTo>
                        <a:pt x="134586" y="9896"/>
                      </a:moveTo>
                      <a:cubicBezTo>
                        <a:pt x="166254" y="0"/>
                        <a:pt x="191983" y="5938"/>
                        <a:pt x="217713" y="33647"/>
                      </a:cubicBezTo>
                      <a:cubicBezTo>
                        <a:pt x="243443" y="61356"/>
                        <a:pt x="283027" y="104899"/>
                        <a:pt x="288965" y="176151"/>
                      </a:cubicBezTo>
                      <a:cubicBezTo>
                        <a:pt x="294903" y="247403"/>
                        <a:pt x="294903" y="413658"/>
                        <a:pt x="253339" y="461159"/>
                      </a:cubicBezTo>
                      <a:cubicBezTo>
                        <a:pt x="211775" y="508660"/>
                        <a:pt x="79168" y="473034"/>
                        <a:pt x="39584" y="461159"/>
                      </a:cubicBezTo>
                      <a:cubicBezTo>
                        <a:pt x="0" y="449284"/>
                        <a:pt x="7916" y="409699"/>
                        <a:pt x="15833" y="389907"/>
                      </a:cubicBezTo>
                      <a:cubicBezTo>
                        <a:pt x="23750" y="370115"/>
                        <a:pt x="67293" y="360219"/>
                        <a:pt x="87085" y="342406"/>
                      </a:cubicBezTo>
                      <a:cubicBezTo>
                        <a:pt x="106877" y="324593"/>
                        <a:pt x="134586" y="304800"/>
                        <a:pt x="134586" y="283029"/>
                      </a:cubicBezTo>
                      <a:cubicBezTo>
                        <a:pt x="134586" y="261258"/>
                        <a:pt x="104898" y="243444"/>
                        <a:pt x="87085" y="211777"/>
                      </a:cubicBezTo>
                      <a:cubicBezTo>
                        <a:pt x="69272" y="180110"/>
                        <a:pt x="27708" y="124691"/>
                        <a:pt x="27708" y="93024"/>
                      </a:cubicBezTo>
                      <a:cubicBezTo>
                        <a:pt x="27708" y="61357"/>
                        <a:pt x="102919" y="19792"/>
                        <a:pt x="134586" y="9896"/>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65" name="フリーフォーム 264"/>
                <p:cNvSpPr/>
                <p:nvPr/>
              </p:nvSpPr>
              <p:spPr>
                <a:xfrm>
                  <a:off x="3663225" y="3356992"/>
                  <a:ext cx="583869" cy="653143"/>
                </a:xfrm>
                <a:custGeom>
                  <a:avLst/>
                  <a:gdLst>
                    <a:gd name="connsiteX0" fmla="*/ 562098 w 583869"/>
                    <a:gd name="connsiteY0" fmla="*/ 19792 h 653143"/>
                    <a:gd name="connsiteX1" fmla="*/ 336467 w 583869"/>
                    <a:gd name="connsiteY1" fmla="*/ 19792 h 653143"/>
                    <a:gd name="connsiteX2" fmla="*/ 134587 w 583869"/>
                    <a:gd name="connsiteY2" fmla="*/ 79168 h 653143"/>
                    <a:gd name="connsiteX3" fmla="*/ 3958 w 583869"/>
                    <a:gd name="connsiteY3" fmla="*/ 138545 h 653143"/>
                    <a:gd name="connsiteX4" fmla="*/ 110836 w 583869"/>
                    <a:gd name="connsiteY4" fmla="*/ 197921 h 653143"/>
                    <a:gd name="connsiteX5" fmla="*/ 146462 w 583869"/>
                    <a:gd name="connsiteY5" fmla="*/ 352301 h 653143"/>
                    <a:gd name="connsiteX6" fmla="*/ 122711 w 583869"/>
                    <a:gd name="connsiteY6" fmla="*/ 423553 h 653143"/>
                    <a:gd name="connsiteX7" fmla="*/ 193963 w 583869"/>
                    <a:gd name="connsiteY7" fmla="*/ 577932 h 653143"/>
                    <a:gd name="connsiteX8" fmla="*/ 241465 w 583869"/>
                    <a:gd name="connsiteY8" fmla="*/ 613558 h 653143"/>
                    <a:gd name="connsiteX9" fmla="*/ 336467 w 583869"/>
                    <a:gd name="connsiteY9" fmla="*/ 340425 h 653143"/>
                    <a:gd name="connsiteX10" fmla="*/ 467096 w 583869"/>
                    <a:gd name="connsiteY10" fmla="*/ 138545 h 653143"/>
                    <a:gd name="connsiteX11" fmla="*/ 562098 w 583869"/>
                    <a:gd name="connsiteY11" fmla="*/ 19792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869" h="653143">
                      <a:moveTo>
                        <a:pt x="562098" y="19792"/>
                      </a:moveTo>
                      <a:cubicBezTo>
                        <a:pt x="540327" y="0"/>
                        <a:pt x="407719" y="9896"/>
                        <a:pt x="336467" y="19792"/>
                      </a:cubicBezTo>
                      <a:cubicBezTo>
                        <a:pt x="265215" y="29688"/>
                        <a:pt x="190005" y="59376"/>
                        <a:pt x="134587" y="79168"/>
                      </a:cubicBezTo>
                      <a:cubicBezTo>
                        <a:pt x="79169" y="98960"/>
                        <a:pt x="7916" y="118753"/>
                        <a:pt x="3958" y="138545"/>
                      </a:cubicBezTo>
                      <a:cubicBezTo>
                        <a:pt x="0" y="158337"/>
                        <a:pt x="87085" y="162295"/>
                        <a:pt x="110836" y="197921"/>
                      </a:cubicBezTo>
                      <a:cubicBezTo>
                        <a:pt x="134587" y="233547"/>
                        <a:pt x="144483" y="314696"/>
                        <a:pt x="146462" y="352301"/>
                      </a:cubicBezTo>
                      <a:cubicBezTo>
                        <a:pt x="148441" y="389906"/>
                        <a:pt x="114794" y="385948"/>
                        <a:pt x="122711" y="423553"/>
                      </a:cubicBezTo>
                      <a:cubicBezTo>
                        <a:pt x="130628" y="461158"/>
                        <a:pt x="174171" y="546265"/>
                        <a:pt x="193963" y="577932"/>
                      </a:cubicBezTo>
                      <a:cubicBezTo>
                        <a:pt x="213755" y="609599"/>
                        <a:pt x="217714" y="653143"/>
                        <a:pt x="241465" y="613558"/>
                      </a:cubicBezTo>
                      <a:cubicBezTo>
                        <a:pt x="265216" y="573974"/>
                        <a:pt x="298862" y="419594"/>
                        <a:pt x="336467" y="340425"/>
                      </a:cubicBezTo>
                      <a:cubicBezTo>
                        <a:pt x="374072" y="261256"/>
                        <a:pt x="431470" y="188026"/>
                        <a:pt x="467096" y="138545"/>
                      </a:cubicBezTo>
                      <a:cubicBezTo>
                        <a:pt x="502722" y="89065"/>
                        <a:pt x="583869" y="39584"/>
                        <a:pt x="562098" y="19792"/>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prstClr val="black"/>
                    </a:solidFill>
                  </a:endParaRPr>
                </a:p>
              </p:txBody>
            </p:sp>
            <p:sp>
              <p:nvSpPr>
                <p:cNvPr id="266" name="フリーフォーム 265"/>
                <p:cNvSpPr/>
                <p:nvPr/>
              </p:nvSpPr>
              <p:spPr>
                <a:xfrm>
                  <a:off x="3807241" y="3356992"/>
                  <a:ext cx="589808" cy="1326078"/>
                </a:xfrm>
                <a:custGeom>
                  <a:avLst/>
                  <a:gdLst>
                    <a:gd name="connsiteX0" fmla="*/ 583870 w 589808"/>
                    <a:gd name="connsiteY0" fmla="*/ 263236 h 1326078"/>
                    <a:gd name="connsiteX1" fmla="*/ 583870 w 589808"/>
                    <a:gd name="connsiteY1" fmla="*/ 96981 h 1326078"/>
                    <a:gd name="connsiteX2" fmla="*/ 548244 w 589808"/>
                    <a:gd name="connsiteY2" fmla="*/ 25730 h 1326078"/>
                    <a:gd name="connsiteX3" fmla="*/ 488867 w 589808"/>
                    <a:gd name="connsiteY3" fmla="*/ 1979 h 1326078"/>
                    <a:gd name="connsiteX4" fmla="*/ 358239 w 589808"/>
                    <a:gd name="connsiteY4" fmla="*/ 37605 h 1326078"/>
                    <a:gd name="connsiteX5" fmla="*/ 275111 w 589808"/>
                    <a:gd name="connsiteY5" fmla="*/ 120732 h 1326078"/>
                    <a:gd name="connsiteX6" fmla="*/ 132608 w 589808"/>
                    <a:gd name="connsiteY6" fmla="*/ 286987 h 1326078"/>
                    <a:gd name="connsiteX7" fmla="*/ 49480 w 589808"/>
                    <a:gd name="connsiteY7" fmla="*/ 536369 h 1326078"/>
                    <a:gd name="connsiteX8" fmla="*/ 1979 w 589808"/>
                    <a:gd name="connsiteY8" fmla="*/ 868878 h 1326078"/>
                    <a:gd name="connsiteX9" fmla="*/ 37605 w 589808"/>
                    <a:gd name="connsiteY9" fmla="*/ 1189511 h 1326078"/>
                    <a:gd name="connsiteX10" fmla="*/ 37605 w 589808"/>
                    <a:gd name="connsiteY10" fmla="*/ 1308265 h 1326078"/>
                    <a:gd name="connsiteX11" fmla="*/ 73231 w 589808"/>
                    <a:gd name="connsiteY11" fmla="*/ 1296389 h 1326078"/>
                    <a:gd name="connsiteX12" fmla="*/ 203859 w 589808"/>
                    <a:gd name="connsiteY12" fmla="*/ 1177636 h 1326078"/>
                    <a:gd name="connsiteX13" fmla="*/ 310737 w 589808"/>
                    <a:gd name="connsiteY13" fmla="*/ 1130135 h 1326078"/>
                    <a:gd name="connsiteX14" fmla="*/ 441366 w 589808"/>
                    <a:gd name="connsiteY14" fmla="*/ 1118259 h 1326078"/>
                    <a:gd name="connsiteX15" fmla="*/ 548244 w 589808"/>
                    <a:gd name="connsiteY15" fmla="*/ 1094509 h 1326078"/>
                    <a:gd name="connsiteX16" fmla="*/ 560119 w 589808"/>
                    <a:gd name="connsiteY16" fmla="*/ 1058883 h 1326078"/>
                    <a:gd name="connsiteX17" fmla="*/ 524493 w 589808"/>
                    <a:gd name="connsiteY17" fmla="*/ 857002 h 1326078"/>
                    <a:gd name="connsiteX18" fmla="*/ 536369 w 589808"/>
                    <a:gd name="connsiteY18" fmla="*/ 666997 h 1326078"/>
                    <a:gd name="connsiteX19" fmla="*/ 548244 w 589808"/>
                    <a:gd name="connsiteY19" fmla="*/ 512618 h 1326078"/>
                    <a:gd name="connsiteX20" fmla="*/ 560119 w 589808"/>
                    <a:gd name="connsiteY20" fmla="*/ 358239 h 1326078"/>
                    <a:gd name="connsiteX21" fmla="*/ 583870 w 589808"/>
                    <a:gd name="connsiteY21" fmla="*/ 263236 h 13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9808" h="1326078">
                      <a:moveTo>
                        <a:pt x="583870" y="263236"/>
                      </a:moveTo>
                      <a:cubicBezTo>
                        <a:pt x="587828" y="219693"/>
                        <a:pt x="589808" y="136565"/>
                        <a:pt x="583870" y="96981"/>
                      </a:cubicBezTo>
                      <a:cubicBezTo>
                        <a:pt x="577932" y="57397"/>
                        <a:pt x="564078" y="41564"/>
                        <a:pt x="548244" y="25730"/>
                      </a:cubicBezTo>
                      <a:cubicBezTo>
                        <a:pt x="532410" y="9896"/>
                        <a:pt x="520535" y="0"/>
                        <a:pt x="488867" y="1979"/>
                      </a:cubicBezTo>
                      <a:cubicBezTo>
                        <a:pt x="457200" y="3958"/>
                        <a:pt x="393865" y="17813"/>
                        <a:pt x="358239" y="37605"/>
                      </a:cubicBezTo>
                      <a:cubicBezTo>
                        <a:pt x="322613" y="57397"/>
                        <a:pt x="312716" y="79168"/>
                        <a:pt x="275111" y="120732"/>
                      </a:cubicBezTo>
                      <a:cubicBezTo>
                        <a:pt x="237506" y="162296"/>
                        <a:pt x="170213" y="217714"/>
                        <a:pt x="132608" y="286987"/>
                      </a:cubicBezTo>
                      <a:cubicBezTo>
                        <a:pt x="95003" y="356260"/>
                        <a:pt x="71252" y="439387"/>
                        <a:pt x="49480" y="536369"/>
                      </a:cubicBezTo>
                      <a:cubicBezTo>
                        <a:pt x="27709" y="633351"/>
                        <a:pt x="3958" y="760021"/>
                        <a:pt x="1979" y="868878"/>
                      </a:cubicBezTo>
                      <a:cubicBezTo>
                        <a:pt x="0" y="977735"/>
                        <a:pt x="31667" y="1116280"/>
                        <a:pt x="37605" y="1189511"/>
                      </a:cubicBezTo>
                      <a:cubicBezTo>
                        <a:pt x="43543" y="1262742"/>
                        <a:pt x="31667" y="1290452"/>
                        <a:pt x="37605" y="1308265"/>
                      </a:cubicBezTo>
                      <a:cubicBezTo>
                        <a:pt x="43543" y="1326078"/>
                        <a:pt x="45522" y="1318161"/>
                        <a:pt x="73231" y="1296389"/>
                      </a:cubicBezTo>
                      <a:cubicBezTo>
                        <a:pt x="100940" y="1274618"/>
                        <a:pt x="164275" y="1205345"/>
                        <a:pt x="203859" y="1177636"/>
                      </a:cubicBezTo>
                      <a:cubicBezTo>
                        <a:pt x="243443" y="1149927"/>
                        <a:pt x="271153" y="1140031"/>
                        <a:pt x="310737" y="1130135"/>
                      </a:cubicBezTo>
                      <a:cubicBezTo>
                        <a:pt x="350321" y="1120239"/>
                        <a:pt x="401781" y="1124197"/>
                        <a:pt x="441366" y="1118259"/>
                      </a:cubicBezTo>
                      <a:cubicBezTo>
                        <a:pt x="480951" y="1112321"/>
                        <a:pt x="528452" y="1104405"/>
                        <a:pt x="548244" y="1094509"/>
                      </a:cubicBezTo>
                      <a:cubicBezTo>
                        <a:pt x="568036" y="1084613"/>
                        <a:pt x="564077" y="1098467"/>
                        <a:pt x="560119" y="1058883"/>
                      </a:cubicBezTo>
                      <a:cubicBezTo>
                        <a:pt x="556161" y="1019299"/>
                        <a:pt x="528451" y="922316"/>
                        <a:pt x="524493" y="857002"/>
                      </a:cubicBezTo>
                      <a:cubicBezTo>
                        <a:pt x="520535" y="791688"/>
                        <a:pt x="532411" y="724394"/>
                        <a:pt x="536369" y="666997"/>
                      </a:cubicBezTo>
                      <a:cubicBezTo>
                        <a:pt x="540327" y="609600"/>
                        <a:pt x="548244" y="512618"/>
                        <a:pt x="548244" y="512618"/>
                      </a:cubicBezTo>
                      <a:cubicBezTo>
                        <a:pt x="552202" y="461158"/>
                        <a:pt x="554181" y="397824"/>
                        <a:pt x="560119" y="358239"/>
                      </a:cubicBezTo>
                      <a:cubicBezTo>
                        <a:pt x="566057" y="318654"/>
                        <a:pt x="579912" y="306779"/>
                        <a:pt x="583870" y="263236"/>
                      </a:cubicBezTo>
                      <a:close/>
                    </a:path>
                  </a:pathLst>
                </a:cu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67" name="フリーフォーム 266"/>
                <p:cNvSpPr/>
                <p:nvPr/>
              </p:nvSpPr>
              <p:spPr>
                <a:xfrm flipH="1">
                  <a:off x="4959369" y="3356992"/>
                  <a:ext cx="583869" cy="653143"/>
                </a:xfrm>
                <a:custGeom>
                  <a:avLst/>
                  <a:gdLst>
                    <a:gd name="connsiteX0" fmla="*/ 562098 w 583869"/>
                    <a:gd name="connsiteY0" fmla="*/ 19792 h 653143"/>
                    <a:gd name="connsiteX1" fmla="*/ 336467 w 583869"/>
                    <a:gd name="connsiteY1" fmla="*/ 19792 h 653143"/>
                    <a:gd name="connsiteX2" fmla="*/ 134587 w 583869"/>
                    <a:gd name="connsiteY2" fmla="*/ 79168 h 653143"/>
                    <a:gd name="connsiteX3" fmla="*/ 3958 w 583869"/>
                    <a:gd name="connsiteY3" fmla="*/ 138545 h 653143"/>
                    <a:gd name="connsiteX4" fmla="*/ 110836 w 583869"/>
                    <a:gd name="connsiteY4" fmla="*/ 197921 h 653143"/>
                    <a:gd name="connsiteX5" fmla="*/ 146462 w 583869"/>
                    <a:gd name="connsiteY5" fmla="*/ 352301 h 653143"/>
                    <a:gd name="connsiteX6" fmla="*/ 122711 w 583869"/>
                    <a:gd name="connsiteY6" fmla="*/ 423553 h 653143"/>
                    <a:gd name="connsiteX7" fmla="*/ 193963 w 583869"/>
                    <a:gd name="connsiteY7" fmla="*/ 577932 h 653143"/>
                    <a:gd name="connsiteX8" fmla="*/ 241465 w 583869"/>
                    <a:gd name="connsiteY8" fmla="*/ 613558 h 653143"/>
                    <a:gd name="connsiteX9" fmla="*/ 336467 w 583869"/>
                    <a:gd name="connsiteY9" fmla="*/ 340425 h 653143"/>
                    <a:gd name="connsiteX10" fmla="*/ 467096 w 583869"/>
                    <a:gd name="connsiteY10" fmla="*/ 138545 h 653143"/>
                    <a:gd name="connsiteX11" fmla="*/ 562098 w 583869"/>
                    <a:gd name="connsiteY11" fmla="*/ 19792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869" h="653143">
                      <a:moveTo>
                        <a:pt x="562098" y="19792"/>
                      </a:moveTo>
                      <a:cubicBezTo>
                        <a:pt x="540327" y="0"/>
                        <a:pt x="407719" y="9896"/>
                        <a:pt x="336467" y="19792"/>
                      </a:cubicBezTo>
                      <a:cubicBezTo>
                        <a:pt x="265215" y="29688"/>
                        <a:pt x="190005" y="59376"/>
                        <a:pt x="134587" y="79168"/>
                      </a:cubicBezTo>
                      <a:cubicBezTo>
                        <a:pt x="79169" y="98960"/>
                        <a:pt x="7916" y="118753"/>
                        <a:pt x="3958" y="138545"/>
                      </a:cubicBezTo>
                      <a:cubicBezTo>
                        <a:pt x="0" y="158337"/>
                        <a:pt x="87085" y="162295"/>
                        <a:pt x="110836" y="197921"/>
                      </a:cubicBezTo>
                      <a:cubicBezTo>
                        <a:pt x="134587" y="233547"/>
                        <a:pt x="144483" y="314696"/>
                        <a:pt x="146462" y="352301"/>
                      </a:cubicBezTo>
                      <a:cubicBezTo>
                        <a:pt x="148441" y="389906"/>
                        <a:pt x="114794" y="385948"/>
                        <a:pt x="122711" y="423553"/>
                      </a:cubicBezTo>
                      <a:cubicBezTo>
                        <a:pt x="130628" y="461158"/>
                        <a:pt x="174171" y="546265"/>
                        <a:pt x="193963" y="577932"/>
                      </a:cubicBezTo>
                      <a:cubicBezTo>
                        <a:pt x="213755" y="609599"/>
                        <a:pt x="217714" y="653143"/>
                        <a:pt x="241465" y="613558"/>
                      </a:cubicBezTo>
                      <a:cubicBezTo>
                        <a:pt x="265216" y="573974"/>
                        <a:pt x="298862" y="419594"/>
                        <a:pt x="336467" y="340425"/>
                      </a:cubicBezTo>
                      <a:cubicBezTo>
                        <a:pt x="374072" y="261256"/>
                        <a:pt x="431470" y="188026"/>
                        <a:pt x="467096" y="138545"/>
                      </a:cubicBezTo>
                      <a:cubicBezTo>
                        <a:pt x="502722" y="89065"/>
                        <a:pt x="583869" y="39584"/>
                        <a:pt x="562098" y="19792"/>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prstClr val="black"/>
                    </a:solidFill>
                  </a:endParaRPr>
                </a:p>
              </p:txBody>
            </p:sp>
            <p:sp>
              <p:nvSpPr>
                <p:cNvPr id="268" name="フリーフォーム 267"/>
                <p:cNvSpPr/>
                <p:nvPr/>
              </p:nvSpPr>
              <p:spPr>
                <a:xfrm flipH="1">
                  <a:off x="4815353" y="3356992"/>
                  <a:ext cx="589808" cy="1326078"/>
                </a:xfrm>
                <a:custGeom>
                  <a:avLst/>
                  <a:gdLst>
                    <a:gd name="connsiteX0" fmla="*/ 583870 w 589808"/>
                    <a:gd name="connsiteY0" fmla="*/ 263236 h 1326078"/>
                    <a:gd name="connsiteX1" fmla="*/ 583870 w 589808"/>
                    <a:gd name="connsiteY1" fmla="*/ 96981 h 1326078"/>
                    <a:gd name="connsiteX2" fmla="*/ 548244 w 589808"/>
                    <a:gd name="connsiteY2" fmla="*/ 25730 h 1326078"/>
                    <a:gd name="connsiteX3" fmla="*/ 488867 w 589808"/>
                    <a:gd name="connsiteY3" fmla="*/ 1979 h 1326078"/>
                    <a:gd name="connsiteX4" fmla="*/ 358239 w 589808"/>
                    <a:gd name="connsiteY4" fmla="*/ 37605 h 1326078"/>
                    <a:gd name="connsiteX5" fmla="*/ 275111 w 589808"/>
                    <a:gd name="connsiteY5" fmla="*/ 120732 h 1326078"/>
                    <a:gd name="connsiteX6" fmla="*/ 132608 w 589808"/>
                    <a:gd name="connsiteY6" fmla="*/ 286987 h 1326078"/>
                    <a:gd name="connsiteX7" fmla="*/ 49480 w 589808"/>
                    <a:gd name="connsiteY7" fmla="*/ 536369 h 1326078"/>
                    <a:gd name="connsiteX8" fmla="*/ 1979 w 589808"/>
                    <a:gd name="connsiteY8" fmla="*/ 868878 h 1326078"/>
                    <a:gd name="connsiteX9" fmla="*/ 37605 w 589808"/>
                    <a:gd name="connsiteY9" fmla="*/ 1189511 h 1326078"/>
                    <a:gd name="connsiteX10" fmla="*/ 37605 w 589808"/>
                    <a:gd name="connsiteY10" fmla="*/ 1308265 h 1326078"/>
                    <a:gd name="connsiteX11" fmla="*/ 73231 w 589808"/>
                    <a:gd name="connsiteY11" fmla="*/ 1296389 h 1326078"/>
                    <a:gd name="connsiteX12" fmla="*/ 203859 w 589808"/>
                    <a:gd name="connsiteY12" fmla="*/ 1177636 h 1326078"/>
                    <a:gd name="connsiteX13" fmla="*/ 310737 w 589808"/>
                    <a:gd name="connsiteY13" fmla="*/ 1130135 h 1326078"/>
                    <a:gd name="connsiteX14" fmla="*/ 441366 w 589808"/>
                    <a:gd name="connsiteY14" fmla="*/ 1118259 h 1326078"/>
                    <a:gd name="connsiteX15" fmla="*/ 548244 w 589808"/>
                    <a:gd name="connsiteY15" fmla="*/ 1094509 h 1326078"/>
                    <a:gd name="connsiteX16" fmla="*/ 560119 w 589808"/>
                    <a:gd name="connsiteY16" fmla="*/ 1058883 h 1326078"/>
                    <a:gd name="connsiteX17" fmla="*/ 524493 w 589808"/>
                    <a:gd name="connsiteY17" fmla="*/ 857002 h 1326078"/>
                    <a:gd name="connsiteX18" fmla="*/ 536369 w 589808"/>
                    <a:gd name="connsiteY18" fmla="*/ 666997 h 1326078"/>
                    <a:gd name="connsiteX19" fmla="*/ 548244 w 589808"/>
                    <a:gd name="connsiteY19" fmla="*/ 512618 h 1326078"/>
                    <a:gd name="connsiteX20" fmla="*/ 560119 w 589808"/>
                    <a:gd name="connsiteY20" fmla="*/ 358239 h 1326078"/>
                    <a:gd name="connsiteX21" fmla="*/ 583870 w 589808"/>
                    <a:gd name="connsiteY21" fmla="*/ 263236 h 13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9808" h="1326078">
                      <a:moveTo>
                        <a:pt x="583870" y="263236"/>
                      </a:moveTo>
                      <a:cubicBezTo>
                        <a:pt x="587828" y="219693"/>
                        <a:pt x="589808" y="136565"/>
                        <a:pt x="583870" y="96981"/>
                      </a:cubicBezTo>
                      <a:cubicBezTo>
                        <a:pt x="577932" y="57397"/>
                        <a:pt x="564078" y="41564"/>
                        <a:pt x="548244" y="25730"/>
                      </a:cubicBezTo>
                      <a:cubicBezTo>
                        <a:pt x="532410" y="9896"/>
                        <a:pt x="520535" y="0"/>
                        <a:pt x="488867" y="1979"/>
                      </a:cubicBezTo>
                      <a:cubicBezTo>
                        <a:pt x="457200" y="3958"/>
                        <a:pt x="393865" y="17813"/>
                        <a:pt x="358239" y="37605"/>
                      </a:cubicBezTo>
                      <a:cubicBezTo>
                        <a:pt x="322613" y="57397"/>
                        <a:pt x="312716" y="79168"/>
                        <a:pt x="275111" y="120732"/>
                      </a:cubicBezTo>
                      <a:cubicBezTo>
                        <a:pt x="237506" y="162296"/>
                        <a:pt x="170213" y="217714"/>
                        <a:pt x="132608" y="286987"/>
                      </a:cubicBezTo>
                      <a:cubicBezTo>
                        <a:pt x="95003" y="356260"/>
                        <a:pt x="71252" y="439387"/>
                        <a:pt x="49480" y="536369"/>
                      </a:cubicBezTo>
                      <a:cubicBezTo>
                        <a:pt x="27709" y="633351"/>
                        <a:pt x="3958" y="760021"/>
                        <a:pt x="1979" y="868878"/>
                      </a:cubicBezTo>
                      <a:cubicBezTo>
                        <a:pt x="0" y="977735"/>
                        <a:pt x="31667" y="1116280"/>
                        <a:pt x="37605" y="1189511"/>
                      </a:cubicBezTo>
                      <a:cubicBezTo>
                        <a:pt x="43543" y="1262742"/>
                        <a:pt x="31667" y="1290452"/>
                        <a:pt x="37605" y="1308265"/>
                      </a:cubicBezTo>
                      <a:cubicBezTo>
                        <a:pt x="43543" y="1326078"/>
                        <a:pt x="45522" y="1318161"/>
                        <a:pt x="73231" y="1296389"/>
                      </a:cubicBezTo>
                      <a:cubicBezTo>
                        <a:pt x="100940" y="1274618"/>
                        <a:pt x="164275" y="1205345"/>
                        <a:pt x="203859" y="1177636"/>
                      </a:cubicBezTo>
                      <a:cubicBezTo>
                        <a:pt x="243443" y="1149927"/>
                        <a:pt x="271153" y="1140031"/>
                        <a:pt x="310737" y="1130135"/>
                      </a:cubicBezTo>
                      <a:cubicBezTo>
                        <a:pt x="350321" y="1120239"/>
                        <a:pt x="401781" y="1124197"/>
                        <a:pt x="441366" y="1118259"/>
                      </a:cubicBezTo>
                      <a:cubicBezTo>
                        <a:pt x="480951" y="1112321"/>
                        <a:pt x="528452" y="1104405"/>
                        <a:pt x="548244" y="1094509"/>
                      </a:cubicBezTo>
                      <a:cubicBezTo>
                        <a:pt x="568036" y="1084613"/>
                        <a:pt x="564077" y="1098467"/>
                        <a:pt x="560119" y="1058883"/>
                      </a:cubicBezTo>
                      <a:cubicBezTo>
                        <a:pt x="556161" y="1019299"/>
                        <a:pt x="528451" y="922316"/>
                        <a:pt x="524493" y="857002"/>
                      </a:cubicBezTo>
                      <a:cubicBezTo>
                        <a:pt x="520535" y="791688"/>
                        <a:pt x="532411" y="724394"/>
                        <a:pt x="536369" y="666997"/>
                      </a:cubicBezTo>
                      <a:cubicBezTo>
                        <a:pt x="540327" y="609600"/>
                        <a:pt x="548244" y="512618"/>
                        <a:pt x="548244" y="512618"/>
                      </a:cubicBezTo>
                      <a:cubicBezTo>
                        <a:pt x="552202" y="461158"/>
                        <a:pt x="554181" y="397824"/>
                        <a:pt x="560119" y="358239"/>
                      </a:cubicBezTo>
                      <a:cubicBezTo>
                        <a:pt x="566057" y="318654"/>
                        <a:pt x="579912" y="306779"/>
                        <a:pt x="583870" y="263236"/>
                      </a:cubicBezTo>
                      <a:close/>
                    </a:path>
                  </a:pathLst>
                </a:cu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69" name="フリーフォーム 268"/>
                <p:cNvSpPr/>
                <p:nvPr/>
              </p:nvSpPr>
              <p:spPr>
                <a:xfrm>
                  <a:off x="3375193" y="3577485"/>
                  <a:ext cx="389906" cy="1363683"/>
                </a:xfrm>
                <a:custGeom>
                  <a:avLst/>
                  <a:gdLst>
                    <a:gd name="connsiteX0" fmla="*/ 273132 w 389906"/>
                    <a:gd name="connsiteY0" fmla="*/ 217714 h 1363683"/>
                    <a:gd name="connsiteX1" fmla="*/ 368135 w 389906"/>
                    <a:gd name="connsiteY1" fmla="*/ 217714 h 1363683"/>
                    <a:gd name="connsiteX2" fmla="*/ 380010 w 389906"/>
                    <a:gd name="connsiteY2" fmla="*/ 158337 h 1363683"/>
                    <a:gd name="connsiteX3" fmla="*/ 380010 w 389906"/>
                    <a:gd name="connsiteY3" fmla="*/ 87085 h 1363683"/>
                    <a:gd name="connsiteX4" fmla="*/ 320634 w 389906"/>
                    <a:gd name="connsiteY4" fmla="*/ 27709 h 1363683"/>
                    <a:gd name="connsiteX5" fmla="*/ 273132 w 389906"/>
                    <a:gd name="connsiteY5" fmla="*/ 3958 h 1363683"/>
                    <a:gd name="connsiteX6" fmla="*/ 225631 w 389906"/>
                    <a:gd name="connsiteY6" fmla="*/ 51459 h 1363683"/>
                    <a:gd name="connsiteX7" fmla="*/ 190005 w 389906"/>
                    <a:gd name="connsiteY7" fmla="*/ 51459 h 1363683"/>
                    <a:gd name="connsiteX8" fmla="*/ 118753 w 389906"/>
                    <a:gd name="connsiteY8" fmla="*/ 51459 h 1363683"/>
                    <a:gd name="connsiteX9" fmla="*/ 142504 w 389906"/>
                    <a:gd name="connsiteY9" fmla="*/ 158337 h 1363683"/>
                    <a:gd name="connsiteX10" fmla="*/ 130629 w 389906"/>
                    <a:gd name="connsiteY10" fmla="*/ 312717 h 1363683"/>
                    <a:gd name="connsiteX11" fmla="*/ 118753 w 389906"/>
                    <a:gd name="connsiteY11" fmla="*/ 562098 h 1363683"/>
                    <a:gd name="connsiteX12" fmla="*/ 106878 w 389906"/>
                    <a:gd name="connsiteY12" fmla="*/ 716478 h 1363683"/>
                    <a:gd name="connsiteX13" fmla="*/ 83127 w 389906"/>
                    <a:gd name="connsiteY13" fmla="*/ 906483 h 1363683"/>
                    <a:gd name="connsiteX14" fmla="*/ 59377 w 389906"/>
                    <a:gd name="connsiteY14" fmla="*/ 1096488 h 1363683"/>
                    <a:gd name="connsiteX15" fmla="*/ 23751 w 389906"/>
                    <a:gd name="connsiteY15" fmla="*/ 1227117 h 1363683"/>
                    <a:gd name="connsiteX16" fmla="*/ 11875 w 389906"/>
                    <a:gd name="connsiteY16" fmla="*/ 1310244 h 1363683"/>
                    <a:gd name="connsiteX17" fmla="*/ 95003 w 389906"/>
                    <a:gd name="connsiteY17" fmla="*/ 1286493 h 1363683"/>
                    <a:gd name="connsiteX18" fmla="*/ 166254 w 389906"/>
                    <a:gd name="connsiteY18" fmla="*/ 1333995 h 1363683"/>
                    <a:gd name="connsiteX19" fmla="*/ 201880 w 389906"/>
                    <a:gd name="connsiteY19" fmla="*/ 1345870 h 1363683"/>
                    <a:gd name="connsiteX20" fmla="*/ 213756 w 389906"/>
                    <a:gd name="connsiteY20" fmla="*/ 1227117 h 1363683"/>
                    <a:gd name="connsiteX21" fmla="*/ 190005 w 389906"/>
                    <a:gd name="connsiteY21" fmla="*/ 1155865 h 1363683"/>
                    <a:gd name="connsiteX22" fmla="*/ 190005 w 389906"/>
                    <a:gd name="connsiteY22" fmla="*/ 965859 h 1363683"/>
                    <a:gd name="connsiteX23" fmla="*/ 213756 w 389906"/>
                    <a:gd name="connsiteY23" fmla="*/ 847106 h 1363683"/>
                    <a:gd name="connsiteX24" fmla="*/ 225631 w 389906"/>
                    <a:gd name="connsiteY24" fmla="*/ 443345 h 1363683"/>
                    <a:gd name="connsiteX25" fmla="*/ 237506 w 389906"/>
                    <a:gd name="connsiteY25" fmla="*/ 360218 h 1363683"/>
                    <a:gd name="connsiteX26" fmla="*/ 273132 w 389906"/>
                    <a:gd name="connsiteY26" fmla="*/ 217714 h 136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9906" h="1363683">
                      <a:moveTo>
                        <a:pt x="273132" y="217714"/>
                      </a:moveTo>
                      <a:cubicBezTo>
                        <a:pt x="294904" y="193963"/>
                        <a:pt x="350322" y="227610"/>
                        <a:pt x="368135" y="217714"/>
                      </a:cubicBezTo>
                      <a:cubicBezTo>
                        <a:pt x="385948" y="207818"/>
                        <a:pt x="378031" y="180109"/>
                        <a:pt x="380010" y="158337"/>
                      </a:cubicBezTo>
                      <a:cubicBezTo>
                        <a:pt x="381989" y="136566"/>
                        <a:pt x="389906" y="108856"/>
                        <a:pt x="380010" y="87085"/>
                      </a:cubicBezTo>
                      <a:cubicBezTo>
                        <a:pt x="370114" y="65314"/>
                        <a:pt x="338447" y="41564"/>
                        <a:pt x="320634" y="27709"/>
                      </a:cubicBezTo>
                      <a:cubicBezTo>
                        <a:pt x="302821" y="13855"/>
                        <a:pt x="288966" y="0"/>
                        <a:pt x="273132" y="3958"/>
                      </a:cubicBezTo>
                      <a:cubicBezTo>
                        <a:pt x="257298" y="7916"/>
                        <a:pt x="239485" y="43542"/>
                        <a:pt x="225631" y="51459"/>
                      </a:cubicBezTo>
                      <a:cubicBezTo>
                        <a:pt x="211777" y="59376"/>
                        <a:pt x="190005" y="51459"/>
                        <a:pt x="190005" y="51459"/>
                      </a:cubicBezTo>
                      <a:cubicBezTo>
                        <a:pt x="172192" y="51459"/>
                        <a:pt x="126670" y="33646"/>
                        <a:pt x="118753" y="51459"/>
                      </a:cubicBezTo>
                      <a:cubicBezTo>
                        <a:pt x="110836" y="69272"/>
                        <a:pt x="140525" y="114794"/>
                        <a:pt x="142504" y="158337"/>
                      </a:cubicBezTo>
                      <a:cubicBezTo>
                        <a:pt x="144483" y="201880"/>
                        <a:pt x="134588" y="245424"/>
                        <a:pt x="130629" y="312717"/>
                      </a:cubicBezTo>
                      <a:cubicBezTo>
                        <a:pt x="126671" y="380011"/>
                        <a:pt x="122712" y="494805"/>
                        <a:pt x="118753" y="562098"/>
                      </a:cubicBezTo>
                      <a:cubicBezTo>
                        <a:pt x="114795" y="629392"/>
                        <a:pt x="112816" y="659080"/>
                        <a:pt x="106878" y="716478"/>
                      </a:cubicBezTo>
                      <a:cubicBezTo>
                        <a:pt x="100940" y="773876"/>
                        <a:pt x="83127" y="906483"/>
                        <a:pt x="83127" y="906483"/>
                      </a:cubicBezTo>
                      <a:cubicBezTo>
                        <a:pt x="75210" y="969818"/>
                        <a:pt x="69273" y="1043049"/>
                        <a:pt x="59377" y="1096488"/>
                      </a:cubicBezTo>
                      <a:cubicBezTo>
                        <a:pt x="49481" y="1149927"/>
                        <a:pt x="31668" y="1191491"/>
                        <a:pt x="23751" y="1227117"/>
                      </a:cubicBezTo>
                      <a:cubicBezTo>
                        <a:pt x="15834" y="1262743"/>
                        <a:pt x="0" y="1300348"/>
                        <a:pt x="11875" y="1310244"/>
                      </a:cubicBezTo>
                      <a:cubicBezTo>
                        <a:pt x="23750" y="1320140"/>
                        <a:pt x="69273" y="1282535"/>
                        <a:pt x="95003" y="1286493"/>
                      </a:cubicBezTo>
                      <a:cubicBezTo>
                        <a:pt x="120733" y="1290451"/>
                        <a:pt x="148441" y="1324099"/>
                        <a:pt x="166254" y="1333995"/>
                      </a:cubicBezTo>
                      <a:cubicBezTo>
                        <a:pt x="184067" y="1343891"/>
                        <a:pt x="193963" y="1363683"/>
                        <a:pt x="201880" y="1345870"/>
                      </a:cubicBezTo>
                      <a:cubicBezTo>
                        <a:pt x="209797" y="1328057"/>
                        <a:pt x="215735" y="1258785"/>
                        <a:pt x="213756" y="1227117"/>
                      </a:cubicBezTo>
                      <a:cubicBezTo>
                        <a:pt x="211777" y="1195450"/>
                        <a:pt x="193963" y="1199408"/>
                        <a:pt x="190005" y="1155865"/>
                      </a:cubicBezTo>
                      <a:cubicBezTo>
                        <a:pt x="186047" y="1112322"/>
                        <a:pt x="186046" y="1017319"/>
                        <a:pt x="190005" y="965859"/>
                      </a:cubicBezTo>
                      <a:cubicBezTo>
                        <a:pt x="193964" y="914399"/>
                        <a:pt x="207818" y="934192"/>
                        <a:pt x="213756" y="847106"/>
                      </a:cubicBezTo>
                      <a:cubicBezTo>
                        <a:pt x="219694" y="760020"/>
                        <a:pt x="221673" y="524493"/>
                        <a:pt x="225631" y="443345"/>
                      </a:cubicBezTo>
                      <a:cubicBezTo>
                        <a:pt x="229589" y="362197"/>
                        <a:pt x="231568" y="399802"/>
                        <a:pt x="237506" y="360218"/>
                      </a:cubicBezTo>
                      <a:cubicBezTo>
                        <a:pt x="243444" y="320634"/>
                        <a:pt x="251361" y="241465"/>
                        <a:pt x="273132" y="21771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70" name="フリーフォーム 269"/>
                <p:cNvSpPr/>
                <p:nvPr/>
              </p:nvSpPr>
              <p:spPr>
                <a:xfrm>
                  <a:off x="3333918" y="4941168"/>
                  <a:ext cx="257299" cy="1268681"/>
                </a:xfrm>
                <a:custGeom>
                  <a:avLst/>
                  <a:gdLst>
                    <a:gd name="connsiteX0" fmla="*/ 154380 w 257299"/>
                    <a:gd name="connsiteY0" fmla="*/ 5938 h 1268681"/>
                    <a:gd name="connsiteX1" fmla="*/ 249382 w 257299"/>
                    <a:gd name="connsiteY1" fmla="*/ 77190 h 1268681"/>
                    <a:gd name="connsiteX2" fmla="*/ 201881 w 257299"/>
                    <a:gd name="connsiteY2" fmla="*/ 350323 h 1268681"/>
                    <a:gd name="connsiteX3" fmla="*/ 201881 w 257299"/>
                    <a:gd name="connsiteY3" fmla="*/ 587829 h 1268681"/>
                    <a:gd name="connsiteX4" fmla="*/ 118754 w 257299"/>
                    <a:gd name="connsiteY4" fmla="*/ 1169720 h 1268681"/>
                    <a:gd name="connsiteX5" fmla="*/ 59377 w 257299"/>
                    <a:gd name="connsiteY5" fmla="*/ 1181595 h 1268681"/>
                    <a:gd name="connsiteX6" fmla="*/ 0 w 257299"/>
                    <a:gd name="connsiteY6" fmla="*/ 1169720 h 1268681"/>
                    <a:gd name="connsiteX7" fmla="*/ 59377 w 257299"/>
                    <a:gd name="connsiteY7" fmla="*/ 1062842 h 1268681"/>
                    <a:gd name="connsiteX8" fmla="*/ 95003 w 257299"/>
                    <a:gd name="connsiteY8" fmla="*/ 825336 h 1268681"/>
                    <a:gd name="connsiteX9" fmla="*/ 118754 w 257299"/>
                    <a:gd name="connsiteY9" fmla="*/ 492827 h 1268681"/>
                    <a:gd name="connsiteX10" fmla="*/ 130629 w 257299"/>
                    <a:gd name="connsiteY10" fmla="*/ 314697 h 1268681"/>
                    <a:gd name="connsiteX11" fmla="*/ 118754 w 257299"/>
                    <a:gd name="connsiteY11" fmla="*/ 112816 h 1268681"/>
                    <a:gd name="connsiteX12" fmla="*/ 154380 w 257299"/>
                    <a:gd name="connsiteY12" fmla="*/ 5938 h 12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299" h="1268681">
                      <a:moveTo>
                        <a:pt x="154380" y="5938"/>
                      </a:moveTo>
                      <a:cubicBezTo>
                        <a:pt x="176151" y="0"/>
                        <a:pt x="241465" y="19793"/>
                        <a:pt x="249382" y="77190"/>
                      </a:cubicBezTo>
                      <a:cubicBezTo>
                        <a:pt x="257299" y="134587"/>
                        <a:pt x="209798" y="265217"/>
                        <a:pt x="201881" y="350323"/>
                      </a:cubicBezTo>
                      <a:cubicBezTo>
                        <a:pt x="193964" y="435430"/>
                        <a:pt x="215736" y="451263"/>
                        <a:pt x="201881" y="587829"/>
                      </a:cubicBezTo>
                      <a:cubicBezTo>
                        <a:pt x="188026" y="724395"/>
                        <a:pt x="142505" y="1070759"/>
                        <a:pt x="118754" y="1169720"/>
                      </a:cubicBezTo>
                      <a:cubicBezTo>
                        <a:pt x="95003" y="1268681"/>
                        <a:pt x="79169" y="1181595"/>
                        <a:pt x="59377" y="1181595"/>
                      </a:cubicBezTo>
                      <a:cubicBezTo>
                        <a:pt x="39585" y="1181595"/>
                        <a:pt x="0" y="1189512"/>
                        <a:pt x="0" y="1169720"/>
                      </a:cubicBezTo>
                      <a:cubicBezTo>
                        <a:pt x="0" y="1149928"/>
                        <a:pt x="43543" y="1120239"/>
                        <a:pt x="59377" y="1062842"/>
                      </a:cubicBezTo>
                      <a:cubicBezTo>
                        <a:pt x="75211" y="1005445"/>
                        <a:pt x="85107" y="920339"/>
                        <a:pt x="95003" y="825336"/>
                      </a:cubicBezTo>
                      <a:cubicBezTo>
                        <a:pt x="104899" y="730334"/>
                        <a:pt x="112816" y="577934"/>
                        <a:pt x="118754" y="492827"/>
                      </a:cubicBezTo>
                      <a:cubicBezTo>
                        <a:pt x="124692" y="407720"/>
                        <a:pt x="130629" y="378032"/>
                        <a:pt x="130629" y="314697"/>
                      </a:cubicBezTo>
                      <a:cubicBezTo>
                        <a:pt x="130629" y="251362"/>
                        <a:pt x="116775" y="164276"/>
                        <a:pt x="118754" y="112816"/>
                      </a:cubicBezTo>
                      <a:cubicBezTo>
                        <a:pt x="120733" y="61356"/>
                        <a:pt x="132609" y="11876"/>
                        <a:pt x="154380" y="5938"/>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71" name="フリーフォーム 270"/>
                <p:cNvSpPr/>
                <p:nvPr/>
              </p:nvSpPr>
              <p:spPr>
                <a:xfrm>
                  <a:off x="3303185" y="4869160"/>
                  <a:ext cx="140525" cy="1290451"/>
                </a:xfrm>
                <a:custGeom>
                  <a:avLst/>
                  <a:gdLst>
                    <a:gd name="connsiteX0" fmla="*/ 112815 w 140525"/>
                    <a:gd name="connsiteY0" fmla="*/ 0 h 1290451"/>
                    <a:gd name="connsiteX1" fmla="*/ 124691 w 140525"/>
                    <a:gd name="connsiteY1" fmla="*/ 332509 h 1290451"/>
                    <a:gd name="connsiteX2" fmla="*/ 17813 w 140525"/>
                    <a:gd name="connsiteY2" fmla="*/ 1163781 h 1290451"/>
                    <a:gd name="connsiteX3" fmla="*/ 17813 w 140525"/>
                    <a:gd name="connsiteY3" fmla="*/ 1092529 h 1290451"/>
                    <a:gd name="connsiteX4" fmla="*/ 77189 w 140525"/>
                    <a:gd name="connsiteY4" fmla="*/ 415636 h 1290451"/>
                    <a:gd name="connsiteX5" fmla="*/ 77189 w 140525"/>
                    <a:gd name="connsiteY5" fmla="*/ 190005 h 1290451"/>
                    <a:gd name="connsiteX6" fmla="*/ 112815 w 140525"/>
                    <a:gd name="connsiteY6" fmla="*/ 0 h 129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525" h="1290451">
                      <a:moveTo>
                        <a:pt x="112815" y="0"/>
                      </a:moveTo>
                      <a:cubicBezTo>
                        <a:pt x="126670" y="69273"/>
                        <a:pt x="140525" y="138546"/>
                        <a:pt x="124691" y="332509"/>
                      </a:cubicBezTo>
                      <a:cubicBezTo>
                        <a:pt x="108857" y="526472"/>
                        <a:pt x="35626" y="1037111"/>
                        <a:pt x="17813" y="1163781"/>
                      </a:cubicBezTo>
                      <a:cubicBezTo>
                        <a:pt x="0" y="1290451"/>
                        <a:pt x="7917" y="1217220"/>
                        <a:pt x="17813" y="1092529"/>
                      </a:cubicBezTo>
                      <a:cubicBezTo>
                        <a:pt x="27709" y="967838"/>
                        <a:pt x="67293" y="566057"/>
                        <a:pt x="77189" y="415636"/>
                      </a:cubicBezTo>
                      <a:cubicBezTo>
                        <a:pt x="87085" y="265215"/>
                        <a:pt x="77189" y="190005"/>
                        <a:pt x="77189" y="190005"/>
                      </a:cubicBezTo>
                      <a:lnTo>
                        <a:pt x="112815"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72" name="フリーフォーム 271"/>
                <p:cNvSpPr/>
                <p:nvPr/>
              </p:nvSpPr>
              <p:spPr>
                <a:xfrm>
                  <a:off x="3159169" y="6165304"/>
                  <a:ext cx="292925" cy="308758"/>
                </a:xfrm>
                <a:custGeom>
                  <a:avLst/>
                  <a:gdLst>
                    <a:gd name="connsiteX0" fmla="*/ 69273 w 292925"/>
                    <a:gd name="connsiteY0" fmla="*/ 73231 h 308758"/>
                    <a:gd name="connsiteX1" fmla="*/ 116774 w 292925"/>
                    <a:gd name="connsiteY1" fmla="*/ 1979 h 308758"/>
                    <a:gd name="connsiteX2" fmla="*/ 259278 w 292925"/>
                    <a:gd name="connsiteY2" fmla="*/ 85106 h 308758"/>
                    <a:gd name="connsiteX3" fmla="*/ 283029 w 292925"/>
                    <a:gd name="connsiteY3" fmla="*/ 275111 h 308758"/>
                    <a:gd name="connsiteX4" fmla="*/ 199901 w 292925"/>
                    <a:gd name="connsiteY4" fmla="*/ 286987 h 308758"/>
                    <a:gd name="connsiteX5" fmla="*/ 93023 w 292925"/>
                    <a:gd name="connsiteY5" fmla="*/ 251361 h 308758"/>
                    <a:gd name="connsiteX6" fmla="*/ 9896 w 292925"/>
                    <a:gd name="connsiteY6" fmla="*/ 215735 h 308758"/>
                    <a:gd name="connsiteX7" fmla="*/ 33647 w 292925"/>
                    <a:gd name="connsiteY7" fmla="*/ 120732 h 308758"/>
                    <a:gd name="connsiteX8" fmla="*/ 69273 w 292925"/>
                    <a:gd name="connsiteY8" fmla="*/ 73231 h 30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925" h="308758">
                      <a:moveTo>
                        <a:pt x="69273" y="73231"/>
                      </a:moveTo>
                      <a:cubicBezTo>
                        <a:pt x="83127" y="53439"/>
                        <a:pt x="85107" y="0"/>
                        <a:pt x="116774" y="1979"/>
                      </a:cubicBezTo>
                      <a:cubicBezTo>
                        <a:pt x="148442" y="3958"/>
                        <a:pt x="231569" y="39584"/>
                        <a:pt x="259278" y="85106"/>
                      </a:cubicBezTo>
                      <a:cubicBezTo>
                        <a:pt x="286987" y="130628"/>
                        <a:pt x="292925" y="241464"/>
                        <a:pt x="283029" y="275111"/>
                      </a:cubicBezTo>
                      <a:cubicBezTo>
                        <a:pt x="273133" y="308758"/>
                        <a:pt x="231569" y="290945"/>
                        <a:pt x="199901" y="286987"/>
                      </a:cubicBezTo>
                      <a:cubicBezTo>
                        <a:pt x="168233" y="283029"/>
                        <a:pt x="124691" y="263236"/>
                        <a:pt x="93023" y="251361"/>
                      </a:cubicBezTo>
                      <a:cubicBezTo>
                        <a:pt x="61355" y="239486"/>
                        <a:pt x="19792" y="237506"/>
                        <a:pt x="9896" y="215735"/>
                      </a:cubicBezTo>
                      <a:cubicBezTo>
                        <a:pt x="0" y="193964"/>
                        <a:pt x="23751" y="144483"/>
                        <a:pt x="33647" y="120732"/>
                      </a:cubicBezTo>
                      <a:cubicBezTo>
                        <a:pt x="43543" y="96981"/>
                        <a:pt x="55419" y="93023"/>
                        <a:pt x="69273" y="73231"/>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73" name="フリーフォーム 272"/>
                <p:cNvSpPr/>
                <p:nvPr/>
              </p:nvSpPr>
              <p:spPr>
                <a:xfrm>
                  <a:off x="3159169" y="6381328"/>
                  <a:ext cx="72008" cy="144016"/>
                </a:xfrm>
                <a:custGeom>
                  <a:avLst/>
                  <a:gdLst>
                    <a:gd name="connsiteX0" fmla="*/ 79169 w 91044"/>
                    <a:gd name="connsiteY0" fmla="*/ 3958 h 186046"/>
                    <a:gd name="connsiteX1" fmla="*/ 7917 w 91044"/>
                    <a:gd name="connsiteY1" fmla="*/ 98960 h 186046"/>
                    <a:gd name="connsiteX2" fmla="*/ 31668 w 91044"/>
                    <a:gd name="connsiteY2" fmla="*/ 182088 h 186046"/>
                    <a:gd name="connsiteX3" fmla="*/ 79169 w 91044"/>
                    <a:gd name="connsiteY3" fmla="*/ 75210 h 186046"/>
                    <a:gd name="connsiteX4" fmla="*/ 79169 w 91044"/>
                    <a:gd name="connsiteY4" fmla="*/ 3958 h 186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44" h="186046">
                      <a:moveTo>
                        <a:pt x="79169" y="3958"/>
                      </a:moveTo>
                      <a:cubicBezTo>
                        <a:pt x="67294" y="7916"/>
                        <a:pt x="15834" y="69272"/>
                        <a:pt x="7917" y="98960"/>
                      </a:cubicBezTo>
                      <a:cubicBezTo>
                        <a:pt x="0" y="128648"/>
                        <a:pt x="19793" y="186046"/>
                        <a:pt x="31668" y="182088"/>
                      </a:cubicBezTo>
                      <a:cubicBezTo>
                        <a:pt x="43543" y="178130"/>
                        <a:pt x="73231" y="106878"/>
                        <a:pt x="79169" y="75210"/>
                      </a:cubicBezTo>
                      <a:cubicBezTo>
                        <a:pt x="85107" y="43542"/>
                        <a:pt x="91044" y="0"/>
                        <a:pt x="79169" y="3958"/>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74" name="フリーフォーム 273"/>
                <p:cNvSpPr/>
                <p:nvPr/>
              </p:nvSpPr>
              <p:spPr>
                <a:xfrm>
                  <a:off x="3212141" y="6411306"/>
                  <a:ext cx="91044" cy="114038"/>
                </a:xfrm>
                <a:custGeom>
                  <a:avLst/>
                  <a:gdLst>
                    <a:gd name="connsiteX0" fmla="*/ 79169 w 91044"/>
                    <a:gd name="connsiteY0" fmla="*/ 3958 h 186046"/>
                    <a:gd name="connsiteX1" fmla="*/ 7917 w 91044"/>
                    <a:gd name="connsiteY1" fmla="*/ 98960 h 186046"/>
                    <a:gd name="connsiteX2" fmla="*/ 31668 w 91044"/>
                    <a:gd name="connsiteY2" fmla="*/ 182088 h 186046"/>
                    <a:gd name="connsiteX3" fmla="*/ 79169 w 91044"/>
                    <a:gd name="connsiteY3" fmla="*/ 75210 h 186046"/>
                    <a:gd name="connsiteX4" fmla="*/ 79169 w 91044"/>
                    <a:gd name="connsiteY4" fmla="*/ 3958 h 186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44" h="186046">
                      <a:moveTo>
                        <a:pt x="79169" y="3958"/>
                      </a:moveTo>
                      <a:cubicBezTo>
                        <a:pt x="67294" y="7916"/>
                        <a:pt x="15834" y="69272"/>
                        <a:pt x="7917" y="98960"/>
                      </a:cubicBezTo>
                      <a:cubicBezTo>
                        <a:pt x="0" y="128648"/>
                        <a:pt x="19793" y="186046"/>
                        <a:pt x="31668" y="182088"/>
                      </a:cubicBezTo>
                      <a:cubicBezTo>
                        <a:pt x="43543" y="178130"/>
                        <a:pt x="73231" y="106878"/>
                        <a:pt x="79169" y="75210"/>
                      </a:cubicBezTo>
                      <a:cubicBezTo>
                        <a:pt x="85107" y="43542"/>
                        <a:pt x="91044" y="0"/>
                        <a:pt x="79169" y="3958"/>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grpSp>
              <p:nvGrpSpPr>
                <p:cNvPr id="275" name="グループ化 62"/>
                <p:cNvGrpSpPr/>
                <p:nvPr/>
              </p:nvGrpSpPr>
              <p:grpSpPr>
                <a:xfrm>
                  <a:off x="5535433" y="3573016"/>
                  <a:ext cx="286986" cy="1190079"/>
                  <a:chOff x="2915816" y="3573016"/>
                  <a:chExt cx="286986" cy="1190079"/>
                </a:xfrm>
              </p:grpSpPr>
              <p:sp>
                <p:nvSpPr>
                  <p:cNvPr id="276" name="フリーフォーム 275"/>
                  <p:cNvSpPr/>
                  <p:nvPr/>
                </p:nvSpPr>
                <p:spPr>
                  <a:xfrm>
                    <a:off x="2915816" y="3573016"/>
                    <a:ext cx="286986" cy="1171698"/>
                  </a:xfrm>
                  <a:custGeom>
                    <a:avLst/>
                    <a:gdLst>
                      <a:gd name="connsiteX0" fmla="*/ 33646 w 286986"/>
                      <a:gd name="connsiteY0" fmla="*/ 9896 h 1171698"/>
                      <a:gd name="connsiteX1" fmla="*/ 69272 w 286986"/>
                      <a:gd name="connsiteY1" fmla="*/ 247402 h 1171698"/>
                      <a:gd name="connsiteX2" fmla="*/ 9896 w 286986"/>
                      <a:gd name="connsiteY2" fmla="*/ 461158 h 1171698"/>
                      <a:gd name="connsiteX3" fmla="*/ 9896 w 286986"/>
                      <a:gd name="connsiteY3" fmla="*/ 686789 h 1171698"/>
                      <a:gd name="connsiteX4" fmla="*/ 45522 w 286986"/>
                      <a:gd name="connsiteY4" fmla="*/ 876794 h 1171698"/>
                      <a:gd name="connsiteX5" fmla="*/ 116774 w 286986"/>
                      <a:gd name="connsiteY5" fmla="*/ 1054924 h 1171698"/>
                      <a:gd name="connsiteX6" fmla="*/ 176150 w 286986"/>
                      <a:gd name="connsiteY6" fmla="*/ 1149927 h 1171698"/>
                      <a:gd name="connsiteX7" fmla="*/ 199901 w 286986"/>
                      <a:gd name="connsiteY7" fmla="*/ 924296 h 1171698"/>
                      <a:gd name="connsiteX8" fmla="*/ 259278 w 286986"/>
                      <a:gd name="connsiteY8" fmla="*/ 722415 h 1171698"/>
                      <a:gd name="connsiteX9" fmla="*/ 259278 w 286986"/>
                      <a:gd name="connsiteY9" fmla="*/ 591787 h 1171698"/>
                      <a:gd name="connsiteX10" fmla="*/ 283028 w 286986"/>
                      <a:gd name="connsiteY10" fmla="*/ 413657 h 1171698"/>
                      <a:gd name="connsiteX11" fmla="*/ 235527 w 286986"/>
                      <a:gd name="connsiteY11" fmla="*/ 342405 h 1171698"/>
                      <a:gd name="connsiteX12" fmla="*/ 152400 w 286986"/>
                      <a:gd name="connsiteY12" fmla="*/ 188026 h 1171698"/>
                      <a:gd name="connsiteX13" fmla="*/ 33646 w 286986"/>
                      <a:gd name="connsiteY13" fmla="*/ 9896 h 117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6986" h="1171698">
                        <a:moveTo>
                          <a:pt x="33646" y="9896"/>
                        </a:moveTo>
                        <a:cubicBezTo>
                          <a:pt x="19792" y="19792"/>
                          <a:pt x="73230" y="172192"/>
                          <a:pt x="69272" y="247402"/>
                        </a:cubicBezTo>
                        <a:cubicBezTo>
                          <a:pt x="65314" y="322612"/>
                          <a:pt x="19792" y="387927"/>
                          <a:pt x="9896" y="461158"/>
                        </a:cubicBezTo>
                        <a:cubicBezTo>
                          <a:pt x="0" y="534389"/>
                          <a:pt x="3958" y="617516"/>
                          <a:pt x="9896" y="686789"/>
                        </a:cubicBezTo>
                        <a:cubicBezTo>
                          <a:pt x="15834" y="756062"/>
                          <a:pt x="27709" y="815438"/>
                          <a:pt x="45522" y="876794"/>
                        </a:cubicBezTo>
                        <a:cubicBezTo>
                          <a:pt x="63335" y="938150"/>
                          <a:pt x="95003" y="1009402"/>
                          <a:pt x="116774" y="1054924"/>
                        </a:cubicBezTo>
                        <a:cubicBezTo>
                          <a:pt x="138545" y="1100446"/>
                          <a:pt x="162296" y="1171698"/>
                          <a:pt x="176150" y="1149927"/>
                        </a:cubicBezTo>
                        <a:cubicBezTo>
                          <a:pt x="190005" y="1128156"/>
                          <a:pt x="186046" y="995548"/>
                          <a:pt x="199901" y="924296"/>
                        </a:cubicBezTo>
                        <a:cubicBezTo>
                          <a:pt x="213756" y="853044"/>
                          <a:pt x="249382" y="777833"/>
                          <a:pt x="259278" y="722415"/>
                        </a:cubicBezTo>
                        <a:cubicBezTo>
                          <a:pt x="269174" y="666997"/>
                          <a:pt x="255320" y="643247"/>
                          <a:pt x="259278" y="591787"/>
                        </a:cubicBezTo>
                        <a:cubicBezTo>
                          <a:pt x="263236" y="540327"/>
                          <a:pt x="286986" y="455221"/>
                          <a:pt x="283028" y="413657"/>
                        </a:cubicBezTo>
                        <a:cubicBezTo>
                          <a:pt x="279070" y="372093"/>
                          <a:pt x="257298" y="380010"/>
                          <a:pt x="235527" y="342405"/>
                        </a:cubicBezTo>
                        <a:cubicBezTo>
                          <a:pt x="213756" y="304800"/>
                          <a:pt x="182088" y="239486"/>
                          <a:pt x="152400" y="188026"/>
                        </a:cubicBezTo>
                        <a:cubicBezTo>
                          <a:pt x="122712" y="136566"/>
                          <a:pt x="47500" y="0"/>
                          <a:pt x="33646" y="9896"/>
                        </a:cubicBez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prstClr val="black"/>
                      </a:solidFill>
                    </a:endParaRPr>
                  </a:p>
                </p:txBody>
              </p:sp>
              <p:sp>
                <p:nvSpPr>
                  <p:cNvPr id="277" name="フリーフォーム 276"/>
                  <p:cNvSpPr/>
                  <p:nvPr/>
                </p:nvSpPr>
                <p:spPr>
                  <a:xfrm>
                    <a:off x="2968831" y="3669475"/>
                    <a:ext cx="178130" cy="985652"/>
                  </a:xfrm>
                  <a:custGeom>
                    <a:avLst/>
                    <a:gdLst>
                      <a:gd name="connsiteX0" fmla="*/ 0 w 178130"/>
                      <a:gd name="connsiteY0" fmla="*/ 0 h 985652"/>
                      <a:gd name="connsiteX1" fmla="*/ 35626 w 178130"/>
                      <a:gd name="connsiteY1" fmla="*/ 106878 h 985652"/>
                      <a:gd name="connsiteX2" fmla="*/ 59377 w 178130"/>
                      <a:gd name="connsiteY2" fmla="*/ 142504 h 985652"/>
                      <a:gd name="connsiteX3" fmla="*/ 95003 w 178130"/>
                      <a:gd name="connsiteY3" fmla="*/ 249382 h 985652"/>
                      <a:gd name="connsiteX4" fmla="*/ 106878 w 178130"/>
                      <a:gd name="connsiteY4" fmla="*/ 296883 h 985652"/>
                      <a:gd name="connsiteX5" fmla="*/ 130629 w 178130"/>
                      <a:gd name="connsiteY5" fmla="*/ 368135 h 985652"/>
                      <a:gd name="connsiteX6" fmla="*/ 142504 w 178130"/>
                      <a:gd name="connsiteY6" fmla="*/ 403761 h 985652"/>
                      <a:gd name="connsiteX7" fmla="*/ 166255 w 178130"/>
                      <a:gd name="connsiteY7" fmla="*/ 510639 h 985652"/>
                      <a:gd name="connsiteX8" fmla="*/ 178130 w 178130"/>
                      <a:gd name="connsiteY8" fmla="*/ 546265 h 985652"/>
                      <a:gd name="connsiteX9" fmla="*/ 166255 w 178130"/>
                      <a:gd name="connsiteY9" fmla="*/ 724395 h 985652"/>
                      <a:gd name="connsiteX10" fmla="*/ 142504 w 178130"/>
                      <a:gd name="connsiteY10" fmla="*/ 795647 h 985652"/>
                      <a:gd name="connsiteX11" fmla="*/ 118753 w 178130"/>
                      <a:gd name="connsiteY11" fmla="*/ 985652 h 9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30" h="985652">
                        <a:moveTo>
                          <a:pt x="0" y="0"/>
                        </a:moveTo>
                        <a:lnTo>
                          <a:pt x="35626" y="106878"/>
                        </a:lnTo>
                        <a:cubicBezTo>
                          <a:pt x="40139" y="120418"/>
                          <a:pt x="51460" y="130629"/>
                          <a:pt x="59377" y="142504"/>
                        </a:cubicBezTo>
                        <a:lnTo>
                          <a:pt x="95003" y="249382"/>
                        </a:lnTo>
                        <a:cubicBezTo>
                          <a:pt x="100164" y="264865"/>
                          <a:pt x="102188" y="281250"/>
                          <a:pt x="106878" y="296883"/>
                        </a:cubicBezTo>
                        <a:cubicBezTo>
                          <a:pt x="114072" y="320863"/>
                          <a:pt x="122712" y="344384"/>
                          <a:pt x="130629" y="368135"/>
                        </a:cubicBezTo>
                        <a:cubicBezTo>
                          <a:pt x="134587" y="380010"/>
                          <a:pt x="140049" y="391486"/>
                          <a:pt x="142504" y="403761"/>
                        </a:cubicBezTo>
                        <a:cubicBezTo>
                          <a:pt x="150670" y="444590"/>
                          <a:pt x="155071" y="471495"/>
                          <a:pt x="166255" y="510639"/>
                        </a:cubicBezTo>
                        <a:cubicBezTo>
                          <a:pt x="169694" y="522675"/>
                          <a:pt x="174172" y="534390"/>
                          <a:pt x="178130" y="546265"/>
                        </a:cubicBezTo>
                        <a:cubicBezTo>
                          <a:pt x="174172" y="605642"/>
                          <a:pt x="174671" y="665485"/>
                          <a:pt x="166255" y="724395"/>
                        </a:cubicBezTo>
                        <a:cubicBezTo>
                          <a:pt x="162714" y="749179"/>
                          <a:pt x="142504" y="795647"/>
                          <a:pt x="142504" y="795647"/>
                        </a:cubicBezTo>
                        <a:cubicBezTo>
                          <a:pt x="129998" y="970731"/>
                          <a:pt x="155478" y="912209"/>
                          <a:pt x="118753" y="985652"/>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a:solidFill>
                        <a:prstClr val="black"/>
                      </a:solidFill>
                    </a:endParaRPr>
                  </a:p>
                </p:txBody>
              </p:sp>
              <p:sp>
                <p:nvSpPr>
                  <p:cNvPr id="278" name="フリーフォーム 277"/>
                  <p:cNvSpPr/>
                  <p:nvPr/>
                </p:nvSpPr>
                <p:spPr>
                  <a:xfrm>
                    <a:off x="2958800" y="3693226"/>
                    <a:ext cx="140660" cy="1033153"/>
                  </a:xfrm>
                  <a:custGeom>
                    <a:avLst/>
                    <a:gdLst>
                      <a:gd name="connsiteX0" fmla="*/ 21906 w 140660"/>
                      <a:gd name="connsiteY0" fmla="*/ 0 h 1033153"/>
                      <a:gd name="connsiteX1" fmla="*/ 21906 w 140660"/>
                      <a:gd name="connsiteY1" fmla="*/ 249382 h 1033153"/>
                      <a:gd name="connsiteX2" fmla="*/ 45657 w 140660"/>
                      <a:gd name="connsiteY2" fmla="*/ 629392 h 1033153"/>
                      <a:gd name="connsiteX3" fmla="*/ 57532 w 140660"/>
                      <a:gd name="connsiteY3" fmla="*/ 676893 h 1033153"/>
                      <a:gd name="connsiteX4" fmla="*/ 69408 w 140660"/>
                      <a:gd name="connsiteY4" fmla="*/ 760021 h 1033153"/>
                      <a:gd name="connsiteX5" fmla="*/ 81283 w 140660"/>
                      <a:gd name="connsiteY5" fmla="*/ 855023 h 1033153"/>
                      <a:gd name="connsiteX6" fmla="*/ 105034 w 140660"/>
                      <a:gd name="connsiteY6" fmla="*/ 926275 h 1033153"/>
                      <a:gd name="connsiteX7" fmla="*/ 128784 w 140660"/>
                      <a:gd name="connsiteY7" fmla="*/ 997527 h 1033153"/>
                      <a:gd name="connsiteX8" fmla="*/ 140660 w 140660"/>
                      <a:gd name="connsiteY8" fmla="*/ 1033153 h 10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60" h="1033153">
                        <a:moveTo>
                          <a:pt x="21906" y="0"/>
                        </a:moveTo>
                        <a:cubicBezTo>
                          <a:pt x="0" y="131437"/>
                          <a:pt x="9042" y="43554"/>
                          <a:pt x="21906" y="249382"/>
                        </a:cubicBezTo>
                        <a:cubicBezTo>
                          <a:pt x="23958" y="282214"/>
                          <a:pt x="41056" y="585678"/>
                          <a:pt x="45657" y="629392"/>
                        </a:cubicBezTo>
                        <a:cubicBezTo>
                          <a:pt x="47366" y="645623"/>
                          <a:pt x="54612" y="660835"/>
                          <a:pt x="57532" y="676893"/>
                        </a:cubicBezTo>
                        <a:cubicBezTo>
                          <a:pt x="62539" y="704432"/>
                          <a:pt x="65709" y="732276"/>
                          <a:pt x="69408" y="760021"/>
                        </a:cubicBezTo>
                        <a:cubicBezTo>
                          <a:pt x="73626" y="791655"/>
                          <a:pt x="74596" y="823818"/>
                          <a:pt x="81283" y="855023"/>
                        </a:cubicBezTo>
                        <a:cubicBezTo>
                          <a:pt x="86529" y="879503"/>
                          <a:pt x="97117" y="902524"/>
                          <a:pt x="105034" y="926275"/>
                        </a:cubicBezTo>
                        <a:lnTo>
                          <a:pt x="128784" y="997527"/>
                        </a:lnTo>
                        <a:lnTo>
                          <a:pt x="140660" y="1033153"/>
                        </a:ln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a:solidFill>
                        <a:prstClr val="black"/>
                      </a:solidFill>
                    </a:endParaRPr>
                  </a:p>
                </p:txBody>
              </p:sp>
              <p:sp>
                <p:nvSpPr>
                  <p:cNvPr id="279" name="フリーフォーム 278"/>
                  <p:cNvSpPr/>
                  <p:nvPr/>
                </p:nvSpPr>
                <p:spPr>
                  <a:xfrm>
                    <a:off x="2992582" y="3788229"/>
                    <a:ext cx="71993" cy="974866"/>
                  </a:xfrm>
                  <a:custGeom>
                    <a:avLst/>
                    <a:gdLst>
                      <a:gd name="connsiteX0" fmla="*/ 0 w 71993"/>
                      <a:gd name="connsiteY0" fmla="*/ 0 h 974866"/>
                      <a:gd name="connsiteX1" fmla="*/ 23750 w 71993"/>
                      <a:gd name="connsiteY1" fmla="*/ 142503 h 974866"/>
                      <a:gd name="connsiteX2" fmla="*/ 47501 w 71993"/>
                      <a:gd name="connsiteY2" fmla="*/ 237506 h 974866"/>
                      <a:gd name="connsiteX3" fmla="*/ 59376 w 71993"/>
                      <a:gd name="connsiteY3" fmla="*/ 653142 h 974866"/>
                      <a:gd name="connsiteX4" fmla="*/ 71252 w 71993"/>
                      <a:gd name="connsiteY4" fmla="*/ 878774 h 974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93" h="974866">
                        <a:moveTo>
                          <a:pt x="0" y="0"/>
                        </a:moveTo>
                        <a:lnTo>
                          <a:pt x="23750" y="142503"/>
                        </a:lnTo>
                        <a:cubicBezTo>
                          <a:pt x="29116" y="174701"/>
                          <a:pt x="47501" y="237506"/>
                          <a:pt x="47501" y="237506"/>
                        </a:cubicBezTo>
                        <a:cubicBezTo>
                          <a:pt x="51459" y="376051"/>
                          <a:pt x="53945" y="514647"/>
                          <a:pt x="59376" y="653142"/>
                        </a:cubicBezTo>
                        <a:cubicBezTo>
                          <a:pt x="71993" y="974866"/>
                          <a:pt x="71252" y="757258"/>
                          <a:pt x="71252" y="878774"/>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a:solidFill>
                        <a:prstClr val="black"/>
                      </a:solidFill>
                    </a:endParaRPr>
                  </a:p>
                </p:txBody>
              </p:sp>
              <p:sp>
                <p:nvSpPr>
                  <p:cNvPr id="280" name="フリーフォーム 279"/>
                  <p:cNvSpPr/>
                  <p:nvPr/>
                </p:nvSpPr>
                <p:spPr>
                  <a:xfrm>
                    <a:off x="3004457" y="3681351"/>
                    <a:ext cx="178130" cy="997527"/>
                  </a:xfrm>
                  <a:custGeom>
                    <a:avLst/>
                    <a:gdLst>
                      <a:gd name="connsiteX0" fmla="*/ 0 w 178130"/>
                      <a:gd name="connsiteY0" fmla="*/ 0 h 997527"/>
                      <a:gd name="connsiteX1" fmla="*/ 35626 w 178130"/>
                      <a:gd name="connsiteY1" fmla="*/ 23750 h 997527"/>
                      <a:gd name="connsiteX2" fmla="*/ 47501 w 178130"/>
                      <a:gd name="connsiteY2" fmla="*/ 59376 h 997527"/>
                      <a:gd name="connsiteX3" fmla="*/ 71252 w 178130"/>
                      <a:gd name="connsiteY3" fmla="*/ 106878 h 997527"/>
                      <a:gd name="connsiteX4" fmla="*/ 95003 w 178130"/>
                      <a:gd name="connsiteY4" fmla="*/ 178130 h 997527"/>
                      <a:gd name="connsiteX5" fmla="*/ 130629 w 178130"/>
                      <a:gd name="connsiteY5" fmla="*/ 213755 h 997527"/>
                      <a:gd name="connsiteX6" fmla="*/ 142504 w 178130"/>
                      <a:gd name="connsiteY6" fmla="*/ 249381 h 997527"/>
                      <a:gd name="connsiteX7" fmla="*/ 166255 w 178130"/>
                      <a:gd name="connsiteY7" fmla="*/ 285007 h 997527"/>
                      <a:gd name="connsiteX8" fmla="*/ 178130 w 178130"/>
                      <a:gd name="connsiteY8" fmla="*/ 332509 h 997527"/>
                      <a:gd name="connsiteX9" fmla="*/ 166255 w 178130"/>
                      <a:gd name="connsiteY9" fmla="*/ 510639 h 997527"/>
                      <a:gd name="connsiteX10" fmla="*/ 154379 w 178130"/>
                      <a:gd name="connsiteY10" fmla="*/ 546265 h 997527"/>
                      <a:gd name="connsiteX11" fmla="*/ 130629 w 178130"/>
                      <a:gd name="connsiteY11" fmla="*/ 641267 h 997527"/>
                      <a:gd name="connsiteX12" fmla="*/ 118753 w 178130"/>
                      <a:gd name="connsiteY12" fmla="*/ 676893 h 997527"/>
                      <a:gd name="connsiteX13" fmla="*/ 95003 w 178130"/>
                      <a:gd name="connsiteY13" fmla="*/ 795646 h 997527"/>
                      <a:gd name="connsiteX14" fmla="*/ 71252 w 178130"/>
                      <a:gd name="connsiteY14" fmla="*/ 878774 h 997527"/>
                      <a:gd name="connsiteX15" fmla="*/ 59377 w 178130"/>
                      <a:gd name="connsiteY15" fmla="*/ 926275 h 997527"/>
                      <a:gd name="connsiteX16" fmla="*/ 59377 w 178130"/>
                      <a:gd name="connsiteY16" fmla="*/ 997527 h 99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8130" h="997527">
                        <a:moveTo>
                          <a:pt x="0" y="0"/>
                        </a:moveTo>
                        <a:cubicBezTo>
                          <a:pt x="11875" y="7917"/>
                          <a:pt x="26710" y="12605"/>
                          <a:pt x="35626" y="23750"/>
                        </a:cubicBezTo>
                        <a:cubicBezTo>
                          <a:pt x="43446" y="33525"/>
                          <a:pt x="42570" y="47870"/>
                          <a:pt x="47501" y="59376"/>
                        </a:cubicBezTo>
                        <a:cubicBezTo>
                          <a:pt x="54474" y="75648"/>
                          <a:pt x="64677" y="90441"/>
                          <a:pt x="71252" y="106878"/>
                        </a:cubicBezTo>
                        <a:cubicBezTo>
                          <a:pt x="80550" y="130123"/>
                          <a:pt x="77300" y="160428"/>
                          <a:pt x="95003" y="178130"/>
                        </a:cubicBezTo>
                        <a:lnTo>
                          <a:pt x="130629" y="213755"/>
                        </a:lnTo>
                        <a:cubicBezTo>
                          <a:pt x="134587" y="225630"/>
                          <a:pt x="136906" y="238185"/>
                          <a:pt x="142504" y="249381"/>
                        </a:cubicBezTo>
                        <a:cubicBezTo>
                          <a:pt x="148887" y="262147"/>
                          <a:pt x="160633" y="271889"/>
                          <a:pt x="166255" y="285007"/>
                        </a:cubicBezTo>
                        <a:cubicBezTo>
                          <a:pt x="172684" y="300009"/>
                          <a:pt x="174172" y="316675"/>
                          <a:pt x="178130" y="332509"/>
                        </a:cubicBezTo>
                        <a:cubicBezTo>
                          <a:pt x="174172" y="391886"/>
                          <a:pt x="172827" y="451495"/>
                          <a:pt x="166255" y="510639"/>
                        </a:cubicBezTo>
                        <a:cubicBezTo>
                          <a:pt x="164873" y="523080"/>
                          <a:pt x="157673" y="534188"/>
                          <a:pt x="154379" y="546265"/>
                        </a:cubicBezTo>
                        <a:cubicBezTo>
                          <a:pt x="145790" y="577757"/>
                          <a:pt x="138546" y="609600"/>
                          <a:pt x="130629" y="641267"/>
                        </a:cubicBezTo>
                        <a:cubicBezTo>
                          <a:pt x="127593" y="653411"/>
                          <a:pt x="121568" y="664696"/>
                          <a:pt x="118753" y="676893"/>
                        </a:cubicBezTo>
                        <a:cubicBezTo>
                          <a:pt x="109676" y="716227"/>
                          <a:pt x="102920" y="756062"/>
                          <a:pt x="95003" y="795646"/>
                        </a:cubicBezTo>
                        <a:cubicBezTo>
                          <a:pt x="89351" y="823905"/>
                          <a:pt x="78835" y="850971"/>
                          <a:pt x="71252" y="878774"/>
                        </a:cubicBezTo>
                        <a:cubicBezTo>
                          <a:pt x="66958" y="894520"/>
                          <a:pt x="61001" y="910035"/>
                          <a:pt x="59377" y="926275"/>
                        </a:cubicBezTo>
                        <a:cubicBezTo>
                          <a:pt x="57014" y="949908"/>
                          <a:pt x="59377" y="973776"/>
                          <a:pt x="59377" y="997527"/>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a:solidFill>
                        <a:prstClr val="black"/>
                      </a:solidFill>
                    </a:endParaRPr>
                  </a:p>
                </p:txBody>
              </p:sp>
              <p:sp>
                <p:nvSpPr>
                  <p:cNvPr id="281" name="フリーフォーム 280"/>
                  <p:cNvSpPr/>
                  <p:nvPr/>
                </p:nvSpPr>
                <p:spPr>
                  <a:xfrm>
                    <a:off x="3028208" y="3752603"/>
                    <a:ext cx="130628" cy="890649"/>
                  </a:xfrm>
                  <a:custGeom>
                    <a:avLst/>
                    <a:gdLst>
                      <a:gd name="connsiteX0" fmla="*/ 0 w 130628"/>
                      <a:gd name="connsiteY0" fmla="*/ 0 h 890649"/>
                      <a:gd name="connsiteX1" fmla="*/ 59376 w 130628"/>
                      <a:gd name="connsiteY1" fmla="*/ 59376 h 890649"/>
                      <a:gd name="connsiteX2" fmla="*/ 71252 w 130628"/>
                      <a:gd name="connsiteY2" fmla="*/ 118753 h 890649"/>
                      <a:gd name="connsiteX3" fmla="*/ 106878 w 130628"/>
                      <a:gd name="connsiteY3" fmla="*/ 190005 h 890649"/>
                      <a:gd name="connsiteX4" fmla="*/ 130628 w 130628"/>
                      <a:gd name="connsiteY4" fmla="*/ 368135 h 890649"/>
                      <a:gd name="connsiteX5" fmla="*/ 118753 w 130628"/>
                      <a:gd name="connsiteY5" fmla="*/ 463137 h 890649"/>
                      <a:gd name="connsiteX6" fmla="*/ 71252 w 130628"/>
                      <a:gd name="connsiteY6" fmla="*/ 570015 h 890649"/>
                      <a:gd name="connsiteX7" fmla="*/ 35626 w 130628"/>
                      <a:gd name="connsiteY7" fmla="*/ 676893 h 890649"/>
                      <a:gd name="connsiteX8" fmla="*/ 23750 w 130628"/>
                      <a:gd name="connsiteY8" fmla="*/ 736270 h 890649"/>
                      <a:gd name="connsiteX9" fmla="*/ 11875 w 130628"/>
                      <a:gd name="connsiteY9" fmla="*/ 783771 h 890649"/>
                      <a:gd name="connsiteX10" fmla="*/ 11875 w 130628"/>
                      <a:gd name="connsiteY10" fmla="*/ 890649 h 89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8" h="890649">
                        <a:moveTo>
                          <a:pt x="0" y="0"/>
                        </a:moveTo>
                        <a:cubicBezTo>
                          <a:pt x="29030" y="19353"/>
                          <a:pt x="46181" y="24189"/>
                          <a:pt x="59376" y="59376"/>
                        </a:cubicBezTo>
                        <a:cubicBezTo>
                          <a:pt x="66463" y="78275"/>
                          <a:pt x="66357" y="99171"/>
                          <a:pt x="71252" y="118753"/>
                        </a:cubicBezTo>
                        <a:cubicBezTo>
                          <a:pt x="81086" y="158087"/>
                          <a:pt x="83657" y="155174"/>
                          <a:pt x="106878" y="190005"/>
                        </a:cubicBezTo>
                        <a:cubicBezTo>
                          <a:pt x="109806" y="210504"/>
                          <a:pt x="130628" y="352787"/>
                          <a:pt x="130628" y="368135"/>
                        </a:cubicBezTo>
                        <a:cubicBezTo>
                          <a:pt x="130628" y="400049"/>
                          <a:pt x="125440" y="431932"/>
                          <a:pt x="118753" y="463137"/>
                        </a:cubicBezTo>
                        <a:cubicBezTo>
                          <a:pt x="89493" y="599682"/>
                          <a:pt x="109456" y="484055"/>
                          <a:pt x="71252" y="570015"/>
                        </a:cubicBezTo>
                        <a:cubicBezTo>
                          <a:pt x="71247" y="570025"/>
                          <a:pt x="41565" y="659074"/>
                          <a:pt x="35626" y="676893"/>
                        </a:cubicBezTo>
                        <a:cubicBezTo>
                          <a:pt x="29243" y="696042"/>
                          <a:pt x="28129" y="716566"/>
                          <a:pt x="23750" y="736270"/>
                        </a:cubicBezTo>
                        <a:cubicBezTo>
                          <a:pt x="20209" y="752202"/>
                          <a:pt x="13127" y="767498"/>
                          <a:pt x="11875" y="783771"/>
                        </a:cubicBezTo>
                        <a:cubicBezTo>
                          <a:pt x="9143" y="819292"/>
                          <a:pt x="11875" y="855023"/>
                          <a:pt x="11875" y="890649"/>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a:solidFill>
                        <a:prstClr val="black"/>
                      </a:solidFill>
                    </a:endParaRPr>
                  </a:p>
                </p:txBody>
              </p:sp>
              <p:sp>
                <p:nvSpPr>
                  <p:cNvPr id="282" name="フリーフォーム 281"/>
                  <p:cNvSpPr/>
                  <p:nvPr/>
                </p:nvSpPr>
                <p:spPr>
                  <a:xfrm>
                    <a:off x="2991246" y="3633849"/>
                    <a:ext cx="84463" cy="997528"/>
                  </a:xfrm>
                  <a:custGeom>
                    <a:avLst/>
                    <a:gdLst>
                      <a:gd name="connsiteX0" fmla="*/ 13211 w 84463"/>
                      <a:gd name="connsiteY0" fmla="*/ 0 h 997528"/>
                      <a:gd name="connsiteX1" fmla="*/ 1336 w 84463"/>
                      <a:gd name="connsiteY1" fmla="*/ 71252 h 997528"/>
                      <a:gd name="connsiteX2" fmla="*/ 25086 w 84463"/>
                      <a:gd name="connsiteY2" fmla="*/ 213756 h 997528"/>
                      <a:gd name="connsiteX3" fmla="*/ 36962 w 84463"/>
                      <a:gd name="connsiteY3" fmla="*/ 249382 h 997528"/>
                      <a:gd name="connsiteX4" fmla="*/ 48837 w 84463"/>
                      <a:gd name="connsiteY4" fmla="*/ 296883 h 997528"/>
                      <a:gd name="connsiteX5" fmla="*/ 60712 w 84463"/>
                      <a:gd name="connsiteY5" fmla="*/ 439387 h 997528"/>
                      <a:gd name="connsiteX6" fmla="*/ 72588 w 84463"/>
                      <a:gd name="connsiteY6" fmla="*/ 510639 h 997528"/>
                      <a:gd name="connsiteX7" fmla="*/ 84463 w 84463"/>
                      <a:gd name="connsiteY7" fmla="*/ 605642 h 997528"/>
                      <a:gd name="connsiteX8" fmla="*/ 72588 w 84463"/>
                      <a:gd name="connsiteY8" fmla="*/ 712520 h 997528"/>
                      <a:gd name="connsiteX9" fmla="*/ 48837 w 84463"/>
                      <a:gd name="connsiteY9" fmla="*/ 807522 h 997528"/>
                      <a:gd name="connsiteX10" fmla="*/ 36962 w 84463"/>
                      <a:gd name="connsiteY10" fmla="*/ 855024 h 997528"/>
                      <a:gd name="connsiteX11" fmla="*/ 36962 w 84463"/>
                      <a:gd name="connsiteY11" fmla="*/ 997528 h 99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463" h="997528">
                        <a:moveTo>
                          <a:pt x="13211" y="0"/>
                        </a:moveTo>
                        <a:cubicBezTo>
                          <a:pt x="9253" y="23751"/>
                          <a:pt x="0" y="47211"/>
                          <a:pt x="1336" y="71252"/>
                        </a:cubicBezTo>
                        <a:cubicBezTo>
                          <a:pt x="4007" y="119334"/>
                          <a:pt x="17169" y="166255"/>
                          <a:pt x="25086" y="213756"/>
                        </a:cubicBezTo>
                        <a:cubicBezTo>
                          <a:pt x="27144" y="226103"/>
                          <a:pt x="33523" y="237346"/>
                          <a:pt x="36962" y="249382"/>
                        </a:cubicBezTo>
                        <a:cubicBezTo>
                          <a:pt x="41446" y="265075"/>
                          <a:pt x="44879" y="281049"/>
                          <a:pt x="48837" y="296883"/>
                        </a:cubicBezTo>
                        <a:cubicBezTo>
                          <a:pt x="52795" y="344384"/>
                          <a:pt x="55448" y="392013"/>
                          <a:pt x="60712" y="439387"/>
                        </a:cubicBezTo>
                        <a:cubicBezTo>
                          <a:pt x="63371" y="463318"/>
                          <a:pt x="69183" y="486803"/>
                          <a:pt x="72588" y="510639"/>
                        </a:cubicBezTo>
                        <a:cubicBezTo>
                          <a:pt x="77101" y="542232"/>
                          <a:pt x="80505" y="573974"/>
                          <a:pt x="84463" y="605642"/>
                        </a:cubicBezTo>
                        <a:cubicBezTo>
                          <a:pt x="80505" y="641268"/>
                          <a:pt x="78817" y="677220"/>
                          <a:pt x="72588" y="712520"/>
                        </a:cubicBezTo>
                        <a:cubicBezTo>
                          <a:pt x="66915" y="744665"/>
                          <a:pt x="56754" y="775855"/>
                          <a:pt x="48837" y="807522"/>
                        </a:cubicBezTo>
                        <a:cubicBezTo>
                          <a:pt x="44879" y="823356"/>
                          <a:pt x="36962" y="838703"/>
                          <a:pt x="36962" y="855024"/>
                        </a:cubicBezTo>
                        <a:lnTo>
                          <a:pt x="36962" y="997528"/>
                        </a:ln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a:solidFill>
                        <a:prstClr val="black"/>
                      </a:solidFill>
                    </a:endParaRPr>
                  </a:p>
                </p:txBody>
              </p:sp>
              <p:sp>
                <p:nvSpPr>
                  <p:cNvPr id="283" name="フリーフォーム 282"/>
                  <p:cNvSpPr/>
                  <p:nvPr/>
                </p:nvSpPr>
                <p:spPr>
                  <a:xfrm>
                    <a:off x="2980706" y="3966358"/>
                    <a:ext cx="83128" cy="688769"/>
                  </a:xfrm>
                  <a:custGeom>
                    <a:avLst/>
                    <a:gdLst>
                      <a:gd name="connsiteX0" fmla="*/ 59377 w 83128"/>
                      <a:gd name="connsiteY0" fmla="*/ 0 h 688769"/>
                      <a:gd name="connsiteX1" fmla="*/ 35626 w 83128"/>
                      <a:gd name="connsiteY1" fmla="*/ 35626 h 688769"/>
                      <a:gd name="connsiteX2" fmla="*/ 11876 w 83128"/>
                      <a:gd name="connsiteY2" fmla="*/ 178130 h 688769"/>
                      <a:gd name="connsiteX3" fmla="*/ 0 w 83128"/>
                      <a:gd name="connsiteY3" fmla="*/ 225632 h 688769"/>
                      <a:gd name="connsiteX4" fmla="*/ 23751 w 83128"/>
                      <a:gd name="connsiteY4" fmla="*/ 510639 h 688769"/>
                      <a:gd name="connsiteX5" fmla="*/ 35626 w 83128"/>
                      <a:gd name="connsiteY5" fmla="*/ 546265 h 688769"/>
                      <a:gd name="connsiteX6" fmla="*/ 59377 w 83128"/>
                      <a:gd name="connsiteY6" fmla="*/ 641268 h 688769"/>
                      <a:gd name="connsiteX7" fmla="*/ 71252 w 83128"/>
                      <a:gd name="connsiteY7" fmla="*/ 676894 h 688769"/>
                      <a:gd name="connsiteX8" fmla="*/ 83128 w 83128"/>
                      <a:gd name="connsiteY8"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28" h="688769">
                        <a:moveTo>
                          <a:pt x="59377" y="0"/>
                        </a:moveTo>
                        <a:cubicBezTo>
                          <a:pt x="51460" y="11875"/>
                          <a:pt x="41248" y="22508"/>
                          <a:pt x="35626" y="35626"/>
                        </a:cubicBezTo>
                        <a:cubicBezTo>
                          <a:pt x="21050" y="69637"/>
                          <a:pt x="15922" y="153852"/>
                          <a:pt x="11876" y="178130"/>
                        </a:cubicBezTo>
                        <a:cubicBezTo>
                          <a:pt x="9193" y="194229"/>
                          <a:pt x="3959" y="209798"/>
                          <a:pt x="0" y="225632"/>
                        </a:cubicBezTo>
                        <a:cubicBezTo>
                          <a:pt x="5437" y="323494"/>
                          <a:pt x="2768" y="416212"/>
                          <a:pt x="23751" y="510639"/>
                        </a:cubicBezTo>
                        <a:cubicBezTo>
                          <a:pt x="26466" y="522859"/>
                          <a:pt x="32332" y="534188"/>
                          <a:pt x="35626" y="546265"/>
                        </a:cubicBezTo>
                        <a:cubicBezTo>
                          <a:pt x="44215" y="577757"/>
                          <a:pt x="49055" y="610301"/>
                          <a:pt x="59377" y="641268"/>
                        </a:cubicBezTo>
                        <a:cubicBezTo>
                          <a:pt x="63335" y="653143"/>
                          <a:pt x="65654" y="665698"/>
                          <a:pt x="71252" y="676894"/>
                        </a:cubicBezTo>
                        <a:cubicBezTo>
                          <a:pt x="73756" y="681901"/>
                          <a:pt x="79169" y="684811"/>
                          <a:pt x="83128" y="688769"/>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a:solidFill>
                        <a:prstClr val="black"/>
                      </a:solidFill>
                    </a:endParaRPr>
                  </a:p>
                </p:txBody>
              </p:sp>
              <p:sp>
                <p:nvSpPr>
                  <p:cNvPr id="284" name="フリーフォーム 283"/>
                  <p:cNvSpPr/>
                  <p:nvPr/>
                </p:nvSpPr>
                <p:spPr>
                  <a:xfrm>
                    <a:off x="2956956" y="3859481"/>
                    <a:ext cx="71252" cy="712519"/>
                  </a:xfrm>
                  <a:custGeom>
                    <a:avLst/>
                    <a:gdLst>
                      <a:gd name="connsiteX0" fmla="*/ 71252 w 71252"/>
                      <a:gd name="connsiteY0" fmla="*/ 0 h 712519"/>
                      <a:gd name="connsiteX1" fmla="*/ 59376 w 71252"/>
                      <a:gd name="connsiteY1" fmla="*/ 95002 h 712519"/>
                      <a:gd name="connsiteX2" fmla="*/ 47501 w 71252"/>
                      <a:gd name="connsiteY2" fmla="*/ 130628 h 712519"/>
                      <a:gd name="connsiteX3" fmla="*/ 35626 w 71252"/>
                      <a:gd name="connsiteY3" fmla="*/ 190005 h 712519"/>
                      <a:gd name="connsiteX4" fmla="*/ 11875 w 71252"/>
                      <a:gd name="connsiteY4" fmla="*/ 261257 h 712519"/>
                      <a:gd name="connsiteX5" fmla="*/ 0 w 71252"/>
                      <a:gd name="connsiteY5" fmla="*/ 296883 h 712519"/>
                      <a:gd name="connsiteX6" fmla="*/ 11875 w 71252"/>
                      <a:gd name="connsiteY6" fmla="*/ 439387 h 712519"/>
                      <a:gd name="connsiteX7" fmla="*/ 35626 w 71252"/>
                      <a:gd name="connsiteY7" fmla="*/ 510638 h 712519"/>
                      <a:gd name="connsiteX8" fmla="*/ 47501 w 71252"/>
                      <a:gd name="connsiteY8" fmla="*/ 546264 h 712519"/>
                      <a:gd name="connsiteX9" fmla="*/ 59376 w 71252"/>
                      <a:gd name="connsiteY9" fmla="*/ 712519 h 71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52" h="712519">
                        <a:moveTo>
                          <a:pt x="71252" y="0"/>
                        </a:moveTo>
                        <a:cubicBezTo>
                          <a:pt x="67293" y="31667"/>
                          <a:pt x="65085" y="63603"/>
                          <a:pt x="59376" y="95002"/>
                        </a:cubicBezTo>
                        <a:cubicBezTo>
                          <a:pt x="57137" y="107318"/>
                          <a:pt x="50537" y="118484"/>
                          <a:pt x="47501" y="130628"/>
                        </a:cubicBezTo>
                        <a:cubicBezTo>
                          <a:pt x="42606" y="150210"/>
                          <a:pt x="40937" y="170532"/>
                          <a:pt x="35626" y="190005"/>
                        </a:cubicBezTo>
                        <a:cubicBezTo>
                          <a:pt x="29039" y="214158"/>
                          <a:pt x="19792" y="237506"/>
                          <a:pt x="11875" y="261257"/>
                        </a:cubicBezTo>
                        <a:lnTo>
                          <a:pt x="0" y="296883"/>
                        </a:lnTo>
                        <a:cubicBezTo>
                          <a:pt x="3958" y="344384"/>
                          <a:pt x="4039" y="392370"/>
                          <a:pt x="11875" y="439387"/>
                        </a:cubicBezTo>
                        <a:cubicBezTo>
                          <a:pt x="15991" y="464081"/>
                          <a:pt x="27709" y="486888"/>
                          <a:pt x="35626" y="510638"/>
                        </a:cubicBezTo>
                        <a:lnTo>
                          <a:pt x="47501" y="546264"/>
                        </a:lnTo>
                        <a:cubicBezTo>
                          <a:pt x="60451" y="688720"/>
                          <a:pt x="59376" y="633170"/>
                          <a:pt x="59376" y="712519"/>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a:solidFill>
                        <a:prstClr val="black"/>
                      </a:solidFill>
                    </a:endParaRPr>
                  </a:p>
                </p:txBody>
              </p:sp>
            </p:grpSp>
          </p:grpSp>
          <p:grpSp>
            <p:nvGrpSpPr>
              <p:cNvPr id="228" name="グループ化 101"/>
              <p:cNvGrpSpPr/>
              <p:nvPr/>
            </p:nvGrpSpPr>
            <p:grpSpPr>
              <a:xfrm>
                <a:off x="1184663" y="1891760"/>
                <a:ext cx="418439" cy="457942"/>
                <a:chOff x="9540552" y="1484784"/>
                <a:chExt cx="288032" cy="315224"/>
              </a:xfrm>
            </p:grpSpPr>
            <p:sp>
              <p:nvSpPr>
                <p:cNvPr id="233" name="円/楕円 232"/>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34" name="円/楕円 233"/>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35" name="円/楕円 234"/>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36" name="円/楕円 235"/>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37" name="円/楕円 236"/>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38" name="円/楕円 237"/>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39" name="円/楕円 238"/>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40" name="円/楕円 239"/>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41" name="円/楕円 240"/>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42" name="円/楕円 241"/>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43" name="円/楕円 242"/>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44" name="円/楕円 243"/>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45" name="円/楕円 244"/>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46" name="円/楕円 245"/>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47" name="円/楕円 246"/>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48" name="円/楕円 247"/>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49" name="円/楕円 248"/>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50" name="円/楕円 249"/>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51" name="円/楕円 250"/>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52" name="円/楕円 251"/>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53" name="円/楕円 252"/>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54" name="円/楕円 253"/>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55" name="円/楕円 254"/>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sp>
              <p:nvSpPr>
                <p:cNvPr id="256" name="円/楕円 255"/>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prstClr val="black"/>
                    </a:solidFill>
                    <a:latin typeface="Comic Sans MS" panose="030F0702030302020204" pitchFamily="66" charset="0"/>
                  </a:endParaRPr>
                </a:p>
              </p:txBody>
            </p:sp>
          </p:grpSp>
          <p:sp>
            <p:nvSpPr>
              <p:cNvPr id="231" name="稲妻 230"/>
              <p:cNvSpPr/>
              <p:nvPr/>
            </p:nvSpPr>
            <p:spPr>
              <a:xfrm rot="10532622">
                <a:off x="1549137" y="2241772"/>
                <a:ext cx="449797" cy="504056"/>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latin typeface="Comic Sans MS" panose="030F0702030302020204" pitchFamily="66" charset="0"/>
                </a:endParaRPr>
              </a:p>
            </p:txBody>
          </p:sp>
        </p:grpSp>
        <p:sp>
          <p:nvSpPr>
            <p:cNvPr id="309" name="正方形/長方形 308"/>
            <p:cNvSpPr/>
            <p:nvPr/>
          </p:nvSpPr>
          <p:spPr>
            <a:xfrm>
              <a:off x="5263886" y="4546186"/>
              <a:ext cx="3350226" cy="830997"/>
            </a:xfrm>
            <a:prstGeom prst="rect">
              <a:avLst/>
            </a:prstGeom>
          </p:spPr>
          <p:txBody>
            <a:bodyPr wrap="square">
              <a:spAutoFit/>
            </a:bodyPr>
            <a:lstStyle/>
            <a:p>
              <a:r>
                <a:rPr lang="en-US" altLang="ja-JP" sz="2400" dirty="0">
                  <a:solidFill>
                    <a:prstClr val="black"/>
                  </a:solidFill>
                  <a:latin typeface="Comic Sans MS" panose="030F0702030302020204" pitchFamily="66" charset="0"/>
                  <a:ea typeface="HG丸ｺﾞｼｯｸM-PRO" pitchFamily="50" charset="-128"/>
                  <a:cs typeface="Times New Roman" pitchFamily="18" charset="0"/>
                </a:rPr>
                <a:t>RI</a:t>
              </a:r>
              <a:r>
                <a:rPr lang="ja-JP" altLang="en-US" sz="2400" dirty="0">
                  <a:solidFill>
                    <a:prstClr val="black"/>
                  </a:solidFill>
                  <a:latin typeface="Comic Sans MS" panose="030F0702030302020204" pitchFamily="66" charset="0"/>
                  <a:ea typeface="HG丸ｺﾞｼｯｸM-PRO" pitchFamily="50" charset="-128"/>
                  <a:cs typeface="Times New Roman" pitchFamily="18" charset="0"/>
                </a:rPr>
                <a:t>が排泄されない限り被ばくし続ける！</a:t>
              </a:r>
              <a:endParaRPr lang="ja-JP" altLang="en-US" sz="2400" dirty="0">
                <a:solidFill>
                  <a:prstClr val="black"/>
                </a:solidFill>
              </a:endParaRPr>
            </a:p>
          </p:txBody>
        </p:sp>
        <p:sp>
          <p:nvSpPr>
            <p:cNvPr id="310" name="正方形/長方形 309"/>
            <p:cNvSpPr/>
            <p:nvPr/>
          </p:nvSpPr>
          <p:spPr>
            <a:xfrm>
              <a:off x="5076056" y="1959624"/>
              <a:ext cx="1443024" cy="369332"/>
            </a:xfrm>
            <a:prstGeom prst="rect">
              <a:avLst/>
            </a:prstGeom>
          </p:spPr>
          <p:txBody>
            <a:bodyPr wrap="none">
              <a:spAutoFit/>
            </a:bodyPr>
            <a:lstStyle/>
            <a:p>
              <a:r>
                <a:rPr lang="ja-JP" altLang="en-US" dirty="0">
                  <a:solidFill>
                    <a:prstClr val="black"/>
                  </a:solidFill>
                  <a:latin typeface="Comic Sans MS" panose="030F0702030302020204" pitchFamily="66" charset="0"/>
                  <a:ea typeface="HG丸ｺﾞｼｯｸM-PRO" pitchFamily="50" charset="-128"/>
                  <a:cs typeface="Times New Roman" pitchFamily="18" charset="0"/>
                </a:rPr>
                <a:t>（</a:t>
              </a:r>
              <a:r>
                <a:rPr lang="en-US" altLang="ja-JP" dirty="0">
                  <a:solidFill>
                    <a:prstClr val="black"/>
                  </a:solidFill>
                  <a:latin typeface="Comic Sans MS" panose="030F0702030302020204" pitchFamily="66" charset="0"/>
                  <a:ea typeface="HG丸ｺﾞｼｯｸM-PRO" pitchFamily="50" charset="-128"/>
                  <a:cs typeface="Times New Roman" pitchFamily="18" charset="0"/>
                </a:rPr>
                <a:t>1</a:t>
              </a:r>
              <a:r>
                <a:rPr lang="ja-JP" altLang="en-US" dirty="0">
                  <a:solidFill>
                    <a:prstClr val="black"/>
                  </a:solidFill>
                  <a:latin typeface="Comic Sans MS" panose="030F0702030302020204" pitchFamily="66" charset="0"/>
                  <a:ea typeface="HG丸ｺﾞｼｯｸM-PRO" pitchFamily="50" charset="-128"/>
                  <a:cs typeface="Times New Roman" pitchFamily="18" charset="0"/>
                </a:rPr>
                <a:t>ヶ月後）</a:t>
              </a:r>
              <a:endParaRPr lang="ja-JP" altLang="en-US" dirty="0">
                <a:solidFill>
                  <a:prstClr val="black"/>
                </a:solidFill>
              </a:endParaRPr>
            </a:p>
          </p:txBody>
        </p:sp>
        <p:sp>
          <p:nvSpPr>
            <p:cNvPr id="311" name="角丸四角形 310"/>
            <p:cNvSpPr/>
            <p:nvPr/>
          </p:nvSpPr>
          <p:spPr>
            <a:xfrm>
              <a:off x="5076056" y="1700808"/>
              <a:ext cx="3672408" cy="3888432"/>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solidFill>
                  <a:prstClr val="black"/>
                </a:solidFill>
              </a:endParaRPr>
            </a:p>
          </p:txBody>
        </p:sp>
      </p:grpSp>
      <p:sp>
        <p:nvSpPr>
          <p:cNvPr id="312" name="右矢印 311"/>
          <p:cNvSpPr/>
          <p:nvPr/>
        </p:nvSpPr>
        <p:spPr>
          <a:xfrm rot="5400000">
            <a:off x="4336245" y="5224158"/>
            <a:ext cx="500518" cy="979104"/>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13" name="正方形/長方形 312"/>
          <p:cNvSpPr/>
          <p:nvPr/>
        </p:nvSpPr>
        <p:spPr>
          <a:xfrm>
            <a:off x="707611" y="6142279"/>
            <a:ext cx="7608806" cy="461665"/>
          </a:xfrm>
          <a:prstGeom prst="rect">
            <a:avLst/>
          </a:prstGeom>
        </p:spPr>
        <p:txBody>
          <a:bodyPr wrap="square">
            <a:spAutoFit/>
          </a:bodyPr>
          <a:lstStyle/>
          <a:p>
            <a:r>
              <a:rPr lang="ja-JP" altLang="en-US" sz="2400" dirty="0">
                <a:solidFill>
                  <a:prstClr val="black"/>
                </a:solidFill>
                <a:latin typeface="Comic Sans MS" panose="030F0702030302020204" pitchFamily="66" charset="0"/>
                <a:ea typeface="HG丸ｺﾞｼｯｸM-PRO" pitchFamily="50" charset="-128"/>
                <a:cs typeface="Times New Roman" pitchFamily="18" charset="0"/>
              </a:rPr>
              <a:t>この影響を考慮するために考えられたのが預託線量！</a:t>
            </a:r>
            <a:endParaRPr lang="ja-JP" altLang="en-US" sz="2400" dirty="0">
              <a:solidFill>
                <a:prstClr val="black"/>
              </a:solidFill>
            </a:endParaRPr>
          </a:p>
        </p:txBody>
      </p:sp>
    </p:spTree>
    <p:extLst>
      <p:ext uri="{BB962C8B-B14F-4D97-AF65-F5344CB8AC3E}">
        <p14:creationId xmlns:p14="http://schemas.microsoft.com/office/powerpoint/2010/main" val="1727807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12"/>
                                        </p:tgtEl>
                                        <p:attrNameLst>
                                          <p:attrName>style.visibility</p:attrName>
                                        </p:attrNameLst>
                                      </p:cBhvr>
                                      <p:to>
                                        <p:strVal val="visible"/>
                                      </p:to>
                                    </p:set>
                                    <p:animEffect transition="in" filter="wipe(up)">
                                      <p:cBhvr>
                                        <p:cTn id="30" dur="500"/>
                                        <p:tgtEl>
                                          <p:spTgt spid="312"/>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314"/>
                                        </p:tgtEl>
                                        <p:attrNameLst>
                                          <p:attrName>style.visibility</p:attrName>
                                        </p:attrNameLst>
                                      </p:cBhvr>
                                      <p:to>
                                        <p:strVal val="visible"/>
                                      </p:to>
                                    </p:set>
                                    <p:animEffect transition="in" filter="dissolve">
                                      <p:cBhvr>
                                        <p:cTn id="34" dur="500"/>
                                        <p:tgtEl>
                                          <p:spTgt spid="31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13"/>
                                        </p:tgtEl>
                                        <p:attrNameLst>
                                          <p:attrName>style.visibility</p:attrName>
                                        </p:attrNameLst>
                                      </p:cBhvr>
                                      <p:to>
                                        <p:strVal val="visible"/>
                                      </p:to>
                                    </p:set>
                                    <p:animEffect transition="in" filter="dissolve">
                                      <p:cBhvr>
                                        <p:cTn id="37" dur="5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 grpId="0" animBg="1"/>
      <p:bldP spid="7" grpId="0" animBg="1"/>
      <p:bldP spid="9" grpId="0"/>
      <p:bldP spid="12" grpId="0" animBg="1"/>
      <p:bldP spid="312" grpId="0" animBg="1"/>
      <p:bldP spid="313"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140535" y="141085"/>
            <a:ext cx="8568952" cy="646331"/>
          </a:xfrm>
          <a:prstGeom prst="rect">
            <a:avLst/>
          </a:prstGeom>
          <a:noFill/>
        </p:spPr>
        <p:txBody>
          <a:bodyPr wrap="square" rtlCol="0">
            <a:spAutoFit/>
          </a:bodyPr>
          <a:lstStyle/>
          <a:p>
            <a:pPr algn="ctr"/>
            <a:r>
              <a:rPr lang="ja-JP" altLang="en-US" sz="2400" b="1" dirty="0">
                <a:solidFill>
                  <a:prstClr val="black"/>
                </a:solidFill>
                <a:latin typeface="Comic Sans MS" panose="030F0702030302020204" pitchFamily="66" charset="0"/>
                <a:ea typeface="HG丸ｺﾞｼｯｸM-PRO" pitchFamily="50" charset="-128"/>
              </a:rPr>
              <a:t>預託線量計算のために </a:t>
            </a:r>
            <a:r>
              <a:rPr lang="en-US" altLang="ja-JP" sz="2400" b="1" dirty="0">
                <a:solidFill>
                  <a:prstClr val="black"/>
                </a:solidFill>
                <a:latin typeface="Comic Sans MS" panose="030F0702030302020204" pitchFamily="66" charset="0"/>
                <a:ea typeface="HG丸ｺﾞｼｯｸM-PRO" pitchFamily="50" charset="-128"/>
              </a:rPr>
              <a:t>---</a:t>
            </a:r>
            <a:r>
              <a:rPr lang="ja-JP" altLang="en-US" sz="2400" b="1" dirty="0">
                <a:solidFill>
                  <a:prstClr val="black"/>
                </a:solidFill>
                <a:latin typeface="Comic Sans MS" panose="030F0702030302020204" pitchFamily="66" charset="0"/>
                <a:ea typeface="HG丸ｺﾞｼｯｸM-PRO" pitchFamily="50" charset="-128"/>
              </a:rPr>
              <a:t> </a:t>
            </a:r>
            <a:r>
              <a:rPr lang="ja-JP" altLang="en-US" sz="3600" b="1" dirty="0">
                <a:solidFill>
                  <a:prstClr val="black"/>
                </a:solidFill>
                <a:latin typeface="Comic Sans MS" panose="030F0702030302020204" pitchFamily="66" charset="0"/>
                <a:ea typeface="HG丸ｺﾞｼｯｸM-PRO" pitchFamily="50" charset="-128"/>
              </a:rPr>
              <a:t>実効線量係数</a:t>
            </a:r>
          </a:p>
        </p:txBody>
      </p:sp>
      <p:grpSp>
        <p:nvGrpSpPr>
          <p:cNvPr id="14" name="グループ化 13"/>
          <p:cNvGrpSpPr/>
          <p:nvPr/>
        </p:nvGrpSpPr>
        <p:grpSpPr>
          <a:xfrm>
            <a:off x="23150" y="2508943"/>
            <a:ext cx="9505056" cy="634584"/>
            <a:chOff x="23150" y="2508943"/>
            <a:chExt cx="9505056" cy="634584"/>
          </a:xfrm>
        </p:grpSpPr>
        <p:sp>
          <p:nvSpPr>
            <p:cNvPr id="80" name="角丸四角形 79"/>
            <p:cNvSpPr/>
            <p:nvPr/>
          </p:nvSpPr>
          <p:spPr>
            <a:xfrm>
              <a:off x="72779" y="2508943"/>
              <a:ext cx="8959468" cy="63458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ja-JP" altLang="en-US" dirty="0">
                <a:solidFill>
                  <a:prstClr val="black"/>
                </a:solidFill>
              </a:endParaRPr>
            </a:p>
          </p:txBody>
        </p:sp>
        <p:sp>
          <p:nvSpPr>
            <p:cNvPr id="76" name="正方形/長方形 75"/>
            <p:cNvSpPr/>
            <p:nvPr/>
          </p:nvSpPr>
          <p:spPr>
            <a:xfrm>
              <a:off x="23150" y="2636851"/>
              <a:ext cx="9505056" cy="400110"/>
            </a:xfrm>
            <a:prstGeom prst="rect">
              <a:avLst/>
            </a:prstGeom>
          </p:spPr>
          <p:txBody>
            <a:bodyPr wrap="square">
              <a:spAutoFit/>
            </a:bodyPr>
            <a:lstStyle/>
            <a:p>
              <a:pPr>
                <a:spcBef>
                  <a:spcPts val="300"/>
                </a:spcBef>
              </a:pPr>
              <a:r>
                <a:rPr lang="ja-JP" altLang="en-US" sz="2000" b="1" dirty="0">
                  <a:solidFill>
                    <a:prstClr val="black"/>
                  </a:solidFill>
                  <a:latin typeface="Comic Sans MS" panose="030F0702030302020204" pitchFamily="66" charset="0"/>
                  <a:ea typeface="HG丸ｺﾞｼｯｸM-PRO" pitchFamily="50" charset="-128"/>
                  <a:cs typeface="Times New Roman" pitchFamily="18" charset="0"/>
                </a:rPr>
                <a:t>預託実効線量［</a:t>
              </a:r>
              <a:r>
                <a:rPr lang="en-US" altLang="ja-JP" sz="2000" b="1" dirty="0" err="1">
                  <a:solidFill>
                    <a:prstClr val="black"/>
                  </a:solidFill>
                  <a:latin typeface="Comic Sans MS" panose="030F0702030302020204" pitchFamily="66" charset="0"/>
                  <a:ea typeface="HG丸ｺﾞｼｯｸM-PRO" pitchFamily="50" charset="-128"/>
                  <a:cs typeface="Times New Roman" pitchFamily="18" charset="0"/>
                </a:rPr>
                <a:t>mSv</a:t>
              </a:r>
              <a:r>
                <a:rPr lang="ja-JP" altLang="en-US" sz="2000" b="1" dirty="0">
                  <a:solidFill>
                    <a:prstClr val="black"/>
                  </a:solidFill>
                  <a:latin typeface="Comic Sans MS" panose="030F0702030302020204" pitchFamily="66" charset="0"/>
                  <a:ea typeface="HG丸ｺﾞｼｯｸM-PRO" pitchFamily="50" charset="-128"/>
                  <a:cs typeface="Times New Roman" pitchFamily="18" charset="0"/>
                </a:rPr>
                <a:t>］＝ 体内摂取量［ </a:t>
              </a:r>
              <a:r>
                <a:rPr lang="en-US" altLang="ja-JP" sz="2000" b="1" dirty="0">
                  <a:solidFill>
                    <a:prstClr val="black"/>
                  </a:solidFill>
                  <a:latin typeface="Comic Sans MS" panose="030F0702030302020204" pitchFamily="66" charset="0"/>
                  <a:ea typeface="HG丸ｺﾞｼｯｸM-PRO" pitchFamily="50" charset="-128"/>
                  <a:cs typeface="Times New Roman" pitchFamily="18" charset="0"/>
                </a:rPr>
                <a:t>Bq</a:t>
              </a:r>
              <a:r>
                <a:rPr lang="ja-JP" altLang="en-US" sz="2000" b="1" dirty="0">
                  <a:solidFill>
                    <a:prstClr val="black"/>
                  </a:solidFill>
                  <a:latin typeface="Comic Sans MS" panose="030F0702030302020204" pitchFamily="66" charset="0"/>
                  <a:ea typeface="HG丸ｺﾞｼｯｸM-PRO" pitchFamily="50" charset="-128"/>
                  <a:cs typeface="Times New Roman" pitchFamily="18" charset="0"/>
                </a:rPr>
                <a:t> ］ </a:t>
              </a:r>
              <a:r>
                <a:rPr lang="en-US" altLang="ja-JP" sz="2000" b="1" dirty="0">
                  <a:solidFill>
                    <a:prstClr val="black"/>
                  </a:solidFill>
                  <a:latin typeface="Comic Sans MS" panose="030F0702030302020204" pitchFamily="66" charset="0"/>
                  <a:ea typeface="HG丸ｺﾞｼｯｸM-PRO" pitchFamily="50" charset="-128"/>
                  <a:cs typeface="Times New Roman" pitchFamily="18" charset="0"/>
                </a:rPr>
                <a:t>×  </a:t>
              </a:r>
              <a:r>
                <a:rPr lang="ja-JP" altLang="en-US" sz="2000" b="1" dirty="0">
                  <a:solidFill>
                    <a:prstClr val="black"/>
                  </a:solidFill>
                  <a:latin typeface="Comic Sans MS" panose="030F0702030302020204" pitchFamily="66" charset="0"/>
                  <a:ea typeface="HG丸ｺﾞｼｯｸM-PRO" pitchFamily="50" charset="-128"/>
                  <a:cs typeface="Times New Roman" pitchFamily="18" charset="0"/>
                </a:rPr>
                <a:t>実効線量係数［ </a:t>
              </a:r>
              <a:r>
                <a:rPr lang="en-US" altLang="ja-JP" sz="2000" b="1" dirty="0">
                  <a:solidFill>
                    <a:prstClr val="black"/>
                  </a:solidFill>
                  <a:latin typeface="Comic Sans MS" panose="030F0702030302020204" pitchFamily="66" charset="0"/>
                  <a:ea typeface="HG丸ｺﾞｼｯｸM-PRO" pitchFamily="50" charset="-128"/>
                  <a:cs typeface="Times New Roman" pitchFamily="18" charset="0"/>
                </a:rPr>
                <a:t>mSv/Bq</a:t>
              </a:r>
              <a:r>
                <a:rPr lang="ja-JP" altLang="en-US" sz="2000" b="1" dirty="0">
                  <a:solidFill>
                    <a:prstClr val="black"/>
                  </a:solidFill>
                  <a:latin typeface="Comic Sans MS" panose="030F0702030302020204" pitchFamily="66" charset="0"/>
                  <a:ea typeface="HG丸ｺﾞｼｯｸM-PRO" pitchFamily="50" charset="-128"/>
                  <a:cs typeface="Times New Roman" pitchFamily="18" charset="0"/>
                </a:rPr>
                <a:t> ］</a:t>
              </a:r>
              <a:endParaRPr lang="en-US" altLang="ja-JP" sz="2000" b="1" dirty="0">
                <a:solidFill>
                  <a:prstClr val="black"/>
                </a:solidFill>
                <a:latin typeface="Comic Sans MS" panose="030F0702030302020204" pitchFamily="66" charset="0"/>
                <a:ea typeface="HG丸ｺﾞｼｯｸM-PRO" pitchFamily="50" charset="-128"/>
                <a:cs typeface="Times New Roman" pitchFamily="18" charset="0"/>
              </a:endParaRPr>
            </a:p>
          </p:txBody>
        </p:sp>
      </p:grpSp>
      <p:sp>
        <p:nvSpPr>
          <p:cNvPr id="6" name="四角形吹き出し 5"/>
          <p:cNvSpPr/>
          <p:nvPr/>
        </p:nvSpPr>
        <p:spPr>
          <a:xfrm>
            <a:off x="77563" y="908720"/>
            <a:ext cx="4062389" cy="1368152"/>
          </a:xfrm>
          <a:prstGeom prst="wedgeRectCallout">
            <a:avLst>
              <a:gd name="adj1" fmla="val -23363"/>
              <a:gd name="adj2" fmla="val 768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spcAft>
                <a:spcPts val="600"/>
              </a:spcAft>
            </a:pPr>
            <a:r>
              <a:rPr lang="ja-JP" altLang="en-US" sz="2000" b="1" dirty="0">
                <a:solidFill>
                  <a:prstClr val="black"/>
                </a:solidFill>
                <a:latin typeface="Comic Sans MS" panose="030F0702030302020204" pitchFamily="66" charset="0"/>
                <a:ea typeface="HG丸ｺﾞｼｯｸM-PRO" panose="020F0600000000000000" pitchFamily="50" charset="-128"/>
              </a:rPr>
              <a:t>内部被ばくの総線量</a:t>
            </a:r>
            <a:endParaRPr lang="en-US" altLang="ja-JP" sz="2000" b="1" dirty="0">
              <a:solidFill>
                <a:prstClr val="black"/>
              </a:solidFill>
              <a:latin typeface="Comic Sans MS" panose="030F0702030302020204" pitchFamily="66" charset="0"/>
              <a:ea typeface="HG丸ｺﾞｼｯｸM-PRO" panose="020F0600000000000000" pitchFamily="50" charset="-128"/>
            </a:endParaRPr>
          </a:p>
          <a:p>
            <a:pPr algn="ctr"/>
            <a:r>
              <a:rPr lang="ja-JP" altLang="en-US" dirty="0">
                <a:solidFill>
                  <a:prstClr val="black"/>
                </a:solidFill>
                <a:latin typeface="Comic Sans MS" panose="030F0702030302020204" pitchFamily="66" charset="0"/>
                <a:ea typeface="HG丸ｺﾞｼｯｸM-PRO" panose="020F0600000000000000" pitchFamily="50" charset="-128"/>
              </a:rPr>
              <a:t>体内残留、</a:t>
            </a:r>
            <a:r>
              <a:rPr lang="en-US" altLang="ja-JP" dirty="0">
                <a:solidFill>
                  <a:prstClr val="black"/>
                </a:solidFill>
                <a:latin typeface="Comic Sans MS" panose="030F0702030302020204" pitchFamily="66" charset="0"/>
                <a:ea typeface="HG丸ｺﾞｼｯｸM-PRO" panose="020F0600000000000000" pitchFamily="50" charset="-128"/>
              </a:rPr>
              <a:t>RI</a:t>
            </a:r>
            <a:r>
              <a:rPr lang="ja-JP" altLang="en-US" dirty="0">
                <a:solidFill>
                  <a:prstClr val="black"/>
                </a:solidFill>
                <a:latin typeface="Comic Sans MS" panose="030F0702030302020204" pitchFamily="66" charset="0"/>
                <a:ea typeface="HG丸ｺﾞｼｯｸM-PRO" panose="020F0600000000000000" pitchFamily="50" charset="-128"/>
              </a:rPr>
              <a:t>の時間減衰、</a:t>
            </a:r>
            <a:r>
              <a:rPr lang="en-US" altLang="ja-JP" dirty="0" err="1">
                <a:solidFill>
                  <a:prstClr val="black"/>
                </a:solidFill>
                <a:latin typeface="Comic Sans MS" panose="030F0702030302020204" pitchFamily="66" charset="0"/>
                <a:ea typeface="HG丸ｺﾞｼｯｸM-PRO" panose="020F0600000000000000" pitchFamily="50" charset="-128"/>
              </a:rPr>
              <a:t>etc</a:t>
            </a:r>
            <a:r>
              <a:rPr lang="en-US" altLang="ja-JP" dirty="0">
                <a:solidFill>
                  <a:prstClr val="black"/>
                </a:solidFill>
                <a:latin typeface="Comic Sans MS" panose="030F0702030302020204" pitchFamily="66" charset="0"/>
                <a:ea typeface="HG丸ｺﾞｼｯｸM-PRO" panose="020F0600000000000000" pitchFamily="50" charset="-128"/>
              </a:rPr>
              <a:t>---</a:t>
            </a:r>
          </a:p>
          <a:p>
            <a:pPr algn="ctr"/>
            <a:r>
              <a:rPr lang="ja-JP" altLang="en-US" dirty="0">
                <a:solidFill>
                  <a:prstClr val="black"/>
                </a:solidFill>
                <a:latin typeface="Comic Sans MS" panose="030F0702030302020204" pitchFamily="66" charset="0"/>
                <a:ea typeface="HG丸ｺﾞｼｯｸM-PRO" panose="020F0600000000000000" pitchFamily="50" charset="-128"/>
              </a:rPr>
              <a:t>全てを考慮！</a:t>
            </a:r>
            <a:endParaRPr lang="en-US" altLang="ja-JP" dirty="0">
              <a:solidFill>
                <a:prstClr val="black"/>
              </a:solidFill>
              <a:latin typeface="Comic Sans MS" panose="030F0702030302020204" pitchFamily="66" charset="0"/>
              <a:ea typeface="HG丸ｺﾞｼｯｸM-PRO" panose="020F0600000000000000" pitchFamily="50" charset="-128"/>
            </a:endParaRPr>
          </a:p>
        </p:txBody>
      </p:sp>
      <p:sp>
        <p:nvSpPr>
          <p:cNvPr id="79" name="四角形吹き出し 78"/>
          <p:cNvSpPr/>
          <p:nvPr/>
        </p:nvSpPr>
        <p:spPr>
          <a:xfrm>
            <a:off x="73314" y="3356992"/>
            <a:ext cx="8958933" cy="3321237"/>
          </a:xfrm>
          <a:prstGeom prst="wedgeRectCallout">
            <a:avLst>
              <a:gd name="adj1" fmla="val 25090"/>
              <a:gd name="adj2" fmla="val -6110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spcAft>
                <a:spcPts val="600"/>
              </a:spcAft>
            </a:pPr>
            <a:endParaRPr lang="en-US" altLang="ja-JP" dirty="0">
              <a:solidFill>
                <a:prstClr val="black"/>
              </a:solidFill>
              <a:latin typeface="Comic Sans MS" panose="030F0702030302020204" pitchFamily="66" charset="0"/>
              <a:ea typeface="HG丸ｺﾞｼｯｸM-PRO" panose="020F0600000000000000" pitchFamily="50" charset="-128"/>
            </a:endParaRPr>
          </a:p>
        </p:txBody>
      </p:sp>
      <p:grpSp>
        <p:nvGrpSpPr>
          <p:cNvPr id="15" name="グループ化 14"/>
          <p:cNvGrpSpPr/>
          <p:nvPr/>
        </p:nvGrpSpPr>
        <p:grpSpPr>
          <a:xfrm>
            <a:off x="4283968" y="908720"/>
            <a:ext cx="4853124" cy="1368152"/>
            <a:chOff x="4283968" y="908720"/>
            <a:chExt cx="4853124" cy="1368152"/>
          </a:xfrm>
        </p:grpSpPr>
        <p:sp>
          <p:nvSpPr>
            <p:cNvPr id="78" name="四角形吹き出し 77"/>
            <p:cNvSpPr/>
            <p:nvPr/>
          </p:nvSpPr>
          <p:spPr>
            <a:xfrm>
              <a:off x="4283968" y="908720"/>
              <a:ext cx="4748279" cy="1368152"/>
            </a:xfrm>
            <a:prstGeom prst="wedgeRectCallout">
              <a:avLst>
                <a:gd name="adj1" fmla="val -37398"/>
                <a:gd name="adj2" fmla="val 7942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spcAft>
                  <a:spcPts val="600"/>
                </a:spcAft>
              </a:pPr>
              <a:endParaRPr lang="en-US" altLang="ja-JP" dirty="0">
                <a:solidFill>
                  <a:prstClr val="black"/>
                </a:solidFill>
                <a:latin typeface="Comic Sans MS" panose="030F0702030302020204" pitchFamily="66" charset="0"/>
                <a:ea typeface="HG丸ｺﾞｼｯｸM-PRO" panose="020F0600000000000000" pitchFamily="50" charset="-128"/>
              </a:endParaRPr>
            </a:p>
          </p:txBody>
        </p:sp>
        <p:sp>
          <p:nvSpPr>
            <p:cNvPr id="7" name="正方形/長方形 6"/>
            <p:cNvSpPr/>
            <p:nvPr/>
          </p:nvSpPr>
          <p:spPr>
            <a:xfrm>
              <a:off x="4319917" y="1137518"/>
              <a:ext cx="2736304" cy="923330"/>
            </a:xfrm>
            <a:prstGeom prst="rect">
              <a:avLst/>
            </a:prstGeom>
          </p:spPr>
          <p:txBody>
            <a:bodyPr wrap="square">
              <a:spAutoFit/>
            </a:bodyPr>
            <a:lstStyle/>
            <a:p>
              <a:r>
                <a:rPr lang="ja-JP" altLang="en-US" dirty="0">
                  <a:solidFill>
                    <a:prstClr val="black"/>
                  </a:solidFill>
                  <a:latin typeface="Comic Sans MS" panose="030F0702030302020204" pitchFamily="66" charset="0"/>
                  <a:ea typeface="HG丸ｺﾞｼｯｸM-PRO" panose="020F0600000000000000" pitchFamily="50" charset="-128"/>
                </a:rPr>
                <a:t>体外計測法、</a:t>
              </a:r>
              <a:endParaRPr lang="en-US" altLang="ja-JP" dirty="0">
                <a:solidFill>
                  <a:prstClr val="black"/>
                </a:solidFill>
                <a:latin typeface="Comic Sans MS" panose="030F0702030302020204" pitchFamily="66" charset="0"/>
                <a:ea typeface="HG丸ｺﾞｼｯｸM-PRO" panose="020F0600000000000000" pitchFamily="50" charset="-128"/>
              </a:endParaRPr>
            </a:p>
            <a:p>
              <a:r>
                <a:rPr lang="ja-JP" altLang="en-US" dirty="0">
                  <a:solidFill>
                    <a:prstClr val="black"/>
                  </a:solidFill>
                  <a:latin typeface="Comic Sans MS" panose="030F0702030302020204" pitchFamily="66" charset="0"/>
                  <a:ea typeface="HG丸ｺﾞｼｯｸM-PRO" panose="020F0600000000000000" pitchFamily="50" charset="-128"/>
                </a:rPr>
                <a:t>バイオアッセイ法</a:t>
              </a:r>
              <a:endParaRPr lang="en-US" altLang="ja-JP" dirty="0">
                <a:solidFill>
                  <a:prstClr val="black"/>
                </a:solidFill>
                <a:latin typeface="Comic Sans MS" panose="030F0702030302020204" pitchFamily="66" charset="0"/>
                <a:ea typeface="HG丸ｺﾞｼｯｸM-PRO" panose="020F0600000000000000" pitchFamily="50" charset="-128"/>
              </a:endParaRPr>
            </a:p>
            <a:p>
              <a:r>
                <a:rPr lang="ja-JP" altLang="en-US" dirty="0">
                  <a:solidFill>
                    <a:prstClr val="black"/>
                  </a:solidFill>
                  <a:latin typeface="Comic Sans MS" panose="030F0702030302020204" pitchFamily="66" charset="0"/>
                  <a:ea typeface="HG丸ｺﾞｼｯｸM-PRO" panose="020F0600000000000000" pitchFamily="50" charset="-128"/>
                </a:rPr>
                <a:t>により評価した測定値</a:t>
              </a:r>
              <a:endParaRPr lang="en-US" altLang="ja-JP" dirty="0">
                <a:solidFill>
                  <a:prstClr val="black"/>
                </a:solidFill>
                <a:latin typeface="Comic Sans MS" panose="030F0702030302020204" pitchFamily="66" charset="0"/>
                <a:ea typeface="HG丸ｺﾞｼｯｸM-PRO" panose="020F0600000000000000" pitchFamily="50" charset="-128"/>
              </a:endParaRPr>
            </a:p>
          </p:txBody>
        </p:sp>
        <p:pic>
          <p:nvPicPr>
            <p:cNvPr id="82" name="Picture 2" descr="http://www.rist.or.jp/atomica/data/pict/10/10060113/06.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50" t="4462" r="10226" b="21019"/>
            <a:stretch/>
          </p:blipFill>
          <p:spPr bwMode="auto">
            <a:xfrm>
              <a:off x="6876256" y="980728"/>
              <a:ext cx="900296" cy="121804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グループ化 8"/>
            <p:cNvGrpSpPr/>
            <p:nvPr/>
          </p:nvGrpSpPr>
          <p:grpSpPr>
            <a:xfrm>
              <a:off x="7789073" y="908720"/>
              <a:ext cx="1348019" cy="1348019"/>
              <a:chOff x="7116136" y="3068960"/>
              <a:chExt cx="2064376" cy="2064376"/>
            </a:xfrm>
          </p:grpSpPr>
          <p:pic>
            <p:nvPicPr>
              <p:cNvPr id="83" name="Picture 4" descr="http://ecx.images-amazon.com/images/I/41PyGXuY8DL._SY3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6136" y="3068960"/>
                <a:ext cx="2064376" cy="2064376"/>
              </a:xfrm>
              <a:prstGeom prst="rect">
                <a:avLst/>
              </a:prstGeom>
              <a:noFill/>
              <a:extLst>
                <a:ext uri="{909E8E84-426E-40dd-AFC4-6F175D3DCCD1}">
                  <a14:hiddenFill xmlns:a14="http://schemas.microsoft.com/office/drawing/2010/main">
                    <a:solidFill>
                      <a:srgbClr val="FFFFFF"/>
                    </a:solidFill>
                  </a14:hiddenFill>
                </a:ext>
              </a:extLst>
            </p:spPr>
          </p:pic>
          <p:grpSp>
            <p:nvGrpSpPr>
              <p:cNvPr id="84" name="グループ化 101"/>
              <p:cNvGrpSpPr/>
              <p:nvPr/>
            </p:nvGrpSpPr>
            <p:grpSpPr>
              <a:xfrm>
                <a:off x="7544634" y="4356787"/>
                <a:ext cx="240768" cy="263498"/>
                <a:chOff x="9540552" y="1484784"/>
                <a:chExt cx="288032" cy="315224"/>
              </a:xfrm>
            </p:grpSpPr>
            <p:sp>
              <p:nvSpPr>
                <p:cNvPr id="85" name="円/楕円 84"/>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86" name="円/楕円 85"/>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87" name="円/楕円 86"/>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88" name="円/楕円 87"/>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89" name="円/楕円 88"/>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90" name="円/楕円 89"/>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91" name="円/楕円 90"/>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92" name="円/楕円 91"/>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93" name="円/楕円 92"/>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94" name="円/楕円 93"/>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95" name="円/楕円 94"/>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96" name="円/楕円 95"/>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97" name="円/楕円 96"/>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98" name="円/楕円 97"/>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99" name="円/楕円 98"/>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00" name="円/楕円 99"/>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01" name="円/楕円 100"/>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02" name="円/楕円 101"/>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03" name="円/楕円 102"/>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04" name="円/楕円 103"/>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05" name="円/楕円 104"/>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06" name="円/楕円 105"/>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07" name="円/楕円 106"/>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08" name="円/楕円 107"/>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grpSp>
          <p:sp>
            <p:nvSpPr>
              <p:cNvPr id="109" name="稲妻 108"/>
              <p:cNvSpPr/>
              <p:nvPr/>
            </p:nvSpPr>
            <p:spPr>
              <a:xfrm rot="15683557">
                <a:off x="7190692" y="4587696"/>
                <a:ext cx="330623" cy="370506"/>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panose="030F0702030302020204" pitchFamily="66" charset="0"/>
                </a:endParaRPr>
              </a:p>
            </p:txBody>
          </p:sp>
        </p:grpSp>
      </p:grpSp>
      <p:sp>
        <p:nvSpPr>
          <p:cNvPr id="111" name="テキスト ボックス 110"/>
          <p:cNvSpPr txBox="1"/>
          <p:nvPr/>
        </p:nvSpPr>
        <p:spPr>
          <a:xfrm>
            <a:off x="231256" y="3473229"/>
            <a:ext cx="4412752" cy="707886"/>
          </a:xfrm>
          <a:prstGeom prst="rect">
            <a:avLst/>
          </a:prstGeom>
          <a:noFill/>
        </p:spPr>
        <p:txBody>
          <a:bodyPr wrap="square" rtlCol="0">
            <a:spAutoFit/>
          </a:bodyPr>
          <a:lstStyle/>
          <a:p>
            <a:pPr marL="252000" indent="-252000">
              <a:spcBef>
                <a:spcPts val="600"/>
              </a:spcBef>
              <a:buFont typeface="Arial" pitchFamily="34" charset="0"/>
              <a:buChar char="•"/>
            </a:pPr>
            <a:r>
              <a:rPr lang="ja-JP" altLang="en-US" sz="2000" dirty="0">
                <a:solidFill>
                  <a:prstClr val="black"/>
                </a:solidFill>
                <a:latin typeface="Comic Sans MS" panose="030F0702030302020204" pitchFamily="66" charset="0"/>
                <a:ea typeface="HG丸ｺﾞｼｯｸM-PRO" pitchFamily="50" charset="-128"/>
                <a:cs typeface="Times New Roman" pitchFamily="18" charset="0"/>
              </a:rPr>
              <a:t>放射性物質の種類によって　　　残留しやすい部位が異なる！</a:t>
            </a:r>
          </a:p>
        </p:txBody>
      </p:sp>
      <p:sp>
        <p:nvSpPr>
          <p:cNvPr id="112" name="テキスト ボックス 111"/>
          <p:cNvSpPr txBox="1"/>
          <p:nvPr/>
        </p:nvSpPr>
        <p:spPr>
          <a:xfrm>
            <a:off x="4629193" y="3510491"/>
            <a:ext cx="4412752" cy="707886"/>
          </a:xfrm>
          <a:prstGeom prst="rect">
            <a:avLst/>
          </a:prstGeom>
          <a:noFill/>
        </p:spPr>
        <p:txBody>
          <a:bodyPr wrap="square" rtlCol="0">
            <a:spAutoFit/>
          </a:bodyPr>
          <a:lstStyle/>
          <a:p>
            <a:pPr marL="252000" indent="-252000">
              <a:spcBef>
                <a:spcPts val="600"/>
              </a:spcBef>
              <a:buFont typeface="Arial" pitchFamily="34" charset="0"/>
              <a:buChar char="•"/>
            </a:pPr>
            <a:r>
              <a:rPr lang="ja-JP" altLang="en-US" sz="2000" dirty="0">
                <a:solidFill>
                  <a:prstClr val="black"/>
                </a:solidFill>
                <a:latin typeface="Comic Sans MS" panose="030F0702030302020204" pitchFamily="66" charset="0"/>
                <a:ea typeface="HG丸ｺﾞｼｯｸM-PRO" pitchFamily="50" charset="-128"/>
                <a:cs typeface="Times New Roman" pitchFamily="18" charset="0"/>
              </a:rPr>
              <a:t>放射性物質の種類によって、放射線の種類やエネルギーが異なる！</a:t>
            </a:r>
          </a:p>
        </p:txBody>
      </p:sp>
      <p:sp>
        <p:nvSpPr>
          <p:cNvPr id="113" name="テキスト ボックス 112"/>
          <p:cNvSpPr txBox="1"/>
          <p:nvPr/>
        </p:nvSpPr>
        <p:spPr>
          <a:xfrm>
            <a:off x="114152" y="6269250"/>
            <a:ext cx="8858343" cy="400110"/>
          </a:xfrm>
          <a:prstGeom prst="rect">
            <a:avLst/>
          </a:prstGeom>
          <a:noFill/>
        </p:spPr>
        <p:txBody>
          <a:bodyPr wrap="square" rtlCol="0">
            <a:spAutoFit/>
          </a:bodyPr>
          <a:lstStyle/>
          <a:p>
            <a:pPr algn="ctr">
              <a:spcBef>
                <a:spcPts val="600"/>
              </a:spcBef>
            </a:pPr>
            <a:r>
              <a:rPr lang="ja-JP" altLang="en-US" sz="2000" b="1" dirty="0">
                <a:solidFill>
                  <a:prstClr val="black"/>
                </a:solidFill>
                <a:latin typeface="Comic Sans MS" panose="030F0702030302020204" pitchFamily="66" charset="0"/>
                <a:ea typeface="HG丸ｺﾞｼｯｸM-PRO" pitchFamily="50" charset="-128"/>
                <a:cs typeface="Times New Roman" pitchFamily="18" charset="0"/>
              </a:rPr>
              <a:t>これらの影響を考慮した内部被ばく線量となるよう設定！</a:t>
            </a:r>
          </a:p>
        </p:txBody>
      </p:sp>
      <p:grpSp>
        <p:nvGrpSpPr>
          <p:cNvPr id="16" name="グループ化 15"/>
          <p:cNvGrpSpPr/>
          <p:nvPr/>
        </p:nvGrpSpPr>
        <p:grpSpPr>
          <a:xfrm>
            <a:off x="106167" y="4448878"/>
            <a:ext cx="3965881" cy="1424602"/>
            <a:chOff x="106167" y="4448878"/>
            <a:chExt cx="3965881" cy="1424602"/>
          </a:xfrm>
        </p:grpSpPr>
        <p:grpSp>
          <p:nvGrpSpPr>
            <p:cNvPr id="114" name="グループ化 104"/>
            <p:cNvGrpSpPr/>
            <p:nvPr/>
          </p:nvGrpSpPr>
          <p:grpSpPr>
            <a:xfrm>
              <a:off x="2586558" y="4546810"/>
              <a:ext cx="1140268" cy="1289090"/>
              <a:chOff x="-1044624" y="2564904"/>
              <a:chExt cx="700644" cy="792088"/>
            </a:xfrm>
          </p:grpSpPr>
          <p:sp>
            <p:nvSpPr>
              <p:cNvPr id="115" name="角丸四角形 114"/>
              <p:cNvSpPr/>
              <p:nvPr/>
            </p:nvSpPr>
            <p:spPr>
              <a:xfrm>
                <a:off x="-756592" y="2564904"/>
                <a:ext cx="216024" cy="792088"/>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solidFill>
                    <a:srgbClr val="000000"/>
                  </a:solidFill>
                </a:endParaRPr>
              </a:p>
            </p:txBody>
          </p:sp>
          <p:sp>
            <p:nvSpPr>
              <p:cNvPr id="116" name="角丸四角形 115"/>
              <p:cNvSpPr/>
              <p:nvPr/>
            </p:nvSpPr>
            <p:spPr>
              <a:xfrm>
                <a:off x="-828600" y="26369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solidFill>
                    <a:srgbClr val="000000"/>
                  </a:solidFill>
                </a:endParaRPr>
              </a:p>
            </p:txBody>
          </p:sp>
          <p:sp>
            <p:nvSpPr>
              <p:cNvPr id="117" name="角丸四角形 116"/>
              <p:cNvSpPr/>
              <p:nvPr/>
            </p:nvSpPr>
            <p:spPr>
              <a:xfrm>
                <a:off x="-828600" y="27893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solidFill>
                    <a:srgbClr val="000000"/>
                  </a:solidFill>
                </a:endParaRPr>
              </a:p>
            </p:txBody>
          </p:sp>
          <p:sp>
            <p:nvSpPr>
              <p:cNvPr id="118" name="角丸四角形 117"/>
              <p:cNvSpPr/>
              <p:nvPr/>
            </p:nvSpPr>
            <p:spPr>
              <a:xfrm>
                <a:off x="-828600" y="29417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solidFill>
                    <a:srgbClr val="000000"/>
                  </a:solidFill>
                </a:endParaRPr>
              </a:p>
            </p:txBody>
          </p:sp>
          <p:sp>
            <p:nvSpPr>
              <p:cNvPr id="119" name="角丸四角形 118"/>
              <p:cNvSpPr/>
              <p:nvPr/>
            </p:nvSpPr>
            <p:spPr>
              <a:xfrm>
                <a:off x="-828600" y="30941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solidFill>
                    <a:srgbClr val="000000"/>
                  </a:solidFill>
                </a:endParaRPr>
              </a:p>
            </p:txBody>
          </p:sp>
          <p:sp>
            <p:nvSpPr>
              <p:cNvPr id="120" name="角丸四角形 119"/>
              <p:cNvSpPr/>
              <p:nvPr/>
            </p:nvSpPr>
            <p:spPr>
              <a:xfrm>
                <a:off x="-828600" y="32465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solidFill>
                    <a:srgbClr val="000000"/>
                  </a:solidFill>
                </a:endParaRPr>
              </a:p>
            </p:txBody>
          </p:sp>
          <p:sp>
            <p:nvSpPr>
              <p:cNvPr id="121" name="フリーフォーム 120"/>
              <p:cNvSpPr/>
              <p:nvPr/>
            </p:nvSpPr>
            <p:spPr>
              <a:xfrm>
                <a:off x="-1044624" y="2564904"/>
                <a:ext cx="700644" cy="760021"/>
              </a:xfrm>
              <a:custGeom>
                <a:avLst/>
                <a:gdLst>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35626 w 700644"/>
                  <a:gd name="connsiteY4" fmla="*/ 11876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65018 w 700644"/>
                  <a:gd name="connsiteY19" fmla="*/ 11876 h 760021"/>
                  <a:gd name="connsiteX20" fmla="*/ 665018 w 700644"/>
                  <a:gd name="connsiteY20" fmla="*/ 11876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35626 w 700644"/>
                  <a:gd name="connsiteY4" fmla="*/ 11876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65018 w 700644"/>
                  <a:gd name="connsiteY19" fmla="*/ 11876 h 760021"/>
                  <a:gd name="connsiteX20" fmla="*/ 665018 w 700644"/>
                  <a:gd name="connsiteY20" fmla="*/ 11876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21402 w 700644"/>
                  <a:gd name="connsiteY4" fmla="*/ 68773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65018 w 700644"/>
                  <a:gd name="connsiteY19" fmla="*/ 11876 h 760021"/>
                  <a:gd name="connsiteX20" fmla="*/ 665018 w 700644"/>
                  <a:gd name="connsiteY20" fmla="*/ 11876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21402 w 700644"/>
                  <a:gd name="connsiteY4" fmla="*/ 68773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65018 w 700644"/>
                  <a:gd name="connsiteY19" fmla="*/ 11876 h 760021"/>
                  <a:gd name="connsiteX20" fmla="*/ 665018 w 700644"/>
                  <a:gd name="connsiteY20" fmla="*/ 40325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21402 w 700644"/>
                  <a:gd name="connsiteY4" fmla="*/ 68773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65018 w 700644"/>
                  <a:gd name="connsiteY19" fmla="*/ 11876 h 760021"/>
                  <a:gd name="connsiteX20" fmla="*/ 579672 w 700644"/>
                  <a:gd name="connsiteY20" fmla="*/ 11877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21402 w 700644"/>
                  <a:gd name="connsiteY4" fmla="*/ 68773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700578 w 700644"/>
                  <a:gd name="connsiteY19" fmla="*/ 26101 h 760021"/>
                  <a:gd name="connsiteX20" fmla="*/ 579672 w 700644"/>
                  <a:gd name="connsiteY20" fmla="*/ 11877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21402 w 700644"/>
                  <a:gd name="connsiteY4" fmla="*/ 68773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93467 w 700644"/>
                  <a:gd name="connsiteY19" fmla="*/ 33213 h 760021"/>
                  <a:gd name="connsiteX20" fmla="*/ 579672 w 700644"/>
                  <a:gd name="connsiteY20" fmla="*/ 11877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21402 w 700644"/>
                  <a:gd name="connsiteY4" fmla="*/ 68773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93467 w 700644"/>
                  <a:gd name="connsiteY19" fmla="*/ 33213 h 760021"/>
                  <a:gd name="connsiteX20" fmla="*/ 601009 w 700644"/>
                  <a:gd name="connsiteY20" fmla="*/ 18989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00644" h="760021">
                    <a:moveTo>
                      <a:pt x="320634" y="344385"/>
                    </a:moveTo>
                    <a:lnTo>
                      <a:pt x="213756" y="166255"/>
                    </a:lnTo>
                    <a:lnTo>
                      <a:pt x="106878" y="23751"/>
                    </a:lnTo>
                    <a:lnTo>
                      <a:pt x="47501" y="0"/>
                    </a:lnTo>
                    <a:lnTo>
                      <a:pt x="21402" y="68773"/>
                    </a:lnTo>
                    <a:cubicBezTo>
                      <a:pt x="-4697" y="139220"/>
                      <a:pt x="11875" y="138546"/>
                      <a:pt x="0" y="201881"/>
                    </a:cubicBezTo>
                    <a:lnTo>
                      <a:pt x="59376" y="320634"/>
                    </a:lnTo>
                    <a:lnTo>
                      <a:pt x="95002" y="486889"/>
                    </a:lnTo>
                    <a:lnTo>
                      <a:pt x="130628" y="617517"/>
                    </a:lnTo>
                    <a:lnTo>
                      <a:pt x="190005" y="748146"/>
                    </a:lnTo>
                    <a:lnTo>
                      <a:pt x="285008" y="760021"/>
                    </a:lnTo>
                    <a:lnTo>
                      <a:pt x="391885" y="653143"/>
                    </a:lnTo>
                    <a:lnTo>
                      <a:pt x="403761" y="581891"/>
                    </a:lnTo>
                    <a:lnTo>
                      <a:pt x="427511" y="688769"/>
                    </a:lnTo>
                    <a:lnTo>
                      <a:pt x="475013" y="748146"/>
                    </a:lnTo>
                    <a:lnTo>
                      <a:pt x="581891" y="688769"/>
                    </a:lnTo>
                    <a:lnTo>
                      <a:pt x="653143" y="498764"/>
                    </a:lnTo>
                    <a:lnTo>
                      <a:pt x="700644" y="296884"/>
                    </a:lnTo>
                    <a:lnTo>
                      <a:pt x="700644" y="130629"/>
                    </a:lnTo>
                    <a:cubicBezTo>
                      <a:pt x="700622" y="95786"/>
                      <a:pt x="693489" y="68056"/>
                      <a:pt x="693467" y="33213"/>
                    </a:cubicBezTo>
                    <a:lnTo>
                      <a:pt x="601009" y="18989"/>
                    </a:lnTo>
                    <a:lnTo>
                      <a:pt x="546265" y="83128"/>
                    </a:lnTo>
                    <a:lnTo>
                      <a:pt x="534389" y="213756"/>
                    </a:lnTo>
                    <a:lnTo>
                      <a:pt x="498763" y="368135"/>
                    </a:lnTo>
                    <a:lnTo>
                      <a:pt x="368135" y="415637"/>
                    </a:lnTo>
                    <a:lnTo>
                      <a:pt x="320634" y="344385"/>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ln>
                    <a:solidFill>
                      <a:sysClr val="windowText" lastClr="000000"/>
                    </a:solidFill>
                  </a:ln>
                  <a:solidFill>
                    <a:srgbClr val="000000"/>
                  </a:solidFill>
                </a:endParaRPr>
              </a:p>
            </p:txBody>
          </p:sp>
        </p:grpSp>
        <p:grpSp>
          <p:nvGrpSpPr>
            <p:cNvPr id="122" name="グループ化 101"/>
            <p:cNvGrpSpPr/>
            <p:nvPr/>
          </p:nvGrpSpPr>
          <p:grpSpPr>
            <a:xfrm>
              <a:off x="2753413" y="5028300"/>
              <a:ext cx="240768" cy="263498"/>
              <a:chOff x="9540552" y="1484784"/>
              <a:chExt cx="288032" cy="315224"/>
            </a:xfrm>
          </p:grpSpPr>
          <p:sp>
            <p:nvSpPr>
              <p:cNvPr id="123" name="円/楕円 122"/>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24" name="円/楕円 123"/>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25" name="円/楕円 124"/>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26" name="円/楕円 125"/>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27" name="円/楕円 126"/>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29" name="円/楕円 128"/>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30" name="円/楕円 129"/>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31" name="円/楕円 130"/>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32" name="円/楕円 131"/>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33" name="円/楕円 132"/>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34" name="円/楕円 133"/>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35" name="円/楕円 134"/>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39" name="円/楕円 138"/>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40" name="円/楕円 139"/>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141" name="円/楕円 140"/>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04" name="円/楕円 203"/>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05" name="円/楕円 204"/>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06" name="円/楕円 205"/>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07" name="円/楕円 206"/>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08" name="円/楕円 207"/>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09" name="円/楕円 208"/>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10" name="円/楕円 209"/>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11" name="円/楕円 210"/>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12" name="円/楕円 211"/>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grpSp>
        <p:sp>
          <p:nvSpPr>
            <p:cNvPr id="11" name="正方形/長方形 10"/>
            <p:cNvSpPr/>
            <p:nvPr/>
          </p:nvSpPr>
          <p:spPr>
            <a:xfrm>
              <a:off x="106167" y="4448878"/>
              <a:ext cx="1009449" cy="400110"/>
            </a:xfrm>
            <a:prstGeom prst="rect">
              <a:avLst/>
            </a:prstGeom>
          </p:spPr>
          <p:txBody>
            <a:bodyPr wrap="square">
              <a:spAutoFit/>
            </a:bodyPr>
            <a:lstStyle/>
            <a:p>
              <a:r>
                <a:rPr lang="ja-JP" altLang="en-US" sz="2000" dirty="0">
                  <a:solidFill>
                    <a:prstClr val="black"/>
                  </a:solidFill>
                  <a:latin typeface="Comic Sans MS" panose="030F0702030302020204" pitchFamily="66" charset="0"/>
                  <a:ea typeface="HG丸ｺﾞｼｯｸM-PRO" pitchFamily="50" charset="-128"/>
                  <a:cs typeface="Times New Roman" pitchFamily="18" charset="0"/>
                </a:rPr>
                <a:t>（例）</a:t>
              </a:r>
              <a:endParaRPr lang="ja-JP" altLang="en-US" sz="2000" dirty="0">
                <a:solidFill>
                  <a:prstClr val="black"/>
                </a:solidFill>
              </a:endParaRPr>
            </a:p>
          </p:txBody>
        </p:sp>
        <p:sp>
          <p:nvSpPr>
            <p:cNvPr id="213" name="正方形/長方形 212"/>
            <p:cNvSpPr/>
            <p:nvPr/>
          </p:nvSpPr>
          <p:spPr>
            <a:xfrm>
              <a:off x="428619" y="5001985"/>
              <a:ext cx="2183104" cy="707886"/>
            </a:xfrm>
            <a:prstGeom prst="rect">
              <a:avLst/>
            </a:prstGeom>
          </p:spPr>
          <p:txBody>
            <a:bodyPr wrap="square">
              <a:spAutoFit/>
            </a:bodyPr>
            <a:lstStyle/>
            <a:p>
              <a:r>
                <a:rPr lang="en-US" altLang="ja-JP" sz="2000" baseline="30000" dirty="0">
                  <a:solidFill>
                    <a:prstClr val="black"/>
                  </a:solidFill>
                  <a:latin typeface="Comic Sans MS" panose="030F0702030302020204" pitchFamily="66" charset="0"/>
                  <a:ea typeface="HG丸ｺﾞｼｯｸM-PRO" panose="020F0600000000000000" pitchFamily="50" charset="-128"/>
                </a:rPr>
                <a:t>131</a:t>
              </a:r>
              <a:r>
                <a:rPr lang="en-US" altLang="ja-JP" sz="2000" dirty="0">
                  <a:solidFill>
                    <a:prstClr val="black"/>
                  </a:solidFill>
                  <a:latin typeface="Comic Sans MS" panose="030F0702030302020204" pitchFamily="66" charset="0"/>
                  <a:ea typeface="HG丸ｺﾞｼｯｸM-PRO" panose="020F0600000000000000" pitchFamily="50" charset="-128"/>
                </a:rPr>
                <a:t>I</a:t>
              </a:r>
              <a:r>
                <a:rPr lang="ja-JP" altLang="en-US" sz="2000" dirty="0">
                  <a:solidFill>
                    <a:prstClr val="black"/>
                  </a:solidFill>
                  <a:latin typeface="Comic Sans MS" panose="030F0702030302020204" pitchFamily="66" charset="0"/>
                  <a:ea typeface="HG丸ｺﾞｼｯｸM-PRO" panose="020F0600000000000000" pitchFamily="50" charset="-128"/>
                </a:rPr>
                <a:t>は甲状腺に</a:t>
              </a:r>
              <a:endParaRPr lang="en-US" altLang="ja-JP" sz="2000" dirty="0">
                <a:solidFill>
                  <a:prstClr val="black"/>
                </a:solidFill>
                <a:latin typeface="Comic Sans MS" panose="030F0702030302020204" pitchFamily="66" charset="0"/>
                <a:ea typeface="HG丸ｺﾞｼｯｸM-PRO" panose="020F0600000000000000" pitchFamily="50" charset="-128"/>
              </a:endParaRPr>
            </a:p>
            <a:p>
              <a:r>
                <a:rPr lang="ja-JP" altLang="en-US" sz="2000" dirty="0">
                  <a:solidFill>
                    <a:prstClr val="black"/>
                  </a:solidFill>
                  <a:latin typeface="Comic Sans MS" panose="030F0702030302020204" pitchFamily="66" charset="0"/>
                  <a:ea typeface="HG丸ｺﾞｼｯｸM-PRO" panose="020F0600000000000000" pitchFamily="50" charset="-128"/>
                </a:rPr>
                <a:t>集積しやすい！</a:t>
              </a:r>
            </a:p>
          </p:txBody>
        </p:sp>
        <p:grpSp>
          <p:nvGrpSpPr>
            <p:cNvPr id="214" name="グループ化 101"/>
            <p:cNvGrpSpPr/>
            <p:nvPr/>
          </p:nvGrpSpPr>
          <p:grpSpPr>
            <a:xfrm>
              <a:off x="3355357" y="5308092"/>
              <a:ext cx="240768" cy="263498"/>
              <a:chOff x="9540552" y="1484784"/>
              <a:chExt cx="288032" cy="315224"/>
            </a:xfrm>
          </p:grpSpPr>
          <p:sp>
            <p:nvSpPr>
              <p:cNvPr id="215" name="円/楕円 214"/>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16" name="円/楕円 215"/>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17" name="円/楕円 216"/>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18" name="円/楕円 217"/>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19" name="円/楕円 218"/>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20" name="円/楕円 219"/>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21" name="円/楕円 220"/>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22" name="円/楕円 221"/>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23" name="円/楕円 222"/>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24" name="円/楕円 223"/>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25" name="円/楕円 224"/>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26" name="円/楕円 225"/>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27" name="円/楕円 226"/>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28" name="円/楕円 227"/>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29" name="円/楕円 228"/>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30" name="円/楕円 229"/>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31" name="円/楕円 230"/>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32" name="円/楕円 231"/>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33" name="円/楕円 232"/>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34" name="円/楕円 233"/>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35" name="円/楕円 234"/>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36" name="円/楕円 235"/>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37" name="円/楕円 236"/>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38" name="円/楕円 237"/>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grpSp>
        <p:grpSp>
          <p:nvGrpSpPr>
            <p:cNvPr id="239" name="グループ化 101"/>
            <p:cNvGrpSpPr/>
            <p:nvPr/>
          </p:nvGrpSpPr>
          <p:grpSpPr>
            <a:xfrm>
              <a:off x="3531532" y="4801825"/>
              <a:ext cx="240768" cy="263498"/>
              <a:chOff x="9540552" y="1484784"/>
              <a:chExt cx="288032" cy="315224"/>
            </a:xfrm>
          </p:grpSpPr>
          <p:sp>
            <p:nvSpPr>
              <p:cNvPr id="240" name="円/楕円 239"/>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41" name="円/楕円 240"/>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42" name="円/楕円 241"/>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43" name="円/楕円 242"/>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44" name="円/楕円 243"/>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45" name="円/楕円 244"/>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46" name="円/楕円 245"/>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47" name="円/楕円 246"/>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48" name="円/楕円 247"/>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49" name="円/楕円 248"/>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50" name="円/楕円 249"/>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51" name="円/楕円 250"/>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52" name="円/楕円 251"/>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53" name="円/楕円 252"/>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54" name="円/楕円 253"/>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55" name="円/楕円 254"/>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56" name="円/楕円 255"/>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57" name="円/楕円 256"/>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58" name="円/楕円 257"/>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59" name="円/楕円 258"/>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60" name="円/楕円 259"/>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61" name="円/楕円 260"/>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62" name="円/楕円 261"/>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63" name="円/楕円 262"/>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grpSp>
        <p:sp>
          <p:nvSpPr>
            <p:cNvPr id="264" name="稲妻 263"/>
            <p:cNvSpPr/>
            <p:nvPr/>
          </p:nvSpPr>
          <p:spPr>
            <a:xfrm rot="15683557">
              <a:off x="2410342" y="5212729"/>
              <a:ext cx="330623" cy="370506"/>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panose="030F0702030302020204" pitchFamily="66" charset="0"/>
              </a:endParaRPr>
            </a:p>
          </p:txBody>
        </p:sp>
        <p:sp>
          <p:nvSpPr>
            <p:cNvPr id="265" name="稲妻 264"/>
            <p:cNvSpPr/>
            <p:nvPr/>
          </p:nvSpPr>
          <p:spPr>
            <a:xfrm rot="10431933">
              <a:off x="3593035" y="5502974"/>
              <a:ext cx="330623" cy="370506"/>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panose="030F0702030302020204" pitchFamily="66" charset="0"/>
              </a:endParaRPr>
            </a:p>
          </p:txBody>
        </p:sp>
        <p:sp>
          <p:nvSpPr>
            <p:cNvPr id="266" name="稲妻 265"/>
            <p:cNvSpPr/>
            <p:nvPr/>
          </p:nvSpPr>
          <p:spPr>
            <a:xfrm rot="4617593">
              <a:off x="3721483" y="4532680"/>
              <a:ext cx="330623" cy="370506"/>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panose="030F0702030302020204" pitchFamily="66" charset="0"/>
              </a:endParaRPr>
            </a:p>
          </p:txBody>
        </p:sp>
      </p:grpSp>
      <p:sp>
        <p:nvSpPr>
          <p:cNvPr id="12" name="正方形/長方形 11"/>
          <p:cNvSpPr/>
          <p:nvPr/>
        </p:nvSpPr>
        <p:spPr>
          <a:xfrm>
            <a:off x="140535" y="3473229"/>
            <a:ext cx="4284476" cy="2796021"/>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7" name="正方形/長方形 266"/>
          <p:cNvSpPr/>
          <p:nvPr/>
        </p:nvSpPr>
        <p:spPr>
          <a:xfrm>
            <a:off x="4598904" y="3473473"/>
            <a:ext cx="4284476" cy="2796021"/>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8" name="正方形/長方形 267"/>
          <p:cNvSpPr/>
          <p:nvPr/>
        </p:nvSpPr>
        <p:spPr>
          <a:xfrm>
            <a:off x="4598461" y="4149080"/>
            <a:ext cx="1009449" cy="400110"/>
          </a:xfrm>
          <a:prstGeom prst="rect">
            <a:avLst/>
          </a:prstGeom>
        </p:spPr>
        <p:txBody>
          <a:bodyPr wrap="square">
            <a:spAutoFit/>
          </a:bodyPr>
          <a:lstStyle/>
          <a:p>
            <a:r>
              <a:rPr lang="ja-JP" altLang="en-US" sz="2000" dirty="0">
                <a:solidFill>
                  <a:prstClr val="black"/>
                </a:solidFill>
                <a:latin typeface="Comic Sans MS" panose="030F0702030302020204" pitchFamily="66" charset="0"/>
                <a:ea typeface="HG丸ｺﾞｼｯｸM-PRO" pitchFamily="50" charset="-128"/>
                <a:cs typeface="Times New Roman" pitchFamily="18" charset="0"/>
              </a:rPr>
              <a:t>（例）</a:t>
            </a:r>
            <a:endParaRPr lang="ja-JP" altLang="en-US" sz="2000" dirty="0">
              <a:solidFill>
                <a:prstClr val="black"/>
              </a:solidFill>
            </a:endParaRPr>
          </a:p>
        </p:txBody>
      </p:sp>
      <p:sp>
        <p:nvSpPr>
          <p:cNvPr id="269" name="正方形/長方形 268"/>
          <p:cNvSpPr/>
          <p:nvPr/>
        </p:nvSpPr>
        <p:spPr>
          <a:xfrm>
            <a:off x="5395390" y="4152747"/>
            <a:ext cx="2183104" cy="400110"/>
          </a:xfrm>
          <a:prstGeom prst="rect">
            <a:avLst/>
          </a:prstGeom>
        </p:spPr>
        <p:txBody>
          <a:bodyPr wrap="square">
            <a:spAutoFit/>
          </a:bodyPr>
          <a:lstStyle/>
          <a:p>
            <a:r>
              <a:rPr lang="en-US" altLang="ja-JP" sz="2000" baseline="30000" dirty="0">
                <a:solidFill>
                  <a:prstClr val="black"/>
                </a:solidFill>
                <a:latin typeface="Comic Sans MS" panose="030F0702030302020204" pitchFamily="66" charset="0"/>
                <a:ea typeface="HG丸ｺﾞｼｯｸM-PRO" panose="020F0600000000000000" pitchFamily="50" charset="-128"/>
              </a:rPr>
              <a:t>131</a:t>
            </a:r>
            <a:r>
              <a:rPr lang="en-US" altLang="ja-JP" sz="2000" dirty="0">
                <a:solidFill>
                  <a:prstClr val="black"/>
                </a:solidFill>
                <a:latin typeface="Comic Sans MS" panose="030F0702030302020204" pitchFamily="66" charset="0"/>
                <a:ea typeface="HG丸ｺﾞｼｯｸM-PRO" panose="020F0600000000000000" pitchFamily="50" charset="-128"/>
              </a:rPr>
              <a:t>I</a:t>
            </a:r>
            <a:r>
              <a:rPr lang="ja-JP" altLang="en-US" sz="2000" dirty="0">
                <a:solidFill>
                  <a:prstClr val="black"/>
                </a:solidFill>
                <a:latin typeface="Comic Sans MS" panose="030F0702030302020204" pitchFamily="66" charset="0"/>
                <a:ea typeface="HG丸ｺﾞｼｯｸM-PRO" panose="020F0600000000000000" pitchFamily="50" charset="-128"/>
              </a:rPr>
              <a:t>は</a:t>
            </a:r>
            <a:r>
              <a:rPr lang="en-US" altLang="ja-JP" sz="2000" dirty="0">
                <a:solidFill>
                  <a:prstClr val="black"/>
                </a:solidFill>
                <a:latin typeface="Comic Sans MS" panose="030F0702030302020204" pitchFamily="66" charset="0"/>
                <a:ea typeface="HG丸ｺﾞｼｯｸM-PRO" panose="020F0600000000000000" pitchFamily="50" charset="-128"/>
              </a:rPr>
              <a:t>β</a:t>
            </a:r>
            <a:r>
              <a:rPr lang="ja-JP" altLang="en-US" sz="2000" dirty="0">
                <a:solidFill>
                  <a:prstClr val="black"/>
                </a:solidFill>
                <a:latin typeface="Comic Sans MS" panose="030F0702030302020204" pitchFamily="66" charset="0"/>
                <a:ea typeface="HG丸ｺﾞｼｯｸM-PRO" panose="020F0600000000000000" pitchFamily="50" charset="-128"/>
              </a:rPr>
              <a:t>線と</a:t>
            </a:r>
            <a:r>
              <a:rPr lang="en-US" altLang="ja-JP" sz="2000" dirty="0">
                <a:solidFill>
                  <a:prstClr val="black"/>
                </a:solidFill>
                <a:latin typeface="Comic Sans MS" panose="030F0702030302020204" pitchFamily="66" charset="0"/>
                <a:ea typeface="HG丸ｺﾞｼｯｸM-PRO" panose="020F0600000000000000" pitchFamily="50" charset="-128"/>
              </a:rPr>
              <a:t>γ</a:t>
            </a:r>
            <a:r>
              <a:rPr lang="ja-JP" altLang="en-US" sz="2000" dirty="0">
                <a:solidFill>
                  <a:prstClr val="black"/>
                </a:solidFill>
                <a:latin typeface="Comic Sans MS" panose="030F0702030302020204" pitchFamily="66" charset="0"/>
                <a:ea typeface="HG丸ｺﾞｼｯｸM-PRO" panose="020F0600000000000000" pitchFamily="50" charset="-128"/>
              </a:rPr>
              <a:t>線</a:t>
            </a:r>
          </a:p>
        </p:txBody>
      </p:sp>
      <p:grpSp>
        <p:nvGrpSpPr>
          <p:cNvPr id="270" name="グループ化 104"/>
          <p:cNvGrpSpPr/>
          <p:nvPr/>
        </p:nvGrpSpPr>
        <p:grpSpPr>
          <a:xfrm>
            <a:off x="4879881" y="4941168"/>
            <a:ext cx="1140268" cy="1289090"/>
            <a:chOff x="-1044624" y="2564904"/>
            <a:chExt cx="700644" cy="792088"/>
          </a:xfrm>
        </p:grpSpPr>
        <p:sp>
          <p:nvSpPr>
            <p:cNvPr id="271" name="角丸四角形 270"/>
            <p:cNvSpPr/>
            <p:nvPr/>
          </p:nvSpPr>
          <p:spPr>
            <a:xfrm>
              <a:off x="-756592" y="2564904"/>
              <a:ext cx="216024" cy="792088"/>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solidFill>
                  <a:srgbClr val="000000"/>
                </a:solidFill>
              </a:endParaRPr>
            </a:p>
          </p:txBody>
        </p:sp>
        <p:sp>
          <p:nvSpPr>
            <p:cNvPr id="272" name="角丸四角形 271"/>
            <p:cNvSpPr/>
            <p:nvPr/>
          </p:nvSpPr>
          <p:spPr>
            <a:xfrm>
              <a:off x="-828600" y="26369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solidFill>
                  <a:srgbClr val="000000"/>
                </a:solidFill>
              </a:endParaRPr>
            </a:p>
          </p:txBody>
        </p:sp>
        <p:sp>
          <p:nvSpPr>
            <p:cNvPr id="273" name="角丸四角形 272"/>
            <p:cNvSpPr/>
            <p:nvPr/>
          </p:nvSpPr>
          <p:spPr>
            <a:xfrm>
              <a:off x="-828600" y="27893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solidFill>
                  <a:srgbClr val="000000"/>
                </a:solidFill>
              </a:endParaRPr>
            </a:p>
          </p:txBody>
        </p:sp>
        <p:sp>
          <p:nvSpPr>
            <p:cNvPr id="274" name="角丸四角形 273"/>
            <p:cNvSpPr/>
            <p:nvPr/>
          </p:nvSpPr>
          <p:spPr>
            <a:xfrm>
              <a:off x="-828600" y="29417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solidFill>
                  <a:srgbClr val="000000"/>
                </a:solidFill>
              </a:endParaRPr>
            </a:p>
          </p:txBody>
        </p:sp>
        <p:sp>
          <p:nvSpPr>
            <p:cNvPr id="275" name="角丸四角形 274"/>
            <p:cNvSpPr/>
            <p:nvPr/>
          </p:nvSpPr>
          <p:spPr>
            <a:xfrm>
              <a:off x="-828600" y="30941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solidFill>
                  <a:srgbClr val="000000"/>
                </a:solidFill>
              </a:endParaRPr>
            </a:p>
          </p:txBody>
        </p:sp>
        <p:sp>
          <p:nvSpPr>
            <p:cNvPr id="276" name="角丸四角形 275"/>
            <p:cNvSpPr/>
            <p:nvPr/>
          </p:nvSpPr>
          <p:spPr>
            <a:xfrm>
              <a:off x="-828600" y="32465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solidFill>
                  <a:srgbClr val="000000"/>
                </a:solidFill>
              </a:endParaRPr>
            </a:p>
          </p:txBody>
        </p:sp>
        <p:sp>
          <p:nvSpPr>
            <p:cNvPr id="277" name="フリーフォーム 276"/>
            <p:cNvSpPr/>
            <p:nvPr/>
          </p:nvSpPr>
          <p:spPr>
            <a:xfrm>
              <a:off x="-1044624" y="2564904"/>
              <a:ext cx="700644" cy="760021"/>
            </a:xfrm>
            <a:custGeom>
              <a:avLst/>
              <a:gdLst>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35626 w 700644"/>
                <a:gd name="connsiteY4" fmla="*/ 11876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65018 w 700644"/>
                <a:gd name="connsiteY19" fmla="*/ 11876 h 760021"/>
                <a:gd name="connsiteX20" fmla="*/ 665018 w 700644"/>
                <a:gd name="connsiteY20" fmla="*/ 11876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35626 w 700644"/>
                <a:gd name="connsiteY4" fmla="*/ 11876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65018 w 700644"/>
                <a:gd name="connsiteY19" fmla="*/ 11876 h 760021"/>
                <a:gd name="connsiteX20" fmla="*/ 665018 w 700644"/>
                <a:gd name="connsiteY20" fmla="*/ 11876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21402 w 700644"/>
                <a:gd name="connsiteY4" fmla="*/ 68773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65018 w 700644"/>
                <a:gd name="connsiteY19" fmla="*/ 11876 h 760021"/>
                <a:gd name="connsiteX20" fmla="*/ 665018 w 700644"/>
                <a:gd name="connsiteY20" fmla="*/ 11876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21402 w 700644"/>
                <a:gd name="connsiteY4" fmla="*/ 68773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65018 w 700644"/>
                <a:gd name="connsiteY19" fmla="*/ 11876 h 760021"/>
                <a:gd name="connsiteX20" fmla="*/ 665018 w 700644"/>
                <a:gd name="connsiteY20" fmla="*/ 40325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21402 w 700644"/>
                <a:gd name="connsiteY4" fmla="*/ 68773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65018 w 700644"/>
                <a:gd name="connsiteY19" fmla="*/ 11876 h 760021"/>
                <a:gd name="connsiteX20" fmla="*/ 579672 w 700644"/>
                <a:gd name="connsiteY20" fmla="*/ 11877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21402 w 700644"/>
                <a:gd name="connsiteY4" fmla="*/ 68773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700578 w 700644"/>
                <a:gd name="connsiteY19" fmla="*/ 26101 h 760021"/>
                <a:gd name="connsiteX20" fmla="*/ 579672 w 700644"/>
                <a:gd name="connsiteY20" fmla="*/ 11877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21402 w 700644"/>
                <a:gd name="connsiteY4" fmla="*/ 68773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93467 w 700644"/>
                <a:gd name="connsiteY19" fmla="*/ 33213 h 760021"/>
                <a:gd name="connsiteX20" fmla="*/ 579672 w 700644"/>
                <a:gd name="connsiteY20" fmla="*/ 11877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21402 w 700644"/>
                <a:gd name="connsiteY4" fmla="*/ 68773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93467 w 700644"/>
                <a:gd name="connsiteY19" fmla="*/ 33213 h 760021"/>
                <a:gd name="connsiteX20" fmla="*/ 601009 w 700644"/>
                <a:gd name="connsiteY20" fmla="*/ 18989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00644" h="760021">
                  <a:moveTo>
                    <a:pt x="320634" y="344385"/>
                  </a:moveTo>
                  <a:lnTo>
                    <a:pt x="213756" y="166255"/>
                  </a:lnTo>
                  <a:lnTo>
                    <a:pt x="106878" y="23751"/>
                  </a:lnTo>
                  <a:lnTo>
                    <a:pt x="47501" y="0"/>
                  </a:lnTo>
                  <a:lnTo>
                    <a:pt x="21402" y="68773"/>
                  </a:lnTo>
                  <a:cubicBezTo>
                    <a:pt x="-4697" y="139220"/>
                    <a:pt x="11875" y="138546"/>
                    <a:pt x="0" y="201881"/>
                  </a:cubicBezTo>
                  <a:lnTo>
                    <a:pt x="59376" y="320634"/>
                  </a:lnTo>
                  <a:lnTo>
                    <a:pt x="95002" y="486889"/>
                  </a:lnTo>
                  <a:lnTo>
                    <a:pt x="130628" y="617517"/>
                  </a:lnTo>
                  <a:lnTo>
                    <a:pt x="190005" y="748146"/>
                  </a:lnTo>
                  <a:lnTo>
                    <a:pt x="285008" y="760021"/>
                  </a:lnTo>
                  <a:lnTo>
                    <a:pt x="391885" y="653143"/>
                  </a:lnTo>
                  <a:lnTo>
                    <a:pt x="403761" y="581891"/>
                  </a:lnTo>
                  <a:lnTo>
                    <a:pt x="427511" y="688769"/>
                  </a:lnTo>
                  <a:lnTo>
                    <a:pt x="475013" y="748146"/>
                  </a:lnTo>
                  <a:lnTo>
                    <a:pt x="581891" y="688769"/>
                  </a:lnTo>
                  <a:lnTo>
                    <a:pt x="653143" y="498764"/>
                  </a:lnTo>
                  <a:lnTo>
                    <a:pt x="700644" y="296884"/>
                  </a:lnTo>
                  <a:lnTo>
                    <a:pt x="700644" y="130629"/>
                  </a:lnTo>
                  <a:cubicBezTo>
                    <a:pt x="700622" y="95786"/>
                    <a:pt x="693489" y="68056"/>
                    <a:pt x="693467" y="33213"/>
                  </a:cubicBezTo>
                  <a:lnTo>
                    <a:pt x="601009" y="18989"/>
                  </a:lnTo>
                  <a:lnTo>
                    <a:pt x="546265" y="83128"/>
                  </a:lnTo>
                  <a:lnTo>
                    <a:pt x="534389" y="213756"/>
                  </a:lnTo>
                  <a:lnTo>
                    <a:pt x="498763" y="368135"/>
                  </a:lnTo>
                  <a:lnTo>
                    <a:pt x="368135" y="415637"/>
                  </a:lnTo>
                  <a:lnTo>
                    <a:pt x="320634" y="344385"/>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ln>
                  <a:solidFill>
                    <a:sysClr val="windowText" lastClr="000000"/>
                  </a:solidFill>
                </a:ln>
                <a:solidFill>
                  <a:srgbClr val="000000"/>
                </a:solidFill>
              </a:endParaRPr>
            </a:p>
          </p:txBody>
        </p:sp>
      </p:grpSp>
      <p:grpSp>
        <p:nvGrpSpPr>
          <p:cNvPr id="278" name="グループ化 101"/>
          <p:cNvGrpSpPr/>
          <p:nvPr/>
        </p:nvGrpSpPr>
        <p:grpSpPr>
          <a:xfrm>
            <a:off x="5221753" y="5605997"/>
            <a:ext cx="240768" cy="263498"/>
            <a:chOff x="9540552" y="1484784"/>
            <a:chExt cx="288032" cy="315224"/>
          </a:xfrm>
        </p:grpSpPr>
        <p:sp>
          <p:nvSpPr>
            <p:cNvPr id="279" name="円/楕円 278"/>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80" name="円/楕円 279"/>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81" name="円/楕円 280"/>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82" name="円/楕円 281"/>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83" name="円/楕円 282"/>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84" name="円/楕円 283"/>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85" name="円/楕円 284"/>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86" name="円/楕円 285"/>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87" name="円/楕円 286"/>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88" name="円/楕円 287"/>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89" name="円/楕円 288"/>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90" name="円/楕円 289"/>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91" name="円/楕円 290"/>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92" name="円/楕円 291"/>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93" name="円/楕円 292"/>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94" name="円/楕円 293"/>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95" name="円/楕円 294"/>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96" name="円/楕円 295"/>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97" name="円/楕円 296"/>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98" name="円/楕円 297"/>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299" name="円/楕円 298"/>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00" name="円/楕円 299"/>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01" name="円/楕円 300"/>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02" name="円/楕円 301"/>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grpSp>
      <p:sp>
        <p:nvSpPr>
          <p:cNvPr id="303" name="稲妻 302"/>
          <p:cNvSpPr/>
          <p:nvPr/>
        </p:nvSpPr>
        <p:spPr>
          <a:xfrm rot="10251800">
            <a:off x="5442598" y="5749516"/>
            <a:ext cx="330623" cy="370506"/>
          </a:xfrm>
          <a:prstGeom prst="lightningBolt">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panose="030F0702030302020204" pitchFamily="66" charset="0"/>
            </a:endParaRPr>
          </a:p>
        </p:txBody>
      </p:sp>
      <p:sp>
        <p:nvSpPr>
          <p:cNvPr id="304" name="稲妻 303"/>
          <p:cNvSpPr/>
          <p:nvPr/>
        </p:nvSpPr>
        <p:spPr>
          <a:xfrm rot="21344122">
            <a:off x="4633355" y="4941067"/>
            <a:ext cx="598254" cy="670421"/>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panose="030F0702030302020204" pitchFamily="66" charset="0"/>
            </a:endParaRPr>
          </a:p>
        </p:txBody>
      </p:sp>
      <p:sp>
        <p:nvSpPr>
          <p:cNvPr id="13" name="正方形/長方形 12"/>
          <p:cNvSpPr/>
          <p:nvPr/>
        </p:nvSpPr>
        <p:spPr>
          <a:xfrm>
            <a:off x="4680149" y="4505975"/>
            <a:ext cx="2898345" cy="369332"/>
          </a:xfrm>
          <a:prstGeom prst="rect">
            <a:avLst/>
          </a:prstGeom>
        </p:spPr>
        <p:txBody>
          <a:bodyPr wrap="square">
            <a:spAutoFit/>
          </a:bodyPr>
          <a:lstStyle/>
          <a:p>
            <a:r>
              <a:rPr lang="ja-JP" altLang="en-US" dirty="0">
                <a:solidFill>
                  <a:prstClr val="black"/>
                </a:solidFill>
                <a:latin typeface="Comic Sans MS" panose="030F0702030302020204" pitchFamily="66" charset="0"/>
                <a:ea typeface="HG丸ｺﾞｼｯｸM-PRO" panose="020F0600000000000000" pitchFamily="50" charset="-128"/>
              </a:rPr>
              <a:t>甲状腺は</a:t>
            </a:r>
            <a:r>
              <a:rPr lang="en-US" altLang="ja-JP" dirty="0">
                <a:solidFill>
                  <a:prstClr val="black"/>
                </a:solidFill>
                <a:latin typeface="Comic Sans MS" panose="030F0702030302020204" pitchFamily="66" charset="0"/>
                <a:ea typeface="HG丸ｺﾞｼｯｸM-PRO" panose="020F0600000000000000" pitchFamily="50" charset="-128"/>
              </a:rPr>
              <a:t>β</a:t>
            </a:r>
            <a:r>
              <a:rPr lang="ja-JP" altLang="en-US" dirty="0">
                <a:solidFill>
                  <a:prstClr val="black"/>
                </a:solidFill>
                <a:latin typeface="Comic Sans MS" panose="030F0702030302020204" pitchFamily="66" charset="0"/>
                <a:ea typeface="HG丸ｺﾞｼｯｸM-PRO" panose="020F0600000000000000" pitchFamily="50" charset="-128"/>
              </a:rPr>
              <a:t>線も</a:t>
            </a:r>
            <a:r>
              <a:rPr lang="en-US" altLang="ja-JP" dirty="0">
                <a:solidFill>
                  <a:prstClr val="black"/>
                </a:solidFill>
                <a:latin typeface="Comic Sans MS" panose="030F0702030302020204" pitchFamily="66" charset="0"/>
                <a:ea typeface="HG丸ｺﾞｼｯｸM-PRO" panose="020F0600000000000000" pitchFamily="50" charset="-128"/>
              </a:rPr>
              <a:t>γ</a:t>
            </a:r>
            <a:r>
              <a:rPr lang="ja-JP" altLang="en-US" dirty="0">
                <a:solidFill>
                  <a:prstClr val="black"/>
                </a:solidFill>
                <a:latin typeface="Comic Sans MS" panose="030F0702030302020204" pitchFamily="66" charset="0"/>
                <a:ea typeface="HG丸ｺﾞｼｯｸM-PRO" panose="020F0600000000000000" pitchFamily="50" charset="-128"/>
              </a:rPr>
              <a:t>線も影響</a:t>
            </a:r>
            <a:endParaRPr lang="ja-JP" altLang="en-US" dirty="0">
              <a:solidFill>
                <a:prstClr val="black"/>
              </a:solidFill>
            </a:endParaRPr>
          </a:p>
        </p:txBody>
      </p:sp>
      <p:pic>
        <p:nvPicPr>
          <p:cNvPr id="305" name="Picture 1" descr="C:\Users\Yutaro\AppData\Local\Microsoft\Windows\Temporary Internet Files\Content.IE5\WO9JMWFZ\MC900197836[1].wmf"/>
          <p:cNvPicPr>
            <a:picLocks noChangeAspect="1" noChangeArrowheads="1"/>
          </p:cNvPicPr>
          <p:nvPr/>
        </p:nvPicPr>
        <p:blipFill>
          <a:blip r:embed="rId5" cstate="print"/>
          <a:srcRect/>
          <a:stretch>
            <a:fillRect/>
          </a:stretch>
        </p:blipFill>
        <p:spPr bwMode="auto">
          <a:xfrm>
            <a:off x="7422226" y="4238362"/>
            <a:ext cx="1268088" cy="1151722"/>
          </a:xfrm>
          <a:prstGeom prst="rect">
            <a:avLst/>
          </a:prstGeom>
          <a:noFill/>
        </p:spPr>
      </p:pic>
      <p:grpSp>
        <p:nvGrpSpPr>
          <p:cNvPr id="331" name="グループ化 104"/>
          <p:cNvGrpSpPr/>
          <p:nvPr/>
        </p:nvGrpSpPr>
        <p:grpSpPr>
          <a:xfrm>
            <a:off x="7717644" y="5411921"/>
            <a:ext cx="391599" cy="442709"/>
            <a:chOff x="-1044624" y="2564904"/>
            <a:chExt cx="700644" cy="792088"/>
          </a:xfrm>
        </p:grpSpPr>
        <p:sp>
          <p:nvSpPr>
            <p:cNvPr id="332" name="角丸四角形 331"/>
            <p:cNvSpPr/>
            <p:nvPr/>
          </p:nvSpPr>
          <p:spPr>
            <a:xfrm>
              <a:off x="-756592" y="2564904"/>
              <a:ext cx="216024" cy="792088"/>
            </a:xfrm>
            <a:prstGeom prst="roundRect">
              <a:avLst/>
            </a:prstGeom>
            <a:solidFill>
              <a:srgbClr val="FACB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solidFill>
                  <a:srgbClr val="000000"/>
                </a:solidFill>
              </a:endParaRPr>
            </a:p>
          </p:txBody>
        </p:sp>
        <p:sp>
          <p:nvSpPr>
            <p:cNvPr id="333" name="角丸四角形 332"/>
            <p:cNvSpPr/>
            <p:nvPr/>
          </p:nvSpPr>
          <p:spPr>
            <a:xfrm>
              <a:off x="-828600" y="26369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solidFill>
                  <a:srgbClr val="000000"/>
                </a:solidFill>
              </a:endParaRPr>
            </a:p>
          </p:txBody>
        </p:sp>
        <p:sp>
          <p:nvSpPr>
            <p:cNvPr id="334" name="角丸四角形 333"/>
            <p:cNvSpPr/>
            <p:nvPr/>
          </p:nvSpPr>
          <p:spPr>
            <a:xfrm>
              <a:off x="-828600" y="27893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solidFill>
                  <a:srgbClr val="000000"/>
                </a:solidFill>
              </a:endParaRPr>
            </a:p>
          </p:txBody>
        </p:sp>
        <p:sp>
          <p:nvSpPr>
            <p:cNvPr id="335" name="角丸四角形 334"/>
            <p:cNvSpPr/>
            <p:nvPr/>
          </p:nvSpPr>
          <p:spPr>
            <a:xfrm>
              <a:off x="-828600" y="29417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solidFill>
                  <a:srgbClr val="000000"/>
                </a:solidFill>
              </a:endParaRPr>
            </a:p>
          </p:txBody>
        </p:sp>
        <p:sp>
          <p:nvSpPr>
            <p:cNvPr id="336" name="角丸四角形 335"/>
            <p:cNvSpPr/>
            <p:nvPr/>
          </p:nvSpPr>
          <p:spPr>
            <a:xfrm>
              <a:off x="-828600" y="30941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solidFill>
                  <a:srgbClr val="000000"/>
                </a:solidFill>
              </a:endParaRPr>
            </a:p>
          </p:txBody>
        </p:sp>
        <p:sp>
          <p:nvSpPr>
            <p:cNvPr id="337" name="角丸四角形 336"/>
            <p:cNvSpPr/>
            <p:nvPr/>
          </p:nvSpPr>
          <p:spPr>
            <a:xfrm>
              <a:off x="-828600" y="3246512"/>
              <a:ext cx="324000" cy="72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solidFill>
                  <a:srgbClr val="000000"/>
                </a:solidFill>
              </a:endParaRPr>
            </a:p>
          </p:txBody>
        </p:sp>
        <p:sp>
          <p:nvSpPr>
            <p:cNvPr id="338" name="フリーフォーム 337"/>
            <p:cNvSpPr/>
            <p:nvPr/>
          </p:nvSpPr>
          <p:spPr>
            <a:xfrm>
              <a:off x="-1044624" y="2564904"/>
              <a:ext cx="700644" cy="760021"/>
            </a:xfrm>
            <a:custGeom>
              <a:avLst/>
              <a:gdLst>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35626 w 700644"/>
                <a:gd name="connsiteY4" fmla="*/ 11876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65018 w 700644"/>
                <a:gd name="connsiteY19" fmla="*/ 11876 h 760021"/>
                <a:gd name="connsiteX20" fmla="*/ 665018 w 700644"/>
                <a:gd name="connsiteY20" fmla="*/ 11876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35626 w 700644"/>
                <a:gd name="connsiteY4" fmla="*/ 11876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65018 w 700644"/>
                <a:gd name="connsiteY19" fmla="*/ 11876 h 760021"/>
                <a:gd name="connsiteX20" fmla="*/ 665018 w 700644"/>
                <a:gd name="connsiteY20" fmla="*/ 11876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21402 w 700644"/>
                <a:gd name="connsiteY4" fmla="*/ 68773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65018 w 700644"/>
                <a:gd name="connsiteY19" fmla="*/ 11876 h 760021"/>
                <a:gd name="connsiteX20" fmla="*/ 665018 w 700644"/>
                <a:gd name="connsiteY20" fmla="*/ 11876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21402 w 700644"/>
                <a:gd name="connsiteY4" fmla="*/ 68773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65018 w 700644"/>
                <a:gd name="connsiteY19" fmla="*/ 11876 h 760021"/>
                <a:gd name="connsiteX20" fmla="*/ 665018 w 700644"/>
                <a:gd name="connsiteY20" fmla="*/ 40325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21402 w 700644"/>
                <a:gd name="connsiteY4" fmla="*/ 68773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65018 w 700644"/>
                <a:gd name="connsiteY19" fmla="*/ 11876 h 760021"/>
                <a:gd name="connsiteX20" fmla="*/ 579672 w 700644"/>
                <a:gd name="connsiteY20" fmla="*/ 11877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21402 w 700644"/>
                <a:gd name="connsiteY4" fmla="*/ 68773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700578 w 700644"/>
                <a:gd name="connsiteY19" fmla="*/ 26101 h 760021"/>
                <a:gd name="connsiteX20" fmla="*/ 579672 w 700644"/>
                <a:gd name="connsiteY20" fmla="*/ 11877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21402 w 700644"/>
                <a:gd name="connsiteY4" fmla="*/ 68773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93467 w 700644"/>
                <a:gd name="connsiteY19" fmla="*/ 33213 h 760021"/>
                <a:gd name="connsiteX20" fmla="*/ 579672 w 700644"/>
                <a:gd name="connsiteY20" fmla="*/ 11877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 name="connsiteX0" fmla="*/ 320634 w 700644"/>
                <a:gd name="connsiteY0" fmla="*/ 344385 h 760021"/>
                <a:gd name="connsiteX1" fmla="*/ 213756 w 700644"/>
                <a:gd name="connsiteY1" fmla="*/ 166255 h 760021"/>
                <a:gd name="connsiteX2" fmla="*/ 106878 w 700644"/>
                <a:gd name="connsiteY2" fmla="*/ 23751 h 760021"/>
                <a:gd name="connsiteX3" fmla="*/ 47501 w 700644"/>
                <a:gd name="connsiteY3" fmla="*/ 0 h 760021"/>
                <a:gd name="connsiteX4" fmla="*/ 21402 w 700644"/>
                <a:gd name="connsiteY4" fmla="*/ 68773 h 760021"/>
                <a:gd name="connsiteX5" fmla="*/ 0 w 700644"/>
                <a:gd name="connsiteY5" fmla="*/ 201881 h 760021"/>
                <a:gd name="connsiteX6" fmla="*/ 59376 w 700644"/>
                <a:gd name="connsiteY6" fmla="*/ 320634 h 760021"/>
                <a:gd name="connsiteX7" fmla="*/ 95002 w 700644"/>
                <a:gd name="connsiteY7" fmla="*/ 486889 h 760021"/>
                <a:gd name="connsiteX8" fmla="*/ 130628 w 700644"/>
                <a:gd name="connsiteY8" fmla="*/ 617517 h 760021"/>
                <a:gd name="connsiteX9" fmla="*/ 190005 w 700644"/>
                <a:gd name="connsiteY9" fmla="*/ 748146 h 760021"/>
                <a:gd name="connsiteX10" fmla="*/ 285008 w 700644"/>
                <a:gd name="connsiteY10" fmla="*/ 760021 h 760021"/>
                <a:gd name="connsiteX11" fmla="*/ 391885 w 700644"/>
                <a:gd name="connsiteY11" fmla="*/ 653143 h 760021"/>
                <a:gd name="connsiteX12" fmla="*/ 403761 w 700644"/>
                <a:gd name="connsiteY12" fmla="*/ 581891 h 760021"/>
                <a:gd name="connsiteX13" fmla="*/ 427511 w 700644"/>
                <a:gd name="connsiteY13" fmla="*/ 688769 h 760021"/>
                <a:gd name="connsiteX14" fmla="*/ 475013 w 700644"/>
                <a:gd name="connsiteY14" fmla="*/ 748146 h 760021"/>
                <a:gd name="connsiteX15" fmla="*/ 581891 w 700644"/>
                <a:gd name="connsiteY15" fmla="*/ 688769 h 760021"/>
                <a:gd name="connsiteX16" fmla="*/ 653143 w 700644"/>
                <a:gd name="connsiteY16" fmla="*/ 498764 h 760021"/>
                <a:gd name="connsiteX17" fmla="*/ 700644 w 700644"/>
                <a:gd name="connsiteY17" fmla="*/ 296884 h 760021"/>
                <a:gd name="connsiteX18" fmla="*/ 700644 w 700644"/>
                <a:gd name="connsiteY18" fmla="*/ 130629 h 760021"/>
                <a:gd name="connsiteX19" fmla="*/ 693467 w 700644"/>
                <a:gd name="connsiteY19" fmla="*/ 33213 h 760021"/>
                <a:gd name="connsiteX20" fmla="*/ 601009 w 700644"/>
                <a:gd name="connsiteY20" fmla="*/ 18989 h 760021"/>
                <a:gd name="connsiteX21" fmla="*/ 546265 w 700644"/>
                <a:gd name="connsiteY21" fmla="*/ 83128 h 760021"/>
                <a:gd name="connsiteX22" fmla="*/ 534389 w 700644"/>
                <a:gd name="connsiteY22" fmla="*/ 213756 h 760021"/>
                <a:gd name="connsiteX23" fmla="*/ 498763 w 700644"/>
                <a:gd name="connsiteY23" fmla="*/ 368135 h 760021"/>
                <a:gd name="connsiteX24" fmla="*/ 368135 w 700644"/>
                <a:gd name="connsiteY24" fmla="*/ 415637 h 760021"/>
                <a:gd name="connsiteX25" fmla="*/ 320634 w 700644"/>
                <a:gd name="connsiteY25" fmla="*/ 344385 h 76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00644" h="760021">
                  <a:moveTo>
                    <a:pt x="320634" y="344385"/>
                  </a:moveTo>
                  <a:lnTo>
                    <a:pt x="213756" y="166255"/>
                  </a:lnTo>
                  <a:lnTo>
                    <a:pt x="106878" y="23751"/>
                  </a:lnTo>
                  <a:lnTo>
                    <a:pt x="47501" y="0"/>
                  </a:lnTo>
                  <a:lnTo>
                    <a:pt x="21402" y="68773"/>
                  </a:lnTo>
                  <a:cubicBezTo>
                    <a:pt x="-4697" y="139220"/>
                    <a:pt x="11875" y="138546"/>
                    <a:pt x="0" y="201881"/>
                  </a:cubicBezTo>
                  <a:lnTo>
                    <a:pt x="59376" y="320634"/>
                  </a:lnTo>
                  <a:lnTo>
                    <a:pt x="95002" y="486889"/>
                  </a:lnTo>
                  <a:lnTo>
                    <a:pt x="130628" y="617517"/>
                  </a:lnTo>
                  <a:lnTo>
                    <a:pt x="190005" y="748146"/>
                  </a:lnTo>
                  <a:lnTo>
                    <a:pt x="285008" y="760021"/>
                  </a:lnTo>
                  <a:lnTo>
                    <a:pt x="391885" y="653143"/>
                  </a:lnTo>
                  <a:lnTo>
                    <a:pt x="403761" y="581891"/>
                  </a:lnTo>
                  <a:lnTo>
                    <a:pt x="427511" y="688769"/>
                  </a:lnTo>
                  <a:lnTo>
                    <a:pt x="475013" y="748146"/>
                  </a:lnTo>
                  <a:lnTo>
                    <a:pt x="581891" y="688769"/>
                  </a:lnTo>
                  <a:lnTo>
                    <a:pt x="653143" y="498764"/>
                  </a:lnTo>
                  <a:lnTo>
                    <a:pt x="700644" y="296884"/>
                  </a:lnTo>
                  <a:lnTo>
                    <a:pt x="700644" y="130629"/>
                  </a:lnTo>
                  <a:cubicBezTo>
                    <a:pt x="700622" y="95786"/>
                    <a:pt x="693489" y="68056"/>
                    <a:pt x="693467" y="33213"/>
                  </a:cubicBezTo>
                  <a:lnTo>
                    <a:pt x="601009" y="18989"/>
                  </a:lnTo>
                  <a:lnTo>
                    <a:pt x="546265" y="83128"/>
                  </a:lnTo>
                  <a:lnTo>
                    <a:pt x="534389" y="213756"/>
                  </a:lnTo>
                  <a:lnTo>
                    <a:pt x="498763" y="368135"/>
                  </a:lnTo>
                  <a:lnTo>
                    <a:pt x="368135" y="415637"/>
                  </a:lnTo>
                  <a:lnTo>
                    <a:pt x="320634" y="344385"/>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050" b="1">
                <a:ln>
                  <a:solidFill>
                    <a:sysClr val="windowText" lastClr="000000"/>
                  </a:solidFill>
                </a:ln>
                <a:solidFill>
                  <a:srgbClr val="000000"/>
                </a:solidFill>
              </a:endParaRPr>
            </a:p>
          </p:txBody>
        </p:sp>
      </p:grpSp>
      <p:grpSp>
        <p:nvGrpSpPr>
          <p:cNvPr id="306" name="グループ化 101"/>
          <p:cNvGrpSpPr/>
          <p:nvPr/>
        </p:nvGrpSpPr>
        <p:grpSpPr>
          <a:xfrm>
            <a:off x="7975273" y="5479903"/>
            <a:ext cx="240768" cy="263498"/>
            <a:chOff x="9540552" y="1484784"/>
            <a:chExt cx="288032" cy="315224"/>
          </a:xfrm>
        </p:grpSpPr>
        <p:sp>
          <p:nvSpPr>
            <p:cNvPr id="307" name="円/楕円 306"/>
            <p:cNvSpPr/>
            <p:nvPr/>
          </p:nvSpPr>
          <p:spPr>
            <a:xfrm>
              <a:off x="9540552"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08" name="円/楕円 307"/>
            <p:cNvSpPr/>
            <p:nvPr/>
          </p:nvSpPr>
          <p:spPr>
            <a:xfrm>
              <a:off x="961256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09" name="円/楕円 308"/>
            <p:cNvSpPr/>
            <p:nvPr/>
          </p:nvSpPr>
          <p:spPr>
            <a:xfrm>
              <a:off x="9684568"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10" name="円/楕円 309"/>
            <p:cNvSpPr/>
            <p:nvPr/>
          </p:nvSpPr>
          <p:spPr>
            <a:xfrm>
              <a:off x="9684568"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11" name="円/楕円 310"/>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12" name="円/楕円 311"/>
            <p:cNvSpPr/>
            <p:nvPr/>
          </p:nvSpPr>
          <p:spPr>
            <a:xfrm>
              <a:off x="9540552"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13" name="円/楕円 312"/>
            <p:cNvSpPr/>
            <p:nvPr/>
          </p:nvSpPr>
          <p:spPr>
            <a:xfrm>
              <a:off x="9612560" y="16288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14" name="円/楕円 313"/>
            <p:cNvSpPr/>
            <p:nvPr/>
          </p:nvSpPr>
          <p:spPr>
            <a:xfrm>
              <a:off x="961256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15" name="円/楕円 314"/>
            <p:cNvSpPr/>
            <p:nvPr/>
          </p:nvSpPr>
          <p:spPr>
            <a:xfrm>
              <a:off x="9612560"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16" name="円/楕円 315"/>
            <p:cNvSpPr/>
            <p:nvPr/>
          </p:nvSpPr>
          <p:spPr>
            <a:xfrm>
              <a:off x="9684568" y="14847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17" name="円/楕円 316"/>
            <p:cNvSpPr/>
            <p:nvPr/>
          </p:nvSpPr>
          <p:spPr>
            <a:xfrm>
              <a:off x="9756000" y="1637184"/>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18" name="円/楕円 317"/>
            <p:cNvSpPr/>
            <p:nvPr/>
          </p:nvSpPr>
          <p:spPr>
            <a:xfrm>
              <a:off x="9720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19" name="円/楕円 318"/>
            <p:cNvSpPr/>
            <p:nvPr/>
          </p:nvSpPr>
          <p:spPr>
            <a:xfrm>
              <a:off x="9648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20" name="円/楕円 319"/>
            <p:cNvSpPr/>
            <p:nvPr/>
          </p:nvSpPr>
          <p:spPr>
            <a:xfrm>
              <a:off x="9540552" y="1700808"/>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21" name="円/楕円 320"/>
            <p:cNvSpPr/>
            <p:nvPr/>
          </p:nvSpPr>
          <p:spPr>
            <a:xfrm>
              <a:off x="9720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22" name="円/楕円 321"/>
            <p:cNvSpPr/>
            <p:nvPr/>
          </p:nvSpPr>
          <p:spPr>
            <a:xfrm>
              <a:off x="9576000" y="1556792"/>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23" name="円/楕円 322"/>
            <p:cNvSpPr/>
            <p:nvPr/>
          </p:nvSpPr>
          <p:spPr>
            <a:xfrm>
              <a:off x="9612000" y="1728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24" name="円/楕円 323"/>
            <p:cNvSpPr/>
            <p:nvPr/>
          </p:nvSpPr>
          <p:spPr>
            <a:xfrm>
              <a:off x="96929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25" name="円/楕円 324"/>
            <p:cNvSpPr/>
            <p:nvPr/>
          </p:nvSpPr>
          <p:spPr>
            <a:xfrm>
              <a:off x="9612560" y="16288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26" name="円/楕円 325"/>
            <p:cNvSpPr/>
            <p:nvPr/>
          </p:nvSpPr>
          <p:spPr>
            <a:xfrm>
              <a:off x="9756576" y="1556792"/>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27" name="円/楕円 326"/>
            <p:cNvSpPr/>
            <p:nvPr/>
          </p:nvSpPr>
          <p:spPr>
            <a:xfrm>
              <a:off x="9612560" y="1512000"/>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28" name="円/楕円 327"/>
            <p:cNvSpPr/>
            <p:nvPr/>
          </p:nvSpPr>
          <p:spPr>
            <a:xfrm>
              <a:off x="9540552" y="1700808"/>
              <a:ext cx="72008" cy="72008"/>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29" name="円/楕円 328"/>
            <p:cNvSpPr/>
            <p:nvPr/>
          </p:nvSpPr>
          <p:spPr>
            <a:xfrm>
              <a:off x="9648000" y="1692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sp>
          <p:nvSpPr>
            <p:cNvPr id="330" name="円/楕円 329"/>
            <p:cNvSpPr/>
            <p:nvPr/>
          </p:nvSpPr>
          <p:spPr>
            <a:xfrm>
              <a:off x="9576000" y="1584000"/>
              <a:ext cx="72008" cy="7200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3200" b="1" dirty="0">
                <a:solidFill>
                  <a:srgbClr val="FFFFFF"/>
                </a:solidFill>
                <a:latin typeface="Comic Sans MS" panose="030F0702030302020204" pitchFamily="66" charset="0"/>
              </a:endParaRPr>
            </a:p>
          </p:txBody>
        </p:sp>
      </p:grpSp>
      <p:sp>
        <p:nvSpPr>
          <p:cNvPr id="339" name="稲妻 338"/>
          <p:cNvSpPr/>
          <p:nvPr/>
        </p:nvSpPr>
        <p:spPr>
          <a:xfrm rot="2727665">
            <a:off x="7833634" y="4606637"/>
            <a:ext cx="598254" cy="670421"/>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panose="030F0702030302020204" pitchFamily="66" charset="0"/>
            </a:endParaRPr>
          </a:p>
        </p:txBody>
      </p:sp>
      <p:sp>
        <p:nvSpPr>
          <p:cNvPr id="340" name="正方形/長方形 339"/>
          <p:cNvSpPr/>
          <p:nvPr/>
        </p:nvSpPr>
        <p:spPr>
          <a:xfrm>
            <a:off x="6726268" y="5907744"/>
            <a:ext cx="2310228" cy="369332"/>
          </a:xfrm>
          <a:prstGeom prst="rect">
            <a:avLst/>
          </a:prstGeom>
        </p:spPr>
        <p:txBody>
          <a:bodyPr wrap="square">
            <a:spAutoFit/>
          </a:bodyPr>
          <a:lstStyle/>
          <a:p>
            <a:r>
              <a:rPr lang="ja-JP" altLang="en-US" dirty="0">
                <a:solidFill>
                  <a:prstClr val="black"/>
                </a:solidFill>
                <a:latin typeface="Comic Sans MS" panose="030F0702030302020204" pitchFamily="66" charset="0"/>
                <a:ea typeface="HG丸ｺﾞｼｯｸM-PRO" panose="020F0600000000000000" pitchFamily="50" charset="-128"/>
              </a:rPr>
              <a:t>脳には</a:t>
            </a:r>
            <a:r>
              <a:rPr lang="en-US" altLang="ja-JP" dirty="0">
                <a:solidFill>
                  <a:prstClr val="black"/>
                </a:solidFill>
                <a:latin typeface="Comic Sans MS" panose="030F0702030302020204" pitchFamily="66" charset="0"/>
                <a:ea typeface="HG丸ｺﾞｼｯｸM-PRO" panose="020F0600000000000000" pitchFamily="50" charset="-128"/>
              </a:rPr>
              <a:t>γ</a:t>
            </a:r>
            <a:r>
              <a:rPr lang="ja-JP" altLang="en-US" dirty="0">
                <a:solidFill>
                  <a:prstClr val="black"/>
                </a:solidFill>
                <a:latin typeface="Comic Sans MS" panose="030F0702030302020204" pitchFamily="66" charset="0"/>
                <a:ea typeface="HG丸ｺﾞｼｯｸM-PRO" panose="020F0600000000000000" pitchFamily="50" charset="-128"/>
              </a:rPr>
              <a:t>線のみ影響</a:t>
            </a:r>
            <a:endParaRPr lang="ja-JP" altLang="en-US" dirty="0">
              <a:solidFill>
                <a:prstClr val="black"/>
              </a:solidFill>
            </a:endParaRPr>
          </a:p>
        </p:txBody>
      </p:sp>
    </p:spTree>
    <p:extLst>
      <p:ext uri="{BB962C8B-B14F-4D97-AF65-F5344CB8AC3E}">
        <p14:creationId xmlns:p14="http://schemas.microsoft.com/office/powerpoint/2010/main" val="2799819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dissolve">
                                      <p:cBhvr>
                                        <p:cTn id="22" dur="500"/>
                                        <p:tgtEl>
                                          <p:spTgt spid="7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11"/>
                                        </p:tgtEl>
                                        <p:attrNameLst>
                                          <p:attrName>style.visibility</p:attrName>
                                        </p:attrNameLst>
                                      </p:cBhvr>
                                      <p:to>
                                        <p:strVal val="visible"/>
                                      </p:to>
                                    </p:set>
                                    <p:animEffect transition="in" filter="dissolve">
                                      <p:cBhvr>
                                        <p:cTn id="28" dur="500"/>
                                        <p:tgtEl>
                                          <p:spTgt spid="11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67"/>
                                        </p:tgtEl>
                                        <p:attrNameLst>
                                          <p:attrName>style.visibility</p:attrName>
                                        </p:attrNameLst>
                                      </p:cBhvr>
                                      <p:to>
                                        <p:strVal val="visible"/>
                                      </p:to>
                                    </p:set>
                                    <p:animEffect transition="in" filter="dissolve">
                                      <p:cBhvr>
                                        <p:cTn id="38" dur="500"/>
                                        <p:tgtEl>
                                          <p:spTgt spid="267"/>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12"/>
                                        </p:tgtEl>
                                        <p:attrNameLst>
                                          <p:attrName>style.visibility</p:attrName>
                                        </p:attrNameLst>
                                      </p:cBhvr>
                                      <p:to>
                                        <p:strVal val="visible"/>
                                      </p:to>
                                    </p:set>
                                    <p:animEffect transition="in" filter="dissolve">
                                      <p:cBhvr>
                                        <p:cTn id="41" dur="500"/>
                                        <p:tgtEl>
                                          <p:spTgt spid="112"/>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68"/>
                                        </p:tgtEl>
                                        <p:attrNameLst>
                                          <p:attrName>style.visibility</p:attrName>
                                        </p:attrNameLst>
                                      </p:cBhvr>
                                      <p:to>
                                        <p:strVal val="visible"/>
                                      </p:to>
                                    </p:set>
                                    <p:animEffect transition="in" filter="dissolve">
                                      <p:cBhvr>
                                        <p:cTn id="46" dur="500"/>
                                        <p:tgtEl>
                                          <p:spTgt spid="26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69"/>
                                        </p:tgtEl>
                                        <p:attrNameLst>
                                          <p:attrName>style.visibility</p:attrName>
                                        </p:attrNameLst>
                                      </p:cBhvr>
                                      <p:to>
                                        <p:strVal val="visible"/>
                                      </p:to>
                                    </p:set>
                                    <p:animEffect transition="in" filter="dissolve">
                                      <p:cBhvr>
                                        <p:cTn id="49" dur="500"/>
                                        <p:tgtEl>
                                          <p:spTgt spid="269"/>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dissolve">
                                      <p:cBhvr>
                                        <p:cTn id="54" dur="500"/>
                                        <p:tgtEl>
                                          <p:spTgt spid="13"/>
                                        </p:tgtEl>
                                      </p:cBhvr>
                                    </p:animEffect>
                                  </p:childTnLst>
                                </p:cTn>
                              </p:par>
                              <p:par>
                                <p:cTn id="55" presetID="9" presetClass="entr" presetSubtype="0" fill="hold" nodeType="withEffect">
                                  <p:stCondLst>
                                    <p:cond delay="0"/>
                                  </p:stCondLst>
                                  <p:childTnLst>
                                    <p:set>
                                      <p:cBhvr>
                                        <p:cTn id="56" dur="1" fill="hold">
                                          <p:stCondLst>
                                            <p:cond delay="0"/>
                                          </p:stCondLst>
                                        </p:cTn>
                                        <p:tgtEl>
                                          <p:spTgt spid="270"/>
                                        </p:tgtEl>
                                        <p:attrNameLst>
                                          <p:attrName>style.visibility</p:attrName>
                                        </p:attrNameLst>
                                      </p:cBhvr>
                                      <p:to>
                                        <p:strVal val="visible"/>
                                      </p:to>
                                    </p:set>
                                    <p:animEffect transition="in" filter="dissolve">
                                      <p:cBhvr>
                                        <p:cTn id="57" dur="500"/>
                                        <p:tgtEl>
                                          <p:spTgt spid="270"/>
                                        </p:tgtEl>
                                      </p:cBhvr>
                                    </p:animEffect>
                                  </p:childTnLst>
                                </p:cTn>
                              </p:par>
                              <p:par>
                                <p:cTn id="58" presetID="9" presetClass="entr" presetSubtype="0" fill="hold" nodeType="withEffect">
                                  <p:stCondLst>
                                    <p:cond delay="0"/>
                                  </p:stCondLst>
                                  <p:childTnLst>
                                    <p:set>
                                      <p:cBhvr>
                                        <p:cTn id="59" dur="1" fill="hold">
                                          <p:stCondLst>
                                            <p:cond delay="0"/>
                                          </p:stCondLst>
                                        </p:cTn>
                                        <p:tgtEl>
                                          <p:spTgt spid="278"/>
                                        </p:tgtEl>
                                        <p:attrNameLst>
                                          <p:attrName>style.visibility</p:attrName>
                                        </p:attrNameLst>
                                      </p:cBhvr>
                                      <p:to>
                                        <p:strVal val="visible"/>
                                      </p:to>
                                    </p:set>
                                    <p:animEffect transition="in" filter="dissolve">
                                      <p:cBhvr>
                                        <p:cTn id="60" dur="500"/>
                                        <p:tgtEl>
                                          <p:spTgt spid="278"/>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303"/>
                                        </p:tgtEl>
                                        <p:attrNameLst>
                                          <p:attrName>style.visibility</p:attrName>
                                        </p:attrNameLst>
                                      </p:cBhvr>
                                      <p:to>
                                        <p:strVal val="visible"/>
                                      </p:to>
                                    </p:set>
                                    <p:animEffect transition="in" filter="dissolve">
                                      <p:cBhvr>
                                        <p:cTn id="63" dur="500"/>
                                        <p:tgtEl>
                                          <p:spTgt spid="303"/>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04"/>
                                        </p:tgtEl>
                                        <p:attrNameLst>
                                          <p:attrName>style.visibility</p:attrName>
                                        </p:attrNameLst>
                                      </p:cBhvr>
                                      <p:to>
                                        <p:strVal val="visible"/>
                                      </p:to>
                                    </p:set>
                                    <p:animEffect transition="in" filter="dissolve">
                                      <p:cBhvr>
                                        <p:cTn id="66" dur="500"/>
                                        <p:tgtEl>
                                          <p:spTgt spid="304"/>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305"/>
                                        </p:tgtEl>
                                        <p:attrNameLst>
                                          <p:attrName>style.visibility</p:attrName>
                                        </p:attrNameLst>
                                      </p:cBhvr>
                                      <p:to>
                                        <p:strVal val="visible"/>
                                      </p:to>
                                    </p:set>
                                    <p:animEffect transition="in" filter="dissolve">
                                      <p:cBhvr>
                                        <p:cTn id="71" dur="500"/>
                                        <p:tgtEl>
                                          <p:spTgt spid="305"/>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339"/>
                                        </p:tgtEl>
                                        <p:attrNameLst>
                                          <p:attrName>style.visibility</p:attrName>
                                        </p:attrNameLst>
                                      </p:cBhvr>
                                      <p:to>
                                        <p:strVal val="visible"/>
                                      </p:to>
                                    </p:set>
                                    <p:animEffect transition="in" filter="dissolve">
                                      <p:cBhvr>
                                        <p:cTn id="74" dur="500"/>
                                        <p:tgtEl>
                                          <p:spTgt spid="339"/>
                                        </p:tgtEl>
                                      </p:cBhvr>
                                    </p:animEffect>
                                  </p:childTnLst>
                                </p:cTn>
                              </p:par>
                              <p:par>
                                <p:cTn id="75" presetID="9" presetClass="entr" presetSubtype="0" fill="hold" nodeType="withEffect">
                                  <p:stCondLst>
                                    <p:cond delay="0"/>
                                  </p:stCondLst>
                                  <p:childTnLst>
                                    <p:set>
                                      <p:cBhvr>
                                        <p:cTn id="76" dur="1" fill="hold">
                                          <p:stCondLst>
                                            <p:cond delay="0"/>
                                          </p:stCondLst>
                                        </p:cTn>
                                        <p:tgtEl>
                                          <p:spTgt spid="331"/>
                                        </p:tgtEl>
                                        <p:attrNameLst>
                                          <p:attrName>style.visibility</p:attrName>
                                        </p:attrNameLst>
                                      </p:cBhvr>
                                      <p:to>
                                        <p:strVal val="visible"/>
                                      </p:to>
                                    </p:set>
                                    <p:animEffect transition="in" filter="dissolve">
                                      <p:cBhvr>
                                        <p:cTn id="77" dur="500"/>
                                        <p:tgtEl>
                                          <p:spTgt spid="331"/>
                                        </p:tgtEl>
                                      </p:cBhvr>
                                    </p:animEffect>
                                  </p:childTnLst>
                                </p:cTn>
                              </p:par>
                              <p:par>
                                <p:cTn id="78" presetID="9" presetClass="entr" presetSubtype="0" fill="hold" nodeType="withEffect">
                                  <p:stCondLst>
                                    <p:cond delay="0"/>
                                  </p:stCondLst>
                                  <p:childTnLst>
                                    <p:set>
                                      <p:cBhvr>
                                        <p:cTn id="79" dur="1" fill="hold">
                                          <p:stCondLst>
                                            <p:cond delay="0"/>
                                          </p:stCondLst>
                                        </p:cTn>
                                        <p:tgtEl>
                                          <p:spTgt spid="306"/>
                                        </p:tgtEl>
                                        <p:attrNameLst>
                                          <p:attrName>style.visibility</p:attrName>
                                        </p:attrNameLst>
                                      </p:cBhvr>
                                      <p:to>
                                        <p:strVal val="visible"/>
                                      </p:to>
                                    </p:set>
                                    <p:animEffect transition="in" filter="dissolve">
                                      <p:cBhvr>
                                        <p:cTn id="80" dur="500"/>
                                        <p:tgtEl>
                                          <p:spTgt spid="306"/>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340"/>
                                        </p:tgtEl>
                                        <p:attrNameLst>
                                          <p:attrName>style.visibility</p:attrName>
                                        </p:attrNameLst>
                                      </p:cBhvr>
                                      <p:to>
                                        <p:strVal val="visible"/>
                                      </p:to>
                                    </p:set>
                                    <p:animEffect transition="in" filter="dissolve">
                                      <p:cBhvr>
                                        <p:cTn id="83" dur="500"/>
                                        <p:tgtEl>
                                          <p:spTgt spid="340"/>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113"/>
                                        </p:tgtEl>
                                        <p:attrNameLst>
                                          <p:attrName>style.visibility</p:attrName>
                                        </p:attrNameLst>
                                      </p:cBhvr>
                                      <p:to>
                                        <p:strVal val="visible"/>
                                      </p:to>
                                    </p:set>
                                    <p:animEffect transition="in" filter="dissolve">
                                      <p:cBhvr>
                                        <p:cTn id="88"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9" grpId="0" animBg="1"/>
      <p:bldP spid="111" grpId="0"/>
      <p:bldP spid="112" grpId="0"/>
      <p:bldP spid="113" grpId="0"/>
      <p:bldP spid="12" grpId="0" animBg="1"/>
      <p:bldP spid="267" grpId="0" animBg="1"/>
      <p:bldP spid="268" grpId="0"/>
      <p:bldP spid="269" grpId="0"/>
      <p:bldP spid="303" grpId="0" animBg="1"/>
      <p:bldP spid="304" grpId="0" animBg="1"/>
      <p:bldP spid="13" grpId="0"/>
      <p:bldP spid="339" grpId="0" animBg="1"/>
      <p:bldP spid="340"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323528" y="188640"/>
            <a:ext cx="8764670" cy="646331"/>
          </a:xfrm>
          <a:prstGeom prst="rect">
            <a:avLst/>
          </a:prstGeom>
          <a:noFill/>
        </p:spPr>
        <p:txBody>
          <a:bodyPr wrap="square" rtlCol="0">
            <a:spAutoFit/>
          </a:bodyPr>
          <a:lstStyle/>
          <a:p>
            <a:pPr algn="ctr"/>
            <a:r>
              <a:rPr lang="ja-JP" altLang="en-US" sz="3600" b="1" dirty="0">
                <a:solidFill>
                  <a:prstClr val="black"/>
                </a:solidFill>
                <a:latin typeface="Comic Sans MS" panose="030F0702030302020204" pitchFamily="66" charset="0"/>
                <a:ea typeface="HG丸ｺﾞｼｯｸM-PRO" pitchFamily="50" charset="-128"/>
              </a:rPr>
              <a:t>預託線量は安全側の評価</a:t>
            </a:r>
          </a:p>
        </p:txBody>
      </p:sp>
      <p:sp>
        <p:nvSpPr>
          <p:cNvPr id="128" name="テキスト ボックス 127"/>
          <p:cNvSpPr txBox="1"/>
          <p:nvPr/>
        </p:nvSpPr>
        <p:spPr>
          <a:xfrm>
            <a:off x="179512" y="998051"/>
            <a:ext cx="8784976" cy="461665"/>
          </a:xfrm>
          <a:prstGeom prst="rect">
            <a:avLst/>
          </a:prstGeom>
          <a:noFill/>
        </p:spPr>
        <p:txBody>
          <a:bodyPr wrap="square" rtlCol="0">
            <a:spAutoFit/>
          </a:bodyPr>
          <a:lstStyle/>
          <a:p>
            <a:pPr marL="252000" indent="-252000">
              <a:spcBef>
                <a:spcPts val="600"/>
              </a:spcBef>
              <a:buFont typeface="Arial" pitchFamily="34" charset="0"/>
              <a:buChar char="•"/>
            </a:pPr>
            <a:r>
              <a:rPr lang="ja-JP" altLang="en-US" sz="2400" dirty="0">
                <a:solidFill>
                  <a:prstClr val="black"/>
                </a:solidFill>
                <a:latin typeface="Comic Sans MS" panose="030F0702030302020204" pitchFamily="66" charset="0"/>
                <a:ea typeface="HG丸ｺﾞｼｯｸM-PRO" pitchFamily="50" charset="-128"/>
                <a:cs typeface="Times New Roman" pitchFamily="18" charset="0"/>
              </a:rPr>
              <a:t>預託線量は、何年も先までの内部被ばくを評価する指標。</a:t>
            </a:r>
          </a:p>
        </p:txBody>
      </p:sp>
      <p:grpSp>
        <p:nvGrpSpPr>
          <p:cNvPr id="6" name="グループ化 5"/>
          <p:cNvGrpSpPr/>
          <p:nvPr/>
        </p:nvGrpSpPr>
        <p:grpSpPr>
          <a:xfrm>
            <a:off x="6125575" y="1556792"/>
            <a:ext cx="1333992" cy="4075656"/>
            <a:chOff x="6125575" y="1556792"/>
            <a:chExt cx="1333992" cy="4075656"/>
          </a:xfrm>
        </p:grpSpPr>
        <p:cxnSp>
          <p:nvCxnSpPr>
            <p:cNvPr id="225" name="直線コネクタ 224"/>
            <p:cNvCxnSpPr/>
            <p:nvPr/>
          </p:nvCxnSpPr>
          <p:spPr bwMode="auto">
            <a:xfrm>
              <a:off x="6125575" y="5292477"/>
              <a:ext cx="1194070" cy="0"/>
            </a:xfrm>
            <a:prstGeom prst="line">
              <a:avLst/>
            </a:prstGeom>
            <a:solidFill>
              <a:srgbClr val="BBE0E3"/>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26" name="グループ化 85"/>
            <p:cNvGrpSpPr/>
            <p:nvPr/>
          </p:nvGrpSpPr>
          <p:grpSpPr>
            <a:xfrm>
              <a:off x="6656273" y="1556792"/>
              <a:ext cx="298484" cy="3714885"/>
              <a:chOff x="7956376" y="1484784"/>
              <a:chExt cx="324000" cy="4032448"/>
            </a:xfrm>
          </p:grpSpPr>
          <p:sp>
            <p:nvSpPr>
              <p:cNvPr id="237" name="正方形/長方形 236"/>
              <p:cNvSpPr/>
              <p:nvPr/>
            </p:nvSpPr>
            <p:spPr>
              <a:xfrm>
                <a:off x="7956376" y="5229200"/>
                <a:ext cx="324000" cy="288032"/>
              </a:xfrm>
              <a:prstGeom prst="rect">
                <a:avLst/>
              </a:prstGeom>
              <a:solidFill>
                <a:srgbClr val="FF0000"/>
              </a:solid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38" name="正方形/長方形 237"/>
              <p:cNvSpPr/>
              <p:nvPr/>
            </p:nvSpPr>
            <p:spPr>
              <a:xfrm>
                <a:off x="7956376" y="4941168"/>
                <a:ext cx="324000" cy="288032"/>
              </a:xfrm>
              <a:prstGeom prst="rect">
                <a:avLst/>
              </a:prstGeom>
              <a:solidFill>
                <a:srgbClr val="FF0000"/>
              </a:solid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39" name="正方形/長方形 238"/>
              <p:cNvSpPr/>
              <p:nvPr/>
            </p:nvSpPr>
            <p:spPr>
              <a:xfrm>
                <a:off x="7956376" y="4653136"/>
                <a:ext cx="324000" cy="288032"/>
              </a:xfrm>
              <a:prstGeom prst="rect">
                <a:avLst/>
              </a:prstGeom>
              <a:solidFill>
                <a:srgbClr val="FF0000"/>
              </a:solid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40" name="正方形/長方形 239"/>
              <p:cNvSpPr/>
              <p:nvPr/>
            </p:nvSpPr>
            <p:spPr>
              <a:xfrm>
                <a:off x="7956376" y="4365104"/>
                <a:ext cx="324000" cy="288032"/>
              </a:xfrm>
              <a:prstGeom prst="rect">
                <a:avLst/>
              </a:prstGeom>
              <a:solidFill>
                <a:srgbClr val="FF0000"/>
              </a:solid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41" name="正方形/長方形 240"/>
              <p:cNvSpPr/>
              <p:nvPr/>
            </p:nvSpPr>
            <p:spPr>
              <a:xfrm>
                <a:off x="7956376" y="4077072"/>
                <a:ext cx="324000" cy="288032"/>
              </a:xfrm>
              <a:prstGeom prst="rect">
                <a:avLst/>
              </a:prstGeom>
              <a:solidFill>
                <a:srgbClr val="FF0000"/>
              </a:solid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42" name="正方形/長方形 241"/>
              <p:cNvSpPr/>
              <p:nvPr/>
            </p:nvSpPr>
            <p:spPr>
              <a:xfrm>
                <a:off x="7956376" y="3789040"/>
                <a:ext cx="324000" cy="288032"/>
              </a:xfrm>
              <a:prstGeom prst="rect">
                <a:avLst/>
              </a:prstGeom>
              <a:solidFill>
                <a:srgbClr val="FF0000"/>
              </a:solid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43" name="正方形/長方形 242"/>
              <p:cNvSpPr/>
              <p:nvPr/>
            </p:nvSpPr>
            <p:spPr>
              <a:xfrm>
                <a:off x="7956376" y="3501008"/>
                <a:ext cx="324000" cy="288032"/>
              </a:xfrm>
              <a:prstGeom prst="rect">
                <a:avLst/>
              </a:prstGeom>
              <a:solidFill>
                <a:srgbClr val="FF0000"/>
              </a:solid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44" name="正方形/長方形 243"/>
              <p:cNvSpPr/>
              <p:nvPr/>
            </p:nvSpPr>
            <p:spPr>
              <a:xfrm>
                <a:off x="7956376" y="3212976"/>
                <a:ext cx="324000" cy="288032"/>
              </a:xfrm>
              <a:prstGeom prst="rect">
                <a:avLst/>
              </a:prstGeom>
              <a:solidFill>
                <a:srgbClr val="FF0000"/>
              </a:solid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45" name="正方形/長方形 244"/>
              <p:cNvSpPr/>
              <p:nvPr/>
            </p:nvSpPr>
            <p:spPr>
              <a:xfrm>
                <a:off x="7956376" y="2924944"/>
                <a:ext cx="324000" cy="288032"/>
              </a:xfrm>
              <a:prstGeom prst="rect">
                <a:avLst/>
              </a:prstGeom>
              <a:solidFill>
                <a:srgbClr val="FF0000"/>
              </a:solid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46" name="正方形/長方形 245"/>
              <p:cNvSpPr/>
              <p:nvPr/>
            </p:nvSpPr>
            <p:spPr>
              <a:xfrm>
                <a:off x="7956376" y="2636912"/>
                <a:ext cx="324000" cy="288032"/>
              </a:xfrm>
              <a:prstGeom prst="rect">
                <a:avLst/>
              </a:prstGeom>
              <a:solidFill>
                <a:srgbClr val="FF0000"/>
              </a:solid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47" name="正方形/長方形 246"/>
              <p:cNvSpPr/>
              <p:nvPr/>
            </p:nvSpPr>
            <p:spPr>
              <a:xfrm>
                <a:off x="7956376" y="2060848"/>
                <a:ext cx="324000" cy="288032"/>
              </a:xfrm>
              <a:prstGeom prst="rect">
                <a:avLst/>
              </a:prstGeom>
              <a:solidFill>
                <a:srgbClr val="00B0F0"/>
              </a:solid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48" name="正方形/長方形 247"/>
              <p:cNvSpPr/>
              <p:nvPr/>
            </p:nvSpPr>
            <p:spPr>
              <a:xfrm>
                <a:off x="7956376" y="1772816"/>
                <a:ext cx="324000" cy="288032"/>
              </a:xfrm>
              <a:prstGeom prst="rect">
                <a:avLst/>
              </a:prstGeom>
              <a:solidFill>
                <a:srgbClr val="00B0F0"/>
              </a:solid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49" name="正方形/長方形 248"/>
              <p:cNvSpPr/>
              <p:nvPr/>
            </p:nvSpPr>
            <p:spPr>
              <a:xfrm>
                <a:off x="7956376" y="1484784"/>
                <a:ext cx="324000" cy="288032"/>
              </a:xfrm>
              <a:prstGeom prst="rect">
                <a:avLst/>
              </a:prstGeom>
              <a:solidFill>
                <a:srgbClr val="00B0F0"/>
              </a:solid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grpSp>
        <p:sp>
          <p:nvSpPr>
            <p:cNvPr id="227" name="フリーフォーム 226"/>
            <p:cNvSpPr/>
            <p:nvPr/>
          </p:nvSpPr>
          <p:spPr>
            <a:xfrm>
              <a:off x="6523599" y="2321226"/>
              <a:ext cx="507463" cy="189452"/>
            </a:xfrm>
            <a:custGeom>
              <a:avLst/>
              <a:gdLst>
                <a:gd name="connsiteX0" fmla="*/ 0 w 550843"/>
                <a:gd name="connsiteY0" fmla="*/ 205647 h 205647"/>
                <a:gd name="connsiteX1" fmla="*/ 198303 w 550843"/>
                <a:gd name="connsiteY1" fmla="*/ 7344 h 205647"/>
                <a:gd name="connsiteX2" fmla="*/ 407624 w 550843"/>
                <a:gd name="connsiteY2" fmla="*/ 161580 h 205647"/>
                <a:gd name="connsiteX3" fmla="*/ 550843 w 550843"/>
                <a:gd name="connsiteY3" fmla="*/ 7344 h 205647"/>
              </a:gdLst>
              <a:ahLst/>
              <a:cxnLst>
                <a:cxn ang="0">
                  <a:pos x="connsiteX0" y="connsiteY0"/>
                </a:cxn>
                <a:cxn ang="0">
                  <a:pos x="connsiteX1" y="connsiteY1"/>
                </a:cxn>
                <a:cxn ang="0">
                  <a:pos x="connsiteX2" y="connsiteY2"/>
                </a:cxn>
                <a:cxn ang="0">
                  <a:pos x="connsiteX3" y="connsiteY3"/>
                </a:cxn>
              </a:cxnLst>
              <a:rect l="l" t="t" r="r" b="b"/>
              <a:pathLst>
                <a:path w="550843" h="205647">
                  <a:moveTo>
                    <a:pt x="0" y="205647"/>
                  </a:moveTo>
                  <a:cubicBezTo>
                    <a:pt x="65183" y="110168"/>
                    <a:pt x="130366" y="14689"/>
                    <a:pt x="198303" y="7344"/>
                  </a:cubicBezTo>
                  <a:cubicBezTo>
                    <a:pt x="266240" y="0"/>
                    <a:pt x="348867" y="161580"/>
                    <a:pt x="407624" y="161580"/>
                  </a:cubicBezTo>
                  <a:cubicBezTo>
                    <a:pt x="466381" y="161580"/>
                    <a:pt x="508612" y="84462"/>
                    <a:pt x="550843" y="7344"/>
                  </a:cubicBezTo>
                </a:path>
              </a:pathLst>
            </a:cu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28" name="フリーフォーム 227"/>
            <p:cNvSpPr/>
            <p:nvPr/>
          </p:nvSpPr>
          <p:spPr>
            <a:xfrm>
              <a:off x="6546834" y="2461593"/>
              <a:ext cx="507463" cy="189452"/>
            </a:xfrm>
            <a:custGeom>
              <a:avLst/>
              <a:gdLst>
                <a:gd name="connsiteX0" fmla="*/ 0 w 550843"/>
                <a:gd name="connsiteY0" fmla="*/ 205647 h 205647"/>
                <a:gd name="connsiteX1" fmla="*/ 198303 w 550843"/>
                <a:gd name="connsiteY1" fmla="*/ 7344 h 205647"/>
                <a:gd name="connsiteX2" fmla="*/ 407624 w 550843"/>
                <a:gd name="connsiteY2" fmla="*/ 161580 h 205647"/>
                <a:gd name="connsiteX3" fmla="*/ 550843 w 550843"/>
                <a:gd name="connsiteY3" fmla="*/ 7344 h 205647"/>
              </a:gdLst>
              <a:ahLst/>
              <a:cxnLst>
                <a:cxn ang="0">
                  <a:pos x="connsiteX0" y="connsiteY0"/>
                </a:cxn>
                <a:cxn ang="0">
                  <a:pos x="connsiteX1" y="connsiteY1"/>
                </a:cxn>
                <a:cxn ang="0">
                  <a:pos x="connsiteX2" y="connsiteY2"/>
                </a:cxn>
                <a:cxn ang="0">
                  <a:pos x="connsiteX3" y="connsiteY3"/>
                </a:cxn>
              </a:cxnLst>
              <a:rect l="l" t="t" r="r" b="b"/>
              <a:pathLst>
                <a:path w="550843" h="205647">
                  <a:moveTo>
                    <a:pt x="0" y="205647"/>
                  </a:moveTo>
                  <a:cubicBezTo>
                    <a:pt x="65183" y="110168"/>
                    <a:pt x="130366" y="14689"/>
                    <a:pt x="198303" y="7344"/>
                  </a:cubicBezTo>
                  <a:cubicBezTo>
                    <a:pt x="266240" y="0"/>
                    <a:pt x="348867" y="161580"/>
                    <a:pt x="407624" y="161580"/>
                  </a:cubicBezTo>
                  <a:cubicBezTo>
                    <a:pt x="466381" y="161580"/>
                    <a:pt x="508612" y="84462"/>
                    <a:pt x="550843" y="7344"/>
                  </a:cubicBezTo>
                </a:path>
              </a:pathLst>
            </a:cu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30" name="テキスト ボックス 229"/>
            <p:cNvSpPr txBox="1"/>
            <p:nvPr/>
          </p:nvSpPr>
          <p:spPr>
            <a:xfrm>
              <a:off x="6476215" y="5263116"/>
              <a:ext cx="976105" cy="369332"/>
            </a:xfrm>
            <a:prstGeom prst="rect">
              <a:avLst/>
            </a:prstGeom>
            <a:noFill/>
            <a:ln>
              <a:noFill/>
            </a:ln>
          </p:spPr>
          <p:txBody>
            <a:bodyPr wrap="square" rtlCol="0">
              <a:spAutoFit/>
            </a:bodyPr>
            <a:lstStyle/>
            <a:p>
              <a:pPr>
                <a:defRPr/>
              </a:pPr>
              <a:r>
                <a:rPr kumimoji="0" lang="en-US" altLang="ja-JP" b="1" kern="0" dirty="0">
                  <a:solidFill>
                    <a:prstClr val="black"/>
                  </a:solidFill>
                  <a:latin typeface="Comic Sans MS"/>
                  <a:ea typeface="HG丸ｺﾞｼｯｸM-PRO"/>
                </a:rPr>
                <a:t>1</a:t>
              </a:r>
              <a:r>
                <a:rPr kumimoji="0" lang="ja-JP" altLang="en-US" b="1" kern="0" dirty="0">
                  <a:solidFill>
                    <a:prstClr val="black"/>
                  </a:solidFill>
                  <a:latin typeface="Comic Sans MS"/>
                  <a:ea typeface="HG丸ｺﾞｼｯｸM-PRO"/>
                </a:rPr>
                <a:t>年間</a:t>
              </a:r>
            </a:p>
          </p:txBody>
        </p:sp>
        <p:sp>
          <p:nvSpPr>
            <p:cNvPr id="233" name="テキスト ボックス 232"/>
            <p:cNvSpPr txBox="1"/>
            <p:nvPr/>
          </p:nvSpPr>
          <p:spPr>
            <a:xfrm>
              <a:off x="6997902" y="2087490"/>
              <a:ext cx="461665" cy="1990117"/>
            </a:xfrm>
            <a:prstGeom prst="rect">
              <a:avLst/>
            </a:prstGeom>
            <a:noFill/>
            <a:ln>
              <a:noFill/>
            </a:ln>
          </p:spPr>
          <p:txBody>
            <a:bodyPr vert="eaVert" wrap="square" rtlCol="0">
              <a:spAutoFit/>
            </a:bodyPr>
            <a:lstStyle/>
            <a:p>
              <a:pPr>
                <a:defRPr/>
              </a:pPr>
              <a:r>
                <a:rPr kumimoji="0" lang="ja-JP" altLang="en-US" b="1" kern="0" dirty="0">
                  <a:solidFill>
                    <a:prstClr val="black"/>
                  </a:solidFill>
                  <a:latin typeface="Comic Sans MS"/>
                  <a:ea typeface="HG丸ｺﾞｼｯｸM-PRO"/>
                </a:rPr>
                <a:t>預託線量</a:t>
              </a:r>
            </a:p>
          </p:txBody>
        </p:sp>
      </p:grpSp>
      <p:cxnSp>
        <p:nvCxnSpPr>
          <p:cNvPr id="234" name="直線矢印コネクタ 233"/>
          <p:cNvCxnSpPr/>
          <p:nvPr/>
        </p:nvCxnSpPr>
        <p:spPr>
          <a:xfrm flipV="1">
            <a:off x="4007522" y="2949874"/>
            <a:ext cx="2184390" cy="965735"/>
          </a:xfrm>
          <a:prstGeom prst="straightConnector1">
            <a:avLst/>
          </a:prstGeom>
          <a:noFill/>
          <a:ln w="38100" cap="flat" cmpd="sng" algn="ctr">
            <a:solidFill>
              <a:schemeClr val="tx1"/>
            </a:solidFill>
            <a:prstDash val="solid"/>
            <a:tailEnd type="arrow"/>
          </a:ln>
          <a:effectLst>
            <a:outerShdw blurRad="40000" dist="23000" dir="5400000" rotWithShape="0">
              <a:srgbClr val="000000">
                <a:alpha val="35000"/>
              </a:srgbClr>
            </a:outerShdw>
          </a:effectLst>
        </p:spPr>
      </p:cxnSp>
      <p:grpSp>
        <p:nvGrpSpPr>
          <p:cNvPr id="7" name="グループ化 6"/>
          <p:cNvGrpSpPr/>
          <p:nvPr/>
        </p:nvGrpSpPr>
        <p:grpSpPr>
          <a:xfrm>
            <a:off x="1498308" y="1689468"/>
            <a:ext cx="4608314" cy="4216890"/>
            <a:chOff x="1498308" y="1689468"/>
            <a:chExt cx="4608314" cy="4216890"/>
          </a:xfrm>
        </p:grpSpPr>
        <p:cxnSp>
          <p:nvCxnSpPr>
            <p:cNvPr id="220" name="直線コネクタ 219"/>
            <p:cNvCxnSpPr/>
            <p:nvPr/>
          </p:nvCxnSpPr>
          <p:spPr bwMode="auto">
            <a:xfrm rot="5400000">
              <a:off x="150057" y="3546128"/>
              <a:ext cx="3722795" cy="9476"/>
            </a:xfrm>
            <a:prstGeom prst="line">
              <a:avLst/>
            </a:prstGeom>
            <a:solidFill>
              <a:srgbClr val="BBE0E3"/>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1" name="直線コネクタ 220"/>
            <p:cNvCxnSpPr/>
            <p:nvPr/>
          </p:nvCxnSpPr>
          <p:spPr bwMode="auto">
            <a:xfrm>
              <a:off x="1832610" y="5264164"/>
              <a:ext cx="4093954" cy="0"/>
            </a:xfrm>
            <a:prstGeom prst="line">
              <a:avLst/>
            </a:prstGeom>
            <a:solidFill>
              <a:srgbClr val="BBE0E3"/>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2" name="テキスト ボックス 221"/>
            <p:cNvSpPr txBox="1"/>
            <p:nvPr/>
          </p:nvSpPr>
          <p:spPr>
            <a:xfrm>
              <a:off x="5130517" y="5278090"/>
              <a:ext cx="976105" cy="369332"/>
            </a:xfrm>
            <a:prstGeom prst="rect">
              <a:avLst/>
            </a:prstGeom>
            <a:noFill/>
            <a:ln>
              <a:noFill/>
            </a:ln>
          </p:spPr>
          <p:txBody>
            <a:bodyPr wrap="square" rtlCol="0">
              <a:spAutoFit/>
            </a:bodyPr>
            <a:lstStyle/>
            <a:p>
              <a:pPr>
                <a:defRPr/>
              </a:pPr>
              <a:r>
                <a:rPr kumimoji="0" lang="en-US" altLang="ja-JP" b="1" kern="0" dirty="0">
                  <a:solidFill>
                    <a:prstClr val="black"/>
                  </a:solidFill>
                  <a:latin typeface="Comic Sans MS"/>
                  <a:ea typeface="HG丸ｺﾞｼｯｸM-PRO"/>
                </a:rPr>
                <a:t>50</a:t>
              </a:r>
              <a:r>
                <a:rPr kumimoji="0" lang="ja-JP" altLang="en-US" b="1" kern="0" dirty="0">
                  <a:solidFill>
                    <a:prstClr val="black"/>
                  </a:solidFill>
                  <a:latin typeface="Comic Sans MS"/>
                  <a:ea typeface="HG丸ｺﾞｼｯｸM-PRO"/>
                </a:rPr>
                <a:t>年後</a:t>
              </a:r>
            </a:p>
          </p:txBody>
        </p:sp>
        <p:sp>
          <p:nvSpPr>
            <p:cNvPr id="223" name="テキスト ボックス 222"/>
            <p:cNvSpPr txBox="1"/>
            <p:nvPr/>
          </p:nvSpPr>
          <p:spPr>
            <a:xfrm>
              <a:off x="3453133" y="5537026"/>
              <a:ext cx="1108779" cy="369332"/>
            </a:xfrm>
            <a:prstGeom prst="rect">
              <a:avLst/>
            </a:prstGeom>
            <a:noFill/>
            <a:ln>
              <a:noFill/>
            </a:ln>
          </p:spPr>
          <p:txBody>
            <a:bodyPr wrap="square" rtlCol="0">
              <a:spAutoFit/>
            </a:bodyPr>
            <a:lstStyle/>
            <a:p>
              <a:pPr>
                <a:defRPr/>
              </a:pPr>
              <a:r>
                <a:rPr kumimoji="0" lang="ja-JP" altLang="en-US" b="1" kern="0" dirty="0">
                  <a:solidFill>
                    <a:prstClr val="black"/>
                  </a:solidFill>
                  <a:latin typeface="HG丸ｺﾞｼｯｸM-PRO" pitchFamily="50" charset="-128"/>
                  <a:ea typeface="HG丸ｺﾞｼｯｸM-PRO"/>
                </a:rPr>
                <a:t>年　数</a:t>
              </a:r>
            </a:p>
          </p:txBody>
        </p:sp>
        <p:grpSp>
          <p:nvGrpSpPr>
            <p:cNvPr id="224" name="グループ化 69"/>
            <p:cNvGrpSpPr/>
            <p:nvPr/>
          </p:nvGrpSpPr>
          <p:grpSpPr>
            <a:xfrm>
              <a:off x="2012667" y="2618188"/>
              <a:ext cx="3582210" cy="2653489"/>
              <a:chOff x="2915816" y="2636912"/>
              <a:chExt cx="3888432" cy="2880320"/>
            </a:xfrm>
            <a:gradFill>
              <a:gsLst>
                <a:gs pos="0">
                  <a:srgbClr val="FF0000"/>
                </a:gs>
                <a:gs pos="51000">
                  <a:srgbClr val="FFFF00"/>
                </a:gs>
                <a:gs pos="100000">
                  <a:srgbClr val="00B0F0"/>
                </a:gs>
              </a:gsLst>
              <a:lin ang="0" scaled="0"/>
            </a:gradFill>
          </p:grpSpPr>
          <p:sp>
            <p:nvSpPr>
              <p:cNvPr id="250" name="正方形/長方形 249"/>
              <p:cNvSpPr/>
              <p:nvPr/>
            </p:nvSpPr>
            <p:spPr>
              <a:xfrm>
                <a:off x="2915816" y="5229200"/>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51" name="正方形/長方形 250"/>
              <p:cNvSpPr/>
              <p:nvPr/>
            </p:nvSpPr>
            <p:spPr>
              <a:xfrm>
                <a:off x="2915816" y="4941168"/>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52" name="正方形/長方形 251"/>
              <p:cNvSpPr/>
              <p:nvPr/>
            </p:nvSpPr>
            <p:spPr>
              <a:xfrm>
                <a:off x="2915816" y="4653136"/>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53" name="正方形/長方形 252"/>
              <p:cNvSpPr/>
              <p:nvPr/>
            </p:nvSpPr>
            <p:spPr>
              <a:xfrm>
                <a:off x="2915816" y="4365104"/>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54" name="正方形/長方形 253"/>
              <p:cNvSpPr/>
              <p:nvPr/>
            </p:nvSpPr>
            <p:spPr>
              <a:xfrm>
                <a:off x="2915816" y="4077072"/>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55" name="正方形/長方形 254"/>
              <p:cNvSpPr/>
              <p:nvPr/>
            </p:nvSpPr>
            <p:spPr>
              <a:xfrm>
                <a:off x="2915816" y="3789040"/>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56" name="正方形/長方形 255"/>
              <p:cNvSpPr/>
              <p:nvPr/>
            </p:nvSpPr>
            <p:spPr>
              <a:xfrm>
                <a:off x="2915816" y="3501008"/>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57" name="正方形/長方形 256"/>
              <p:cNvSpPr/>
              <p:nvPr/>
            </p:nvSpPr>
            <p:spPr>
              <a:xfrm>
                <a:off x="2915816" y="3212976"/>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58" name="正方形/長方形 257"/>
              <p:cNvSpPr/>
              <p:nvPr/>
            </p:nvSpPr>
            <p:spPr>
              <a:xfrm>
                <a:off x="2915816" y="2924944"/>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59" name="正方形/長方形 258"/>
              <p:cNvSpPr/>
              <p:nvPr/>
            </p:nvSpPr>
            <p:spPr>
              <a:xfrm>
                <a:off x="2915816" y="2636912"/>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60" name="正方形/長方形 259"/>
              <p:cNvSpPr/>
              <p:nvPr/>
            </p:nvSpPr>
            <p:spPr>
              <a:xfrm>
                <a:off x="3239888" y="3212976"/>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61" name="正方形/長方形 260"/>
              <p:cNvSpPr/>
              <p:nvPr/>
            </p:nvSpPr>
            <p:spPr>
              <a:xfrm>
                <a:off x="3239888" y="3501008"/>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62" name="正方形/長方形 261"/>
              <p:cNvSpPr/>
              <p:nvPr/>
            </p:nvSpPr>
            <p:spPr>
              <a:xfrm>
                <a:off x="3239888" y="3789040"/>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63" name="正方形/長方形 262"/>
              <p:cNvSpPr/>
              <p:nvPr/>
            </p:nvSpPr>
            <p:spPr>
              <a:xfrm>
                <a:off x="3239888" y="4077072"/>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64" name="正方形/長方形 263"/>
              <p:cNvSpPr/>
              <p:nvPr/>
            </p:nvSpPr>
            <p:spPr>
              <a:xfrm>
                <a:off x="3239888" y="4365104"/>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65" name="正方形/長方形 264"/>
              <p:cNvSpPr/>
              <p:nvPr/>
            </p:nvSpPr>
            <p:spPr>
              <a:xfrm>
                <a:off x="3239888" y="4653136"/>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66" name="正方形/長方形 265"/>
              <p:cNvSpPr/>
              <p:nvPr/>
            </p:nvSpPr>
            <p:spPr>
              <a:xfrm>
                <a:off x="3239888" y="4941168"/>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67" name="正方形/長方形 266"/>
              <p:cNvSpPr/>
              <p:nvPr/>
            </p:nvSpPr>
            <p:spPr>
              <a:xfrm>
                <a:off x="3239888" y="5229200"/>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68" name="正方形/長方形 267"/>
              <p:cNvSpPr/>
              <p:nvPr/>
            </p:nvSpPr>
            <p:spPr>
              <a:xfrm>
                <a:off x="3563888" y="5229200"/>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69" name="正方形/長方形 268"/>
              <p:cNvSpPr/>
              <p:nvPr/>
            </p:nvSpPr>
            <p:spPr>
              <a:xfrm>
                <a:off x="3563888" y="4941168"/>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70" name="正方形/長方形 269"/>
              <p:cNvSpPr/>
              <p:nvPr/>
            </p:nvSpPr>
            <p:spPr>
              <a:xfrm>
                <a:off x="3563888" y="4653136"/>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71" name="正方形/長方形 270"/>
              <p:cNvSpPr/>
              <p:nvPr/>
            </p:nvSpPr>
            <p:spPr>
              <a:xfrm>
                <a:off x="3563888" y="4365104"/>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72" name="正方形/長方形 271"/>
              <p:cNvSpPr/>
              <p:nvPr/>
            </p:nvSpPr>
            <p:spPr>
              <a:xfrm>
                <a:off x="3563888" y="4077072"/>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73" name="正方形/長方形 272"/>
              <p:cNvSpPr/>
              <p:nvPr/>
            </p:nvSpPr>
            <p:spPr>
              <a:xfrm>
                <a:off x="3563888" y="3789040"/>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74" name="正方形/長方形 273"/>
              <p:cNvSpPr/>
              <p:nvPr/>
            </p:nvSpPr>
            <p:spPr>
              <a:xfrm>
                <a:off x="3887960" y="4077072"/>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75" name="正方形/長方形 274"/>
              <p:cNvSpPr/>
              <p:nvPr/>
            </p:nvSpPr>
            <p:spPr>
              <a:xfrm>
                <a:off x="3887960" y="4365104"/>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76" name="正方形/長方形 275"/>
              <p:cNvSpPr/>
              <p:nvPr/>
            </p:nvSpPr>
            <p:spPr>
              <a:xfrm>
                <a:off x="3887960" y="4653136"/>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77" name="正方形/長方形 276"/>
              <p:cNvSpPr/>
              <p:nvPr/>
            </p:nvSpPr>
            <p:spPr>
              <a:xfrm>
                <a:off x="3887960" y="4941168"/>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78" name="正方形/長方形 277"/>
              <p:cNvSpPr/>
              <p:nvPr/>
            </p:nvSpPr>
            <p:spPr>
              <a:xfrm>
                <a:off x="3887960" y="5229200"/>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79" name="正方形/長方形 278"/>
              <p:cNvSpPr/>
              <p:nvPr/>
            </p:nvSpPr>
            <p:spPr>
              <a:xfrm>
                <a:off x="4211960" y="5229200"/>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80" name="正方形/長方形 279"/>
              <p:cNvSpPr/>
              <p:nvPr/>
            </p:nvSpPr>
            <p:spPr>
              <a:xfrm>
                <a:off x="4211960" y="4941168"/>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81" name="正方形/長方形 280"/>
              <p:cNvSpPr/>
              <p:nvPr/>
            </p:nvSpPr>
            <p:spPr>
              <a:xfrm>
                <a:off x="4211960" y="4653136"/>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82" name="正方形/長方形 281"/>
              <p:cNvSpPr/>
              <p:nvPr/>
            </p:nvSpPr>
            <p:spPr>
              <a:xfrm>
                <a:off x="4211960" y="4365104"/>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83" name="正方形/長方形 282"/>
              <p:cNvSpPr/>
              <p:nvPr/>
            </p:nvSpPr>
            <p:spPr>
              <a:xfrm>
                <a:off x="4536032" y="4653136"/>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84" name="正方形/長方形 283"/>
              <p:cNvSpPr/>
              <p:nvPr/>
            </p:nvSpPr>
            <p:spPr>
              <a:xfrm>
                <a:off x="4536032" y="4941168"/>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85" name="正方形/長方形 284"/>
              <p:cNvSpPr/>
              <p:nvPr/>
            </p:nvSpPr>
            <p:spPr>
              <a:xfrm>
                <a:off x="4536032" y="5229200"/>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86" name="正方形/長方形 285"/>
              <p:cNvSpPr/>
              <p:nvPr/>
            </p:nvSpPr>
            <p:spPr>
              <a:xfrm>
                <a:off x="4860032" y="5229200"/>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87" name="正方形/長方形 286"/>
              <p:cNvSpPr/>
              <p:nvPr/>
            </p:nvSpPr>
            <p:spPr>
              <a:xfrm>
                <a:off x="4860032" y="4941168"/>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88" name="正方形/長方形 287"/>
              <p:cNvSpPr/>
              <p:nvPr/>
            </p:nvSpPr>
            <p:spPr>
              <a:xfrm>
                <a:off x="4860032" y="4653136"/>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89" name="正方形/長方形 288"/>
              <p:cNvSpPr/>
              <p:nvPr/>
            </p:nvSpPr>
            <p:spPr>
              <a:xfrm>
                <a:off x="5184104" y="4941168"/>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90" name="正方形/長方形 289"/>
              <p:cNvSpPr/>
              <p:nvPr/>
            </p:nvSpPr>
            <p:spPr>
              <a:xfrm>
                <a:off x="5184104" y="5229200"/>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91" name="正方形/長方形 290"/>
              <p:cNvSpPr/>
              <p:nvPr/>
            </p:nvSpPr>
            <p:spPr>
              <a:xfrm>
                <a:off x="5508104" y="4941168"/>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92" name="正方形/長方形 291"/>
              <p:cNvSpPr/>
              <p:nvPr/>
            </p:nvSpPr>
            <p:spPr>
              <a:xfrm>
                <a:off x="5508104" y="5229200"/>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93" name="正方形/長方形 292"/>
              <p:cNvSpPr/>
              <p:nvPr/>
            </p:nvSpPr>
            <p:spPr>
              <a:xfrm>
                <a:off x="5832176" y="5229200"/>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94" name="正方形/長方形 293"/>
              <p:cNvSpPr/>
              <p:nvPr/>
            </p:nvSpPr>
            <p:spPr>
              <a:xfrm>
                <a:off x="6156176" y="5229200"/>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sp>
            <p:nvSpPr>
              <p:cNvPr id="295" name="正方形/長方形 294"/>
              <p:cNvSpPr/>
              <p:nvPr/>
            </p:nvSpPr>
            <p:spPr>
              <a:xfrm>
                <a:off x="6480248" y="5229200"/>
                <a:ext cx="324000" cy="288032"/>
              </a:xfrm>
              <a:prstGeom prst="rect">
                <a:avLst/>
              </a:prstGeom>
              <a:grpFill/>
              <a:ln w="25400" cap="flat" cmpd="sng" algn="ctr">
                <a:solidFill>
                  <a:schemeClr val="tx1"/>
                </a:solidFill>
                <a:prstDash val="solid"/>
              </a:ln>
              <a:effectLst/>
            </p:spPr>
            <p:txBody>
              <a:bodyPr rtlCol="0" anchor="ctr"/>
              <a:lstStyle/>
              <a:p>
                <a:pPr algn="ctr">
                  <a:defRPr/>
                </a:pPr>
                <a:endParaRPr kumimoji="0" lang="ja-JP" altLang="en-US" b="1" kern="0">
                  <a:solidFill>
                    <a:prstClr val="black"/>
                  </a:solidFill>
                  <a:latin typeface="Comic Sans MS"/>
                  <a:ea typeface="HG丸ｺﾞｼｯｸM-PRO"/>
                </a:endParaRPr>
              </a:p>
            </p:txBody>
          </p:sp>
        </p:grpSp>
        <p:sp>
          <p:nvSpPr>
            <p:cNvPr id="229" name="フリーフォーム 228"/>
            <p:cNvSpPr/>
            <p:nvPr/>
          </p:nvSpPr>
          <p:spPr bwMode="auto">
            <a:xfrm>
              <a:off x="2002688" y="2468322"/>
              <a:ext cx="3668003" cy="2562025"/>
            </a:xfrm>
            <a:custGeom>
              <a:avLst/>
              <a:gdLst>
                <a:gd name="connsiteX0" fmla="*/ 0 w 3096768"/>
                <a:gd name="connsiteY0" fmla="*/ 0 h 2231136"/>
                <a:gd name="connsiteX1" fmla="*/ 512064 w 3096768"/>
                <a:gd name="connsiteY1" fmla="*/ 816864 h 2231136"/>
                <a:gd name="connsiteX2" fmla="*/ 1194816 w 3096768"/>
                <a:gd name="connsiteY2" fmla="*/ 1463040 h 2231136"/>
                <a:gd name="connsiteX3" fmla="*/ 1926336 w 3096768"/>
                <a:gd name="connsiteY3" fmla="*/ 1901952 h 2231136"/>
                <a:gd name="connsiteX4" fmla="*/ 2621280 w 3096768"/>
                <a:gd name="connsiteY4" fmla="*/ 2145792 h 2231136"/>
                <a:gd name="connsiteX5" fmla="*/ 3096768 w 3096768"/>
                <a:gd name="connsiteY5" fmla="*/ 2231136 h 223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6768" h="2231136">
                  <a:moveTo>
                    <a:pt x="0" y="0"/>
                  </a:moveTo>
                  <a:cubicBezTo>
                    <a:pt x="156464" y="286512"/>
                    <a:pt x="312928" y="573024"/>
                    <a:pt x="512064" y="816864"/>
                  </a:cubicBezTo>
                  <a:cubicBezTo>
                    <a:pt x="711200" y="1060704"/>
                    <a:pt x="959104" y="1282192"/>
                    <a:pt x="1194816" y="1463040"/>
                  </a:cubicBezTo>
                  <a:cubicBezTo>
                    <a:pt x="1430528" y="1643888"/>
                    <a:pt x="1688592" y="1788160"/>
                    <a:pt x="1926336" y="1901952"/>
                  </a:cubicBezTo>
                  <a:cubicBezTo>
                    <a:pt x="2164080" y="2015744"/>
                    <a:pt x="2426208" y="2090928"/>
                    <a:pt x="2621280" y="2145792"/>
                  </a:cubicBezTo>
                  <a:cubicBezTo>
                    <a:pt x="2816352" y="2200656"/>
                    <a:pt x="2956560" y="2215896"/>
                    <a:pt x="3096768" y="2231136"/>
                  </a:cubicBezTo>
                </a:path>
              </a:pathLst>
            </a:custGeom>
            <a:no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defRPr/>
              </a:pPr>
              <a:endParaRPr kumimoji="0" lang="ja-JP" altLang="en-US" b="1" kern="0" dirty="0">
                <a:solidFill>
                  <a:prstClr val="black"/>
                </a:solidFill>
                <a:latin typeface="Arial" charset="0"/>
                <a:ea typeface="ヒラギノ角ゴ ProN W3" charset="0"/>
                <a:cs typeface="ヒラギノ角ゴ ProN W3" charset="0"/>
                <a:sym typeface="Arial" charset="0"/>
              </a:endParaRPr>
            </a:p>
          </p:txBody>
        </p:sp>
        <p:sp>
          <p:nvSpPr>
            <p:cNvPr id="231" name="テキスト ボックス 230"/>
            <p:cNvSpPr txBox="1"/>
            <p:nvPr/>
          </p:nvSpPr>
          <p:spPr>
            <a:xfrm>
              <a:off x="1946330" y="5271677"/>
              <a:ext cx="1393082" cy="369332"/>
            </a:xfrm>
            <a:prstGeom prst="rect">
              <a:avLst/>
            </a:prstGeom>
            <a:noFill/>
            <a:ln>
              <a:noFill/>
            </a:ln>
          </p:spPr>
          <p:txBody>
            <a:bodyPr wrap="square" rtlCol="0">
              <a:spAutoFit/>
            </a:bodyPr>
            <a:lstStyle/>
            <a:p>
              <a:pPr>
                <a:defRPr/>
              </a:pPr>
              <a:r>
                <a:rPr kumimoji="0" lang="ja-JP" altLang="en-US" b="1" kern="0" dirty="0">
                  <a:solidFill>
                    <a:prstClr val="black"/>
                  </a:solidFill>
                  <a:latin typeface="HG丸ｺﾞｼｯｸM-PRO" pitchFamily="50" charset="-128"/>
                  <a:ea typeface="HG丸ｺﾞｼｯｸM-PRO"/>
                </a:rPr>
                <a:t>摂取後</a:t>
              </a:r>
            </a:p>
          </p:txBody>
        </p:sp>
        <p:sp>
          <p:nvSpPr>
            <p:cNvPr id="232" name="テキスト ボックス 231"/>
            <p:cNvSpPr txBox="1"/>
            <p:nvPr/>
          </p:nvSpPr>
          <p:spPr>
            <a:xfrm>
              <a:off x="1498308" y="2920550"/>
              <a:ext cx="461665" cy="1990117"/>
            </a:xfrm>
            <a:prstGeom prst="rect">
              <a:avLst/>
            </a:prstGeom>
            <a:noFill/>
            <a:ln>
              <a:noFill/>
            </a:ln>
          </p:spPr>
          <p:txBody>
            <a:bodyPr vert="eaVert" wrap="square" rtlCol="0">
              <a:spAutoFit/>
            </a:bodyPr>
            <a:lstStyle/>
            <a:p>
              <a:pPr>
                <a:defRPr/>
              </a:pPr>
              <a:r>
                <a:rPr kumimoji="0" lang="ja-JP" altLang="en-US" b="1" kern="0" dirty="0">
                  <a:solidFill>
                    <a:prstClr val="black"/>
                  </a:solidFill>
                  <a:latin typeface="Comic Sans MS"/>
                  <a:ea typeface="HG丸ｺﾞｼｯｸM-PRO"/>
                </a:rPr>
                <a:t>被ばく線量</a:t>
              </a:r>
            </a:p>
          </p:txBody>
        </p:sp>
        <p:pic>
          <p:nvPicPr>
            <p:cNvPr id="235" name="Picture 1" descr="D:\Temporary Internet Files\Content.IE5\MXXQX2U0\MC900446196[1].wmf"/>
            <p:cNvPicPr>
              <a:picLocks noChangeAspect="1" noChangeArrowheads="1"/>
            </p:cNvPicPr>
            <p:nvPr/>
          </p:nvPicPr>
          <p:blipFill>
            <a:blip r:embed="rId3" cstate="print"/>
            <a:srcRect/>
            <a:stretch>
              <a:fillRect/>
            </a:stretch>
          </p:blipFill>
          <p:spPr bwMode="auto">
            <a:xfrm>
              <a:off x="4931505" y="3878595"/>
              <a:ext cx="985733" cy="1003072"/>
            </a:xfrm>
            <a:prstGeom prst="rect">
              <a:avLst/>
            </a:prstGeom>
            <a:noFill/>
            <a:ln>
              <a:noFill/>
            </a:ln>
          </p:spPr>
        </p:pic>
        <p:pic>
          <p:nvPicPr>
            <p:cNvPr id="236" name="Picture 4" descr="D:\Temporary Internet Files\Content.IE5\F40HZWY7\MC900446318[1].wmf"/>
            <p:cNvPicPr>
              <a:picLocks noChangeAspect="1" noChangeArrowheads="1"/>
            </p:cNvPicPr>
            <p:nvPr/>
          </p:nvPicPr>
          <p:blipFill>
            <a:blip r:embed="rId4" cstate="print"/>
            <a:srcRect/>
            <a:stretch>
              <a:fillRect/>
            </a:stretch>
          </p:blipFill>
          <p:spPr bwMode="auto">
            <a:xfrm>
              <a:off x="2278016" y="1888478"/>
              <a:ext cx="995058" cy="1009955"/>
            </a:xfrm>
            <a:prstGeom prst="rect">
              <a:avLst/>
            </a:prstGeom>
            <a:noFill/>
            <a:ln>
              <a:noFill/>
            </a:ln>
          </p:spPr>
        </p:pic>
      </p:grpSp>
      <p:sp>
        <p:nvSpPr>
          <p:cNvPr id="296" name="テキスト ボックス 295"/>
          <p:cNvSpPr txBox="1"/>
          <p:nvPr/>
        </p:nvSpPr>
        <p:spPr>
          <a:xfrm>
            <a:off x="3238644" y="2924944"/>
            <a:ext cx="2701508" cy="646331"/>
          </a:xfrm>
          <a:prstGeom prst="rect">
            <a:avLst/>
          </a:prstGeom>
          <a:noFill/>
        </p:spPr>
        <p:txBody>
          <a:bodyPr wrap="square" rtlCol="0">
            <a:spAutoFit/>
          </a:bodyPr>
          <a:lstStyle/>
          <a:p>
            <a:pPr>
              <a:defRPr/>
            </a:pPr>
            <a:r>
              <a:rPr kumimoji="0" lang="ja-JP" altLang="en-US" b="1" kern="0" dirty="0">
                <a:solidFill>
                  <a:prstClr val="black"/>
                </a:solidFill>
                <a:latin typeface="Comic Sans MS" panose="030F0702030302020204" pitchFamily="66" charset="0"/>
                <a:ea typeface="HG丸ｺﾞｼｯｸM-PRO"/>
              </a:rPr>
              <a:t>全部足し合わせて</a:t>
            </a:r>
            <a:r>
              <a:rPr kumimoji="0" lang="en-US" altLang="ja-JP" b="1" kern="0" dirty="0">
                <a:solidFill>
                  <a:prstClr val="black"/>
                </a:solidFill>
                <a:latin typeface="Comic Sans MS" panose="030F0702030302020204" pitchFamily="66" charset="0"/>
                <a:ea typeface="HG丸ｺﾞｼｯｸM-PRO"/>
              </a:rPr>
              <a:t>---</a:t>
            </a:r>
          </a:p>
          <a:p>
            <a:pPr>
              <a:defRPr/>
            </a:pPr>
            <a:r>
              <a:rPr kumimoji="0" lang="ja-JP" altLang="en-US" b="1" kern="0" dirty="0">
                <a:solidFill>
                  <a:prstClr val="black"/>
                </a:solidFill>
                <a:latin typeface="Comic Sans MS" panose="030F0702030302020204" pitchFamily="66" charset="0"/>
                <a:ea typeface="HG丸ｺﾞｼｯｸM-PRO"/>
              </a:rPr>
              <a:t>（通常は</a:t>
            </a:r>
            <a:r>
              <a:rPr kumimoji="0" lang="en-US" altLang="ja-JP" b="1" kern="0" dirty="0">
                <a:solidFill>
                  <a:prstClr val="black"/>
                </a:solidFill>
                <a:latin typeface="Comic Sans MS" panose="030F0702030302020204" pitchFamily="66" charset="0"/>
                <a:ea typeface="HG丸ｺﾞｼｯｸM-PRO"/>
              </a:rPr>
              <a:t>50</a:t>
            </a:r>
            <a:r>
              <a:rPr kumimoji="0" lang="ja-JP" altLang="en-US" b="1" kern="0" dirty="0">
                <a:solidFill>
                  <a:prstClr val="black"/>
                </a:solidFill>
                <a:latin typeface="Comic Sans MS" panose="030F0702030302020204" pitchFamily="66" charset="0"/>
                <a:ea typeface="HG丸ｺﾞｼｯｸM-PRO"/>
              </a:rPr>
              <a:t>年）</a:t>
            </a:r>
          </a:p>
        </p:txBody>
      </p:sp>
      <p:sp>
        <p:nvSpPr>
          <p:cNvPr id="297" name="テキスト ボックス 296"/>
          <p:cNvSpPr txBox="1"/>
          <p:nvPr/>
        </p:nvSpPr>
        <p:spPr>
          <a:xfrm>
            <a:off x="289806" y="5930431"/>
            <a:ext cx="8386650" cy="830997"/>
          </a:xfrm>
          <a:prstGeom prst="rect">
            <a:avLst/>
          </a:prstGeom>
          <a:noFill/>
        </p:spPr>
        <p:txBody>
          <a:bodyPr wrap="square" rtlCol="0">
            <a:spAutoFit/>
          </a:bodyPr>
          <a:lstStyle/>
          <a:p>
            <a:pPr marL="252000" indent="-252000">
              <a:spcBef>
                <a:spcPts val="600"/>
              </a:spcBef>
              <a:buFont typeface="Arial" pitchFamily="34" charset="0"/>
              <a:buChar char="•"/>
            </a:pPr>
            <a:r>
              <a:rPr lang="ja-JP" altLang="en-US" sz="2400" dirty="0">
                <a:solidFill>
                  <a:prstClr val="black"/>
                </a:solidFill>
                <a:latin typeface="Comic Sans MS" panose="030F0702030302020204" pitchFamily="66" charset="0"/>
                <a:ea typeface="HG丸ｺﾞｼｯｸM-PRO" pitchFamily="50" charset="-128"/>
                <a:cs typeface="Times New Roman" pitchFamily="18" charset="0"/>
              </a:rPr>
              <a:t>全部足し合わせて</a:t>
            </a:r>
            <a:r>
              <a:rPr lang="en-US" altLang="ja-JP" sz="2400" dirty="0">
                <a:solidFill>
                  <a:prstClr val="black"/>
                </a:solidFill>
                <a:latin typeface="Comic Sans MS" panose="030F0702030302020204" pitchFamily="66" charset="0"/>
                <a:ea typeface="HG丸ｺﾞｼｯｸM-PRO" pitchFamily="50" charset="-128"/>
                <a:cs typeface="Times New Roman" pitchFamily="18" charset="0"/>
              </a:rPr>
              <a:t>1</a:t>
            </a:r>
            <a:r>
              <a:rPr lang="ja-JP" altLang="en-US" sz="2400" dirty="0">
                <a:solidFill>
                  <a:prstClr val="black"/>
                </a:solidFill>
                <a:latin typeface="Comic Sans MS" panose="030F0702030302020204" pitchFamily="66" charset="0"/>
                <a:ea typeface="HG丸ｺﾞｼｯｸM-PRO" pitchFamily="50" charset="-128"/>
                <a:cs typeface="Times New Roman" pitchFamily="18" charset="0"/>
              </a:rPr>
              <a:t>年間で被ばくしたとすることにより、個人被ばく線量管理としては厳しめの評価となる！</a:t>
            </a:r>
          </a:p>
        </p:txBody>
      </p:sp>
    </p:spTree>
    <p:extLst>
      <p:ext uri="{BB962C8B-B14F-4D97-AF65-F5344CB8AC3E}">
        <p14:creationId xmlns:p14="http://schemas.microsoft.com/office/powerpoint/2010/main" val="1658280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6"/>
                                        </p:tgtEl>
                                        <p:attrNameLst>
                                          <p:attrName>style.visibility</p:attrName>
                                        </p:attrNameLst>
                                      </p:cBhvr>
                                      <p:to>
                                        <p:strVal val="visible"/>
                                      </p:to>
                                    </p:set>
                                    <p:animEffect transition="in" filter="dissolve">
                                      <p:cBhvr>
                                        <p:cTn id="12" dur="500"/>
                                        <p:tgtEl>
                                          <p:spTgt spid="296"/>
                                        </p:tgtEl>
                                      </p:cBhvr>
                                    </p:animEffect>
                                  </p:childTnLst>
                                </p:cTn>
                              </p:par>
                              <p:par>
                                <p:cTn id="13" presetID="22" presetClass="entr" presetSubtype="4" fill="hold" nodeType="withEffect">
                                  <p:stCondLst>
                                    <p:cond delay="0"/>
                                  </p:stCondLst>
                                  <p:childTnLst>
                                    <p:set>
                                      <p:cBhvr>
                                        <p:cTn id="14" dur="1" fill="hold">
                                          <p:stCondLst>
                                            <p:cond delay="0"/>
                                          </p:stCondLst>
                                        </p:cTn>
                                        <p:tgtEl>
                                          <p:spTgt spid="234"/>
                                        </p:tgtEl>
                                        <p:attrNameLst>
                                          <p:attrName>style.visibility</p:attrName>
                                        </p:attrNameLst>
                                      </p:cBhvr>
                                      <p:to>
                                        <p:strVal val="visible"/>
                                      </p:to>
                                    </p:set>
                                    <p:animEffect transition="in" filter="wipe(down)">
                                      <p:cBhvr>
                                        <p:cTn id="15" dur="500"/>
                                        <p:tgtEl>
                                          <p:spTgt spid="234"/>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97"/>
                                        </p:tgtEl>
                                        <p:attrNameLst>
                                          <p:attrName>style.visibility</p:attrName>
                                        </p:attrNameLst>
                                      </p:cBhvr>
                                      <p:to>
                                        <p:strVal val="visible"/>
                                      </p:to>
                                    </p:set>
                                    <p:animEffect transition="in" filter="wipe(left)">
                                      <p:cBhvr>
                                        <p:cTn id="24" dur="500"/>
                                        <p:tgtEl>
                                          <p:spTgt spid="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p:bldP spid="297"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グループ化 34"/>
          <p:cNvGrpSpPr/>
          <p:nvPr/>
        </p:nvGrpSpPr>
        <p:grpSpPr>
          <a:xfrm>
            <a:off x="499387" y="2088265"/>
            <a:ext cx="3474993" cy="2358693"/>
            <a:chOff x="3851920" y="980728"/>
            <a:chExt cx="4583057" cy="3110805"/>
          </a:xfrm>
        </p:grpSpPr>
        <p:pic>
          <p:nvPicPr>
            <p:cNvPr id="22" name="Picture 4" descr="http://img3.blogs.yahoo.co.jp/ybi/1/27/b1/mentaman2/folder/1511107/img_1511107_60844342_5?1303443428"/>
            <p:cNvPicPr>
              <a:picLocks noChangeAspect="1" noChangeArrowheads="1"/>
            </p:cNvPicPr>
            <p:nvPr/>
          </p:nvPicPr>
          <p:blipFill>
            <a:blip r:embed="rId3" cstate="print"/>
            <a:srcRect/>
            <a:stretch>
              <a:fillRect/>
            </a:stretch>
          </p:blipFill>
          <p:spPr bwMode="auto">
            <a:xfrm>
              <a:off x="4860032" y="1268760"/>
              <a:ext cx="3574945" cy="2379574"/>
            </a:xfrm>
            <a:prstGeom prst="rect">
              <a:avLst/>
            </a:prstGeom>
            <a:noFill/>
          </p:spPr>
        </p:pic>
        <p:cxnSp>
          <p:nvCxnSpPr>
            <p:cNvPr id="26" name="直線矢印コネクタ 25"/>
            <p:cNvCxnSpPr/>
            <p:nvPr/>
          </p:nvCxnSpPr>
          <p:spPr>
            <a:xfrm>
              <a:off x="4644008" y="1268760"/>
              <a:ext cx="828601" cy="86568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V="1">
              <a:off x="5580112" y="3493317"/>
              <a:ext cx="720081" cy="22371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3851920" y="980728"/>
              <a:ext cx="1115616" cy="446508"/>
            </a:xfrm>
            <a:prstGeom prst="rect">
              <a:avLst/>
            </a:prstGeom>
            <a:noFill/>
          </p:spPr>
          <p:txBody>
            <a:bodyPr wrap="square" rtlCol="0">
              <a:spAutoFit/>
            </a:bodyPr>
            <a:lstStyle/>
            <a:p>
              <a:pPr algn="ctr"/>
              <a:r>
                <a:rPr lang="ja-JP" altLang="en-US" sz="1600" dirty="0">
                  <a:solidFill>
                    <a:prstClr val="black"/>
                  </a:solidFill>
                </a:rPr>
                <a:t>上の葉</a:t>
              </a:r>
            </a:p>
          </p:txBody>
        </p:sp>
        <p:sp>
          <p:nvSpPr>
            <p:cNvPr id="29" name="テキスト ボックス 28"/>
            <p:cNvSpPr txBox="1"/>
            <p:nvPr/>
          </p:nvSpPr>
          <p:spPr>
            <a:xfrm>
              <a:off x="4644008" y="3645025"/>
              <a:ext cx="1115616" cy="446508"/>
            </a:xfrm>
            <a:prstGeom prst="rect">
              <a:avLst/>
            </a:prstGeom>
            <a:noFill/>
          </p:spPr>
          <p:txBody>
            <a:bodyPr wrap="square" rtlCol="0">
              <a:spAutoFit/>
            </a:bodyPr>
            <a:lstStyle/>
            <a:p>
              <a:pPr algn="ctr"/>
              <a:r>
                <a:rPr lang="ja-JP" altLang="en-US" sz="1600" dirty="0">
                  <a:solidFill>
                    <a:prstClr val="black"/>
                  </a:solidFill>
                </a:rPr>
                <a:t>下の葉</a:t>
              </a:r>
            </a:p>
          </p:txBody>
        </p:sp>
      </p:grpSp>
      <p:grpSp>
        <p:nvGrpSpPr>
          <p:cNvPr id="3" name="グループ化 33"/>
          <p:cNvGrpSpPr/>
          <p:nvPr/>
        </p:nvGrpSpPr>
        <p:grpSpPr>
          <a:xfrm>
            <a:off x="1194012" y="4685908"/>
            <a:ext cx="2724872" cy="2224204"/>
            <a:chOff x="4819923" y="4005064"/>
            <a:chExt cx="3593747" cy="2933432"/>
          </a:xfrm>
        </p:grpSpPr>
        <p:sp>
          <p:nvSpPr>
            <p:cNvPr id="30" name="テキスト ボックス 29"/>
            <p:cNvSpPr txBox="1"/>
            <p:nvPr/>
          </p:nvSpPr>
          <p:spPr>
            <a:xfrm>
              <a:off x="6899946" y="6410804"/>
              <a:ext cx="1513724" cy="527692"/>
            </a:xfrm>
            <a:prstGeom prst="rect">
              <a:avLst/>
            </a:prstGeom>
            <a:noFill/>
          </p:spPr>
          <p:txBody>
            <a:bodyPr wrap="square" rtlCol="0">
              <a:spAutoFit/>
            </a:bodyPr>
            <a:lstStyle/>
            <a:p>
              <a:pPr algn="ctr"/>
              <a:r>
                <a:rPr lang="ja-JP" altLang="en-US" sz="2000" dirty="0">
                  <a:solidFill>
                    <a:prstClr val="black"/>
                  </a:solidFill>
                </a:rPr>
                <a:t>上の葉</a:t>
              </a:r>
            </a:p>
          </p:txBody>
        </p:sp>
        <p:sp>
          <p:nvSpPr>
            <p:cNvPr id="31" name="テキスト ボックス 30"/>
            <p:cNvSpPr txBox="1"/>
            <p:nvPr/>
          </p:nvSpPr>
          <p:spPr>
            <a:xfrm>
              <a:off x="4819923" y="6410804"/>
              <a:ext cx="1513724" cy="527692"/>
            </a:xfrm>
            <a:prstGeom prst="rect">
              <a:avLst/>
            </a:prstGeom>
            <a:noFill/>
          </p:spPr>
          <p:txBody>
            <a:bodyPr wrap="square" rtlCol="0">
              <a:spAutoFit/>
            </a:bodyPr>
            <a:lstStyle/>
            <a:p>
              <a:pPr algn="ctr"/>
              <a:r>
                <a:rPr lang="ja-JP" altLang="en-US" sz="2000" dirty="0">
                  <a:solidFill>
                    <a:prstClr val="black"/>
                  </a:solidFill>
                </a:rPr>
                <a:t>下の葉</a:t>
              </a:r>
            </a:p>
          </p:txBody>
        </p:sp>
        <p:pic>
          <p:nvPicPr>
            <p:cNvPr id="32" name="Picture 7"/>
            <p:cNvPicPr>
              <a:picLocks noChangeAspect="1" noChangeArrowheads="1"/>
            </p:cNvPicPr>
            <p:nvPr/>
          </p:nvPicPr>
          <p:blipFill>
            <a:blip r:embed="rId4" cstate="print"/>
            <a:srcRect l="4320" t="4573" r="3913" b="835"/>
            <a:stretch>
              <a:fillRect/>
            </a:stretch>
          </p:blipFill>
          <p:spPr bwMode="auto">
            <a:xfrm>
              <a:off x="4860032" y="4005064"/>
              <a:ext cx="3521754" cy="2421845"/>
            </a:xfrm>
            <a:prstGeom prst="rect">
              <a:avLst/>
            </a:prstGeom>
            <a:noFill/>
            <a:ln w="9525">
              <a:noFill/>
              <a:miter lim="800000"/>
              <a:headEnd/>
              <a:tailEnd/>
            </a:ln>
          </p:spPr>
        </p:pic>
      </p:grpSp>
      <p:pic>
        <p:nvPicPr>
          <p:cNvPr id="33" name="Picture 2"/>
          <p:cNvPicPr>
            <a:picLocks noChangeAspect="1" noChangeArrowheads="1"/>
          </p:cNvPicPr>
          <p:nvPr/>
        </p:nvPicPr>
        <p:blipFill>
          <a:blip r:embed="rId5" cstate="print"/>
          <a:srcRect l="2441" t="8346" r="8484" b="6110"/>
          <a:stretch>
            <a:fillRect/>
          </a:stretch>
        </p:blipFill>
        <p:spPr bwMode="auto">
          <a:xfrm>
            <a:off x="1234121" y="4685906"/>
            <a:ext cx="2676353" cy="1828841"/>
          </a:xfrm>
          <a:prstGeom prst="rect">
            <a:avLst/>
          </a:prstGeom>
          <a:noFill/>
          <a:ln w="9525">
            <a:noFill/>
            <a:miter lim="800000"/>
            <a:headEnd/>
            <a:tailEnd/>
          </a:ln>
        </p:spPr>
      </p:pic>
      <p:sp>
        <p:nvSpPr>
          <p:cNvPr id="36" name="下矢印 35"/>
          <p:cNvSpPr/>
          <p:nvPr/>
        </p:nvSpPr>
        <p:spPr>
          <a:xfrm>
            <a:off x="2267744" y="4221088"/>
            <a:ext cx="600581" cy="384547"/>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grpSp>
        <p:nvGrpSpPr>
          <p:cNvPr id="4" name="グループ化 22"/>
          <p:cNvGrpSpPr/>
          <p:nvPr/>
        </p:nvGrpSpPr>
        <p:grpSpPr>
          <a:xfrm>
            <a:off x="5028570" y="2579651"/>
            <a:ext cx="2729916" cy="1528753"/>
            <a:chOff x="3923928" y="2564904"/>
            <a:chExt cx="4680520" cy="2786405"/>
          </a:xfrm>
        </p:grpSpPr>
        <p:pic>
          <p:nvPicPr>
            <p:cNvPr id="24" name="図 23" descr="2011-06-09_11.42.55.jpg"/>
            <p:cNvPicPr>
              <a:picLocks noChangeAspect="1"/>
            </p:cNvPicPr>
            <p:nvPr/>
          </p:nvPicPr>
          <p:blipFill>
            <a:blip r:embed="rId6" cstate="print"/>
            <a:stretch>
              <a:fillRect/>
            </a:stretch>
          </p:blipFill>
          <p:spPr>
            <a:xfrm>
              <a:off x="3923928" y="2564904"/>
              <a:ext cx="4644008" cy="2786405"/>
            </a:xfrm>
            <a:prstGeom prst="rect">
              <a:avLst/>
            </a:prstGeom>
          </p:spPr>
        </p:pic>
        <p:pic>
          <p:nvPicPr>
            <p:cNvPr id="34" name="図 33" descr="2011-06-13_14.24.58.jpg"/>
            <p:cNvPicPr>
              <a:picLocks noChangeAspect="1"/>
            </p:cNvPicPr>
            <p:nvPr/>
          </p:nvPicPr>
          <p:blipFill>
            <a:blip r:embed="rId7" cstate="print"/>
            <a:srcRect l="35825" t="19813" r="31888" b="8001"/>
            <a:stretch>
              <a:fillRect/>
            </a:stretch>
          </p:blipFill>
          <p:spPr>
            <a:xfrm>
              <a:off x="7691910" y="2564904"/>
              <a:ext cx="912538" cy="1224136"/>
            </a:xfrm>
            <a:prstGeom prst="rect">
              <a:avLst/>
            </a:prstGeom>
          </p:spPr>
        </p:pic>
      </p:grpSp>
      <p:graphicFrame>
        <p:nvGraphicFramePr>
          <p:cNvPr id="35" name="グラフ 34"/>
          <p:cNvGraphicFramePr/>
          <p:nvPr>
            <p:extLst/>
          </p:nvPr>
        </p:nvGraphicFramePr>
        <p:xfrm>
          <a:off x="4486333" y="4253859"/>
          <a:ext cx="3631725" cy="2407830"/>
        </p:xfrm>
        <a:graphic>
          <a:graphicData uri="http://schemas.openxmlformats.org/drawingml/2006/chart">
            <c:chart xmlns:c="http://schemas.openxmlformats.org/drawingml/2006/chart" xmlns:r="http://schemas.openxmlformats.org/officeDocument/2006/relationships" r:id="rId8"/>
          </a:graphicData>
        </a:graphic>
      </p:graphicFrame>
      <p:grpSp>
        <p:nvGrpSpPr>
          <p:cNvPr id="20" name="グループ化 19"/>
          <p:cNvGrpSpPr/>
          <p:nvPr/>
        </p:nvGrpSpPr>
        <p:grpSpPr>
          <a:xfrm>
            <a:off x="2629626" y="208786"/>
            <a:ext cx="6436560" cy="1822203"/>
            <a:chOff x="107504" y="3571745"/>
            <a:chExt cx="8892480" cy="2803742"/>
          </a:xfrm>
        </p:grpSpPr>
        <p:sp>
          <p:nvSpPr>
            <p:cNvPr id="21" name="Rectangle 81"/>
            <p:cNvSpPr>
              <a:spLocks noChangeArrowheads="1"/>
            </p:cNvSpPr>
            <p:nvPr/>
          </p:nvSpPr>
          <p:spPr bwMode="auto">
            <a:xfrm>
              <a:off x="107504" y="3573016"/>
              <a:ext cx="8856984" cy="2736304"/>
            </a:xfrm>
            <a:prstGeom prst="rect">
              <a:avLst/>
            </a:prstGeom>
            <a:noFill/>
            <a:ln w="19050">
              <a:solidFill>
                <a:srgbClr val="FF0000"/>
              </a:solidFill>
              <a:miter lim="800000"/>
              <a:headEnd/>
              <a:tailEnd/>
            </a:ln>
          </p:spPr>
          <p:txBody>
            <a:bodyPr wrap="none" anchor="ctr"/>
            <a:lstStyle/>
            <a:p>
              <a:pPr fontAlgn="base">
                <a:spcBef>
                  <a:spcPct val="0"/>
                </a:spcBef>
                <a:spcAft>
                  <a:spcPct val="0"/>
                </a:spcAft>
              </a:pPr>
              <a:endParaRPr lang="ja-JP" altLang="en-US">
                <a:solidFill>
                  <a:srgbClr val="FFFFFF"/>
                </a:solidFill>
                <a:ea typeface="ＭＳ Ｐゴシック" pitchFamily="50" charset="-128"/>
              </a:endParaRPr>
            </a:p>
          </p:txBody>
        </p:sp>
        <p:pic>
          <p:nvPicPr>
            <p:cNvPr id="23" name="Picture 4" descr="Internal Contamination via Respiratory Tract"/>
            <p:cNvPicPr>
              <a:picLocks noChangeAspect="1" noChangeArrowheads="1" noCrop="1"/>
            </p:cNvPicPr>
            <p:nvPr/>
          </p:nvPicPr>
          <p:blipFill>
            <a:blip r:embed="rId9" cstate="print"/>
            <a:srcRect/>
            <a:stretch>
              <a:fillRect/>
            </a:stretch>
          </p:blipFill>
          <p:spPr bwMode="auto">
            <a:xfrm>
              <a:off x="130324" y="4005064"/>
              <a:ext cx="2857500" cy="1905000"/>
            </a:xfrm>
            <a:prstGeom prst="rect">
              <a:avLst/>
            </a:prstGeom>
            <a:noFill/>
          </p:spPr>
        </p:pic>
        <p:pic>
          <p:nvPicPr>
            <p:cNvPr id="25" name="Picture 6" descr="Internal Contamination via Digestive Tract"/>
            <p:cNvPicPr>
              <a:picLocks noChangeAspect="1" noChangeArrowheads="1" noCrop="1"/>
            </p:cNvPicPr>
            <p:nvPr/>
          </p:nvPicPr>
          <p:blipFill>
            <a:blip r:embed="rId10" cstate="print"/>
            <a:srcRect/>
            <a:stretch>
              <a:fillRect/>
            </a:stretch>
          </p:blipFill>
          <p:spPr bwMode="auto">
            <a:xfrm>
              <a:off x="3082652" y="4005064"/>
              <a:ext cx="2857500" cy="1905000"/>
            </a:xfrm>
            <a:prstGeom prst="rect">
              <a:avLst/>
            </a:prstGeom>
            <a:noFill/>
          </p:spPr>
        </p:pic>
        <p:pic>
          <p:nvPicPr>
            <p:cNvPr id="38" name="Picture 8" descr=" Internal Contamination via Radioactive Dust in Open Wounds"/>
            <p:cNvPicPr>
              <a:picLocks noChangeAspect="1" noChangeArrowheads="1" noCrop="1"/>
            </p:cNvPicPr>
            <p:nvPr/>
          </p:nvPicPr>
          <p:blipFill>
            <a:blip r:embed="rId11" cstate="print"/>
            <a:srcRect/>
            <a:stretch>
              <a:fillRect/>
            </a:stretch>
          </p:blipFill>
          <p:spPr bwMode="auto">
            <a:xfrm>
              <a:off x="6034980" y="4005064"/>
              <a:ext cx="2857500" cy="1905000"/>
            </a:xfrm>
            <a:prstGeom prst="rect">
              <a:avLst/>
            </a:prstGeom>
            <a:noFill/>
          </p:spPr>
        </p:pic>
        <p:sp>
          <p:nvSpPr>
            <p:cNvPr id="39" name="テキスト ボックス 7"/>
            <p:cNvSpPr txBox="1">
              <a:spLocks noChangeArrowheads="1"/>
            </p:cNvSpPr>
            <p:nvPr/>
          </p:nvSpPr>
          <p:spPr bwMode="auto">
            <a:xfrm>
              <a:off x="611558" y="3571745"/>
              <a:ext cx="1584176" cy="4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ja-JP" altLang="en-US" sz="1400" b="1" dirty="0">
                  <a:solidFill>
                    <a:prstClr val="black"/>
                  </a:solidFill>
                  <a:latin typeface="Comic Sans MS" pitchFamily="66" charset="0"/>
                  <a:ea typeface="HG丸ｺﾞｼｯｸM-PRO" pitchFamily="50" charset="-128"/>
                  <a:cs typeface="Times New Roman" pitchFamily="18" charset="0"/>
                  <a:sym typeface="Arial" pitchFamily="34" charset="0"/>
                </a:rPr>
                <a:t>吸入摂取</a:t>
              </a:r>
            </a:p>
          </p:txBody>
        </p:sp>
        <p:sp>
          <p:nvSpPr>
            <p:cNvPr id="40" name="テキスト ボックス 7"/>
            <p:cNvSpPr txBox="1">
              <a:spLocks noChangeArrowheads="1"/>
            </p:cNvSpPr>
            <p:nvPr/>
          </p:nvSpPr>
          <p:spPr bwMode="auto">
            <a:xfrm>
              <a:off x="3707905" y="3571745"/>
              <a:ext cx="1584176" cy="4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ja-JP" altLang="en-US" sz="1400" b="1" dirty="0">
                  <a:solidFill>
                    <a:prstClr val="black"/>
                  </a:solidFill>
                  <a:latin typeface="Comic Sans MS" pitchFamily="66" charset="0"/>
                  <a:ea typeface="HG丸ｺﾞｼｯｸM-PRO" pitchFamily="50" charset="-128"/>
                  <a:cs typeface="Times New Roman" pitchFamily="18" charset="0"/>
                  <a:sym typeface="Arial" pitchFamily="34" charset="0"/>
                </a:rPr>
                <a:t>経口摂取</a:t>
              </a:r>
            </a:p>
          </p:txBody>
        </p:sp>
        <p:sp>
          <p:nvSpPr>
            <p:cNvPr id="41" name="テキスト ボックス 7"/>
            <p:cNvSpPr txBox="1">
              <a:spLocks noChangeArrowheads="1"/>
            </p:cNvSpPr>
            <p:nvPr/>
          </p:nvSpPr>
          <p:spPr bwMode="auto">
            <a:xfrm>
              <a:off x="6228184" y="3571745"/>
              <a:ext cx="2531815" cy="4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ja-JP" altLang="en-US" sz="1400" b="1" dirty="0">
                  <a:solidFill>
                    <a:prstClr val="black"/>
                  </a:solidFill>
                  <a:latin typeface="Comic Sans MS" pitchFamily="66" charset="0"/>
                  <a:ea typeface="HG丸ｺﾞｼｯｸM-PRO" pitchFamily="50" charset="-128"/>
                  <a:cs typeface="Times New Roman" pitchFamily="18" charset="0"/>
                  <a:sym typeface="Arial" pitchFamily="34" charset="0"/>
                </a:rPr>
                <a:t>創傷汚染からの吸収</a:t>
              </a:r>
            </a:p>
          </p:txBody>
        </p:sp>
        <p:sp>
          <p:nvSpPr>
            <p:cNvPr id="42" name="テキスト ボックス 7"/>
            <p:cNvSpPr txBox="1">
              <a:spLocks noChangeArrowheads="1"/>
            </p:cNvSpPr>
            <p:nvPr/>
          </p:nvSpPr>
          <p:spPr bwMode="auto">
            <a:xfrm>
              <a:off x="3275855" y="5949281"/>
              <a:ext cx="5724129" cy="42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ja-JP" altLang="en-US" sz="1200" b="1" dirty="0">
                  <a:solidFill>
                    <a:prstClr val="black"/>
                  </a:solidFill>
                  <a:latin typeface="Comic Sans MS" pitchFamily="66" charset="0"/>
                  <a:ea typeface="HG丸ｺﾞｼｯｸM-PRO" pitchFamily="50" charset="-128"/>
                  <a:cs typeface="Times New Roman" pitchFamily="18" charset="0"/>
                  <a:sym typeface="Arial" pitchFamily="34" charset="0"/>
                </a:rPr>
                <a:t>（</a:t>
              </a:r>
              <a:r>
                <a:rPr lang="en-US" altLang="ja-JP" sz="1200" b="1" dirty="0">
                  <a:solidFill>
                    <a:prstClr val="black"/>
                  </a:solidFill>
                  <a:latin typeface="Comic Sans MS" pitchFamily="66" charset="0"/>
                  <a:ea typeface="HG丸ｺﾞｼｯｸM-PRO" pitchFamily="50" charset="-128"/>
                  <a:cs typeface="Times New Roman" pitchFamily="18" charset="0"/>
                  <a:sym typeface="Arial" pitchFamily="34" charset="0"/>
                </a:rPr>
                <a:t>http://www.remm.nlm.gov/imagegallery.htm#A</a:t>
              </a:r>
              <a:r>
                <a:rPr lang="ja-JP" altLang="en-US" sz="1200" b="1" dirty="0">
                  <a:solidFill>
                    <a:prstClr val="black"/>
                  </a:solidFill>
                  <a:latin typeface="Comic Sans MS" pitchFamily="66" charset="0"/>
                  <a:ea typeface="HG丸ｺﾞｼｯｸM-PRO" pitchFamily="50" charset="-128"/>
                  <a:cs typeface="Times New Roman" pitchFamily="18" charset="0"/>
                  <a:sym typeface="Arial" pitchFamily="34" charset="0"/>
                </a:rPr>
                <a:t>）</a:t>
              </a:r>
            </a:p>
          </p:txBody>
        </p:sp>
      </p:grpSp>
      <p:sp>
        <p:nvSpPr>
          <p:cNvPr id="43" name="下矢印 42"/>
          <p:cNvSpPr/>
          <p:nvPr/>
        </p:nvSpPr>
        <p:spPr>
          <a:xfrm rot="16200000">
            <a:off x="4191694" y="3277062"/>
            <a:ext cx="600581" cy="384547"/>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sp>
        <p:nvSpPr>
          <p:cNvPr id="44" name="Rectangle 2"/>
          <p:cNvSpPr>
            <a:spLocks noChangeArrowheads="1"/>
          </p:cNvSpPr>
          <p:nvPr/>
        </p:nvSpPr>
        <p:spPr bwMode="auto">
          <a:xfrm>
            <a:off x="171810" y="584597"/>
            <a:ext cx="2386011" cy="743744"/>
          </a:xfrm>
          <a:prstGeom prst="rect">
            <a:avLst/>
          </a:prstGeom>
          <a:noFill/>
          <a:ln w="9525">
            <a:noFill/>
            <a:miter lim="800000"/>
            <a:headEnd/>
            <a:tailEnd/>
          </a:ln>
          <a:effectLst/>
        </p:spPr>
        <p:txBody>
          <a:bodyPr anchor="ctr"/>
          <a:lstStyle/>
          <a:p>
            <a:pPr eaLnBrk="0" fontAlgn="base" hangingPunct="0">
              <a:spcBef>
                <a:spcPct val="0"/>
              </a:spcBef>
              <a:spcAft>
                <a:spcPct val="0"/>
              </a:spcAft>
            </a:pPr>
            <a:r>
              <a:rPr lang="ja-JP" altLang="en-US" sz="3200" b="1" dirty="0">
                <a:solidFill>
                  <a:prstClr val="black"/>
                </a:solidFill>
              </a:rPr>
              <a:t>内部被ばく</a:t>
            </a:r>
          </a:p>
        </p:txBody>
      </p:sp>
    </p:spTree>
    <p:extLst>
      <p:ext uri="{BB962C8B-B14F-4D97-AF65-F5344CB8AC3E}">
        <p14:creationId xmlns:p14="http://schemas.microsoft.com/office/powerpoint/2010/main" val="1947176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up)">
                                      <p:cBhvr>
                                        <p:cTn id="11" dur="500"/>
                                        <p:tgtEl>
                                          <p:spTgt spid="3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strVal val="#ppt_w*0.70"/>
                                          </p:val>
                                        </p:tav>
                                        <p:tav tm="100000">
                                          <p:val>
                                            <p:strVal val="#ppt_w"/>
                                          </p:val>
                                        </p:tav>
                                      </p:tavLst>
                                    </p:anim>
                                    <p:anim calcmode="lin" valueType="num">
                                      <p:cBhvr>
                                        <p:cTn id="21" dur="500" fill="hold"/>
                                        <p:tgtEl>
                                          <p:spTgt spid="33"/>
                                        </p:tgtEl>
                                        <p:attrNameLst>
                                          <p:attrName>ppt_h</p:attrName>
                                        </p:attrNameLst>
                                      </p:cBhvr>
                                      <p:tavLst>
                                        <p:tav tm="0">
                                          <p:val>
                                            <p:strVal val="#ppt_h"/>
                                          </p:val>
                                        </p:tav>
                                        <p:tav tm="100000">
                                          <p:val>
                                            <p:strVal val="#ppt_h"/>
                                          </p:val>
                                        </p:tav>
                                      </p:tavLst>
                                    </p:anim>
                                    <p:animEffect transition="in" filter="fade">
                                      <p:cBhvr>
                                        <p:cTn id="22" dur="500"/>
                                        <p:tgtEl>
                                          <p:spTgt spid="33"/>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up)">
                                      <p:cBhvr>
                                        <p:cTn id="26" dur="500"/>
                                        <p:tgtEl>
                                          <p:spTgt spid="43"/>
                                        </p:tgtEl>
                                      </p:cBhvr>
                                    </p:animEffect>
                                  </p:childTnLst>
                                </p:cTn>
                              </p:par>
                            </p:childTnLst>
                          </p:cTn>
                        </p:par>
                        <p:par>
                          <p:cTn id="27" fill="hold">
                            <p:stCondLst>
                              <p:cond delay="1000"/>
                            </p:stCondLst>
                            <p:childTnLst>
                              <p:par>
                                <p:cTn id="28" presetID="9"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dissolv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dissolve">
                                      <p:cBhvr>
                                        <p:cTn id="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Graphic spid="35" grpId="0">
        <p:bldAsOne/>
      </p:bldGraphic>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1310658" y="4236466"/>
            <a:ext cx="5997155" cy="968413"/>
            <a:chOff x="1130130" y="4236466"/>
            <a:chExt cx="5997155" cy="968413"/>
          </a:xfrm>
        </p:grpSpPr>
        <p:sp>
          <p:nvSpPr>
            <p:cNvPr id="7" name="正方形/長方形 6"/>
            <p:cNvSpPr/>
            <p:nvPr/>
          </p:nvSpPr>
          <p:spPr>
            <a:xfrm>
              <a:off x="1130130" y="4743214"/>
              <a:ext cx="5997155"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altLang="ja-JP" sz="2400" dirty="0">
                  <a:latin typeface="Comic Sans MS" panose="030F0702030302020204" pitchFamily="66" charset="0"/>
                  <a:ea typeface="HG丸ｺﾞｼｯｸM-PRO" panose="020F0600000000000000" pitchFamily="50" charset="-128"/>
                </a:rPr>
                <a:t>2015</a:t>
              </a:r>
              <a:r>
                <a:rPr lang="ja-JP" altLang="en-US" sz="2400" dirty="0">
                  <a:latin typeface="Comic Sans MS" panose="030F0702030302020204" pitchFamily="66" charset="0"/>
                  <a:ea typeface="HG丸ｺﾞｼｯｸM-PRO" panose="020F0600000000000000" pitchFamily="50" charset="-128"/>
                </a:rPr>
                <a:t>年</a:t>
              </a:r>
              <a:r>
                <a:rPr lang="en-US" altLang="ja-JP" sz="2400" dirty="0">
                  <a:latin typeface="Comic Sans MS" panose="030F0702030302020204" pitchFamily="66" charset="0"/>
                  <a:ea typeface="HG丸ｺﾞｼｯｸM-PRO" panose="020F0600000000000000" pitchFamily="50" charset="-128"/>
                </a:rPr>
                <a:t>6</a:t>
              </a:r>
              <a:r>
                <a:rPr lang="ja-JP" altLang="en-US" sz="2400" dirty="0" smtClean="0">
                  <a:latin typeface="Comic Sans MS" panose="030F0702030302020204" pitchFamily="66" charset="0"/>
                  <a:ea typeface="HG丸ｺﾞｼｯｸM-PRO" panose="020F0600000000000000" pitchFamily="50" charset="-128"/>
                </a:rPr>
                <a:t>月　日本</a:t>
              </a:r>
              <a:r>
                <a:rPr lang="ja-JP" altLang="en-US" sz="2400" dirty="0">
                  <a:latin typeface="Comic Sans MS" panose="030F0702030302020204" pitchFamily="66" charset="0"/>
                  <a:ea typeface="HG丸ｺﾞｼｯｸM-PRO" panose="020F0600000000000000" pitchFamily="50" charset="-128"/>
                </a:rPr>
                <a:t>で診断参考レベルが公表</a:t>
              </a:r>
            </a:p>
          </p:txBody>
        </p:sp>
        <p:sp>
          <p:nvSpPr>
            <p:cNvPr id="11" name="下矢印 10"/>
            <p:cNvSpPr/>
            <p:nvPr/>
          </p:nvSpPr>
          <p:spPr>
            <a:xfrm>
              <a:off x="3966196" y="4236466"/>
              <a:ext cx="360040" cy="445764"/>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5" name="グループ化 4"/>
          <p:cNvGrpSpPr/>
          <p:nvPr/>
        </p:nvGrpSpPr>
        <p:grpSpPr>
          <a:xfrm>
            <a:off x="288032" y="5304119"/>
            <a:ext cx="8532440" cy="1332142"/>
            <a:chOff x="288032" y="5304119"/>
            <a:chExt cx="8532440" cy="1332142"/>
          </a:xfrm>
        </p:grpSpPr>
        <p:sp>
          <p:nvSpPr>
            <p:cNvPr id="8" name="正方形/長方形 7"/>
            <p:cNvSpPr/>
            <p:nvPr/>
          </p:nvSpPr>
          <p:spPr>
            <a:xfrm>
              <a:off x="288032" y="5805264"/>
              <a:ext cx="853244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2424113" indent="-2424113"/>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診断参考レベル：各施設</a:t>
              </a:r>
              <a:r>
                <a:rPr lang="ja-JP" altLang="en-US" sz="2400" dirty="0">
                  <a:solidFill>
                    <a:schemeClr val="tx1"/>
                  </a:solidFill>
                  <a:latin typeface="HG丸ｺﾞｼｯｸM-PRO" panose="020F0600000000000000" pitchFamily="50" charset="-128"/>
                  <a:ea typeface="HG丸ｺﾞｼｯｸM-PRO" panose="020F0600000000000000" pitchFamily="50" charset="-128"/>
                </a:rPr>
                <a:t>で実施されているそれぞれの検査の線量を適切に管理するツール</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9" name="下矢印 8"/>
            <p:cNvSpPr/>
            <p:nvPr/>
          </p:nvSpPr>
          <p:spPr>
            <a:xfrm>
              <a:off x="4132922" y="5304119"/>
              <a:ext cx="360040" cy="445764"/>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20" name="コンテンツ プレースホルダー 2"/>
          <p:cNvSpPr txBox="1">
            <a:spLocks/>
          </p:cNvSpPr>
          <p:nvPr/>
        </p:nvSpPr>
        <p:spPr>
          <a:xfrm>
            <a:off x="760819" y="3510108"/>
            <a:ext cx="7622362" cy="70103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00000"/>
              </a:lnSpc>
              <a:spcBef>
                <a:spcPts val="0"/>
              </a:spcBef>
              <a:buNone/>
            </a:pPr>
            <a:r>
              <a:rPr lang="ja-JP" altLang="en-US" sz="2000" dirty="0">
                <a:latin typeface="HG丸ｺﾞｼｯｸM-PRO" panose="020F0600000000000000" pitchFamily="50" charset="-128"/>
                <a:ea typeface="HG丸ｺﾞｼｯｸM-PRO" panose="020F0600000000000000" pitchFamily="50" charset="-128"/>
              </a:rPr>
              <a:t>医療被ばく</a:t>
            </a:r>
            <a:r>
              <a:rPr lang="ja-JP" altLang="en-US" sz="2000" dirty="0" smtClean="0">
                <a:latin typeface="HG丸ｺﾞｼｯｸM-PRO" panose="020F0600000000000000" pitchFamily="50" charset="-128"/>
                <a:ea typeface="HG丸ｺﾞｼｯｸM-PRO" panose="020F0600000000000000" pitchFamily="50" charset="-128"/>
              </a:rPr>
              <a:t>には線量</a:t>
            </a:r>
            <a:r>
              <a:rPr lang="ja-JP" altLang="en-US" sz="2000" dirty="0">
                <a:latin typeface="HG丸ｺﾞｼｯｸM-PRO" panose="020F0600000000000000" pitchFamily="50" charset="-128"/>
                <a:ea typeface="HG丸ｺﾞｼｯｸM-PRO" panose="020F0600000000000000" pitchFamily="50" charset="-128"/>
              </a:rPr>
              <a:t>限度がないといって</a:t>
            </a:r>
            <a:r>
              <a:rPr lang="ja-JP" altLang="en-US" sz="2000" dirty="0" smtClean="0">
                <a:latin typeface="HG丸ｺﾞｼｯｸM-PRO" panose="020F0600000000000000" pitchFamily="50" charset="-128"/>
                <a:ea typeface="HG丸ｺﾞｼｯｸM-PRO" panose="020F0600000000000000" pitchFamily="50" charset="-128"/>
              </a:rPr>
              <a:t>も、正当化</a:t>
            </a:r>
            <a:r>
              <a:rPr lang="ja-JP" altLang="en-US" sz="2000" dirty="0">
                <a:latin typeface="HG丸ｺﾞｼｯｸM-PRO" panose="020F0600000000000000" pitchFamily="50" charset="-128"/>
                <a:ea typeface="HG丸ｺﾞｼｯｸM-PRO" panose="020F0600000000000000" pitchFamily="50" charset="-128"/>
              </a:rPr>
              <a:t>された放射線診療において最適化は不可欠</a:t>
            </a:r>
            <a:endParaRPr lang="en-US" altLang="ja-JP" sz="2000" dirty="0">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Font typeface="Arial" panose="020B0604020202020204" pitchFamily="34" charset="0"/>
              <a:buNone/>
            </a:pPr>
            <a:endParaRPr lang="en-US" altLang="ja-JP" sz="2000" b="1" dirty="0">
              <a:latin typeface="HG丸ｺﾞｼｯｸM-PRO" panose="020F0600000000000000" pitchFamily="50" charset="-128"/>
              <a:ea typeface="HG丸ｺﾞｼｯｸM-PRO" panose="020F0600000000000000" pitchFamily="50" charset="-128"/>
            </a:endParaRPr>
          </a:p>
        </p:txBody>
      </p:sp>
      <p:grpSp>
        <p:nvGrpSpPr>
          <p:cNvPr id="2" name="グループ化 1"/>
          <p:cNvGrpSpPr/>
          <p:nvPr/>
        </p:nvGrpSpPr>
        <p:grpSpPr>
          <a:xfrm>
            <a:off x="859324" y="67300"/>
            <a:ext cx="7425352" cy="3354512"/>
            <a:chOff x="315000" y="116632"/>
            <a:chExt cx="8389906" cy="3790264"/>
          </a:xfrm>
        </p:grpSpPr>
        <p:grpSp>
          <p:nvGrpSpPr>
            <p:cNvPr id="40" name="グループ化 39"/>
            <p:cNvGrpSpPr/>
            <p:nvPr/>
          </p:nvGrpSpPr>
          <p:grpSpPr>
            <a:xfrm>
              <a:off x="1115616" y="116632"/>
              <a:ext cx="6683924" cy="2191431"/>
              <a:chOff x="1939607" y="921391"/>
              <a:chExt cx="4980653" cy="4231377"/>
            </a:xfrm>
          </p:grpSpPr>
          <p:sp>
            <p:nvSpPr>
              <p:cNvPr id="41" name="正方形/長方形 40"/>
              <p:cNvSpPr/>
              <p:nvPr/>
            </p:nvSpPr>
            <p:spPr>
              <a:xfrm>
                <a:off x="1954122" y="921391"/>
                <a:ext cx="4966138" cy="344921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panose="030F0702030302020204" pitchFamily="66" charset="0"/>
                  <a:ea typeface="HG丸ｺﾞｼｯｸM-PRO" panose="020F0600000000000000" pitchFamily="50" charset="-128"/>
                </a:endParaRPr>
              </a:p>
            </p:txBody>
          </p:sp>
          <p:sp>
            <p:nvSpPr>
              <p:cNvPr id="42" name="テキスト ボックス 41"/>
              <p:cNvSpPr txBox="1"/>
              <p:nvPr/>
            </p:nvSpPr>
            <p:spPr>
              <a:xfrm>
                <a:off x="3990785" y="4414141"/>
                <a:ext cx="2617079" cy="738622"/>
              </a:xfrm>
              <a:prstGeom prst="rect">
                <a:avLst/>
              </a:prstGeom>
              <a:noFill/>
            </p:spPr>
            <p:txBody>
              <a:bodyPr wrap="square" rtlCol="0">
                <a:spAutoFit/>
              </a:bodyPr>
              <a:lstStyle/>
              <a:p>
                <a:r>
                  <a:rPr lang="ja-JP" altLang="en-US" sz="1600" dirty="0" smtClean="0">
                    <a:solidFill>
                      <a:prstClr val="black"/>
                    </a:solidFill>
                    <a:latin typeface="Comic Sans MS" panose="030F0702030302020204" pitchFamily="66" charset="0"/>
                    <a:ea typeface="HG丸ｺﾞｼｯｸM-PRO" panose="020F0600000000000000" pitchFamily="50" charset="-128"/>
                  </a:rPr>
                  <a:t>撮影線量</a:t>
                </a:r>
                <a:endParaRPr lang="ja-JP" altLang="en-US" sz="1600" dirty="0">
                  <a:solidFill>
                    <a:prstClr val="black"/>
                  </a:solidFill>
                  <a:latin typeface="Comic Sans MS" panose="030F0702030302020204" pitchFamily="66" charset="0"/>
                  <a:ea typeface="HG丸ｺﾞｼｯｸM-PRO" panose="020F0600000000000000" pitchFamily="50" charset="-128"/>
                </a:endParaRPr>
              </a:p>
            </p:txBody>
          </p:sp>
          <p:sp>
            <p:nvSpPr>
              <p:cNvPr id="43" name="正方形/長方形 42"/>
              <p:cNvSpPr/>
              <p:nvPr/>
            </p:nvSpPr>
            <p:spPr>
              <a:xfrm>
                <a:off x="2004920" y="4414146"/>
                <a:ext cx="673758" cy="738622"/>
              </a:xfrm>
              <a:prstGeom prst="rect">
                <a:avLst/>
              </a:prstGeom>
            </p:spPr>
            <p:txBody>
              <a:bodyPr wrap="none">
                <a:spAutoFit/>
              </a:bodyPr>
              <a:lstStyle/>
              <a:p>
                <a:r>
                  <a:rPr lang="ja-JP" altLang="en-US" sz="1600" dirty="0">
                    <a:solidFill>
                      <a:prstClr val="black"/>
                    </a:solidFill>
                    <a:latin typeface="Comic Sans MS" panose="030F0702030302020204" pitchFamily="66" charset="0"/>
                    <a:ea typeface="HG丸ｺﾞｼｯｸM-PRO" panose="020F0600000000000000" pitchFamily="50" charset="-128"/>
                  </a:rPr>
                  <a:t>少ない</a:t>
                </a:r>
                <a:endParaRPr lang="en-US" altLang="ja-JP" sz="1600" dirty="0">
                  <a:solidFill>
                    <a:prstClr val="black"/>
                  </a:solidFill>
                  <a:latin typeface="Comic Sans MS" panose="030F0702030302020204" pitchFamily="66" charset="0"/>
                  <a:ea typeface="HG丸ｺﾞｼｯｸM-PRO" panose="020F0600000000000000" pitchFamily="50" charset="-128"/>
                </a:endParaRPr>
              </a:p>
            </p:txBody>
          </p:sp>
          <p:sp>
            <p:nvSpPr>
              <p:cNvPr id="44" name="正方形/長方形 43"/>
              <p:cNvSpPr/>
              <p:nvPr/>
            </p:nvSpPr>
            <p:spPr>
              <a:xfrm>
                <a:off x="6324658" y="4399630"/>
                <a:ext cx="501000" cy="738621"/>
              </a:xfrm>
              <a:prstGeom prst="rect">
                <a:avLst/>
              </a:prstGeom>
            </p:spPr>
            <p:txBody>
              <a:bodyPr wrap="none">
                <a:spAutoFit/>
              </a:bodyPr>
              <a:lstStyle/>
              <a:p>
                <a:r>
                  <a:rPr lang="ja-JP" altLang="en-US" sz="1600" dirty="0">
                    <a:solidFill>
                      <a:prstClr val="black"/>
                    </a:solidFill>
                    <a:latin typeface="Comic Sans MS" panose="030F0702030302020204" pitchFamily="66" charset="0"/>
                    <a:ea typeface="HG丸ｺﾞｼｯｸM-PRO" panose="020F0600000000000000" pitchFamily="50" charset="-128"/>
                  </a:rPr>
                  <a:t>多い</a:t>
                </a:r>
                <a:endParaRPr lang="en-US" altLang="ja-JP" sz="1600" dirty="0">
                  <a:solidFill>
                    <a:prstClr val="black"/>
                  </a:solidFill>
                  <a:latin typeface="Comic Sans MS" panose="030F0702030302020204" pitchFamily="66" charset="0"/>
                  <a:ea typeface="HG丸ｺﾞｼｯｸM-PRO" panose="020F0600000000000000" pitchFamily="50" charset="-128"/>
                </a:endParaRPr>
              </a:p>
            </p:txBody>
          </p:sp>
          <p:cxnSp>
            <p:nvCxnSpPr>
              <p:cNvPr id="45" name="直線矢印コネクタ 44"/>
              <p:cNvCxnSpPr/>
              <p:nvPr/>
            </p:nvCxnSpPr>
            <p:spPr>
              <a:xfrm>
                <a:off x="6150486" y="1489717"/>
                <a:ext cx="633507"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直角三角形 45"/>
              <p:cNvSpPr/>
              <p:nvPr/>
            </p:nvSpPr>
            <p:spPr>
              <a:xfrm flipH="1">
                <a:off x="1939607" y="964934"/>
                <a:ext cx="4966139" cy="3395265"/>
              </a:xfrm>
              <a:prstGeom prst="rtTriangle">
                <a:avLst/>
              </a:prstGeom>
              <a:gradFill flip="none" rotWithShape="1">
                <a:gsLst>
                  <a:gs pos="51000">
                    <a:srgbClr val="FFFF00"/>
                  </a:gs>
                  <a:gs pos="0">
                    <a:srgbClr val="00B0F0"/>
                  </a:gs>
                  <a:gs pos="100000">
                    <a:srgbClr val="FF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white"/>
                  </a:solidFill>
                  <a:latin typeface="Comic Sans MS" panose="030F0702030302020204" pitchFamily="66" charset="0"/>
                  <a:ea typeface="HG丸ｺﾞｼｯｸM-PRO" panose="020F0600000000000000" pitchFamily="50" charset="-128"/>
                </a:endParaRPr>
              </a:p>
            </p:txBody>
          </p:sp>
          <p:cxnSp>
            <p:nvCxnSpPr>
              <p:cNvPr id="47" name="直線コネクタ 46"/>
              <p:cNvCxnSpPr/>
              <p:nvPr/>
            </p:nvCxnSpPr>
            <p:spPr>
              <a:xfrm>
                <a:off x="4383314" y="1334266"/>
                <a:ext cx="0" cy="3025933"/>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8" name="右矢印 47"/>
              <p:cNvSpPr/>
              <p:nvPr/>
            </p:nvSpPr>
            <p:spPr>
              <a:xfrm>
                <a:off x="4468962" y="3241455"/>
                <a:ext cx="782310" cy="57853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white"/>
                  </a:solidFill>
                  <a:latin typeface="Comic Sans MS" panose="030F0702030302020204" pitchFamily="66" charset="0"/>
                  <a:ea typeface="HG丸ｺﾞｼｯｸM-PRO" panose="020F0600000000000000" pitchFamily="50" charset="-128"/>
                </a:endParaRPr>
              </a:p>
            </p:txBody>
          </p:sp>
          <p:sp>
            <p:nvSpPr>
              <p:cNvPr id="49" name="右矢印 48"/>
              <p:cNvSpPr/>
              <p:nvPr/>
            </p:nvSpPr>
            <p:spPr>
              <a:xfrm rot="10800000">
                <a:off x="3533407" y="3241455"/>
                <a:ext cx="728630" cy="57853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white"/>
                  </a:solidFill>
                  <a:latin typeface="Comic Sans MS" panose="030F0702030302020204" pitchFamily="66" charset="0"/>
                  <a:ea typeface="HG丸ｺﾞｼｯｸM-PRO" panose="020F0600000000000000" pitchFamily="50" charset="-128"/>
                </a:endParaRPr>
              </a:p>
            </p:txBody>
          </p:sp>
          <p:sp>
            <p:nvSpPr>
              <p:cNvPr id="50" name="正方形/長方形 49"/>
              <p:cNvSpPr/>
              <p:nvPr/>
            </p:nvSpPr>
            <p:spPr>
              <a:xfrm>
                <a:off x="5321193" y="3059809"/>
                <a:ext cx="1537550" cy="1275800"/>
              </a:xfrm>
              <a:prstGeom prst="rect">
                <a:avLst/>
              </a:prstGeom>
            </p:spPr>
            <p:txBody>
              <a:bodyPr wrap="none">
                <a:spAutoFit/>
              </a:bodyPr>
              <a:lstStyle/>
              <a:p>
                <a:r>
                  <a:rPr lang="ja-JP" altLang="en-US" sz="1600" dirty="0">
                    <a:solidFill>
                      <a:prstClr val="black"/>
                    </a:solidFill>
                    <a:latin typeface="Comic Sans MS" panose="030F0702030302020204" pitchFamily="66" charset="0"/>
                    <a:ea typeface="HG丸ｺﾞｼｯｸM-PRO" panose="020F0600000000000000" pitchFamily="50" charset="-128"/>
                  </a:rPr>
                  <a:t>画質が良くなる</a:t>
                </a:r>
                <a:endParaRPr lang="en-US" altLang="ja-JP" sz="1600" dirty="0">
                  <a:solidFill>
                    <a:prstClr val="black"/>
                  </a:solidFill>
                  <a:latin typeface="Comic Sans MS" panose="030F0702030302020204" pitchFamily="66" charset="0"/>
                  <a:ea typeface="HG丸ｺﾞｼｯｸM-PRO" panose="020F0600000000000000" pitchFamily="50" charset="-128"/>
                </a:endParaRPr>
              </a:p>
              <a:p>
                <a:r>
                  <a:rPr lang="ja-JP" altLang="en-US" sz="1600" dirty="0">
                    <a:solidFill>
                      <a:prstClr val="black"/>
                    </a:solidFill>
                    <a:latin typeface="Comic Sans MS" panose="030F0702030302020204" pitchFamily="66" charset="0"/>
                    <a:ea typeface="HG丸ｺﾞｼｯｸM-PRO" panose="020F0600000000000000" pitchFamily="50" charset="-128"/>
                  </a:rPr>
                  <a:t>被ばく量が増える</a:t>
                </a:r>
                <a:endParaRPr lang="en-US" altLang="ja-JP" sz="1600" dirty="0">
                  <a:solidFill>
                    <a:prstClr val="black"/>
                  </a:solidFill>
                  <a:latin typeface="Comic Sans MS" panose="030F0702030302020204" pitchFamily="66" charset="0"/>
                  <a:ea typeface="HG丸ｺﾞｼｯｸM-PRO" panose="020F0600000000000000" pitchFamily="50" charset="-128"/>
                </a:endParaRPr>
              </a:p>
            </p:txBody>
          </p:sp>
          <p:sp>
            <p:nvSpPr>
              <p:cNvPr id="51" name="正方形/長方形 50"/>
              <p:cNvSpPr/>
              <p:nvPr/>
            </p:nvSpPr>
            <p:spPr>
              <a:xfrm>
                <a:off x="2207312" y="2984260"/>
                <a:ext cx="1537550" cy="1275800"/>
              </a:xfrm>
              <a:prstGeom prst="rect">
                <a:avLst/>
              </a:prstGeom>
            </p:spPr>
            <p:txBody>
              <a:bodyPr wrap="none">
                <a:spAutoFit/>
              </a:bodyPr>
              <a:lstStyle/>
              <a:p>
                <a:r>
                  <a:rPr lang="ja-JP" altLang="en-US" sz="1600" dirty="0">
                    <a:solidFill>
                      <a:prstClr val="black"/>
                    </a:solidFill>
                    <a:latin typeface="Comic Sans MS" panose="030F0702030302020204" pitchFamily="66" charset="0"/>
                    <a:ea typeface="HG丸ｺﾞｼｯｸM-PRO" panose="020F0600000000000000" pitchFamily="50" charset="-128"/>
                  </a:rPr>
                  <a:t>被ばく量が減る　</a:t>
                </a:r>
                <a:endParaRPr lang="en-US" altLang="ja-JP" sz="1600" dirty="0">
                  <a:solidFill>
                    <a:prstClr val="black"/>
                  </a:solidFill>
                  <a:latin typeface="Comic Sans MS" panose="030F0702030302020204" pitchFamily="66" charset="0"/>
                  <a:ea typeface="HG丸ｺﾞｼｯｸM-PRO" panose="020F0600000000000000" pitchFamily="50" charset="-128"/>
                </a:endParaRPr>
              </a:p>
              <a:p>
                <a:r>
                  <a:rPr lang="ja-JP" altLang="en-US" sz="1600" dirty="0">
                    <a:solidFill>
                      <a:prstClr val="black"/>
                    </a:solidFill>
                    <a:latin typeface="Comic Sans MS" panose="030F0702030302020204" pitchFamily="66" charset="0"/>
                    <a:ea typeface="HG丸ｺﾞｼｯｸM-PRO" panose="020F0600000000000000" pitchFamily="50" charset="-128"/>
                  </a:rPr>
                  <a:t>画質が悪くなる</a:t>
                </a:r>
                <a:endParaRPr lang="en-US" altLang="ja-JP" sz="1600" dirty="0">
                  <a:solidFill>
                    <a:prstClr val="black"/>
                  </a:solidFill>
                  <a:latin typeface="Comic Sans MS" panose="030F0702030302020204" pitchFamily="66" charset="0"/>
                  <a:ea typeface="HG丸ｺﾞｼｯｸM-PRO" panose="020F0600000000000000" pitchFamily="50" charset="-128"/>
                </a:endParaRPr>
              </a:p>
            </p:txBody>
          </p:sp>
          <p:sp>
            <p:nvSpPr>
              <p:cNvPr id="52" name="正方形/長方形 51"/>
              <p:cNvSpPr/>
              <p:nvPr/>
            </p:nvSpPr>
            <p:spPr>
              <a:xfrm>
                <a:off x="2004920" y="1096695"/>
                <a:ext cx="2114863" cy="1141506"/>
              </a:xfrm>
              <a:prstGeom prst="rect">
                <a:avLst/>
              </a:prstGeom>
            </p:spPr>
            <p:txBody>
              <a:bodyPr wrap="square">
                <a:spAutoFit/>
              </a:bodyPr>
              <a:lstStyle/>
              <a:p>
                <a:pPr algn="just"/>
                <a:r>
                  <a:rPr lang="ja-JP" altLang="en-US" sz="1400" dirty="0">
                    <a:solidFill>
                      <a:prstClr val="black"/>
                    </a:solidFill>
                    <a:latin typeface="Comic Sans MS" panose="030F0702030302020204" pitchFamily="66" charset="0"/>
                    <a:ea typeface="HG丸ｺﾞｼｯｸM-PRO" panose="020F0600000000000000" pitchFamily="50" charset="-128"/>
                  </a:rPr>
                  <a:t>診断可能な画質を</a:t>
                </a:r>
                <a:r>
                  <a:rPr lang="ja-JP" altLang="en-US" sz="1400" dirty="0" smtClean="0">
                    <a:solidFill>
                      <a:prstClr val="black"/>
                    </a:solidFill>
                    <a:latin typeface="Comic Sans MS" panose="030F0702030302020204" pitchFamily="66" charset="0"/>
                    <a:ea typeface="HG丸ｺﾞｼｯｸM-PRO" panose="020F0600000000000000" pitchFamily="50" charset="-128"/>
                  </a:rPr>
                  <a:t>保ちつつ少ない</a:t>
                </a:r>
                <a:r>
                  <a:rPr lang="ja-JP" altLang="en-US" sz="1400" dirty="0">
                    <a:solidFill>
                      <a:prstClr val="black"/>
                    </a:solidFill>
                    <a:latin typeface="Comic Sans MS" panose="030F0702030302020204" pitchFamily="66" charset="0"/>
                    <a:ea typeface="HG丸ｺﾞｼｯｸM-PRO" panose="020F0600000000000000" pitchFamily="50" charset="-128"/>
                  </a:rPr>
                  <a:t>被ばくとなる</a:t>
                </a:r>
                <a:r>
                  <a:rPr lang="ja-JP" altLang="en-US" sz="1400" dirty="0" smtClean="0">
                    <a:solidFill>
                      <a:prstClr val="black"/>
                    </a:solidFill>
                    <a:latin typeface="Comic Sans MS" panose="030F0702030302020204" pitchFamily="66" charset="0"/>
                    <a:ea typeface="HG丸ｺﾞｼｯｸM-PRO" panose="020F0600000000000000" pitchFamily="50" charset="-128"/>
                  </a:rPr>
                  <a:t>よう設定</a:t>
                </a:r>
                <a:endParaRPr lang="en-US" altLang="ja-JP" sz="1400" dirty="0">
                  <a:solidFill>
                    <a:prstClr val="black"/>
                  </a:solidFill>
                  <a:latin typeface="Comic Sans MS" panose="030F0702030302020204" pitchFamily="66" charset="0"/>
                  <a:ea typeface="HG丸ｺﾞｼｯｸM-PRO" panose="020F0600000000000000" pitchFamily="50" charset="-128"/>
                </a:endParaRPr>
              </a:p>
            </p:txBody>
          </p:sp>
          <p:sp>
            <p:nvSpPr>
              <p:cNvPr id="53" name="角丸四角形吹き出し 52"/>
              <p:cNvSpPr/>
              <p:nvPr/>
            </p:nvSpPr>
            <p:spPr>
              <a:xfrm>
                <a:off x="2004920" y="1040097"/>
                <a:ext cx="2114863" cy="1201183"/>
              </a:xfrm>
              <a:prstGeom prst="wedgeRoundRectCallout">
                <a:avLst>
                  <a:gd name="adj1" fmla="val 61152"/>
                  <a:gd name="adj2" fmla="val 50252"/>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white"/>
                  </a:solidFill>
                  <a:latin typeface="Comic Sans MS" panose="030F0702030302020204" pitchFamily="66" charset="0"/>
                  <a:ea typeface="HG丸ｺﾞｼｯｸM-PRO" panose="020F0600000000000000" pitchFamily="50" charset="-128"/>
                </a:endParaRPr>
              </a:p>
            </p:txBody>
          </p:sp>
        </p:grpSp>
        <p:grpSp>
          <p:nvGrpSpPr>
            <p:cNvPr id="54" name="グループ化 53"/>
            <p:cNvGrpSpPr/>
            <p:nvPr/>
          </p:nvGrpSpPr>
          <p:grpSpPr>
            <a:xfrm>
              <a:off x="315000" y="2253411"/>
              <a:ext cx="8389906" cy="1653485"/>
              <a:chOff x="9525" y="4724400"/>
              <a:chExt cx="9134475" cy="1800225"/>
            </a:xfrm>
          </p:grpSpPr>
          <p:pic>
            <p:nvPicPr>
              <p:cNvPr id="55" name="Picture 15" descr="0000180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625" y="4724400"/>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6" descr="000018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5" y="4724400"/>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7" descr="000018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2450" y="4724400"/>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8" descr="0000180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0775" y="4724400"/>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9" descr="0000180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3775" y="4724400"/>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 name="正方形/長方形 2"/>
          <p:cNvSpPr/>
          <p:nvPr/>
        </p:nvSpPr>
        <p:spPr>
          <a:xfrm>
            <a:off x="859324" y="1945116"/>
            <a:ext cx="1463391" cy="14621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3827400" y="1966350"/>
            <a:ext cx="2948602" cy="14621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3850944" y="1959633"/>
            <a:ext cx="1468236" cy="14621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35462205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29"/>
                                        </p:tgtEl>
                                      </p:cBhvr>
                                    </p:animEffect>
                                    <p:set>
                                      <p:cBhvr>
                                        <p:cTn id="21" dur="1" fill="hold">
                                          <p:stCondLst>
                                            <p:cond delay="499"/>
                                          </p:stCondLst>
                                        </p:cTn>
                                        <p:tgtEl>
                                          <p:spTgt spid="29"/>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up)">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up)">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P spid="3" grpId="1" animBg="1"/>
      <p:bldP spid="29" grpId="0" animBg="1"/>
      <p:bldP spid="29" grpId="1" animBg="1"/>
      <p:bldP spid="3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タイトル 2"/>
          <p:cNvSpPr>
            <a:spLocks noGrp="1"/>
          </p:cNvSpPr>
          <p:nvPr>
            <p:ph type="title"/>
          </p:nvPr>
        </p:nvSpPr>
        <p:spPr bwMode="auto">
          <a:xfrm>
            <a:off x="647056" y="557808"/>
            <a:ext cx="8677472" cy="1143000"/>
          </a:xfrm>
          <a:prstGeom prst="rect">
            <a:avLst/>
          </a:prstGeom>
          <a:noFill/>
          <a:ln w="9525">
            <a:noFill/>
            <a:miter lim="800000"/>
            <a:headEnd/>
            <a:tailEnd/>
          </a:ln>
        </p:spPr>
        <p:txBody>
          <a:bodyPr/>
          <a:lstStyle/>
          <a:p>
            <a:pPr lvl="0" algn="l">
              <a:spcBef>
                <a:spcPts val="0"/>
              </a:spcBef>
              <a:defRPr/>
            </a:pPr>
            <a:r>
              <a:rPr kumimoji="1" lang="ja-JP" altLang="en-US" sz="2000" b="1" i="0" u="none" strike="noStrike" kern="0" cap="none" spc="0" normalizeH="0" baseline="0" noProof="0" dirty="0">
                <a:ln>
                  <a:noFill/>
                </a:ln>
                <a:effectLst/>
                <a:uLnTx/>
                <a:uFillTx/>
              </a:rPr>
              <a:t>サンチュから</a:t>
            </a:r>
            <a:r>
              <a:rPr lang="ja-JP" altLang="en-US" sz="2000" b="1" dirty="0"/>
              <a:t>「</a:t>
            </a:r>
            <a:r>
              <a:rPr kumimoji="1" lang="en-US" altLang="ja-JP" sz="2000" b="1" i="0" u="none" strike="noStrike" kern="0" cap="none" spc="0" normalizeH="0" baseline="30000" noProof="0" dirty="0">
                <a:ln>
                  <a:noFill/>
                </a:ln>
                <a:effectLst/>
                <a:uLnTx/>
                <a:uFillTx/>
              </a:rPr>
              <a:t>137</a:t>
            </a:r>
            <a:r>
              <a:rPr kumimoji="1" lang="en-US" altLang="ja-JP" sz="2000" b="1" i="0" u="none" strike="noStrike" kern="0" cap="none" spc="0" normalizeH="0" baseline="0" noProof="0" dirty="0">
                <a:ln>
                  <a:noFill/>
                </a:ln>
                <a:effectLst/>
                <a:uLnTx/>
                <a:uFillTx/>
              </a:rPr>
              <a:t>Cs:1500</a:t>
            </a:r>
            <a:r>
              <a:rPr lang="ja-JP" altLang="en-US" sz="2000" b="1" dirty="0"/>
              <a:t> </a:t>
            </a:r>
            <a:r>
              <a:rPr kumimoji="1" lang="en-US" altLang="ja-JP" sz="2000" b="1" i="0" u="none" strike="noStrike" kern="0" cap="none" spc="0" normalizeH="0" baseline="0" noProof="0" dirty="0" err="1">
                <a:ln>
                  <a:noFill/>
                </a:ln>
                <a:effectLst/>
                <a:uLnTx/>
                <a:uFillTx/>
              </a:rPr>
              <a:t>Bq</a:t>
            </a:r>
            <a:r>
              <a:rPr kumimoji="1" lang="en-US" altLang="ja-JP" sz="2000" b="1" i="0" u="none" strike="noStrike" kern="0" cap="none" spc="0" normalizeH="0" baseline="0" noProof="0" dirty="0">
                <a:ln>
                  <a:noFill/>
                </a:ln>
                <a:effectLst/>
                <a:uLnTx/>
                <a:uFillTx/>
              </a:rPr>
              <a:t>/kg</a:t>
            </a:r>
            <a:r>
              <a:rPr lang="ja-JP" altLang="en-US" sz="2000" b="1" dirty="0"/>
              <a:t> （</a:t>
            </a:r>
            <a:r>
              <a:rPr lang="ja-JP" altLang="en-US" sz="1600" b="1" dirty="0"/>
              <a:t>規制値 </a:t>
            </a:r>
            <a:r>
              <a:rPr lang="en-US" altLang="ja-JP" sz="2000" b="1" kern="0" dirty="0"/>
              <a:t>1</a:t>
            </a:r>
            <a:r>
              <a:rPr lang="en-US" altLang="ja-JP" sz="2000" b="1" dirty="0"/>
              <a:t>00</a:t>
            </a:r>
            <a:r>
              <a:rPr lang="ja-JP" altLang="en-US" sz="2000" b="1" dirty="0"/>
              <a:t>）」検出された。</a:t>
            </a:r>
            <a:r>
              <a:rPr lang="en-US" altLang="ja-JP" sz="2000" b="1" dirty="0"/>
              <a:t/>
            </a:r>
            <a:br>
              <a:rPr lang="en-US" altLang="ja-JP" sz="2000" b="1" dirty="0"/>
            </a:br>
            <a:r>
              <a:rPr lang="en-US" altLang="ja-JP" sz="2000" b="1" dirty="0"/>
              <a:t>2 kg</a:t>
            </a:r>
            <a:r>
              <a:rPr lang="ja-JP" altLang="en-US" sz="2000" b="1" dirty="0"/>
              <a:t>食べたら何</a:t>
            </a:r>
            <a:r>
              <a:rPr lang="en-US" altLang="ja-JP" sz="2000" b="1" dirty="0" err="1"/>
              <a:t>Sv</a:t>
            </a:r>
            <a:r>
              <a:rPr lang="ja-JP" altLang="en-US" sz="2000" b="1" dirty="0"/>
              <a:t>？</a:t>
            </a:r>
            <a:endParaRPr kumimoji="1" lang="ja-JP" altLang="en-US" sz="2000" b="1" i="0" u="none" strike="noStrike" kern="0" cap="none" spc="0" normalizeH="0" baseline="0" noProof="0" dirty="0">
              <a:ln>
                <a:noFill/>
              </a:ln>
              <a:effectLst/>
              <a:uLnTx/>
              <a:uFillTx/>
            </a:endParaRPr>
          </a:p>
        </p:txBody>
      </p:sp>
      <p:sp>
        <p:nvSpPr>
          <p:cNvPr id="10" name="タイトル 2"/>
          <p:cNvSpPr txBox="1">
            <a:spLocks/>
          </p:cNvSpPr>
          <p:nvPr/>
        </p:nvSpPr>
        <p:spPr bwMode="auto">
          <a:xfrm>
            <a:off x="539552" y="116632"/>
            <a:ext cx="8280920" cy="6480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a:lnSpc>
                <a:spcPts val="3200"/>
              </a:lnSpc>
              <a:defRPr/>
            </a:pPr>
            <a:r>
              <a:rPr lang="ja-JP" altLang="en-US" sz="2800" b="1" kern="0" dirty="0">
                <a:solidFill>
                  <a:prstClr val="black"/>
                </a:solidFill>
              </a:rPr>
              <a:t>ベクレル（</a:t>
            </a:r>
            <a:r>
              <a:rPr lang="en-US" altLang="ja-JP" sz="2800" b="1" kern="0" dirty="0" err="1">
                <a:solidFill>
                  <a:prstClr val="black"/>
                </a:solidFill>
              </a:rPr>
              <a:t>Bq</a:t>
            </a:r>
            <a:r>
              <a:rPr lang="ja-JP" altLang="en-US" sz="2800" b="1" kern="0" dirty="0">
                <a:solidFill>
                  <a:prstClr val="black"/>
                </a:solidFill>
              </a:rPr>
              <a:t>）からシーベルト（</a:t>
            </a:r>
            <a:r>
              <a:rPr lang="en-US" altLang="ja-JP" sz="2800" b="1" kern="0" dirty="0" err="1">
                <a:solidFill>
                  <a:prstClr val="black"/>
                </a:solidFill>
              </a:rPr>
              <a:t>Sv</a:t>
            </a:r>
            <a:r>
              <a:rPr lang="ja-JP" altLang="en-US" sz="2800" b="1" kern="0" dirty="0">
                <a:solidFill>
                  <a:prstClr val="black"/>
                </a:solidFill>
              </a:rPr>
              <a:t>）へ変換！</a:t>
            </a:r>
          </a:p>
        </p:txBody>
      </p:sp>
      <p:sp>
        <p:nvSpPr>
          <p:cNvPr id="12" name="正方形/長方形 11"/>
          <p:cNvSpPr/>
          <p:nvPr/>
        </p:nvSpPr>
        <p:spPr>
          <a:xfrm>
            <a:off x="144488" y="1476731"/>
            <a:ext cx="882000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nchorCtr="1">
            <a:spAutoFit/>
          </a:bodyPr>
          <a:lstStyle/>
          <a:p>
            <a:pPr algn="ctr">
              <a:spcBef>
                <a:spcPts val="300"/>
              </a:spcBef>
            </a:pPr>
            <a:r>
              <a:rPr lang="ja-JP" altLang="en-US" sz="2000" b="1" dirty="0">
                <a:solidFill>
                  <a:prstClr val="black"/>
                </a:solidFill>
                <a:cs typeface="Times New Roman" pitchFamily="18" charset="0"/>
              </a:rPr>
              <a:t>実効線量［</a:t>
            </a:r>
            <a:r>
              <a:rPr lang="en-US" altLang="ja-JP" sz="2000" b="1" dirty="0" err="1">
                <a:solidFill>
                  <a:prstClr val="black"/>
                </a:solidFill>
                <a:cs typeface="Times New Roman" pitchFamily="18" charset="0"/>
              </a:rPr>
              <a:t>Sv</a:t>
            </a:r>
            <a:r>
              <a:rPr lang="ja-JP" altLang="en-US" sz="2000" b="1" dirty="0">
                <a:solidFill>
                  <a:prstClr val="black"/>
                </a:solidFill>
                <a:cs typeface="Times New Roman" pitchFamily="18" charset="0"/>
              </a:rPr>
              <a:t>］＝摂取量［ </a:t>
            </a:r>
            <a:r>
              <a:rPr lang="en-US" altLang="ja-JP" sz="2000" b="1" dirty="0" err="1">
                <a:solidFill>
                  <a:prstClr val="black"/>
                </a:solidFill>
                <a:cs typeface="Times New Roman" pitchFamily="18" charset="0"/>
              </a:rPr>
              <a:t>Bq</a:t>
            </a:r>
            <a:r>
              <a:rPr lang="ja-JP" altLang="en-US" sz="2000" b="1" dirty="0">
                <a:solidFill>
                  <a:prstClr val="black"/>
                </a:solidFill>
                <a:cs typeface="Times New Roman" pitchFamily="18" charset="0"/>
              </a:rPr>
              <a:t> ］</a:t>
            </a:r>
            <a:r>
              <a:rPr lang="en-US" altLang="ja-JP" sz="2000" b="1" dirty="0">
                <a:solidFill>
                  <a:prstClr val="black"/>
                </a:solidFill>
                <a:cs typeface="Times New Roman" pitchFamily="18" charset="0"/>
              </a:rPr>
              <a:t>× </a:t>
            </a:r>
            <a:r>
              <a:rPr lang="ja-JP" altLang="en-US" sz="2000" b="1" dirty="0">
                <a:solidFill>
                  <a:prstClr val="black"/>
                </a:solidFill>
                <a:cs typeface="Times New Roman" pitchFamily="18" charset="0"/>
              </a:rPr>
              <a:t>実効線量係数［ </a:t>
            </a:r>
            <a:r>
              <a:rPr lang="en-US" altLang="ja-JP" sz="2000" b="1" dirty="0" err="1">
                <a:solidFill>
                  <a:prstClr val="black"/>
                </a:solidFill>
                <a:cs typeface="Times New Roman" pitchFamily="18" charset="0"/>
              </a:rPr>
              <a:t>Sv</a:t>
            </a:r>
            <a:r>
              <a:rPr lang="en-US" altLang="ja-JP" sz="2000" b="1" dirty="0">
                <a:solidFill>
                  <a:prstClr val="black"/>
                </a:solidFill>
                <a:cs typeface="Times New Roman" pitchFamily="18" charset="0"/>
              </a:rPr>
              <a:t>/</a:t>
            </a:r>
            <a:r>
              <a:rPr lang="en-US" altLang="ja-JP" sz="2000" b="1" dirty="0" err="1">
                <a:solidFill>
                  <a:prstClr val="black"/>
                </a:solidFill>
                <a:cs typeface="Times New Roman" pitchFamily="18" charset="0"/>
              </a:rPr>
              <a:t>Bq</a:t>
            </a:r>
            <a:r>
              <a:rPr lang="ja-JP" altLang="en-US" sz="2000" b="1" dirty="0">
                <a:solidFill>
                  <a:prstClr val="black"/>
                </a:solidFill>
                <a:cs typeface="Times New Roman" pitchFamily="18" charset="0"/>
              </a:rPr>
              <a:t> ］</a:t>
            </a:r>
            <a:endParaRPr lang="en-US" altLang="ja-JP" sz="2000" b="1" dirty="0">
              <a:solidFill>
                <a:prstClr val="black"/>
              </a:solidFill>
              <a:cs typeface="Times New Roman" pitchFamily="18" charset="0"/>
            </a:endParaRPr>
          </a:p>
        </p:txBody>
      </p:sp>
      <p:graphicFrame>
        <p:nvGraphicFramePr>
          <p:cNvPr id="14" name="表 13"/>
          <p:cNvGraphicFramePr>
            <a:graphicFrameLocks noGrp="1"/>
          </p:cNvGraphicFramePr>
          <p:nvPr>
            <p:extLst/>
          </p:nvPr>
        </p:nvGraphicFramePr>
        <p:xfrm>
          <a:off x="395536" y="2413496"/>
          <a:ext cx="4392488" cy="1879600"/>
        </p:xfrm>
        <a:graphic>
          <a:graphicData uri="http://schemas.openxmlformats.org/drawingml/2006/table">
            <a:tbl>
              <a:tblPr firstRow="1" bandRow="1">
                <a:tableStyleId>{5C22544A-7EE6-4342-B048-85BDC9FD1C3A}</a:tableStyleId>
              </a:tblPr>
              <a:tblGrid>
                <a:gridCol w="1756995">
                  <a:extLst>
                    <a:ext uri="{9D8B030D-6E8A-4147-A177-3AD203B41FA5}">
                      <a16:colId xmlns="" xmlns:a16="http://schemas.microsoft.com/office/drawing/2014/main" val="20000"/>
                    </a:ext>
                  </a:extLst>
                </a:gridCol>
                <a:gridCol w="2635493">
                  <a:extLst>
                    <a:ext uri="{9D8B030D-6E8A-4147-A177-3AD203B41FA5}">
                      <a16:colId xmlns="" xmlns:a16="http://schemas.microsoft.com/office/drawing/2014/main" val="20001"/>
                    </a:ext>
                  </a:extLst>
                </a:gridCol>
              </a:tblGrid>
              <a:tr h="370840">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aseline="30000" dirty="0">
                          <a:solidFill>
                            <a:schemeClr val="tx1"/>
                          </a:solidFill>
                        </a:rPr>
                        <a:t>137</a:t>
                      </a:r>
                      <a:r>
                        <a:rPr kumimoji="1" lang="en-US" altLang="ja-JP" sz="2000" dirty="0">
                          <a:solidFill>
                            <a:schemeClr val="tx1"/>
                          </a:solidFill>
                        </a:rPr>
                        <a:t>Cs</a:t>
                      </a:r>
                      <a:r>
                        <a:rPr kumimoji="1" lang="ja-JP" altLang="en-US" sz="2000" dirty="0">
                          <a:solidFill>
                            <a:schemeClr val="tx1"/>
                          </a:solidFill>
                        </a:rPr>
                        <a:t>　</a:t>
                      </a:r>
                      <a:r>
                        <a:rPr kumimoji="1" lang="en-US" altLang="ja-JP" sz="1800" b="0" dirty="0" err="1">
                          <a:solidFill>
                            <a:schemeClr val="tx1"/>
                          </a:solidFill>
                        </a:rPr>
                        <a:t>Sv</a:t>
                      </a:r>
                      <a:r>
                        <a:rPr kumimoji="1" lang="en-US" altLang="ja-JP" sz="1800" b="0" dirty="0">
                          <a:solidFill>
                            <a:schemeClr val="tx1"/>
                          </a:solidFill>
                        </a:rPr>
                        <a:t>/</a:t>
                      </a:r>
                      <a:r>
                        <a:rPr kumimoji="1" lang="en-US" altLang="ja-JP" sz="1800" b="0" dirty="0" err="1">
                          <a:solidFill>
                            <a:schemeClr val="tx1"/>
                          </a:solidFill>
                        </a:rPr>
                        <a:t>Bq</a:t>
                      </a:r>
                      <a:r>
                        <a:rPr kumimoji="1" lang="ja-JP" altLang="en-US" sz="1400" dirty="0">
                          <a:solidFill>
                            <a:schemeClr val="tx1"/>
                          </a:solidFill>
                        </a:rPr>
                        <a:t>（</a:t>
                      </a:r>
                      <a:r>
                        <a:rPr kumimoji="1" lang="en-US" altLang="ja-JP" sz="1400" dirty="0">
                          <a:solidFill>
                            <a:schemeClr val="tx1"/>
                          </a:solidFill>
                        </a:rPr>
                        <a:t>×10</a:t>
                      </a:r>
                      <a:r>
                        <a:rPr kumimoji="1" lang="en-US" altLang="ja-JP" sz="1400" baseline="30000" dirty="0">
                          <a:solidFill>
                            <a:schemeClr val="tx1"/>
                          </a:solidFill>
                        </a:rPr>
                        <a:t>-6</a:t>
                      </a:r>
                      <a:r>
                        <a:rPr kumimoji="1" lang="ja-JP" altLang="en-US" sz="1400" dirty="0">
                          <a:solidFill>
                            <a:schemeClr val="tx1"/>
                          </a:solidFill>
                        </a:rPr>
                        <a:t>）</a:t>
                      </a:r>
                      <a:endParaRPr kumimoji="1" lang="ja-JP" altLang="en-US" sz="2000" baseline="30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pPr algn="ctr"/>
                      <a:r>
                        <a:rPr kumimoji="1" lang="ja-JP" altLang="en-US" sz="1600" dirty="0"/>
                        <a:t>乳児（</a:t>
                      </a:r>
                      <a:r>
                        <a:rPr kumimoji="1" lang="en-US" altLang="ja-JP" sz="1600" dirty="0"/>
                        <a:t>3</a:t>
                      </a:r>
                      <a:r>
                        <a:rPr kumimoji="1" lang="ja-JP" altLang="en-US" sz="1600" dirty="0"/>
                        <a:t>ヶ月）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a:t>0.020</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pPr algn="ctr"/>
                      <a:r>
                        <a:rPr kumimoji="1" lang="ja-JP" altLang="en-US" sz="1600" dirty="0"/>
                        <a:t>幼児（</a:t>
                      </a:r>
                      <a:r>
                        <a:rPr kumimoji="1" lang="en-US" altLang="ja-JP" sz="1600" dirty="0"/>
                        <a:t>1</a:t>
                      </a:r>
                      <a:r>
                        <a:rPr kumimoji="1" lang="ja-JP" altLang="en-US" sz="1600" dirty="0"/>
                        <a:t>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a:t>0.012</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pPr algn="ctr"/>
                      <a:r>
                        <a:rPr kumimoji="1" lang="ja-JP" altLang="en-US" sz="1600" dirty="0"/>
                        <a:t>子供（</a:t>
                      </a:r>
                      <a:r>
                        <a:rPr kumimoji="1" lang="en-US" altLang="ja-JP" sz="1600" dirty="0"/>
                        <a:t>2-7</a:t>
                      </a:r>
                      <a:r>
                        <a:rPr kumimoji="1" lang="ja-JP" altLang="en-US" sz="1600" dirty="0"/>
                        <a:t>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a:t>0.0096</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pPr algn="ctr"/>
                      <a:r>
                        <a:rPr kumimoji="1" lang="ja-JP" altLang="en-US" sz="1600" dirty="0"/>
                        <a:t>成人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a:t>0.013</a:t>
                      </a:r>
                      <a:endParaRPr kumimoji="1" lang="ja-JP" altLang="en-US" sz="1600" baseline="30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15" name="正方形/長方形 14"/>
          <p:cNvSpPr/>
          <p:nvPr/>
        </p:nvSpPr>
        <p:spPr>
          <a:xfrm>
            <a:off x="107504" y="1897668"/>
            <a:ext cx="5211683" cy="523220"/>
          </a:xfrm>
          <a:prstGeom prst="rect">
            <a:avLst/>
          </a:prstGeom>
        </p:spPr>
        <p:txBody>
          <a:bodyPr wrap="none">
            <a:spAutoFit/>
          </a:bodyPr>
          <a:lstStyle/>
          <a:p>
            <a:pPr fontAlgn="base">
              <a:spcBef>
                <a:spcPct val="0"/>
              </a:spcBef>
              <a:spcAft>
                <a:spcPct val="0"/>
              </a:spcAft>
            </a:pPr>
            <a:r>
              <a:rPr lang="ja-JP" altLang="en-US" sz="2800" b="1" dirty="0">
                <a:solidFill>
                  <a:prstClr val="black"/>
                </a:solidFill>
                <a:cs typeface="Times New Roman" pitchFamily="18" charset="0"/>
              </a:rPr>
              <a:t>実効線量係数</a:t>
            </a:r>
            <a:r>
              <a:rPr lang="ja-JP" altLang="en-US" b="1" dirty="0">
                <a:solidFill>
                  <a:prstClr val="black"/>
                </a:solidFill>
                <a:cs typeface="Times New Roman" pitchFamily="18" charset="0"/>
              </a:rPr>
              <a:t>（</a:t>
            </a:r>
            <a:r>
              <a:rPr lang="en-US" altLang="ja-JP" b="1" dirty="0" err="1">
                <a:solidFill>
                  <a:prstClr val="black"/>
                </a:solidFill>
                <a:cs typeface="Times New Roman" pitchFamily="18" charset="0"/>
              </a:rPr>
              <a:t>Bq</a:t>
            </a:r>
            <a:r>
              <a:rPr lang="ja-JP" altLang="en-US" b="1" dirty="0">
                <a:solidFill>
                  <a:prstClr val="black"/>
                </a:solidFill>
                <a:cs typeface="Times New Roman" pitchFamily="18" charset="0"/>
              </a:rPr>
              <a:t>を</a:t>
            </a:r>
            <a:r>
              <a:rPr lang="en-US" altLang="ja-JP" b="1" dirty="0" err="1">
                <a:solidFill>
                  <a:prstClr val="black"/>
                </a:solidFill>
                <a:cs typeface="Times New Roman" pitchFamily="18" charset="0"/>
              </a:rPr>
              <a:t>Sv</a:t>
            </a:r>
            <a:r>
              <a:rPr lang="ja-JP" altLang="en-US" b="1" dirty="0">
                <a:solidFill>
                  <a:prstClr val="black"/>
                </a:solidFill>
                <a:cs typeface="Times New Roman" pitchFamily="18" charset="0"/>
              </a:rPr>
              <a:t>に変身させる！）</a:t>
            </a:r>
            <a:endParaRPr lang="ja-JP" altLang="en-US" sz="3200" dirty="0">
              <a:solidFill>
                <a:prstClr val="black"/>
              </a:solidFill>
              <a:latin typeface="Times New Roman" pitchFamily="18" charset="0"/>
              <a:ea typeface="ＭＳ Ｐゴシック" pitchFamily="50" charset="-128"/>
            </a:endParaRPr>
          </a:p>
        </p:txBody>
      </p:sp>
      <p:grpSp>
        <p:nvGrpSpPr>
          <p:cNvPr id="2" name="グループ化 17"/>
          <p:cNvGrpSpPr/>
          <p:nvPr/>
        </p:nvGrpSpPr>
        <p:grpSpPr>
          <a:xfrm>
            <a:off x="438284" y="4789601"/>
            <a:ext cx="8712968" cy="1879759"/>
            <a:chOff x="395536" y="4272185"/>
            <a:chExt cx="8712968" cy="1879759"/>
          </a:xfrm>
        </p:grpSpPr>
        <p:sp>
          <p:nvSpPr>
            <p:cNvPr id="9" name="Rectangle 81"/>
            <p:cNvSpPr>
              <a:spLocks noChangeArrowheads="1"/>
            </p:cNvSpPr>
            <p:nvPr/>
          </p:nvSpPr>
          <p:spPr bwMode="auto">
            <a:xfrm>
              <a:off x="395536" y="4374396"/>
              <a:ext cx="8568952" cy="1777548"/>
            </a:xfrm>
            <a:prstGeom prst="rect">
              <a:avLst/>
            </a:prstGeom>
            <a:noFill/>
            <a:ln w="19050">
              <a:solidFill>
                <a:srgbClr val="FF0000"/>
              </a:solidFill>
              <a:miter lim="800000"/>
              <a:headEnd/>
              <a:tailEnd/>
            </a:ln>
          </p:spPr>
          <p:txBody>
            <a:bodyPr wrap="none" anchor="ctr"/>
            <a:lstStyle/>
            <a:p>
              <a:pPr fontAlgn="base">
                <a:spcBef>
                  <a:spcPct val="0"/>
                </a:spcBef>
                <a:spcAft>
                  <a:spcPct val="0"/>
                </a:spcAft>
              </a:pPr>
              <a:endParaRPr lang="ja-JP" altLang="en-US" b="1">
                <a:solidFill>
                  <a:srgbClr val="FFFFFF"/>
                </a:solidFill>
                <a:latin typeface="Times New Roman" pitchFamily="18" charset="0"/>
              </a:endParaRPr>
            </a:p>
          </p:txBody>
        </p:sp>
        <p:sp>
          <p:nvSpPr>
            <p:cNvPr id="8" name="テキスト ボックス 159"/>
            <p:cNvSpPr txBox="1">
              <a:spLocks noChangeArrowheads="1"/>
            </p:cNvSpPr>
            <p:nvPr/>
          </p:nvSpPr>
          <p:spPr bwMode="auto">
            <a:xfrm>
              <a:off x="395536" y="4351744"/>
              <a:ext cx="1080120" cy="461665"/>
            </a:xfrm>
            <a:prstGeom prst="rect">
              <a:avLst/>
            </a:prstGeom>
            <a:noFill/>
            <a:ln w="9525">
              <a:noFill/>
              <a:miter lim="800000"/>
              <a:headEnd/>
              <a:tailEnd/>
            </a:ln>
          </p:spPr>
          <p:txBody>
            <a:bodyPr wrap="square">
              <a:spAutoFit/>
            </a:bodyPr>
            <a:lstStyle/>
            <a:p>
              <a:pPr fontAlgn="base">
                <a:spcBef>
                  <a:spcPct val="0"/>
                </a:spcBef>
                <a:spcAft>
                  <a:spcPct val="0"/>
                </a:spcAft>
              </a:pPr>
              <a:r>
                <a:rPr lang="ja-JP" altLang="en-US" sz="2400" dirty="0">
                  <a:solidFill>
                    <a:prstClr val="black"/>
                  </a:solidFill>
                </a:rPr>
                <a:t>解）</a:t>
              </a:r>
              <a:endParaRPr lang="en-US" altLang="ja-JP" sz="2400" dirty="0">
                <a:solidFill>
                  <a:prstClr val="black"/>
                </a:solidFill>
              </a:endParaRPr>
            </a:p>
          </p:txBody>
        </p:sp>
        <p:sp>
          <p:nvSpPr>
            <p:cNvPr id="16" name="正方形/長方形 15"/>
            <p:cNvSpPr/>
            <p:nvPr/>
          </p:nvSpPr>
          <p:spPr>
            <a:xfrm>
              <a:off x="971600" y="4272185"/>
              <a:ext cx="7992888" cy="954107"/>
            </a:xfrm>
            <a:prstGeom prst="rect">
              <a:avLst/>
            </a:prstGeom>
          </p:spPr>
          <p:txBody>
            <a:bodyPr wrap="square">
              <a:spAutoFit/>
            </a:bodyPr>
            <a:lstStyle/>
            <a:p>
              <a:pPr fontAlgn="base">
                <a:spcBef>
                  <a:spcPct val="0"/>
                </a:spcBef>
                <a:spcAft>
                  <a:spcPct val="0"/>
                </a:spcAft>
              </a:pPr>
              <a:r>
                <a:rPr lang="ja-JP" altLang="en-US" sz="2400" baseline="30000" dirty="0">
                  <a:solidFill>
                    <a:srgbClr val="FFFFFF"/>
                  </a:solidFill>
                </a:rPr>
                <a:t>　</a:t>
              </a:r>
              <a:r>
                <a:rPr lang="en-US" altLang="ja-JP" sz="2400" baseline="30000" dirty="0">
                  <a:solidFill>
                    <a:prstClr val="black"/>
                  </a:solidFill>
                </a:rPr>
                <a:t>137</a:t>
              </a:r>
              <a:r>
                <a:rPr lang="en-US" altLang="ja-JP" sz="2400" dirty="0">
                  <a:solidFill>
                    <a:prstClr val="black"/>
                  </a:solidFill>
                </a:rPr>
                <a:t>Cs</a:t>
              </a:r>
              <a:r>
                <a:rPr lang="ja-JP" altLang="en-US" sz="2400" dirty="0">
                  <a:solidFill>
                    <a:prstClr val="black"/>
                  </a:solidFill>
                </a:rPr>
                <a:t>： </a:t>
              </a:r>
              <a:r>
                <a:rPr lang="ja-JP" altLang="en-US" sz="2000" dirty="0">
                  <a:solidFill>
                    <a:prstClr val="black"/>
                  </a:solidFill>
                </a:rPr>
                <a:t>（</a:t>
              </a:r>
              <a:r>
                <a:rPr lang="en-US" altLang="ja-JP" sz="2000" dirty="0">
                  <a:solidFill>
                    <a:prstClr val="black"/>
                  </a:solidFill>
                </a:rPr>
                <a:t>1500 </a:t>
              </a:r>
              <a:r>
                <a:rPr lang="en-US" altLang="ja-JP" sz="2000" dirty="0" err="1">
                  <a:solidFill>
                    <a:prstClr val="black"/>
                  </a:solidFill>
                </a:rPr>
                <a:t>Bq</a:t>
              </a:r>
              <a:r>
                <a:rPr lang="en-US" altLang="ja-JP" sz="2000" dirty="0">
                  <a:solidFill>
                    <a:prstClr val="black"/>
                  </a:solidFill>
                </a:rPr>
                <a:t>/kg</a:t>
              </a:r>
              <a:r>
                <a:rPr lang="ja-JP" altLang="en-US" sz="2000" dirty="0">
                  <a:solidFill>
                    <a:prstClr val="black"/>
                  </a:solidFill>
                </a:rPr>
                <a:t>）</a:t>
              </a:r>
              <a:r>
                <a:rPr lang="en-US" altLang="ja-JP" sz="2000" dirty="0">
                  <a:solidFill>
                    <a:prstClr val="black"/>
                  </a:solidFill>
                </a:rPr>
                <a:t>×</a:t>
              </a:r>
              <a:r>
                <a:rPr lang="ja-JP" altLang="en-US" sz="2000" dirty="0">
                  <a:solidFill>
                    <a:prstClr val="black"/>
                  </a:solidFill>
                </a:rPr>
                <a:t> （ </a:t>
              </a:r>
              <a:r>
                <a:rPr lang="en-US" altLang="ja-JP" sz="2000" dirty="0">
                  <a:solidFill>
                    <a:prstClr val="black"/>
                  </a:solidFill>
                </a:rPr>
                <a:t>2 kg</a:t>
              </a:r>
              <a:r>
                <a:rPr lang="ja-JP" altLang="en-US" sz="2000" dirty="0">
                  <a:solidFill>
                    <a:prstClr val="black"/>
                  </a:solidFill>
                </a:rPr>
                <a:t> ）</a:t>
              </a:r>
              <a:r>
                <a:rPr lang="en-US" altLang="ja-JP" sz="2000" dirty="0">
                  <a:solidFill>
                    <a:prstClr val="black"/>
                  </a:solidFill>
                </a:rPr>
                <a:t>×</a:t>
              </a:r>
              <a:r>
                <a:rPr lang="ja-JP" altLang="en-US" sz="2000" dirty="0">
                  <a:solidFill>
                    <a:prstClr val="black"/>
                  </a:solidFill>
                </a:rPr>
                <a:t> （</a:t>
              </a:r>
              <a:r>
                <a:rPr lang="en-US" altLang="ja-JP" sz="2000" dirty="0">
                  <a:solidFill>
                    <a:prstClr val="black"/>
                  </a:solidFill>
                </a:rPr>
                <a:t>0.013</a:t>
              </a:r>
              <a:r>
                <a:rPr lang="en-US" altLang="ja-JP" b="1" dirty="0">
                  <a:solidFill>
                    <a:prstClr val="black"/>
                  </a:solidFill>
                </a:rPr>
                <a:t> ×10</a:t>
              </a:r>
              <a:r>
                <a:rPr lang="en-US" altLang="ja-JP" b="1" baseline="30000" dirty="0">
                  <a:solidFill>
                    <a:prstClr val="black"/>
                  </a:solidFill>
                </a:rPr>
                <a:t>-6</a:t>
              </a:r>
              <a:r>
                <a:rPr lang="en-US" altLang="ja-JP" sz="3200" dirty="0">
                  <a:solidFill>
                    <a:prstClr val="black"/>
                  </a:solidFill>
                </a:rPr>
                <a:t> </a:t>
              </a:r>
              <a:r>
                <a:rPr lang="en-US" altLang="ja-JP" sz="2000" dirty="0" err="1">
                  <a:solidFill>
                    <a:prstClr val="black"/>
                  </a:solidFill>
                </a:rPr>
                <a:t>Sv</a:t>
              </a:r>
              <a:r>
                <a:rPr lang="en-US" altLang="ja-JP" sz="2000" dirty="0">
                  <a:solidFill>
                    <a:prstClr val="black"/>
                  </a:solidFill>
                </a:rPr>
                <a:t>/</a:t>
              </a:r>
              <a:r>
                <a:rPr lang="en-US" altLang="ja-JP" sz="2000" dirty="0" err="1">
                  <a:solidFill>
                    <a:prstClr val="black"/>
                  </a:solidFill>
                </a:rPr>
                <a:t>Bq</a:t>
              </a:r>
              <a:r>
                <a:rPr lang="ja-JP" altLang="en-US" sz="2000" dirty="0">
                  <a:solidFill>
                    <a:prstClr val="black"/>
                  </a:solidFill>
                </a:rPr>
                <a:t>）</a:t>
              </a:r>
              <a:endParaRPr lang="en-US" altLang="ja-JP" sz="2400" dirty="0">
                <a:solidFill>
                  <a:prstClr val="black"/>
                </a:solidFill>
              </a:endParaRPr>
            </a:p>
            <a:p>
              <a:pPr fontAlgn="base">
                <a:spcBef>
                  <a:spcPct val="0"/>
                </a:spcBef>
                <a:spcAft>
                  <a:spcPct val="0"/>
                </a:spcAft>
              </a:pPr>
              <a:r>
                <a:rPr lang="ja-JP" altLang="en-US" sz="2400" baseline="30000" dirty="0">
                  <a:solidFill>
                    <a:prstClr val="black"/>
                  </a:solidFill>
                </a:rPr>
                <a:t>　　　　　　</a:t>
              </a:r>
              <a:r>
                <a:rPr lang="en-US" altLang="ja-JP" sz="2400" baseline="30000" dirty="0">
                  <a:solidFill>
                    <a:prstClr val="black"/>
                  </a:solidFill>
                </a:rPr>
                <a:t> </a:t>
              </a:r>
              <a:r>
                <a:rPr lang="ja-JP" altLang="en-US" sz="2400" dirty="0">
                  <a:solidFill>
                    <a:prstClr val="black"/>
                  </a:solidFill>
                </a:rPr>
                <a:t>＝ </a:t>
              </a:r>
              <a:r>
                <a:rPr lang="en-US" altLang="ja-JP" sz="2400" dirty="0">
                  <a:solidFill>
                    <a:prstClr val="black"/>
                  </a:solidFill>
                </a:rPr>
                <a:t>0.000039 </a:t>
              </a:r>
              <a:r>
                <a:rPr lang="en-US" altLang="ja-JP" sz="2400" dirty="0" err="1">
                  <a:solidFill>
                    <a:prstClr val="black"/>
                  </a:solidFill>
                </a:rPr>
                <a:t>Sv</a:t>
              </a:r>
              <a:endParaRPr lang="ja-JP" altLang="en-US" sz="2400" dirty="0">
                <a:solidFill>
                  <a:prstClr val="black"/>
                </a:solidFill>
                <a:latin typeface="Times New Roman" pitchFamily="18" charset="0"/>
                <a:ea typeface="ＭＳ Ｐゴシック" pitchFamily="50" charset="-128"/>
              </a:endParaRPr>
            </a:p>
          </p:txBody>
        </p:sp>
        <p:sp>
          <p:nvSpPr>
            <p:cNvPr id="17" name="正方形/長方形 16"/>
            <p:cNvSpPr/>
            <p:nvPr/>
          </p:nvSpPr>
          <p:spPr>
            <a:xfrm>
              <a:off x="467544" y="5239647"/>
              <a:ext cx="8640960" cy="892552"/>
            </a:xfrm>
            <a:prstGeom prst="rect">
              <a:avLst/>
            </a:prstGeom>
          </p:spPr>
          <p:txBody>
            <a:bodyPr wrap="square">
              <a:spAutoFit/>
            </a:bodyPr>
            <a:lstStyle/>
            <a:p>
              <a:pPr fontAlgn="base">
                <a:spcBef>
                  <a:spcPct val="0"/>
                </a:spcBef>
                <a:spcAft>
                  <a:spcPct val="0"/>
                </a:spcAft>
              </a:pPr>
              <a:r>
                <a:rPr lang="ja-JP" altLang="en-US" sz="2400" dirty="0">
                  <a:solidFill>
                    <a:prstClr val="black"/>
                  </a:solidFill>
                </a:rPr>
                <a:t>→ </a:t>
              </a:r>
              <a:r>
                <a:rPr lang="en-US" altLang="ja-JP" sz="2000" dirty="0">
                  <a:solidFill>
                    <a:prstClr val="black"/>
                  </a:solidFill>
                </a:rPr>
                <a:t>1</a:t>
              </a:r>
              <a:r>
                <a:rPr lang="ja-JP" altLang="en-US" sz="2000" dirty="0">
                  <a:solidFill>
                    <a:prstClr val="black"/>
                  </a:solidFill>
                </a:rPr>
                <a:t> </a:t>
              </a:r>
              <a:r>
                <a:rPr lang="en-US" altLang="ja-JP" sz="2000" dirty="0" err="1">
                  <a:solidFill>
                    <a:prstClr val="black"/>
                  </a:solidFill>
                </a:rPr>
                <a:t>mSv</a:t>
              </a:r>
              <a:r>
                <a:rPr lang="ja-JP" altLang="en-US" dirty="0">
                  <a:solidFill>
                    <a:prstClr val="black"/>
                  </a:solidFill>
                </a:rPr>
                <a:t>（</a:t>
              </a:r>
              <a:r>
                <a:rPr lang="en-US" altLang="ja-JP" dirty="0">
                  <a:solidFill>
                    <a:prstClr val="black"/>
                  </a:solidFill>
                </a:rPr>
                <a:t>0.001 </a:t>
              </a:r>
              <a:r>
                <a:rPr lang="en-US" altLang="ja-JP" dirty="0" err="1">
                  <a:solidFill>
                    <a:prstClr val="black"/>
                  </a:solidFill>
                </a:rPr>
                <a:t>Sv</a:t>
              </a:r>
              <a:r>
                <a:rPr lang="ja-JP" altLang="en-US" dirty="0">
                  <a:solidFill>
                    <a:prstClr val="black"/>
                  </a:solidFill>
                </a:rPr>
                <a:t>）</a:t>
              </a:r>
              <a:r>
                <a:rPr lang="ja-JP" altLang="en-US" sz="2000" dirty="0">
                  <a:solidFill>
                    <a:prstClr val="black"/>
                  </a:solidFill>
                </a:rPr>
                <a:t>に達するには、</a:t>
              </a:r>
              <a:endParaRPr lang="en-US" altLang="ja-JP" sz="2400" dirty="0">
                <a:solidFill>
                  <a:prstClr val="black"/>
                </a:solidFill>
              </a:endParaRPr>
            </a:p>
            <a:p>
              <a:pPr fontAlgn="base">
                <a:spcBef>
                  <a:spcPct val="0"/>
                </a:spcBef>
                <a:spcAft>
                  <a:spcPct val="0"/>
                </a:spcAft>
              </a:pPr>
              <a:r>
                <a:rPr lang="ja-JP" altLang="en-US" sz="2000" dirty="0">
                  <a:solidFill>
                    <a:prstClr val="black"/>
                  </a:solidFill>
                </a:rPr>
                <a:t>　「</a:t>
              </a:r>
              <a:r>
                <a:rPr lang="en-US" altLang="ja-JP" sz="2000" dirty="0">
                  <a:solidFill>
                    <a:prstClr val="black"/>
                  </a:solidFill>
                </a:rPr>
                <a:t>0.001 </a:t>
              </a:r>
              <a:r>
                <a:rPr lang="en-US" altLang="ja-JP" sz="2000" dirty="0" err="1">
                  <a:solidFill>
                    <a:prstClr val="black"/>
                  </a:solidFill>
                </a:rPr>
                <a:t>Sv</a:t>
              </a:r>
              <a:r>
                <a:rPr lang="en-US" altLang="ja-JP" sz="2000" dirty="0">
                  <a:solidFill>
                    <a:prstClr val="black"/>
                  </a:solidFill>
                </a:rPr>
                <a:t>÷ 0.000039 </a:t>
              </a:r>
              <a:r>
                <a:rPr lang="en-US" altLang="ja-JP" sz="2000" dirty="0" err="1">
                  <a:solidFill>
                    <a:prstClr val="black"/>
                  </a:solidFill>
                </a:rPr>
                <a:t>Sv</a:t>
              </a:r>
              <a:r>
                <a:rPr lang="en-US" altLang="ja-JP" sz="2000" dirty="0">
                  <a:solidFill>
                    <a:prstClr val="black"/>
                  </a:solidFill>
                </a:rPr>
                <a:t>/kg </a:t>
              </a:r>
              <a:r>
                <a:rPr lang="ja-JP" altLang="en-US" sz="2000" dirty="0">
                  <a:solidFill>
                    <a:prstClr val="black"/>
                  </a:solidFill>
                </a:rPr>
                <a:t>＝</a:t>
              </a:r>
              <a:r>
                <a:rPr lang="en-US" altLang="ja-JP" sz="2800" b="1" dirty="0">
                  <a:solidFill>
                    <a:srgbClr val="FF0000"/>
                  </a:solidFill>
                </a:rPr>
                <a:t>25.6 kg</a:t>
              </a:r>
              <a:r>
                <a:rPr lang="ja-JP" altLang="en-US" sz="2000" b="1" dirty="0">
                  <a:solidFill>
                    <a:srgbClr val="FFFFFF"/>
                  </a:solidFill>
                </a:rPr>
                <a:t>　</a:t>
              </a:r>
              <a:r>
                <a:rPr lang="ja-JP" altLang="en-US" sz="2000" b="1" dirty="0">
                  <a:solidFill>
                    <a:prstClr val="black"/>
                  </a:solidFill>
                </a:rPr>
                <a:t>のサンチュを食べる</a:t>
              </a:r>
              <a:endParaRPr lang="en-US" altLang="ja-JP" sz="2000" b="1" dirty="0">
                <a:solidFill>
                  <a:prstClr val="black"/>
                </a:solidFill>
              </a:endParaRPr>
            </a:p>
          </p:txBody>
        </p:sp>
      </p:grpSp>
      <p:sp>
        <p:nvSpPr>
          <p:cNvPr id="19" name="角丸四角形 18"/>
          <p:cNvSpPr/>
          <p:nvPr/>
        </p:nvSpPr>
        <p:spPr>
          <a:xfrm>
            <a:off x="516312" y="3933056"/>
            <a:ext cx="3744416" cy="360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sp>
        <p:nvSpPr>
          <p:cNvPr id="20" name="下矢印 19"/>
          <p:cNvSpPr/>
          <p:nvPr/>
        </p:nvSpPr>
        <p:spPr>
          <a:xfrm>
            <a:off x="2339752" y="4437112"/>
            <a:ext cx="576064" cy="360040"/>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sp>
        <p:nvSpPr>
          <p:cNvPr id="21" name="正方形/長方形 20"/>
          <p:cNvSpPr/>
          <p:nvPr/>
        </p:nvSpPr>
        <p:spPr>
          <a:xfrm>
            <a:off x="4860032" y="3061409"/>
            <a:ext cx="4176464" cy="1015663"/>
          </a:xfrm>
          <a:prstGeom prst="rect">
            <a:avLst/>
          </a:prstGeom>
          <a:ln>
            <a:solidFill>
              <a:schemeClr val="tx1"/>
            </a:solidFill>
            <a:prstDash val="sysDash"/>
          </a:ln>
        </p:spPr>
        <p:txBody>
          <a:bodyPr wrap="square">
            <a:spAutoFit/>
          </a:bodyPr>
          <a:lstStyle/>
          <a:p>
            <a:pPr fontAlgn="base">
              <a:spcBef>
                <a:spcPct val="0"/>
              </a:spcBef>
              <a:spcAft>
                <a:spcPct val="0"/>
              </a:spcAft>
            </a:pPr>
            <a:r>
              <a:rPr lang="ja-JP" altLang="en-US" sz="2000" dirty="0">
                <a:solidFill>
                  <a:prstClr val="black"/>
                </a:solidFill>
              </a:rPr>
              <a:t>本データは</a:t>
            </a:r>
            <a:r>
              <a:rPr lang="en-US" altLang="ja-JP" sz="2000" dirty="0">
                <a:solidFill>
                  <a:prstClr val="black"/>
                </a:solidFill>
              </a:rPr>
              <a:t>ICRP</a:t>
            </a:r>
            <a:r>
              <a:rPr lang="ja-JP" altLang="en-US" sz="2000" dirty="0">
                <a:solidFill>
                  <a:prstClr val="black"/>
                </a:solidFill>
              </a:rPr>
              <a:t>が定めた作業者について（</a:t>
            </a:r>
            <a:r>
              <a:rPr lang="en-US" altLang="ja-JP" sz="2000" dirty="0">
                <a:solidFill>
                  <a:prstClr val="black"/>
                </a:solidFill>
              </a:rPr>
              <a:t>Pub.68</a:t>
            </a:r>
            <a:r>
              <a:rPr lang="ja-JP" altLang="en-US" sz="2000" dirty="0">
                <a:solidFill>
                  <a:prstClr val="black"/>
                </a:solidFill>
              </a:rPr>
              <a:t>）及び一般公衆（</a:t>
            </a:r>
            <a:r>
              <a:rPr lang="en-US" altLang="ja-JP" sz="2000" dirty="0">
                <a:solidFill>
                  <a:prstClr val="black"/>
                </a:solidFill>
              </a:rPr>
              <a:t>Pub.72</a:t>
            </a:r>
            <a:r>
              <a:rPr lang="ja-JP" altLang="en-US" sz="2000" dirty="0">
                <a:solidFill>
                  <a:prstClr val="black"/>
                </a:solidFill>
              </a:rPr>
              <a:t>）を採用。</a:t>
            </a:r>
            <a:endParaRPr lang="ja-JP" altLang="en-US" sz="2000" dirty="0">
              <a:solidFill>
                <a:prstClr val="black"/>
              </a:solidFill>
              <a:latin typeface="Times New Roman" pitchFamily="18" charset="0"/>
              <a:ea typeface="ＭＳ Ｐゴシック" pitchFamily="50" charset="-128"/>
            </a:endParaRPr>
          </a:p>
        </p:txBody>
      </p:sp>
    </p:spTree>
    <p:extLst>
      <p:ext uri="{BB962C8B-B14F-4D97-AF65-F5344CB8AC3E}">
        <p14:creationId xmlns:p14="http://schemas.microsoft.com/office/powerpoint/2010/main" val="3501110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9" grpId="0" animBg="1"/>
      <p:bldP spid="20" grpId="0" animBg="1"/>
      <p:bldP spid="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テキスト ボックス 2"/>
          <p:cNvSpPr txBox="1"/>
          <p:nvPr/>
        </p:nvSpPr>
        <p:spPr>
          <a:xfrm>
            <a:off x="1043608" y="179932"/>
            <a:ext cx="7050328" cy="584775"/>
          </a:xfrm>
          <a:prstGeom prst="rect">
            <a:avLst/>
          </a:prstGeom>
          <a:noFill/>
        </p:spPr>
        <p:txBody>
          <a:bodyPr wrap="none" rtlCol="0">
            <a:spAutoFit/>
          </a:bodyPr>
          <a:lstStyle/>
          <a:p>
            <a:pPr fontAlgn="base">
              <a:spcBef>
                <a:spcPct val="0"/>
              </a:spcBef>
              <a:spcAft>
                <a:spcPct val="0"/>
              </a:spcAft>
            </a:pPr>
            <a:r>
              <a:rPr lang="ja-JP" altLang="en-US" sz="3200" b="1" dirty="0">
                <a:solidFill>
                  <a:prstClr val="black"/>
                </a:solidFill>
              </a:rPr>
              <a:t>食品に含まれる放射性物質（</a:t>
            </a:r>
            <a:r>
              <a:rPr lang="en-US" altLang="ja-JP" sz="3200" b="1" dirty="0" err="1">
                <a:solidFill>
                  <a:prstClr val="black"/>
                </a:solidFill>
              </a:rPr>
              <a:t>Bq</a:t>
            </a:r>
            <a:r>
              <a:rPr lang="en-US" altLang="ja-JP" sz="3200" b="1" dirty="0">
                <a:solidFill>
                  <a:prstClr val="black"/>
                </a:solidFill>
              </a:rPr>
              <a:t>/kg</a:t>
            </a:r>
            <a:r>
              <a:rPr lang="ja-JP" altLang="en-US" sz="3200" b="1" dirty="0">
                <a:solidFill>
                  <a:prstClr val="black"/>
                </a:solidFill>
              </a:rPr>
              <a:t>）</a:t>
            </a:r>
            <a:endParaRPr lang="en-US" altLang="ja-JP" sz="3200" b="1" dirty="0">
              <a:solidFill>
                <a:prstClr val="black"/>
              </a:solidFill>
            </a:endParaRPr>
          </a:p>
        </p:txBody>
      </p:sp>
      <p:grpSp>
        <p:nvGrpSpPr>
          <p:cNvPr id="2" name="グループ化 45"/>
          <p:cNvGrpSpPr/>
          <p:nvPr/>
        </p:nvGrpSpPr>
        <p:grpSpPr>
          <a:xfrm>
            <a:off x="899593" y="740524"/>
            <a:ext cx="1080121" cy="1346499"/>
            <a:chOff x="899592" y="740522"/>
            <a:chExt cx="1080121" cy="1346499"/>
          </a:xfrm>
        </p:grpSpPr>
        <p:pic>
          <p:nvPicPr>
            <p:cNvPr id="84" name="Picture 6" descr="C:\Users\T.Isobe\AppData\Local\Microsoft\Windows\Temporary Internet Files\Content.IE5\U5N0X7B3\MC900215783[1].wmf"/>
            <p:cNvPicPr>
              <a:picLocks noChangeAspect="1" noChangeArrowheads="1"/>
            </p:cNvPicPr>
            <p:nvPr/>
          </p:nvPicPr>
          <p:blipFill>
            <a:blip r:embed="rId3" cstate="print"/>
            <a:srcRect/>
            <a:stretch>
              <a:fillRect/>
            </a:stretch>
          </p:blipFill>
          <p:spPr bwMode="auto">
            <a:xfrm>
              <a:off x="899593" y="740522"/>
              <a:ext cx="1080120" cy="878356"/>
            </a:xfrm>
            <a:prstGeom prst="rect">
              <a:avLst/>
            </a:prstGeom>
            <a:noFill/>
          </p:spPr>
        </p:pic>
        <p:sp>
          <p:nvSpPr>
            <p:cNvPr id="62" name="テキスト ボックス 61"/>
            <p:cNvSpPr txBox="1"/>
            <p:nvPr/>
          </p:nvSpPr>
          <p:spPr>
            <a:xfrm>
              <a:off x="899592" y="1717689"/>
              <a:ext cx="928459" cy="369332"/>
            </a:xfrm>
            <a:prstGeom prst="rect">
              <a:avLst/>
            </a:prstGeom>
            <a:noFill/>
          </p:spPr>
          <p:txBody>
            <a:bodyPr wrap="none" rtlCol="0">
              <a:spAutoFit/>
            </a:bodyPr>
            <a:lstStyle/>
            <a:p>
              <a:pPr fontAlgn="base">
                <a:spcBef>
                  <a:spcPct val="0"/>
                </a:spcBef>
                <a:spcAft>
                  <a:spcPct val="0"/>
                </a:spcAft>
              </a:pPr>
              <a:r>
                <a:rPr lang="ja-JP" altLang="en-US" dirty="0">
                  <a:solidFill>
                    <a:prstClr val="black"/>
                  </a:solidFill>
                </a:rPr>
                <a:t>米　</a:t>
              </a:r>
              <a:r>
                <a:rPr lang="en-US" altLang="ja-JP" dirty="0">
                  <a:solidFill>
                    <a:prstClr val="black"/>
                  </a:solidFill>
                </a:rPr>
                <a:t>30</a:t>
              </a:r>
            </a:p>
          </p:txBody>
        </p:sp>
      </p:grpSp>
      <p:grpSp>
        <p:nvGrpSpPr>
          <p:cNvPr id="4" name="グループ化 46"/>
          <p:cNvGrpSpPr/>
          <p:nvPr/>
        </p:nvGrpSpPr>
        <p:grpSpPr>
          <a:xfrm>
            <a:off x="2677821" y="788456"/>
            <a:ext cx="1390124" cy="1307859"/>
            <a:chOff x="2677820" y="788454"/>
            <a:chExt cx="1390124" cy="1307859"/>
          </a:xfrm>
        </p:grpSpPr>
        <p:pic>
          <p:nvPicPr>
            <p:cNvPr id="1014787" name="Picture 3" descr="C:\Users\吉村\AppData\Local\Microsoft\Windows\Temporary Internet Files\Content.IE5\NV31U80M\MC900290484[1].wmf"/>
            <p:cNvPicPr>
              <a:picLocks noChangeAspect="1" noChangeArrowheads="1"/>
            </p:cNvPicPr>
            <p:nvPr/>
          </p:nvPicPr>
          <p:blipFill>
            <a:blip r:embed="rId4" cstate="print"/>
            <a:srcRect/>
            <a:stretch>
              <a:fillRect/>
            </a:stretch>
          </p:blipFill>
          <p:spPr bwMode="auto">
            <a:xfrm>
              <a:off x="2771800" y="788454"/>
              <a:ext cx="1033049" cy="1008112"/>
            </a:xfrm>
            <a:prstGeom prst="rect">
              <a:avLst/>
            </a:prstGeom>
            <a:noFill/>
          </p:spPr>
        </p:pic>
        <p:sp>
          <p:nvSpPr>
            <p:cNvPr id="63" name="テキスト ボックス 62"/>
            <p:cNvSpPr txBox="1"/>
            <p:nvPr/>
          </p:nvSpPr>
          <p:spPr>
            <a:xfrm>
              <a:off x="2677820" y="1726981"/>
              <a:ext cx="1390124" cy="369332"/>
            </a:xfrm>
            <a:prstGeom prst="rect">
              <a:avLst/>
            </a:prstGeom>
            <a:noFill/>
          </p:spPr>
          <p:txBody>
            <a:bodyPr wrap="none" rtlCol="0">
              <a:spAutoFit/>
            </a:bodyPr>
            <a:lstStyle/>
            <a:p>
              <a:pPr fontAlgn="base">
                <a:spcBef>
                  <a:spcPct val="0"/>
                </a:spcBef>
                <a:spcAft>
                  <a:spcPct val="0"/>
                </a:spcAft>
              </a:pPr>
              <a:r>
                <a:rPr lang="ja-JP" altLang="en-US" dirty="0">
                  <a:solidFill>
                    <a:prstClr val="black"/>
                  </a:solidFill>
                </a:rPr>
                <a:t>食パン　</a:t>
              </a:r>
              <a:r>
                <a:rPr lang="en-US" altLang="ja-JP" dirty="0">
                  <a:solidFill>
                    <a:prstClr val="black"/>
                  </a:solidFill>
                </a:rPr>
                <a:t>30</a:t>
              </a:r>
            </a:p>
          </p:txBody>
        </p:sp>
      </p:grpSp>
      <p:grpSp>
        <p:nvGrpSpPr>
          <p:cNvPr id="5" name="グループ化 47"/>
          <p:cNvGrpSpPr/>
          <p:nvPr/>
        </p:nvGrpSpPr>
        <p:grpSpPr>
          <a:xfrm>
            <a:off x="4644009" y="932472"/>
            <a:ext cx="1290235" cy="1154551"/>
            <a:chOff x="4644008" y="932470"/>
            <a:chExt cx="1290235" cy="1154551"/>
          </a:xfrm>
        </p:grpSpPr>
        <p:pic>
          <p:nvPicPr>
            <p:cNvPr id="86" name="Picture 15" descr="C:\Users\T.Isobe\AppData\Local\Microsoft\Windows\Temporary Internet Files\Content.IE5\362YDNIZ\MC900233594[1].wmf"/>
            <p:cNvPicPr>
              <a:picLocks noChangeAspect="1" noChangeArrowheads="1"/>
            </p:cNvPicPr>
            <p:nvPr/>
          </p:nvPicPr>
          <p:blipFill>
            <a:blip r:embed="rId5" cstate="print"/>
            <a:srcRect/>
            <a:stretch>
              <a:fillRect/>
            </a:stretch>
          </p:blipFill>
          <p:spPr bwMode="auto">
            <a:xfrm>
              <a:off x="4644008" y="932470"/>
              <a:ext cx="1290235" cy="648072"/>
            </a:xfrm>
            <a:prstGeom prst="rect">
              <a:avLst/>
            </a:prstGeom>
            <a:noFill/>
          </p:spPr>
        </p:pic>
        <p:sp>
          <p:nvSpPr>
            <p:cNvPr id="64" name="テキスト ボックス 63"/>
            <p:cNvSpPr txBox="1"/>
            <p:nvPr/>
          </p:nvSpPr>
          <p:spPr>
            <a:xfrm>
              <a:off x="4795669" y="1717689"/>
              <a:ext cx="1032655" cy="369332"/>
            </a:xfrm>
            <a:prstGeom prst="rect">
              <a:avLst/>
            </a:prstGeom>
            <a:noFill/>
          </p:spPr>
          <p:txBody>
            <a:bodyPr wrap="none" rtlCol="0">
              <a:spAutoFit/>
            </a:bodyPr>
            <a:lstStyle/>
            <a:p>
              <a:pPr fontAlgn="base">
                <a:spcBef>
                  <a:spcPct val="0"/>
                </a:spcBef>
                <a:spcAft>
                  <a:spcPct val="0"/>
                </a:spcAft>
              </a:pPr>
              <a:r>
                <a:rPr lang="ja-JP" altLang="en-US" dirty="0">
                  <a:solidFill>
                    <a:prstClr val="black"/>
                  </a:solidFill>
                </a:rPr>
                <a:t>魚　</a:t>
              </a:r>
              <a:r>
                <a:rPr lang="en-US" altLang="ja-JP" dirty="0">
                  <a:solidFill>
                    <a:prstClr val="black"/>
                  </a:solidFill>
                </a:rPr>
                <a:t>100</a:t>
              </a:r>
            </a:p>
          </p:txBody>
        </p:sp>
      </p:grpSp>
      <p:grpSp>
        <p:nvGrpSpPr>
          <p:cNvPr id="6" name="グループ化 52"/>
          <p:cNvGrpSpPr/>
          <p:nvPr/>
        </p:nvGrpSpPr>
        <p:grpSpPr>
          <a:xfrm>
            <a:off x="6660234" y="932470"/>
            <a:ext cx="1335495" cy="1123734"/>
            <a:chOff x="6660232" y="932470"/>
            <a:chExt cx="1335495" cy="1123734"/>
          </a:xfrm>
        </p:grpSpPr>
        <p:pic>
          <p:nvPicPr>
            <p:cNvPr id="1014788" name="Picture 4" descr="C:\Users\吉村\AppData\Local\Microsoft\Windows\Temporary Internet Files\Content.IE5\NV31U80M\MC900030348[1].wmf"/>
            <p:cNvPicPr>
              <a:picLocks noChangeAspect="1" noChangeArrowheads="1"/>
            </p:cNvPicPr>
            <p:nvPr/>
          </p:nvPicPr>
          <p:blipFill>
            <a:blip r:embed="rId6" cstate="print"/>
            <a:srcRect/>
            <a:stretch>
              <a:fillRect/>
            </a:stretch>
          </p:blipFill>
          <p:spPr bwMode="auto">
            <a:xfrm>
              <a:off x="6660232" y="932470"/>
              <a:ext cx="1235231" cy="648072"/>
            </a:xfrm>
            <a:prstGeom prst="rect">
              <a:avLst/>
            </a:prstGeom>
            <a:noFill/>
          </p:spPr>
        </p:pic>
        <p:sp>
          <p:nvSpPr>
            <p:cNvPr id="65" name="テキスト ボックス 64"/>
            <p:cNvSpPr txBox="1"/>
            <p:nvPr/>
          </p:nvSpPr>
          <p:spPr>
            <a:xfrm>
              <a:off x="6732240" y="1686872"/>
              <a:ext cx="1263487" cy="369332"/>
            </a:xfrm>
            <a:prstGeom prst="rect">
              <a:avLst/>
            </a:prstGeom>
            <a:noFill/>
          </p:spPr>
          <p:txBody>
            <a:bodyPr wrap="none" rtlCol="0">
              <a:spAutoFit/>
            </a:bodyPr>
            <a:lstStyle/>
            <a:p>
              <a:pPr fontAlgn="base">
                <a:spcBef>
                  <a:spcPct val="0"/>
                </a:spcBef>
                <a:spcAft>
                  <a:spcPct val="0"/>
                </a:spcAft>
              </a:pPr>
              <a:r>
                <a:rPr lang="ja-JP" altLang="en-US" dirty="0">
                  <a:solidFill>
                    <a:prstClr val="black"/>
                  </a:solidFill>
                </a:rPr>
                <a:t>牛肉　</a:t>
              </a:r>
              <a:r>
                <a:rPr lang="en-US" altLang="ja-JP" dirty="0">
                  <a:solidFill>
                    <a:prstClr val="black"/>
                  </a:solidFill>
                </a:rPr>
                <a:t>100</a:t>
              </a:r>
            </a:p>
          </p:txBody>
        </p:sp>
      </p:grpSp>
      <p:grpSp>
        <p:nvGrpSpPr>
          <p:cNvPr id="7" name="グループ化 53"/>
          <p:cNvGrpSpPr/>
          <p:nvPr/>
        </p:nvGrpSpPr>
        <p:grpSpPr>
          <a:xfrm>
            <a:off x="683568" y="2321890"/>
            <a:ext cx="1159292" cy="1264245"/>
            <a:chOff x="683568" y="2321888"/>
            <a:chExt cx="1159291" cy="1264245"/>
          </a:xfrm>
        </p:grpSpPr>
        <p:pic>
          <p:nvPicPr>
            <p:cNvPr id="88" name="Picture 18" descr="C:\Users\T.Isobe\AppData\Local\Microsoft\Windows\Temporary Internet Files\Content.IE5\R1MBD3VA\MC900379759[1].wmf"/>
            <p:cNvPicPr>
              <a:picLocks noChangeAspect="1" noChangeArrowheads="1"/>
            </p:cNvPicPr>
            <p:nvPr/>
          </p:nvPicPr>
          <p:blipFill>
            <a:blip r:embed="rId7" cstate="print"/>
            <a:srcRect/>
            <a:stretch>
              <a:fillRect/>
            </a:stretch>
          </p:blipFill>
          <p:spPr bwMode="auto">
            <a:xfrm>
              <a:off x="899592" y="2321888"/>
              <a:ext cx="720959" cy="832059"/>
            </a:xfrm>
            <a:prstGeom prst="rect">
              <a:avLst/>
            </a:prstGeom>
            <a:noFill/>
          </p:spPr>
        </p:pic>
        <p:sp>
          <p:nvSpPr>
            <p:cNvPr id="66" name="テキスト ボックス 65"/>
            <p:cNvSpPr txBox="1"/>
            <p:nvPr/>
          </p:nvSpPr>
          <p:spPr>
            <a:xfrm>
              <a:off x="683568" y="3216801"/>
              <a:ext cx="1159291" cy="369332"/>
            </a:xfrm>
            <a:prstGeom prst="rect">
              <a:avLst/>
            </a:prstGeom>
            <a:noFill/>
          </p:spPr>
          <p:txBody>
            <a:bodyPr wrap="none" rtlCol="0">
              <a:spAutoFit/>
            </a:bodyPr>
            <a:lstStyle/>
            <a:p>
              <a:pPr fontAlgn="base">
                <a:spcBef>
                  <a:spcPct val="0"/>
                </a:spcBef>
                <a:spcAft>
                  <a:spcPct val="0"/>
                </a:spcAft>
              </a:pPr>
              <a:r>
                <a:rPr lang="ja-JP" altLang="en-US" dirty="0">
                  <a:solidFill>
                    <a:prstClr val="black"/>
                  </a:solidFill>
                </a:rPr>
                <a:t>牛乳　</a:t>
              </a:r>
              <a:r>
                <a:rPr lang="en-US" altLang="ja-JP" dirty="0">
                  <a:solidFill>
                    <a:prstClr val="black"/>
                  </a:solidFill>
                </a:rPr>
                <a:t>50</a:t>
              </a:r>
            </a:p>
          </p:txBody>
        </p:sp>
      </p:grpSp>
      <p:grpSp>
        <p:nvGrpSpPr>
          <p:cNvPr id="8" name="グループ化 54"/>
          <p:cNvGrpSpPr/>
          <p:nvPr/>
        </p:nvGrpSpPr>
        <p:grpSpPr>
          <a:xfrm>
            <a:off x="2418041" y="2311257"/>
            <a:ext cx="1762021" cy="1213503"/>
            <a:chOff x="2418040" y="2311255"/>
            <a:chExt cx="1762021" cy="1213503"/>
          </a:xfrm>
        </p:grpSpPr>
        <p:pic>
          <p:nvPicPr>
            <p:cNvPr id="1014801" name="Picture 17" descr="C:\Users\吉村\AppData\Local\Microsoft\Windows\Temporary Internet Files\Content.IE5\IH8KBCF5\MC900215947[1].wmf"/>
            <p:cNvPicPr>
              <a:picLocks noChangeAspect="1" noChangeArrowheads="1"/>
            </p:cNvPicPr>
            <p:nvPr/>
          </p:nvPicPr>
          <p:blipFill>
            <a:blip r:embed="rId8" cstate="print"/>
            <a:srcRect/>
            <a:stretch>
              <a:fillRect/>
            </a:stretch>
          </p:blipFill>
          <p:spPr bwMode="auto">
            <a:xfrm>
              <a:off x="3059832" y="2311255"/>
              <a:ext cx="432048" cy="809977"/>
            </a:xfrm>
            <a:prstGeom prst="rect">
              <a:avLst/>
            </a:prstGeom>
            <a:noFill/>
          </p:spPr>
        </p:pic>
        <p:sp>
          <p:nvSpPr>
            <p:cNvPr id="67" name="テキスト ボックス 66"/>
            <p:cNvSpPr txBox="1"/>
            <p:nvPr/>
          </p:nvSpPr>
          <p:spPr>
            <a:xfrm>
              <a:off x="2418040" y="3155426"/>
              <a:ext cx="1762021" cy="369332"/>
            </a:xfrm>
            <a:prstGeom prst="rect">
              <a:avLst/>
            </a:prstGeom>
            <a:noFill/>
          </p:spPr>
          <p:txBody>
            <a:bodyPr wrap="none" rtlCol="0">
              <a:spAutoFit/>
            </a:bodyPr>
            <a:lstStyle/>
            <a:p>
              <a:pPr fontAlgn="base">
                <a:spcBef>
                  <a:spcPct val="0"/>
                </a:spcBef>
                <a:spcAft>
                  <a:spcPct val="0"/>
                </a:spcAft>
              </a:pPr>
              <a:r>
                <a:rPr lang="ja-JP" altLang="en-US" dirty="0">
                  <a:solidFill>
                    <a:prstClr val="black"/>
                  </a:solidFill>
                </a:rPr>
                <a:t>粉ミルク　</a:t>
              </a:r>
              <a:r>
                <a:rPr lang="en-US" altLang="ja-JP" dirty="0">
                  <a:solidFill>
                    <a:prstClr val="black"/>
                  </a:solidFill>
                </a:rPr>
                <a:t>200</a:t>
              </a:r>
            </a:p>
          </p:txBody>
        </p:sp>
      </p:grpSp>
      <p:grpSp>
        <p:nvGrpSpPr>
          <p:cNvPr id="9" name="グループ化 55"/>
          <p:cNvGrpSpPr/>
          <p:nvPr/>
        </p:nvGrpSpPr>
        <p:grpSpPr>
          <a:xfrm>
            <a:off x="4296706" y="2167239"/>
            <a:ext cx="1992853" cy="1326702"/>
            <a:chOff x="4296706" y="2167239"/>
            <a:chExt cx="1992853" cy="1326702"/>
          </a:xfrm>
        </p:grpSpPr>
        <p:grpSp>
          <p:nvGrpSpPr>
            <p:cNvPr id="10" name="グループ化 38"/>
            <p:cNvGrpSpPr/>
            <p:nvPr/>
          </p:nvGrpSpPr>
          <p:grpSpPr>
            <a:xfrm>
              <a:off x="4953306" y="2167239"/>
              <a:ext cx="813354" cy="885362"/>
              <a:chOff x="2411760" y="2564904"/>
              <a:chExt cx="813354" cy="885362"/>
            </a:xfrm>
          </p:grpSpPr>
          <p:sp>
            <p:nvSpPr>
              <p:cNvPr id="22" name="フリーフォーム 21"/>
              <p:cNvSpPr/>
              <p:nvPr/>
            </p:nvSpPr>
            <p:spPr bwMode="auto">
              <a:xfrm>
                <a:off x="2566409" y="2670717"/>
                <a:ext cx="324293" cy="574158"/>
              </a:xfrm>
              <a:custGeom>
                <a:avLst/>
                <a:gdLst>
                  <a:gd name="connsiteX0" fmla="*/ 131135 w 324293"/>
                  <a:gd name="connsiteY0" fmla="*/ 568842 h 574158"/>
                  <a:gd name="connsiteX1" fmla="*/ 3544 w 324293"/>
                  <a:gd name="connsiteY1" fmla="*/ 451884 h 574158"/>
                  <a:gd name="connsiteX2" fmla="*/ 109870 w 324293"/>
                  <a:gd name="connsiteY2" fmla="*/ 292395 h 574158"/>
                  <a:gd name="connsiteX3" fmla="*/ 152400 w 324293"/>
                  <a:gd name="connsiteY3" fmla="*/ 132907 h 574158"/>
                  <a:gd name="connsiteX4" fmla="*/ 237461 w 324293"/>
                  <a:gd name="connsiteY4" fmla="*/ 5316 h 574158"/>
                  <a:gd name="connsiteX5" fmla="*/ 322521 w 324293"/>
                  <a:gd name="connsiteY5" fmla="*/ 101009 h 574158"/>
                  <a:gd name="connsiteX6" fmla="*/ 248093 w 324293"/>
                  <a:gd name="connsiteY6" fmla="*/ 228600 h 574158"/>
                  <a:gd name="connsiteX7" fmla="*/ 194930 w 324293"/>
                  <a:gd name="connsiteY7" fmla="*/ 419986 h 574158"/>
                  <a:gd name="connsiteX8" fmla="*/ 131135 w 324293"/>
                  <a:gd name="connsiteY8" fmla="*/ 568842 h 57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293" h="574158">
                    <a:moveTo>
                      <a:pt x="131135" y="568842"/>
                    </a:moveTo>
                    <a:cubicBezTo>
                      <a:pt x="99237" y="574158"/>
                      <a:pt x="7088" y="497958"/>
                      <a:pt x="3544" y="451884"/>
                    </a:cubicBezTo>
                    <a:cubicBezTo>
                      <a:pt x="0" y="405810"/>
                      <a:pt x="85061" y="345558"/>
                      <a:pt x="109870" y="292395"/>
                    </a:cubicBezTo>
                    <a:cubicBezTo>
                      <a:pt x="134679" y="239232"/>
                      <a:pt x="131135" y="180753"/>
                      <a:pt x="152400" y="132907"/>
                    </a:cubicBezTo>
                    <a:cubicBezTo>
                      <a:pt x="173665" y="85061"/>
                      <a:pt x="209107" y="10632"/>
                      <a:pt x="237461" y="5316"/>
                    </a:cubicBezTo>
                    <a:cubicBezTo>
                      <a:pt x="265815" y="0"/>
                      <a:pt x="320749" y="63795"/>
                      <a:pt x="322521" y="101009"/>
                    </a:cubicBezTo>
                    <a:cubicBezTo>
                      <a:pt x="324293" y="138223"/>
                      <a:pt x="269358" y="175437"/>
                      <a:pt x="248093" y="228600"/>
                    </a:cubicBezTo>
                    <a:cubicBezTo>
                      <a:pt x="226828" y="281763"/>
                      <a:pt x="214423" y="368595"/>
                      <a:pt x="194930" y="419986"/>
                    </a:cubicBezTo>
                    <a:cubicBezTo>
                      <a:pt x="175437" y="471377"/>
                      <a:pt x="163033" y="563526"/>
                      <a:pt x="131135" y="568842"/>
                    </a:cubicBezTo>
                    <a:close/>
                  </a:path>
                </a:pathLst>
              </a:custGeom>
              <a:solidFill>
                <a:srgbClr val="00B05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pPr>
                <a:endParaRPr lang="ja-JP" altLang="en-US" sz="2400">
                  <a:solidFill>
                    <a:prstClr val="black"/>
                  </a:solidFill>
                  <a:latin typeface="HG丸ｺﾞｼｯｸM-PRO" pitchFamily="50" charset="-128"/>
                </a:endParaRPr>
              </a:p>
            </p:txBody>
          </p:sp>
          <p:sp>
            <p:nvSpPr>
              <p:cNvPr id="21" name="フリーフォーム 20"/>
              <p:cNvSpPr/>
              <p:nvPr/>
            </p:nvSpPr>
            <p:spPr bwMode="auto">
              <a:xfrm>
                <a:off x="2411760" y="2564904"/>
                <a:ext cx="272902" cy="676941"/>
              </a:xfrm>
              <a:custGeom>
                <a:avLst/>
                <a:gdLst>
                  <a:gd name="connsiteX0" fmla="*/ 92148 w 272902"/>
                  <a:gd name="connsiteY0" fmla="*/ 652131 h 676941"/>
                  <a:gd name="connsiteX1" fmla="*/ 7088 w 272902"/>
                  <a:gd name="connsiteY1" fmla="*/ 598968 h 676941"/>
                  <a:gd name="connsiteX2" fmla="*/ 49618 w 272902"/>
                  <a:gd name="connsiteY2" fmla="*/ 343787 h 676941"/>
                  <a:gd name="connsiteX3" fmla="*/ 81516 w 272902"/>
                  <a:gd name="connsiteY3" fmla="*/ 141768 h 676941"/>
                  <a:gd name="connsiteX4" fmla="*/ 70883 w 272902"/>
                  <a:gd name="connsiteY4" fmla="*/ 14177 h 676941"/>
                  <a:gd name="connsiteX5" fmla="*/ 241004 w 272902"/>
                  <a:gd name="connsiteY5" fmla="*/ 56708 h 676941"/>
                  <a:gd name="connsiteX6" fmla="*/ 219739 w 272902"/>
                  <a:gd name="connsiteY6" fmla="*/ 194931 h 676941"/>
                  <a:gd name="connsiteX7" fmla="*/ 262269 w 272902"/>
                  <a:gd name="connsiteY7" fmla="*/ 386317 h 676941"/>
                  <a:gd name="connsiteX8" fmla="*/ 155943 w 272902"/>
                  <a:gd name="connsiteY8" fmla="*/ 630866 h 676941"/>
                  <a:gd name="connsiteX9" fmla="*/ 92148 w 272902"/>
                  <a:gd name="connsiteY9" fmla="*/ 652131 h 67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902" h="676941">
                    <a:moveTo>
                      <a:pt x="92148" y="652131"/>
                    </a:moveTo>
                    <a:cubicBezTo>
                      <a:pt x="67339" y="646815"/>
                      <a:pt x="14176" y="650359"/>
                      <a:pt x="7088" y="598968"/>
                    </a:cubicBezTo>
                    <a:cubicBezTo>
                      <a:pt x="0" y="547577"/>
                      <a:pt x="37213" y="419987"/>
                      <a:pt x="49618" y="343787"/>
                    </a:cubicBezTo>
                    <a:cubicBezTo>
                      <a:pt x="62023" y="267587"/>
                      <a:pt x="77972" y="196703"/>
                      <a:pt x="81516" y="141768"/>
                    </a:cubicBezTo>
                    <a:cubicBezTo>
                      <a:pt x="85060" y="86833"/>
                      <a:pt x="44302" y="28354"/>
                      <a:pt x="70883" y="14177"/>
                    </a:cubicBezTo>
                    <a:cubicBezTo>
                      <a:pt x="97464" y="0"/>
                      <a:pt x="216195" y="26582"/>
                      <a:pt x="241004" y="56708"/>
                    </a:cubicBezTo>
                    <a:cubicBezTo>
                      <a:pt x="265813" y="86834"/>
                      <a:pt x="216195" y="139996"/>
                      <a:pt x="219739" y="194931"/>
                    </a:cubicBezTo>
                    <a:cubicBezTo>
                      <a:pt x="223283" y="249866"/>
                      <a:pt x="272902" y="313661"/>
                      <a:pt x="262269" y="386317"/>
                    </a:cubicBezTo>
                    <a:cubicBezTo>
                      <a:pt x="251636" y="458973"/>
                      <a:pt x="189613" y="584792"/>
                      <a:pt x="155943" y="630866"/>
                    </a:cubicBezTo>
                    <a:cubicBezTo>
                      <a:pt x="122273" y="676941"/>
                      <a:pt x="116957" y="657447"/>
                      <a:pt x="92148" y="652131"/>
                    </a:cubicBezTo>
                    <a:close/>
                  </a:path>
                </a:pathLst>
              </a:custGeom>
              <a:solidFill>
                <a:srgbClr val="00B05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pPr>
                <a:endParaRPr lang="ja-JP" altLang="en-US" sz="2400">
                  <a:solidFill>
                    <a:prstClr val="black"/>
                  </a:solidFill>
                  <a:latin typeface="HG丸ｺﾞｼｯｸM-PRO" pitchFamily="50" charset="-128"/>
                </a:endParaRPr>
              </a:p>
            </p:txBody>
          </p:sp>
          <p:sp>
            <p:nvSpPr>
              <p:cNvPr id="23" name="フリーフォーム 22"/>
              <p:cNvSpPr/>
              <p:nvPr/>
            </p:nvSpPr>
            <p:spPr bwMode="auto">
              <a:xfrm>
                <a:off x="2731691" y="2831670"/>
                <a:ext cx="373911" cy="419986"/>
              </a:xfrm>
              <a:custGeom>
                <a:avLst/>
                <a:gdLst>
                  <a:gd name="connsiteX0" fmla="*/ 28353 w 373911"/>
                  <a:gd name="connsiteY0" fmla="*/ 416442 h 419986"/>
                  <a:gd name="connsiteX1" fmla="*/ 17720 w 373911"/>
                  <a:gd name="connsiteY1" fmla="*/ 342014 h 419986"/>
                  <a:gd name="connsiteX2" fmla="*/ 92148 w 373911"/>
                  <a:gd name="connsiteY2" fmla="*/ 193158 h 419986"/>
                  <a:gd name="connsiteX3" fmla="*/ 145311 w 373911"/>
                  <a:gd name="connsiteY3" fmla="*/ 23037 h 419986"/>
                  <a:gd name="connsiteX4" fmla="*/ 357962 w 373911"/>
                  <a:gd name="connsiteY4" fmla="*/ 54935 h 419986"/>
                  <a:gd name="connsiteX5" fmla="*/ 241004 w 373911"/>
                  <a:gd name="connsiteY5" fmla="*/ 139995 h 419986"/>
                  <a:gd name="connsiteX6" fmla="*/ 187841 w 373911"/>
                  <a:gd name="connsiteY6" fmla="*/ 320748 h 419986"/>
                  <a:gd name="connsiteX7" fmla="*/ 28353 w 373911"/>
                  <a:gd name="connsiteY7" fmla="*/ 416442 h 41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911" h="419986">
                    <a:moveTo>
                      <a:pt x="28353" y="416442"/>
                    </a:moveTo>
                    <a:cubicBezTo>
                      <a:pt x="0" y="419986"/>
                      <a:pt x="7088" y="379228"/>
                      <a:pt x="17720" y="342014"/>
                    </a:cubicBezTo>
                    <a:cubicBezTo>
                      <a:pt x="28352" y="304800"/>
                      <a:pt x="70883" y="246321"/>
                      <a:pt x="92148" y="193158"/>
                    </a:cubicBezTo>
                    <a:cubicBezTo>
                      <a:pt x="113413" y="139995"/>
                      <a:pt x="101009" y="46074"/>
                      <a:pt x="145311" y="23037"/>
                    </a:cubicBezTo>
                    <a:cubicBezTo>
                      <a:pt x="189613" y="0"/>
                      <a:pt x="342013" y="35442"/>
                      <a:pt x="357962" y="54935"/>
                    </a:cubicBezTo>
                    <a:cubicBezTo>
                      <a:pt x="373911" y="74428"/>
                      <a:pt x="269357" y="95693"/>
                      <a:pt x="241004" y="139995"/>
                    </a:cubicBezTo>
                    <a:cubicBezTo>
                      <a:pt x="212651" y="184297"/>
                      <a:pt x="225055" y="276446"/>
                      <a:pt x="187841" y="320748"/>
                    </a:cubicBezTo>
                    <a:cubicBezTo>
                      <a:pt x="150627" y="365050"/>
                      <a:pt x="56706" y="412898"/>
                      <a:pt x="28353" y="416442"/>
                    </a:cubicBezTo>
                    <a:close/>
                  </a:path>
                </a:pathLst>
              </a:custGeom>
              <a:solidFill>
                <a:srgbClr val="00B05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pPr>
                <a:endParaRPr lang="ja-JP" altLang="en-US" sz="2400">
                  <a:solidFill>
                    <a:prstClr val="black"/>
                  </a:solidFill>
                  <a:latin typeface="HG丸ｺﾞｼｯｸM-PRO" pitchFamily="50" charset="-128"/>
                </a:endParaRPr>
              </a:p>
            </p:txBody>
          </p:sp>
          <p:sp>
            <p:nvSpPr>
              <p:cNvPr id="24" name="フリーフォーム 23"/>
              <p:cNvSpPr/>
              <p:nvPr/>
            </p:nvSpPr>
            <p:spPr bwMode="auto">
              <a:xfrm>
                <a:off x="2852974" y="2935577"/>
                <a:ext cx="372140" cy="320749"/>
              </a:xfrm>
              <a:custGeom>
                <a:avLst/>
                <a:gdLst>
                  <a:gd name="connsiteX0" fmla="*/ 31898 w 372140"/>
                  <a:gd name="connsiteY0" fmla="*/ 313661 h 320749"/>
                  <a:gd name="connsiteX1" fmla="*/ 233916 w 372140"/>
                  <a:gd name="connsiteY1" fmla="*/ 281763 h 320749"/>
                  <a:gd name="connsiteX2" fmla="*/ 361507 w 372140"/>
                  <a:gd name="connsiteY2" fmla="*/ 175437 h 320749"/>
                  <a:gd name="connsiteX3" fmla="*/ 297712 w 372140"/>
                  <a:gd name="connsiteY3" fmla="*/ 15949 h 320749"/>
                  <a:gd name="connsiteX4" fmla="*/ 170121 w 372140"/>
                  <a:gd name="connsiteY4" fmla="*/ 79744 h 320749"/>
                  <a:gd name="connsiteX5" fmla="*/ 116958 w 372140"/>
                  <a:gd name="connsiteY5" fmla="*/ 217968 h 320749"/>
                  <a:gd name="connsiteX6" fmla="*/ 42530 w 372140"/>
                  <a:gd name="connsiteY6" fmla="*/ 239233 h 320749"/>
                  <a:gd name="connsiteX7" fmla="*/ 31898 w 372140"/>
                  <a:gd name="connsiteY7" fmla="*/ 313661 h 32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140" h="320749">
                    <a:moveTo>
                      <a:pt x="31898" y="313661"/>
                    </a:moveTo>
                    <a:cubicBezTo>
                      <a:pt x="63796" y="320749"/>
                      <a:pt x="178981" y="304800"/>
                      <a:pt x="233916" y="281763"/>
                    </a:cubicBezTo>
                    <a:cubicBezTo>
                      <a:pt x="288851" y="258726"/>
                      <a:pt x="350874" y="219739"/>
                      <a:pt x="361507" y="175437"/>
                    </a:cubicBezTo>
                    <a:cubicBezTo>
                      <a:pt x="372140" y="131135"/>
                      <a:pt x="329610" y="31898"/>
                      <a:pt x="297712" y="15949"/>
                    </a:cubicBezTo>
                    <a:cubicBezTo>
                      <a:pt x="265814" y="0"/>
                      <a:pt x="200247" y="46074"/>
                      <a:pt x="170121" y="79744"/>
                    </a:cubicBezTo>
                    <a:cubicBezTo>
                      <a:pt x="139995" y="113414"/>
                      <a:pt x="138223" y="191387"/>
                      <a:pt x="116958" y="217968"/>
                    </a:cubicBezTo>
                    <a:cubicBezTo>
                      <a:pt x="95693" y="244550"/>
                      <a:pt x="51390" y="223284"/>
                      <a:pt x="42530" y="239233"/>
                    </a:cubicBezTo>
                    <a:cubicBezTo>
                      <a:pt x="33670" y="255182"/>
                      <a:pt x="0" y="306573"/>
                      <a:pt x="31898" y="313661"/>
                    </a:cubicBezTo>
                    <a:close/>
                  </a:path>
                </a:pathLst>
              </a:custGeom>
              <a:solidFill>
                <a:srgbClr val="00B05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pPr>
                <a:endParaRPr lang="ja-JP" altLang="en-US" sz="2400">
                  <a:solidFill>
                    <a:prstClr val="black"/>
                  </a:solidFill>
                  <a:latin typeface="HG丸ｺﾞｼｯｸM-PRO" pitchFamily="50" charset="-128"/>
                </a:endParaRPr>
              </a:p>
            </p:txBody>
          </p:sp>
          <p:cxnSp>
            <p:nvCxnSpPr>
              <p:cNvPr id="26" name="直線コネクタ 25"/>
              <p:cNvCxnSpPr/>
              <p:nvPr/>
            </p:nvCxnSpPr>
            <p:spPr>
              <a:xfrm flipH="1">
                <a:off x="2411761" y="2945219"/>
                <a:ext cx="150686" cy="411773"/>
              </a:xfrm>
              <a:prstGeom prst="line">
                <a:avLst/>
              </a:prstGeom>
              <a:ln w="285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2555776" y="2996952"/>
                <a:ext cx="169704" cy="360040"/>
              </a:xfrm>
              <a:prstGeom prst="line">
                <a:avLst/>
              </a:prstGeom>
              <a:ln w="285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2668772" y="3062177"/>
                <a:ext cx="202020" cy="329609"/>
              </a:xfrm>
              <a:prstGeom prst="line">
                <a:avLst/>
              </a:prstGeom>
              <a:ln w="285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2817627" y="3131289"/>
                <a:ext cx="244550" cy="318977"/>
              </a:xfrm>
              <a:prstGeom prst="line">
                <a:avLst/>
              </a:prstGeom>
              <a:ln w="285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68" name="テキスト ボックス 67"/>
            <p:cNvSpPr txBox="1"/>
            <p:nvPr/>
          </p:nvSpPr>
          <p:spPr>
            <a:xfrm>
              <a:off x="4296706" y="3124609"/>
              <a:ext cx="1992853" cy="369332"/>
            </a:xfrm>
            <a:prstGeom prst="rect">
              <a:avLst/>
            </a:prstGeom>
            <a:noFill/>
          </p:spPr>
          <p:txBody>
            <a:bodyPr wrap="none" rtlCol="0">
              <a:spAutoFit/>
            </a:bodyPr>
            <a:lstStyle/>
            <a:p>
              <a:pPr fontAlgn="base">
                <a:spcBef>
                  <a:spcPct val="0"/>
                </a:spcBef>
                <a:spcAft>
                  <a:spcPct val="0"/>
                </a:spcAft>
              </a:pPr>
              <a:r>
                <a:rPr lang="ja-JP" altLang="en-US" dirty="0">
                  <a:solidFill>
                    <a:prstClr val="black"/>
                  </a:solidFill>
                </a:rPr>
                <a:t>ホウレン草　</a:t>
              </a:r>
              <a:r>
                <a:rPr lang="en-US" altLang="ja-JP" dirty="0">
                  <a:solidFill>
                    <a:prstClr val="black"/>
                  </a:solidFill>
                </a:rPr>
                <a:t>200</a:t>
              </a:r>
            </a:p>
          </p:txBody>
        </p:sp>
      </p:grpSp>
      <p:grpSp>
        <p:nvGrpSpPr>
          <p:cNvPr id="11" name="グループ化 56"/>
          <p:cNvGrpSpPr/>
          <p:nvPr/>
        </p:nvGrpSpPr>
        <p:grpSpPr>
          <a:xfrm>
            <a:off x="6422943" y="2194971"/>
            <a:ext cx="2223686" cy="1297888"/>
            <a:chOff x="6422942" y="2194971"/>
            <a:chExt cx="2223686" cy="1297888"/>
          </a:xfrm>
        </p:grpSpPr>
        <p:pic>
          <p:nvPicPr>
            <p:cNvPr id="1014792" name="Picture 8" descr="C:\Users\吉村\AppData\Local\Microsoft\Windows\Temporary Internet Files\Content.IE5\HP6NOW9R\MC900411902[1].wmf"/>
            <p:cNvPicPr>
              <a:picLocks noChangeAspect="1" noChangeArrowheads="1"/>
            </p:cNvPicPr>
            <p:nvPr/>
          </p:nvPicPr>
          <p:blipFill>
            <a:blip r:embed="rId9" cstate="print"/>
            <a:srcRect/>
            <a:stretch>
              <a:fillRect/>
            </a:stretch>
          </p:blipFill>
          <p:spPr bwMode="auto">
            <a:xfrm>
              <a:off x="7033921" y="2194971"/>
              <a:ext cx="922455" cy="836364"/>
            </a:xfrm>
            <a:prstGeom prst="rect">
              <a:avLst/>
            </a:prstGeom>
            <a:noFill/>
          </p:spPr>
        </p:pic>
        <p:sp>
          <p:nvSpPr>
            <p:cNvPr id="69" name="テキスト ボックス 68"/>
            <p:cNvSpPr txBox="1"/>
            <p:nvPr/>
          </p:nvSpPr>
          <p:spPr>
            <a:xfrm>
              <a:off x="6422942" y="3123527"/>
              <a:ext cx="2223686" cy="369332"/>
            </a:xfrm>
            <a:prstGeom prst="rect">
              <a:avLst/>
            </a:prstGeom>
            <a:noFill/>
          </p:spPr>
          <p:txBody>
            <a:bodyPr wrap="none" rtlCol="0">
              <a:spAutoFit/>
            </a:bodyPr>
            <a:lstStyle/>
            <a:p>
              <a:pPr fontAlgn="base">
                <a:spcBef>
                  <a:spcPct val="0"/>
                </a:spcBef>
                <a:spcAft>
                  <a:spcPct val="0"/>
                </a:spcAft>
              </a:pPr>
              <a:r>
                <a:rPr lang="ja-JP" altLang="en-US" dirty="0">
                  <a:solidFill>
                    <a:prstClr val="black"/>
                  </a:solidFill>
                </a:rPr>
                <a:t>干しシイタケ　</a:t>
              </a:r>
              <a:r>
                <a:rPr lang="en-US" altLang="ja-JP" dirty="0">
                  <a:solidFill>
                    <a:prstClr val="black"/>
                  </a:solidFill>
                </a:rPr>
                <a:t>700</a:t>
              </a:r>
            </a:p>
          </p:txBody>
        </p:sp>
      </p:grpSp>
      <p:grpSp>
        <p:nvGrpSpPr>
          <p:cNvPr id="12" name="グループ化 57"/>
          <p:cNvGrpSpPr/>
          <p:nvPr/>
        </p:nvGrpSpPr>
        <p:grpSpPr>
          <a:xfrm>
            <a:off x="179512" y="3884800"/>
            <a:ext cx="2133918" cy="1193319"/>
            <a:chOff x="179512" y="3884798"/>
            <a:chExt cx="2133918" cy="1193319"/>
          </a:xfrm>
        </p:grpSpPr>
        <p:grpSp>
          <p:nvGrpSpPr>
            <p:cNvPr id="13" name="グループ化 48"/>
            <p:cNvGrpSpPr/>
            <p:nvPr/>
          </p:nvGrpSpPr>
          <p:grpSpPr>
            <a:xfrm>
              <a:off x="971600" y="3884798"/>
              <a:ext cx="590904" cy="720080"/>
              <a:chOff x="627321" y="3570767"/>
              <a:chExt cx="761999" cy="928577"/>
            </a:xfrm>
          </p:grpSpPr>
          <p:sp>
            <p:nvSpPr>
              <p:cNvPr id="41" name="フリーフォーム 40"/>
              <p:cNvSpPr/>
              <p:nvPr/>
            </p:nvSpPr>
            <p:spPr bwMode="auto">
              <a:xfrm>
                <a:off x="627321" y="3570767"/>
                <a:ext cx="761999" cy="928577"/>
              </a:xfrm>
              <a:custGeom>
                <a:avLst/>
                <a:gdLst>
                  <a:gd name="connsiteX0" fmla="*/ 53163 w 761999"/>
                  <a:gd name="connsiteY0" fmla="*/ 714154 h 928577"/>
                  <a:gd name="connsiteX1" fmla="*/ 255181 w 761999"/>
                  <a:gd name="connsiteY1" fmla="*/ 533400 h 928577"/>
                  <a:gd name="connsiteX2" fmla="*/ 297712 w 761999"/>
                  <a:gd name="connsiteY2" fmla="*/ 320749 h 928577"/>
                  <a:gd name="connsiteX3" fmla="*/ 414670 w 761999"/>
                  <a:gd name="connsiteY3" fmla="*/ 331382 h 928577"/>
                  <a:gd name="connsiteX4" fmla="*/ 563526 w 761999"/>
                  <a:gd name="connsiteY4" fmla="*/ 86833 h 928577"/>
                  <a:gd name="connsiteX5" fmla="*/ 691116 w 761999"/>
                  <a:gd name="connsiteY5" fmla="*/ 12405 h 928577"/>
                  <a:gd name="connsiteX6" fmla="*/ 733646 w 761999"/>
                  <a:gd name="connsiteY6" fmla="*/ 161261 h 928577"/>
                  <a:gd name="connsiteX7" fmla="*/ 733646 w 761999"/>
                  <a:gd name="connsiteY7" fmla="*/ 363280 h 928577"/>
                  <a:gd name="connsiteX8" fmla="*/ 563526 w 761999"/>
                  <a:gd name="connsiteY8" fmla="*/ 458973 h 928577"/>
                  <a:gd name="connsiteX9" fmla="*/ 457200 w 761999"/>
                  <a:gd name="connsiteY9" fmla="*/ 671624 h 928577"/>
                  <a:gd name="connsiteX10" fmla="*/ 287079 w 761999"/>
                  <a:gd name="connsiteY10" fmla="*/ 777949 h 928577"/>
                  <a:gd name="connsiteX11" fmla="*/ 191386 w 761999"/>
                  <a:gd name="connsiteY11" fmla="*/ 926805 h 928577"/>
                  <a:gd name="connsiteX12" fmla="*/ 21265 w 761999"/>
                  <a:gd name="connsiteY12" fmla="*/ 767317 h 928577"/>
                  <a:gd name="connsiteX13" fmla="*/ 53163 w 761999"/>
                  <a:gd name="connsiteY13" fmla="*/ 714154 h 92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1999" h="928577">
                    <a:moveTo>
                      <a:pt x="53163" y="714154"/>
                    </a:moveTo>
                    <a:cubicBezTo>
                      <a:pt x="92149" y="675168"/>
                      <a:pt x="214423" y="598967"/>
                      <a:pt x="255181" y="533400"/>
                    </a:cubicBezTo>
                    <a:cubicBezTo>
                      <a:pt x="295939" y="467833"/>
                      <a:pt x="271131" y="354419"/>
                      <a:pt x="297712" y="320749"/>
                    </a:cubicBezTo>
                    <a:cubicBezTo>
                      <a:pt x="324294" y="287079"/>
                      <a:pt x="370368" y="370368"/>
                      <a:pt x="414670" y="331382"/>
                    </a:cubicBezTo>
                    <a:cubicBezTo>
                      <a:pt x="458972" y="292396"/>
                      <a:pt x="517452" y="139996"/>
                      <a:pt x="563526" y="86833"/>
                    </a:cubicBezTo>
                    <a:cubicBezTo>
                      <a:pt x="609600" y="33670"/>
                      <a:pt x="662763" y="0"/>
                      <a:pt x="691116" y="12405"/>
                    </a:cubicBezTo>
                    <a:cubicBezTo>
                      <a:pt x="719469" y="24810"/>
                      <a:pt x="726558" y="102782"/>
                      <a:pt x="733646" y="161261"/>
                    </a:cubicBezTo>
                    <a:cubicBezTo>
                      <a:pt x="740734" y="219740"/>
                      <a:pt x="761999" y="313661"/>
                      <a:pt x="733646" y="363280"/>
                    </a:cubicBezTo>
                    <a:cubicBezTo>
                      <a:pt x="705293" y="412899"/>
                      <a:pt x="609600" y="407582"/>
                      <a:pt x="563526" y="458973"/>
                    </a:cubicBezTo>
                    <a:cubicBezTo>
                      <a:pt x="517452" y="510364"/>
                      <a:pt x="503274" y="618461"/>
                      <a:pt x="457200" y="671624"/>
                    </a:cubicBezTo>
                    <a:cubicBezTo>
                      <a:pt x="411126" y="724787"/>
                      <a:pt x="331381" y="735419"/>
                      <a:pt x="287079" y="777949"/>
                    </a:cubicBezTo>
                    <a:cubicBezTo>
                      <a:pt x="242777" y="820479"/>
                      <a:pt x="235688" y="928577"/>
                      <a:pt x="191386" y="926805"/>
                    </a:cubicBezTo>
                    <a:cubicBezTo>
                      <a:pt x="147084" y="925033"/>
                      <a:pt x="42530" y="797443"/>
                      <a:pt x="21265" y="767317"/>
                    </a:cubicBezTo>
                    <a:cubicBezTo>
                      <a:pt x="0" y="737192"/>
                      <a:pt x="14177" y="753140"/>
                      <a:pt x="53163" y="714154"/>
                    </a:cubicBezTo>
                    <a:close/>
                  </a:path>
                </a:pathLst>
              </a:custGeom>
              <a:solidFill>
                <a:srgbClr val="99663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pPr>
                <a:endParaRPr lang="ja-JP" altLang="en-US" sz="2400">
                  <a:solidFill>
                    <a:prstClr val="black"/>
                  </a:solidFill>
                  <a:latin typeface="HG丸ｺﾞｼｯｸM-PRO" pitchFamily="50" charset="-128"/>
                </a:endParaRPr>
              </a:p>
            </p:txBody>
          </p:sp>
          <p:cxnSp>
            <p:nvCxnSpPr>
              <p:cNvPr id="43" name="直線コネクタ 42"/>
              <p:cNvCxnSpPr/>
              <p:nvPr/>
            </p:nvCxnSpPr>
            <p:spPr>
              <a:xfrm flipH="1">
                <a:off x="720594" y="3880884"/>
                <a:ext cx="491518" cy="516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 name="テキスト ボックス 69"/>
            <p:cNvSpPr txBox="1"/>
            <p:nvPr/>
          </p:nvSpPr>
          <p:spPr>
            <a:xfrm>
              <a:off x="179512" y="4708785"/>
              <a:ext cx="2133918" cy="369332"/>
            </a:xfrm>
            <a:prstGeom prst="rect">
              <a:avLst/>
            </a:prstGeom>
            <a:noFill/>
          </p:spPr>
          <p:txBody>
            <a:bodyPr wrap="none" rtlCol="0">
              <a:spAutoFit/>
            </a:bodyPr>
            <a:lstStyle/>
            <a:p>
              <a:pPr fontAlgn="base">
                <a:spcBef>
                  <a:spcPct val="0"/>
                </a:spcBef>
                <a:spcAft>
                  <a:spcPct val="0"/>
                </a:spcAft>
              </a:pPr>
              <a:r>
                <a:rPr lang="ja-JP" altLang="en-US" dirty="0">
                  <a:solidFill>
                    <a:prstClr val="black"/>
                  </a:solidFill>
                </a:rPr>
                <a:t>干しこん</a:t>
              </a:r>
              <a:r>
                <a:rPr lang="ja-JP" altLang="en-US" dirty="0" err="1">
                  <a:solidFill>
                    <a:prstClr val="black"/>
                  </a:solidFill>
                </a:rPr>
                <a:t>ぶ</a:t>
              </a:r>
              <a:r>
                <a:rPr lang="ja-JP" altLang="en-US" dirty="0">
                  <a:solidFill>
                    <a:prstClr val="black"/>
                  </a:solidFill>
                </a:rPr>
                <a:t>　</a:t>
              </a:r>
              <a:r>
                <a:rPr lang="en-US" altLang="ja-JP" dirty="0">
                  <a:solidFill>
                    <a:prstClr val="black"/>
                  </a:solidFill>
                </a:rPr>
                <a:t>2000</a:t>
              </a:r>
            </a:p>
          </p:txBody>
        </p:sp>
      </p:grpSp>
      <p:grpSp>
        <p:nvGrpSpPr>
          <p:cNvPr id="14" name="グループ化 58"/>
          <p:cNvGrpSpPr/>
          <p:nvPr/>
        </p:nvGrpSpPr>
        <p:grpSpPr>
          <a:xfrm>
            <a:off x="2505035" y="3668774"/>
            <a:ext cx="1762021" cy="1398710"/>
            <a:chOff x="2505034" y="3668774"/>
            <a:chExt cx="1762021" cy="1398710"/>
          </a:xfrm>
        </p:grpSpPr>
        <p:grpSp>
          <p:nvGrpSpPr>
            <p:cNvPr id="15" name="グループ化 51"/>
            <p:cNvGrpSpPr/>
            <p:nvPr/>
          </p:nvGrpSpPr>
          <p:grpSpPr>
            <a:xfrm>
              <a:off x="2869704" y="3668774"/>
              <a:ext cx="838200" cy="1098051"/>
              <a:chOff x="2149624" y="3915125"/>
              <a:chExt cx="838200" cy="1098051"/>
            </a:xfrm>
          </p:grpSpPr>
          <p:sp>
            <p:nvSpPr>
              <p:cNvPr id="50" name="フリーフォーム 49"/>
              <p:cNvSpPr/>
              <p:nvPr/>
            </p:nvSpPr>
            <p:spPr bwMode="auto">
              <a:xfrm>
                <a:off x="2149624" y="3915125"/>
                <a:ext cx="838200" cy="1026043"/>
              </a:xfrm>
              <a:custGeom>
                <a:avLst/>
                <a:gdLst>
                  <a:gd name="connsiteX0" fmla="*/ 591879 w 838200"/>
                  <a:gd name="connsiteY0" fmla="*/ 935666 h 1026043"/>
                  <a:gd name="connsiteX1" fmla="*/ 666307 w 838200"/>
                  <a:gd name="connsiteY1" fmla="*/ 871870 h 1026043"/>
                  <a:gd name="connsiteX2" fmla="*/ 751367 w 838200"/>
                  <a:gd name="connsiteY2" fmla="*/ 871870 h 1026043"/>
                  <a:gd name="connsiteX3" fmla="*/ 772633 w 838200"/>
                  <a:gd name="connsiteY3" fmla="*/ 754912 h 1026043"/>
                  <a:gd name="connsiteX4" fmla="*/ 666307 w 838200"/>
                  <a:gd name="connsiteY4" fmla="*/ 744280 h 1026043"/>
                  <a:gd name="connsiteX5" fmla="*/ 591879 w 838200"/>
                  <a:gd name="connsiteY5" fmla="*/ 680484 h 1026043"/>
                  <a:gd name="connsiteX6" fmla="*/ 762000 w 838200"/>
                  <a:gd name="connsiteY6" fmla="*/ 616689 h 1026043"/>
                  <a:gd name="connsiteX7" fmla="*/ 836428 w 838200"/>
                  <a:gd name="connsiteY7" fmla="*/ 542261 h 1026043"/>
                  <a:gd name="connsiteX8" fmla="*/ 751367 w 838200"/>
                  <a:gd name="connsiteY8" fmla="*/ 478466 h 1026043"/>
                  <a:gd name="connsiteX9" fmla="*/ 623777 w 838200"/>
                  <a:gd name="connsiteY9" fmla="*/ 478466 h 1026043"/>
                  <a:gd name="connsiteX10" fmla="*/ 634409 w 838200"/>
                  <a:gd name="connsiteY10" fmla="*/ 340242 h 1026043"/>
                  <a:gd name="connsiteX11" fmla="*/ 655674 w 838200"/>
                  <a:gd name="connsiteY11" fmla="*/ 148856 h 1026043"/>
                  <a:gd name="connsiteX12" fmla="*/ 538716 w 838200"/>
                  <a:gd name="connsiteY12" fmla="*/ 95694 h 1026043"/>
                  <a:gd name="connsiteX13" fmla="*/ 400493 w 838200"/>
                  <a:gd name="connsiteY13" fmla="*/ 212652 h 1026043"/>
                  <a:gd name="connsiteX14" fmla="*/ 357963 w 838200"/>
                  <a:gd name="connsiteY14" fmla="*/ 31898 h 1026043"/>
                  <a:gd name="connsiteX15" fmla="*/ 241005 w 838200"/>
                  <a:gd name="connsiteY15" fmla="*/ 31898 h 1026043"/>
                  <a:gd name="connsiteX16" fmla="*/ 187842 w 838200"/>
                  <a:gd name="connsiteY16" fmla="*/ 223284 h 1026043"/>
                  <a:gd name="connsiteX17" fmla="*/ 102781 w 838200"/>
                  <a:gd name="connsiteY17" fmla="*/ 372140 h 1026043"/>
                  <a:gd name="connsiteX18" fmla="*/ 7088 w 838200"/>
                  <a:gd name="connsiteY18" fmla="*/ 457201 h 1026043"/>
                  <a:gd name="connsiteX19" fmla="*/ 60251 w 838200"/>
                  <a:gd name="connsiteY19" fmla="*/ 552894 h 1026043"/>
                  <a:gd name="connsiteX20" fmla="*/ 198474 w 838200"/>
                  <a:gd name="connsiteY20" fmla="*/ 531628 h 1026043"/>
                  <a:gd name="connsiteX21" fmla="*/ 230372 w 838200"/>
                  <a:gd name="connsiteY21" fmla="*/ 404038 h 1026043"/>
                  <a:gd name="connsiteX22" fmla="*/ 347330 w 838200"/>
                  <a:gd name="connsiteY22" fmla="*/ 404038 h 1026043"/>
                  <a:gd name="connsiteX23" fmla="*/ 283535 w 838200"/>
                  <a:gd name="connsiteY23" fmla="*/ 510363 h 1026043"/>
                  <a:gd name="connsiteX24" fmla="*/ 219740 w 838200"/>
                  <a:gd name="connsiteY24" fmla="*/ 637954 h 1026043"/>
                  <a:gd name="connsiteX25" fmla="*/ 155944 w 838200"/>
                  <a:gd name="connsiteY25" fmla="*/ 744280 h 1026043"/>
                  <a:gd name="connsiteX26" fmla="*/ 251637 w 838200"/>
                  <a:gd name="connsiteY26" fmla="*/ 797442 h 1026043"/>
                  <a:gd name="connsiteX27" fmla="*/ 357963 w 838200"/>
                  <a:gd name="connsiteY27" fmla="*/ 691117 h 1026043"/>
                  <a:gd name="connsiteX28" fmla="*/ 432391 w 838200"/>
                  <a:gd name="connsiteY28" fmla="*/ 669852 h 1026043"/>
                  <a:gd name="connsiteX29" fmla="*/ 432391 w 838200"/>
                  <a:gd name="connsiteY29" fmla="*/ 776177 h 1026043"/>
                  <a:gd name="connsiteX30" fmla="*/ 357963 w 838200"/>
                  <a:gd name="connsiteY30" fmla="*/ 839973 h 1026043"/>
                  <a:gd name="connsiteX31" fmla="*/ 432391 w 838200"/>
                  <a:gd name="connsiteY31" fmla="*/ 893135 h 1026043"/>
                  <a:gd name="connsiteX32" fmla="*/ 506819 w 838200"/>
                  <a:gd name="connsiteY32" fmla="*/ 1010094 h 1026043"/>
                  <a:gd name="connsiteX33" fmla="*/ 602512 w 838200"/>
                  <a:gd name="connsiteY33" fmla="*/ 988828 h 1026043"/>
                  <a:gd name="connsiteX34" fmla="*/ 591879 w 838200"/>
                  <a:gd name="connsiteY34" fmla="*/ 935666 h 102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8200" h="1026043">
                    <a:moveTo>
                      <a:pt x="591879" y="935666"/>
                    </a:moveTo>
                    <a:cubicBezTo>
                      <a:pt x="602511" y="916173"/>
                      <a:pt x="639726" y="882503"/>
                      <a:pt x="666307" y="871870"/>
                    </a:cubicBezTo>
                    <a:cubicBezTo>
                      <a:pt x="692888" y="861237"/>
                      <a:pt x="733646" y="891363"/>
                      <a:pt x="751367" y="871870"/>
                    </a:cubicBezTo>
                    <a:cubicBezTo>
                      <a:pt x="769088" y="852377"/>
                      <a:pt x="786810" y="776177"/>
                      <a:pt x="772633" y="754912"/>
                    </a:cubicBezTo>
                    <a:cubicBezTo>
                      <a:pt x="758456" y="733647"/>
                      <a:pt x="696433" y="756685"/>
                      <a:pt x="666307" y="744280"/>
                    </a:cubicBezTo>
                    <a:cubicBezTo>
                      <a:pt x="636181" y="731875"/>
                      <a:pt x="575930" y="701749"/>
                      <a:pt x="591879" y="680484"/>
                    </a:cubicBezTo>
                    <a:cubicBezTo>
                      <a:pt x="607828" y="659219"/>
                      <a:pt x="721242" y="639726"/>
                      <a:pt x="762000" y="616689"/>
                    </a:cubicBezTo>
                    <a:cubicBezTo>
                      <a:pt x="802758" y="593652"/>
                      <a:pt x="838200" y="565298"/>
                      <a:pt x="836428" y="542261"/>
                    </a:cubicBezTo>
                    <a:cubicBezTo>
                      <a:pt x="834656" y="519224"/>
                      <a:pt x="786809" y="489098"/>
                      <a:pt x="751367" y="478466"/>
                    </a:cubicBezTo>
                    <a:cubicBezTo>
                      <a:pt x="715925" y="467834"/>
                      <a:pt x="643270" y="501503"/>
                      <a:pt x="623777" y="478466"/>
                    </a:cubicBezTo>
                    <a:cubicBezTo>
                      <a:pt x="604284" y="455429"/>
                      <a:pt x="629093" y="395177"/>
                      <a:pt x="634409" y="340242"/>
                    </a:cubicBezTo>
                    <a:cubicBezTo>
                      <a:pt x="639725" y="285307"/>
                      <a:pt x="671623" y="189614"/>
                      <a:pt x="655674" y="148856"/>
                    </a:cubicBezTo>
                    <a:cubicBezTo>
                      <a:pt x="639725" y="108098"/>
                      <a:pt x="581246" y="85061"/>
                      <a:pt x="538716" y="95694"/>
                    </a:cubicBezTo>
                    <a:cubicBezTo>
                      <a:pt x="496186" y="106327"/>
                      <a:pt x="430619" y="223285"/>
                      <a:pt x="400493" y="212652"/>
                    </a:cubicBezTo>
                    <a:cubicBezTo>
                      <a:pt x="370368" y="202019"/>
                      <a:pt x="384544" y="62024"/>
                      <a:pt x="357963" y="31898"/>
                    </a:cubicBezTo>
                    <a:cubicBezTo>
                      <a:pt x="331382" y="1772"/>
                      <a:pt x="269359" y="0"/>
                      <a:pt x="241005" y="31898"/>
                    </a:cubicBezTo>
                    <a:cubicBezTo>
                      <a:pt x="212652" y="63796"/>
                      <a:pt x="210879" y="166577"/>
                      <a:pt x="187842" y="223284"/>
                    </a:cubicBezTo>
                    <a:cubicBezTo>
                      <a:pt x="164805" y="279991"/>
                      <a:pt x="132907" y="333154"/>
                      <a:pt x="102781" y="372140"/>
                    </a:cubicBezTo>
                    <a:cubicBezTo>
                      <a:pt x="72655" y="411126"/>
                      <a:pt x="14176" y="427075"/>
                      <a:pt x="7088" y="457201"/>
                    </a:cubicBezTo>
                    <a:cubicBezTo>
                      <a:pt x="0" y="487327"/>
                      <a:pt x="28353" y="540490"/>
                      <a:pt x="60251" y="552894"/>
                    </a:cubicBezTo>
                    <a:cubicBezTo>
                      <a:pt x="92149" y="565298"/>
                      <a:pt x="170120" y="556437"/>
                      <a:pt x="198474" y="531628"/>
                    </a:cubicBezTo>
                    <a:cubicBezTo>
                      <a:pt x="226828" y="506819"/>
                      <a:pt x="205563" y="425303"/>
                      <a:pt x="230372" y="404038"/>
                    </a:cubicBezTo>
                    <a:cubicBezTo>
                      <a:pt x="255181" y="382773"/>
                      <a:pt x="338470" y="386317"/>
                      <a:pt x="347330" y="404038"/>
                    </a:cubicBezTo>
                    <a:cubicBezTo>
                      <a:pt x="356190" y="421759"/>
                      <a:pt x="304800" y="471377"/>
                      <a:pt x="283535" y="510363"/>
                    </a:cubicBezTo>
                    <a:cubicBezTo>
                      <a:pt x="262270" y="549349"/>
                      <a:pt x="241005" y="598968"/>
                      <a:pt x="219740" y="637954"/>
                    </a:cubicBezTo>
                    <a:cubicBezTo>
                      <a:pt x="198475" y="676940"/>
                      <a:pt x="150628" y="717699"/>
                      <a:pt x="155944" y="744280"/>
                    </a:cubicBezTo>
                    <a:cubicBezTo>
                      <a:pt x="161260" y="770861"/>
                      <a:pt x="217967" y="806302"/>
                      <a:pt x="251637" y="797442"/>
                    </a:cubicBezTo>
                    <a:cubicBezTo>
                      <a:pt x="285307" y="788582"/>
                      <a:pt x="327837" y="712382"/>
                      <a:pt x="357963" y="691117"/>
                    </a:cubicBezTo>
                    <a:cubicBezTo>
                      <a:pt x="388089" y="669852"/>
                      <a:pt x="419986" y="655675"/>
                      <a:pt x="432391" y="669852"/>
                    </a:cubicBezTo>
                    <a:cubicBezTo>
                      <a:pt x="444796" y="684029"/>
                      <a:pt x="444796" y="747824"/>
                      <a:pt x="432391" y="776177"/>
                    </a:cubicBezTo>
                    <a:cubicBezTo>
                      <a:pt x="419986" y="804530"/>
                      <a:pt x="357963" y="820480"/>
                      <a:pt x="357963" y="839973"/>
                    </a:cubicBezTo>
                    <a:cubicBezTo>
                      <a:pt x="357963" y="859466"/>
                      <a:pt x="407582" y="864781"/>
                      <a:pt x="432391" y="893135"/>
                    </a:cubicBezTo>
                    <a:cubicBezTo>
                      <a:pt x="457200" y="921489"/>
                      <a:pt x="478466" y="994145"/>
                      <a:pt x="506819" y="1010094"/>
                    </a:cubicBezTo>
                    <a:cubicBezTo>
                      <a:pt x="535172" y="1026043"/>
                      <a:pt x="586563" y="1003005"/>
                      <a:pt x="602512" y="988828"/>
                    </a:cubicBezTo>
                    <a:cubicBezTo>
                      <a:pt x="618461" y="974651"/>
                      <a:pt x="581247" y="955159"/>
                      <a:pt x="591879" y="935666"/>
                    </a:cubicBezTo>
                    <a:close/>
                  </a:path>
                </a:pathLst>
              </a:custGeom>
              <a:solidFill>
                <a:schemeClr val="accent3">
                  <a:lumMod val="5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pPr>
                <a:endParaRPr lang="ja-JP" altLang="en-US" sz="2400">
                  <a:solidFill>
                    <a:prstClr val="black"/>
                  </a:solidFill>
                  <a:latin typeface="HG丸ｺﾞｼｯｸM-PRO" pitchFamily="50" charset="-128"/>
                </a:endParaRPr>
              </a:p>
            </p:txBody>
          </p:sp>
          <p:sp>
            <p:nvSpPr>
              <p:cNvPr id="51" name="フリーフォーム 50"/>
              <p:cNvSpPr/>
              <p:nvPr/>
            </p:nvSpPr>
            <p:spPr bwMode="auto">
              <a:xfrm>
                <a:off x="2588623" y="4300795"/>
                <a:ext cx="180754" cy="712381"/>
              </a:xfrm>
              <a:custGeom>
                <a:avLst/>
                <a:gdLst>
                  <a:gd name="connsiteX0" fmla="*/ 180754 w 180754"/>
                  <a:gd name="connsiteY0" fmla="*/ 712381 h 712381"/>
                  <a:gd name="connsiteX1" fmla="*/ 21265 w 180754"/>
                  <a:gd name="connsiteY1" fmla="*/ 318976 h 712381"/>
                  <a:gd name="connsiteX2" fmla="*/ 63796 w 180754"/>
                  <a:gd name="connsiteY2" fmla="*/ 202018 h 712381"/>
                  <a:gd name="connsiteX3" fmla="*/ 0 w 180754"/>
                  <a:gd name="connsiteY3" fmla="*/ 0 h 712381"/>
                </a:gdLst>
                <a:ahLst/>
                <a:cxnLst>
                  <a:cxn ang="0">
                    <a:pos x="connsiteX0" y="connsiteY0"/>
                  </a:cxn>
                  <a:cxn ang="0">
                    <a:pos x="connsiteX1" y="connsiteY1"/>
                  </a:cxn>
                  <a:cxn ang="0">
                    <a:pos x="connsiteX2" y="connsiteY2"/>
                  </a:cxn>
                  <a:cxn ang="0">
                    <a:pos x="connsiteX3" y="connsiteY3"/>
                  </a:cxn>
                </a:cxnLst>
                <a:rect l="l" t="t" r="r" b="b"/>
                <a:pathLst>
                  <a:path w="180754" h="712381">
                    <a:moveTo>
                      <a:pt x="180754" y="712381"/>
                    </a:moveTo>
                    <a:cubicBezTo>
                      <a:pt x="110756" y="558208"/>
                      <a:pt x="40758" y="404036"/>
                      <a:pt x="21265" y="318976"/>
                    </a:cubicBezTo>
                    <a:cubicBezTo>
                      <a:pt x="1772" y="233916"/>
                      <a:pt x="67340" y="255181"/>
                      <a:pt x="63796" y="202018"/>
                    </a:cubicBezTo>
                    <a:cubicBezTo>
                      <a:pt x="60252" y="148855"/>
                      <a:pt x="30126" y="74427"/>
                      <a:pt x="0" y="0"/>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pPr>
                <a:endParaRPr lang="ja-JP" altLang="en-US" sz="2400">
                  <a:solidFill>
                    <a:prstClr val="black"/>
                  </a:solidFill>
                  <a:latin typeface="HG丸ｺﾞｼｯｸM-PRO" pitchFamily="50" charset="-128"/>
                </a:endParaRPr>
              </a:p>
            </p:txBody>
          </p:sp>
        </p:grpSp>
        <p:sp>
          <p:nvSpPr>
            <p:cNvPr id="71" name="テキスト ボックス 70"/>
            <p:cNvSpPr txBox="1"/>
            <p:nvPr/>
          </p:nvSpPr>
          <p:spPr>
            <a:xfrm>
              <a:off x="2505034" y="4698152"/>
              <a:ext cx="1762021" cy="369332"/>
            </a:xfrm>
            <a:prstGeom prst="rect">
              <a:avLst/>
            </a:prstGeom>
            <a:noFill/>
          </p:spPr>
          <p:txBody>
            <a:bodyPr wrap="none" rtlCol="0">
              <a:spAutoFit/>
            </a:bodyPr>
            <a:lstStyle/>
            <a:p>
              <a:pPr fontAlgn="base">
                <a:spcBef>
                  <a:spcPct val="0"/>
                </a:spcBef>
                <a:spcAft>
                  <a:spcPct val="0"/>
                </a:spcAft>
              </a:pPr>
              <a:r>
                <a:rPr lang="ja-JP" altLang="en-US" dirty="0">
                  <a:solidFill>
                    <a:prstClr val="black"/>
                  </a:solidFill>
                </a:rPr>
                <a:t>生わかめ　</a:t>
              </a:r>
              <a:r>
                <a:rPr lang="en-US" altLang="ja-JP" dirty="0">
                  <a:solidFill>
                    <a:prstClr val="black"/>
                  </a:solidFill>
                </a:rPr>
                <a:t>200</a:t>
              </a:r>
            </a:p>
          </p:txBody>
        </p:sp>
      </p:grpSp>
      <p:grpSp>
        <p:nvGrpSpPr>
          <p:cNvPr id="16" name="グループ化 59"/>
          <p:cNvGrpSpPr/>
          <p:nvPr/>
        </p:nvGrpSpPr>
        <p:grpSpPr>
          <a:xfrm>
            <a:off x="4813286" y="3596766"/>
            <a:ext cx="1300356" cy="1490902"/>
            <a:chOff x="4813288" y="3596766"/>
            <a:chExt cx="1300356" cy="1490902"/>
          </a:xfrm>
        </p:grpSpPr>
        <p:pic>
          <p:nvPicPr>
            <p:cNvPr id="1014793" name="Picture 9" descr="C:\Users\吉村\AppData\Local\Microsoft\Windows\Temporary Internet Files\Content.IE5\IH8KBCF5\MC900441840[1].wmf"/>
            <p:cNvPicPr>
              <a:picLocks noChangeAspect="1" noChangeArrowheads="1"/>
            </p:cNvPicPr>
            <p:nvPr/>
          </p:nvPicPr>
          <p:blipFill>
            <a:blip r:embed="rId10" cstate="print"/>
            <a:srcRect/>
            <a:stretch>
              <a:fillRect/>
            </a:stretch>
          </p:blipFill>
          <p:spPr bwMode="auto">
            <a:xfrm>
              <a:off x="4932040" y="3596766"/>
              <a:ext cx="1008112" cy="1091113"/>
            </a:xfrm>
            <a:prstGeom prst="rect">
              <a:avLst/>
            </a:prstGeom>
            <a:noFill/>
          </p:spPr>
        </p:pic>
        <p:sp>
          <p:nvSpPr>
            <p:cNvPr id="72" name="テキスト ボックス 71"/>
            <p:cNvSpPr txBox="1"/>
            <p:nvPr/>
          </p:nvSpPr>
          <p:spPr>
            <a:xfrm>
              <a:off x="4813288" y="4718336"/>
              <a:ext cx="1300356" cy="369332"/>
            </a:xfrm>
            <a:prstGeom prst="rect">
              <a:avLst/>
            </a:prstGeom>
            <a:noFill/>
          </p:spPr>
          <p:txBody>
            <a:bodyPr wrap="none" rtlCol="0">
              <a:spAutoFit/>
            </a:bodyPr>
            <a:lstStyle/>
            <a:p>
              <a:pPr fontAlgn="base">
                <a:spcBef>
                  <a:spcPct val="0"/>
                </a:spcBef>
                <a:spcAft>
                  <a:spcPct val="0"/>
                </a:spcAft>
              </a:pPr>
              <a:r>
                <a:rPr lang="ja-JP" altLang="en-US" dirty="0">
                  <a:solidFill>
                    <a:prstClr val="black"/>
                  </a:solidFill>
                </a:rPr>
                <a:t>お茶　</a:t>
              </a:r>
              <a:r>
                <a:rPr lang="en-US" altLang="ja-JP" dirty="0">
                  <a:solidFill>
                    <a:prstClr val="black"/>
                  </a:solidFill>
                </a:rPr>
                <a:t>600</a:t>
              </a:r>
            </a:p>
          </p:txBody>
        </p:sp>
      </p:grpSp>
      <p:grpSp>
        <p:nvGrpSpPr>
          <p:cNvPr id="17" name="グループ化 60"/>
          <p:cNvGrpSpPr/>
          <p:nvPr/>
        </p:nvGrpSpPr>
        <p:grpSpPr>
          <a:xfrm>
            <a:off x="6444209" y="3812790"/>
            <a:ext cx="2223686" cy="1274878"/>
            <a:chOff x="6444208" y="3812790"/>
            <a:chExt cx="2223686" cy="1274878"/>
          </a:xfrm>
        </p:grpSpPr>
        <p:pic>
          <p:nvPicPr>
            <p:cNvPr id="1014794" name="Picture 10" descr="C:\Users\吉村\AppData\Local\Microsoft\Windows\Temporary Internet Files\Content.IE5\WJFZOIXU\MC900215796[1].wmf"/>
            <p:cNvPicPr>
              <a:picLocks noChangeAspect="1" noChangeArrowheads="1"/>
            </p:cNvPicPr>
            <p:nvPr/>
          </p:nvPicPr>
          <p:blipFill>
            <a:blip r:embed="rId11" cstate="print"/>
            <a:srcRect/>
            <a:stretch>
              <a:fillRect/>
            </a:stretch>
          </p:blipFill>
          <p:spPr bwMode="auto">
            <a:xfrm>
              <a:off x="6948264" y="3812790"/>
              <a:ext cx="1170173" cy="792088"/>
            </a:xfrm>
            <a:prstGeom prst="rect">
              <a:avLst/>
            </a:prstGeom>
            <a:noFill/>
          </p:spPr>
        </p:pic>
        <p:sp>
          <p:nvSpPr>
            <p:cNvPr id="73" name="テキスト ボックス 72"/>
            <p:cNvSpPr txBox="1"/>
            <p:nvPr/>
          </p:nvSpPr>
          <p:spPr>
            <a:xfrm>
              <a:off x="6444208" y="4718336"/>
              <a:ext cx="2223686" cy="369332"/>
            </a:xfrm>
            <a:prstGeom prst="rect">
              <a:avLst/>
            </a:prstGeom>
            <a:noFill/>
          </p:spPr>
          <p:txBody>
            <a:bodyPr wrap="none" rtlCol="0">
              <a:spAutoFit/>
            </a:bodyPr>
            <a:lstStyle/>
            <a:p>
              <a:pPr fontAlgn="base">
                <a:spcBef>
                  <a:spcPct val="0"/>
                </a:spcBef>
                <a:spcAft>
                  <a:spcPct val="0"/>
                </a:spcAft>
              </a:pPr>
              <a:r>
                <a:rPr lang="ja-JP" altLang="en-US" dirty="0">
                  <a:solidFill>
                    <a:prstClr val="black"/>
                  </a:solidFill>
                </a:rPr>
                <a:t>ポテトチップ　</a:t>
              </a:r>
              <a:r>
                <a:rPr lang="en-US" altLang="ja-JP" dirty="0">
                  <a:solidFill>
                    <a:prstClr val="black"/>
                  </a:solidFill>
                </a:rPr>
                <a:t>400</a:t>
              </a:r>
            </a:p>
          </p:txBody>
        </p:sp>
      </p:grpSp>
      <p:grpSp>
        <p:nvGrpSpPr>
          <p:cNvPr id="18" name="グループ化 77"/>
          <p:cNvGrpSpPr/>
          <p:nvPr/>
        </p:nvGrpSpPr>
        <p:grpSpPr>
          <a:xfrm>
            <a:off x="782329" y="5252950"/>
            <a:ext cx="5283703" cy="1296144"/>
            <a:chOff x="782329" y="5252950"/>
            <a:chExt cx="5283702" cy="1296144"/>
          </a:xfrm>
        </p:grpSpPr>
        <p:pic>
          <p:nvPicPr>
            <p:cNvPr id="1014795" name="Picture 11" descr="C:\Users\吉村\AppData\Local\Microsoft\Windows\Temporary Internet Files\Content.IE5\IH8KBCF5\MC900045878[1].wmf"/>
            <p:cNvPicPr>
              <a:picLocks noChangeAspect="1" noChangeArrowheads="1"/>
            </p:cNvPicPr>
            <p:nvPr/>
          </p:nvPicPr>
          <p:blipFill>
            <a:blip r:embed="rId12" cstate="print"/>
            <a:srcRect/>
            <a:stretch>
              <a:fillRect/>
            </a:stretch>
          </p:blipFill>
          <p:spPr bwMode="auto">
            <a:xfrm>
              <a:off x="899592" y="5324958"/>
              <a:ext cx="648072" cy="812037"/>
            </a:xfrm>
            <a:prstGeom prst="rect">
              <a:avLst/>
            </a:prstGeom>
            <a:noFill/>
          </p:spPr>
        </p:pic>
        <p:pic>
          <p:nvPicPr>
            <p:cNvPr id="1014796" name="Picture 12" descr="C:\Users\吉村\AppData\Local\Microsoft\Windows\Temporary Internet Files\Content.IE5\WJFZOIXU\MC900441786[1].png"/>
            <p:cNvPicPr>
              <a:picLocks noChangeAspect="1" noChangeArrowheads="1"/>
            </p:cNvPicPr>
            <p:nvPr/>
          </p:nvPicPr>
          <p:blipFill>
            <a:blip r:embed="rId13" cstate="print"/>
            <a:srcRect/>
            <a:stretch>
              <a:fillRect/>
            </a:stretch>
          </p:blipFill>
          <p:spPr bwMode="auto">
            <a:xfrm>
              <a:off x="2843808" y="5252950"/>
              <a:ext cx="864096" cy="864096"/>
            </a:xfrm>
            <a:prstGeom prst="rect">
              <a:avLst/>
            </a:prstGeom>
            <a:noFill/>
          </p:spPr>
        </p:pic>
        <p:pic>
          <p:nvPicPr>
            <p:cNvPr id="1014797" name="Picture 13" descr="C:\Users\吉村\AppData\Local\Microsoft\Windows\Temporary Internet Files\Content.IE5\HP6NOW9R\MC900441743[1].png"/>
            <p:cNvPicPr>
              <a:picLocks noChangeAspect="1" noChangeArrowheads="1"/>
            </p:cNvPicPr>
            <p:nvPr/>
          </p:nvPicPr>
          <p:blipFill>
            <a:blip r:embed="rId14" cstate="print"/>
            <a:srcRect/>
            <a:stretch>
              <a:fillRect/>
            </a:stretch>
          </p:blipFill>
          <p:spPr bwMode="auto">
            <a:xfrm>
              <a:off x="4932040" y="5252950"/>
              <a:ext cx="864096" cy="864096"/>
            </a:xfrm>
            <a:prstGeom prst="rect">
              <a:avLst/>
            </a:prstGeom>
            <a:noFill/>
          </p:spPr>
        </p:pic>
        <p:sp>
          <p:nvSpPr>
            <p:cNvPr id="74" name="テキスト ボックス 73"/>
            <p:cNvSpPr txBox="1"/>
            <p:nvPr/>
          </p:nvSpPr>
          <p:spPr>
            <a:xfrm>
              <a:off x="782329" y="6169129"/>
              <a:ext cx="981359" cy="369332"/>
            </a:xfrm>
            <a:prstGeom prst="rect">
              <a:avLst/>
            </a:prstGeom>
            <a:noFill/>
          </p:spPr>
          <p:txBody>
            <a:bodyPr wrap="none" rtlCol="0">
              <a:spAutoFit/>
            </a:bodyPr>
            <a:lstStyle/>
            <a:p>
              <a:pPr fontAlgn="base">
                <a:spcBef>
                  <a:spcPct val="0"/>
                </a:spcBef>
                <a:spcAft>
                  <a:spcPct val="0"/>
                </a:spcAft>
              </a:pPr>
              <a:r>
                <a:rPr lang="ja-JP" altLang="en-US" dirty="0">
                  <a:solidFill>
                    <a:prstClr val="black"/>
                  </a:solidFill>
                </a:rPr>
                <a:t>清酒　</a:t>
              </a:r>
              <a:r>
                <a:rPr lang="en-US" altLang="ja-JP" dirty="0">
                  <a:solidFill>
                    <a:prstClr val="black"/>
                  </a:solidFill>
                </a:rPr>
                <a:t>1</a:t>
              </a:r>
            </a:p>
          </p:txBody>
        </p:sp>
        <p:sp>
          <p:nvSpPr>
            <p:cNvPr id="75" name="テキスト ボックス 74"/>
            <p:cNvSpPr txBox="1"/>
            <p:nvPr/>
          </p:nvSpPr>
          <p:spPr>
            <a:xfrm>
              <a:off x="2627784" y="6179762"/>
              <a:ext cx="1353256" cy="369332"/>
            </a:xfrm>
            <a:prstGeom prst="rect">
              <a:avLst/>
            </a:prstGeom>
            <a:noFill/>
          </p:spPr>
          <p:txBody>
            <a:bodyPr wrap="none" rtlCol="0">
              <a:spAutoFit/>
            </a:bodyPr>
            <a:lstStyle/>
            <a:p>
              <a:pPr fontAlgn="base">
                <a:spcBef>
                  <a:spcPct val="0"/>
                </a:spcBef>
                <a:spcAft>
                  <a:spcPct val="0"/>
                </a:spcAft>
              </a:pPr>
              <a:r>
                <a:rPr lang="ja-JP" altLang="en-US" dirty="0">
                  <a:solidFill>
                    <a:prstClr val="black"/>
                  </a:solidFill>
                </a:rPr>
                <a:t>ビール　</a:t>
              </a:r>
              <a:r>
                <a:rPr lang="en-US" altLang="ja-JP" dirty="0">
                  <a:solidFill>
                    <a:prstClr val="black"/>
                  </a:solidFill>
                </a:rPr>
                <a:t>10</a:t>
              </a:r>
            </a:p>
          </p:txBody>
        </p:sp>
        <p:sp>
          <p:nvSpPr>
            <p:cNvPr id="76" name="テキスト ボックス 75"/>
            <p:cNvSpPr txBox="1"/>
            <p:nvPr/>
          </p:nvSpPr>
          <p:spPr>
            <a:xfrm>
              <a:off x="4675907" y="6170211"/>
              <a:ext cx="1390124" cy="369332"/>
            </a:xfrm>
            <a:prstGeom prst="rect">
              <a:avLst/>
            </a:prstGeom>
            <a:noFill/>
          </p:spPr>
          <p:txBody>
            <a:bodyPr wrap="none" rtlCol="0">
              <a:spAutoFit/>
            </a:bodyPr>
            <a:lstStyle/>
            <a:p>
              <a:pPr fontAlgn="base">
                <a:spcBef>
                  <a:spcPct val="0"/>
                </a:spcBef>
                <a:spcAft>
                  <a:spcPct val="0"/>
                </a:spcAft>
              </a:pPr>
              <a:r>
                <a:rPr lang="ja-JP" altLang="en-US" dirty="0">
                  <a:solidFill>
                    <a:prstClr val="black"/>
                  </a:solidFill>
                </a:rPr>
                <a:t>ワイン　</a:t>
              </a:r>
              <a:r>
                <a:rPr lang="en-US" altLang="ja-JP" dirty="0">
                  <a:solidFill>
                    <a:prstClr val="black"/>
                  </a:solidFill>
                </a:rPr>
                <a:t>30</a:t>
              </a:r>
            </a:p>
          </p:txBody>
        </p:sp>
      </p:grpSp>
      <p:sp>
        <p:nvSpPr>
          <p:cNvPr id="77" name="テキスト ボックス 76"/>
          <p:cNvSpPr txBox="1"/>
          <p:nvPr/>
        </p:nvSpPr>
        <p:spPr>
          <a:xfrm>
            <a:off x="2987824" y="764704"/>
            <a:ext cx="3096344"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65113" indent="-265113" algn="ctr">
              <a:spcBef>
                <a:spcPts val="600"/>
              </a:spcBef>
            </a:pPr>
            <a:r>
              <a:rPr lang="ja-JP" altLang="en-US" dirty="0">
                <a:solidFill>
                  <a:prstClr val="black"/>
                </a:solidFill>
                <a:cs typeface="Times New Roman" pitchFamily="18" charset="0"/>
              </a:rPr>
              <a:t>人体内での</a:t>
            </a:r>
            <a:r>
              <a:rPr lang="en-US" altLang="ja-JP" baseline="30000" dirty="0">
                <a:solidFill>
                  <a:prstClr val="black"/>
                </a:solidFill>
                <a:cs typeface="Times New Roman" pitchFamily="18" charset="0"/>
              </a:rPr>
              <a:t>40</a:t>
            </a:r>
            <a:r>
              <a:rPr lang="en-US" altLang="ja-JP" dirty="0">
                <a:solidFill>
                  <a:prstClr val="black"/>
                </a:solidFill>
                <a:cs typeface="Times New Roman" pitchFamily="18" charset="0"/>
              </a:rPr>
              <a:t>K</a:t>
            </a:r>
            <a:r>
              <a:rPr lang="ja-JP" altLang="en-US" dirty="0">
                <a:solidFill>
                  <a:prstClr val="black"/>
                </a:solidFill>
                <a:cs typeface="Times New Roman" pitchFamily="18" charset="0"/>
              </a:rPr>
              <a:t>のベクレル</a:t>
            </a:r>
            <a:endParaRPr lang="en-US" altLang="ja-JP" dirty="0">
              <a:solidFill>
                <a:prstClr val="black"/>
              </a:solidFill>
              <a:cs typeface="Times New Roman" pitchFamily="18" charset="0"/>
            </a:endParaRPr>
          </a:p>
        </p:txBody>
      </p:sp>
      <p:grpSp>
        <p:nvGrpSpPr>
          <p:cNvPr id="19" name="グループ化 98"/>
          <p:cNvGrpSpPr/>
          <p:nvPr/>
        </p:nvGrpSpPr>
        <p:grpSpPr>
          <a:xfrm>
            <a:off x="1691680" y="1219398"/>
            <a:ext cx="4896544" cy="1953508"/>
            <a:chOff x="2123728" y="1916832"/>
            <a:chExt cx="4896544" cy="1953508"/>
          </a:xfrm>
        </p:grpSpPr>
        <p:sp>
          <p:nvSpPr>
            <p:cNvPr id="92" name="Rectangle 81"/>
            <p:cNvSpPr>
              <a:spLocks noChangeArrowheads="1"/>
            </p:cNvSpPr>
            <p:nvPr/>
          </p:nvSpPr>
          <p:spPr bwMode="auto">
            <a:xfrm>
              <a:off x="2195736" y="1916832"/>
              <a:ext cx="4824536" cy="1944216"/>
            </a:xfrm>
            <a:prstGeom prst="rect">
              <a:avLst/>
            </a:prstGeom>
            <a:solidFill>
              <a:schemeClr val="bg1"/>
            </a:solidFill>
            <a:ln w="19050">
              <a:solidFill>
                <a:srgbClr val="FF0000"/>
              </a:solidFill>
              <a:miter lim="800000"/>
              <a:headEnd/>
              <a:tailEnd/>
            </a:ln>
          </p:spPr>
          <p:txBody>
            <a:bodyPr wrap="none" anchor="ctr"/>
            <a:lstStyle/>
            <a:p>
              <a:pPr fontAlgn="base">
                <a:spcBef>
                  <a:spcPct val="0"/>
                </a:spcBef>
                <a:spcAft>
                  <a:spcPct val="0"/>
                </a:spcAft>
              </a:pPr>
              <a:endParaRPr lang="ja-JP" altLang="en-US" sz="2400">
                <a:solidFill>
                  <a:prstClr val="black"/>
                </a:solidFill>
                <a:ea typeface="ＭＳ Ｐゴシック" pitchFamily="50" charset="-128"/>
              </a:endParaRPr>
            </a:p>
          </p:txBody>
        </p:sp>
        <p:sp>
          <p:nvSpPr>
            <p:cNvPr id="93" name="テキスト ボックス 92"/>
            <p:cNvSpPr txBox="1"/>
            <p:nvPr/>
          </p:nvSpPr>
          <p:spPr>
            <a:xfrm>
              <a:off x="2123728" y="1971417"/>
              <a:ext cx="4680520" cy="1169551"/>
            </a:xfrm>
            <a:prstGeom prst="rect">
              <a:avLst/>
            </a:prstGeom>
            <a:noFill/>
          </p:spPr>
          <p:txBody>
            <a:bodyPr wrap="square" rtlCol="0">
              <a:spAutoFit/>
            </a:bodyPr>
            <a:lstStyle/>
            <a:p>
              <a:pPr marL="265113" indent="-265113">
                <a:spcBef>
                  <a:spcPts val="600"/>
                </a:spcBef>
                <a:buFont typeface="Arial" pitchFamily="34" charset="0"/>
                <a:buChar char="•"/>
              </a:pPr>
              <a:r>
                <a:rPr lang="ja-JP" altLang="en-US" sz="2000" dirty="0">
                  <a:solidFill>
                    <a:prstClr val="black"/>
                  </a:solidFill>
                  <a:cs typeface="Times New Roman" pitchFamily="18" charset="0"/>
                </a:rPr>
                <a:t>人体内の</a:t>
              </a:r>
              <a:r>
                <a:rPr lang="en-US" altLang="ja-JP" sz="2000" dirty="0">
                  <a:solidFill>
                    <a:prstClr val="black"/>
                  </a:solidFill>
                  <a:cs typeface="Times New Roman" pitchFamily="18" charset="0"/>
                </a:rPr>
                <a:t>K</a:t>
              </a:r>
              <a:r>
                <a:rPr lang="ja-JP" altLang="en-US" sz="2000" dirty="0">
                  <a:solidFill>
                    <a:prstClr val="black"/>
                  </a:solidFill>
                  <a:cs typeface="Times New Roman" pitchFamily="18" charset="0"/>
                </a:rPr>
                <a:t>は体重の約</a:t>
              </a:r>
              <a:r>
                <a:rPr lang="en-US" altLang="ja-JP" sz="2000" dirty="0">
                  <a:solidFill>
                    <a:prstClr val="black"/>
                  </a:solidFill>
                  <a:cs typeface="Times New Roman" pitchFamily="18" charset="0"/>
                </a:rPr>
                <a:t>0.2%</a:t>
              </a:r>
            </a:p>
            <a:p>
              <a:pPr marL="265113" indent="-265113">
                <a:spcBef>
                  <a:spcPts val="600"/>
                </a:spcBef>
              </a:pPr>
              <a:r>
                <a:rPr lang="en-US" altLang="ja-JP" sz="2000" dirty="0">
                  <a:solidFill>
                    <a:prstClr val="black"/>
                  </a:solidFill>
                  <a:cs typeface="Times New Roman" pitchFamily="18" charset="0"/>
                </a:rPr>
                <a:t>    </a:t>
              </a:r>
              <a:r>
                <a:rPr lang="ja-JP" altLang="en-US" sz="2000" dirty="0">
                  <a:solidFill>
                    <a:prstClr val="black"/>
                  </a:solidFill>
                  <a:cs typeface="Times New Roman" pitchFamily="18" charset="0"/>
                </a:rPr>
                <a:t>⇒ 体重</a:t>
              </a:r>
              <a:r>
                <a:rPr lang="en-US" altLang="ja-JP" sz="2000" dirty="0">
                  <a:solidFill>
                    <a:prstClr val="black"/>
                  </a:solidFill>
                  <a:cs typeface="Times New Roman" pitchFamily="18" charset="0"/>
                </a:rPr>
                <a:t>70kg</a:t>
              </a:r>
              <a:r>
                <a:rPr lang="ja-JP" altLang="en-US" sz="2000" dirty="0">
                  <a:solidFill>
                    <a:prstClr val="black"/>
                  </a:solidFill>
                  <a:cs typeface="Times New Roman" pitchFamily="18" charset="0"/>
                </a:rPr>
                <a:t>：</a:t>
              </a:r>
              <a:r>
                <a:rPr lang="en-US" altLang="ja-JP" sz="2000" dirty="0">
                  <a:solidFill>
                    <a:prstClr val="black"/>
                  </a:solidFill>
                  <a:cs typeface="Times New Roman" pitchFamily="18" charset="0"/>
                </a:rPr>
                <a:t>K</a:t>
              </a:r>
              <a:r>
                <a:rPr lang="ja-JP" altLang="en-US" sz="2000" dirty="0">
                  <a:solidFill>
                    <a:prstClr val="black"/>
                  </a:solidFill>
                  <a:cs typeface="Times New Roman" pitchFamily="18" charset="0"/>
                </a:rPr>
                <a:t>は</a:t>
              </a:r>
              <a:r>
                <a:rPr lang="en-US" altLang="ja-JP" sz="2000" dirty="0">
                  <a:solidFill>
                    <a:prstClr val="black"/>
                  </a:solidFill>
                  <a:cs typeface="Times New Roman" pitchFamily="18" charset="0"/>
                </a:rPr>
                <a:t>140 g</a:t>
              </a:r>
            </a:p>
            <a:p>
              <a:pPr marL="265113" indent="-265113">
                <a:spcBef>
                  <a:spcPts val="600"/>
                </a:spcBef>
                <a:buFont typeface="Arial" pitchFamily="34" charset="0"/>
                <a:buChar char="•"/>
              </a:pPr>
              <a:r>
                <a:rPr lang="ja-JP" altLang="en-US" sz="2000" dirty="0">
                  <a:solidFill>
                    <a:prstClr val="black"/>
                  </a:solidFill>
                  <a:cs typeface="Times New Roman" pitchFamily="18" charset="0"/>
                </a:rPr>
                <a:t>人体内の</a:t>
              </a:r>
              <a:r>
                <a:rPr lang="en-US" altLang="ja-JP" sz="2000" dirty="0">
                  <a:solidFill>
                    <a:prstClr val="black"/>
                  </a:solidFill>
                  <a:cs typeface="Times New Roman" pitchFamily="18" charset="0"/>
                </a:rPr>
                <a:t>K</a:t>
              </a:r>
              <a:r>
                <a:rPr lang="ja-JP" altLang="en-US" sz="2000" dirty="0">
                  <a:solidFill>
                    <a:prstClr val="black"/>
                  </a:solidFill>
                  <a:cs typeface="Times New Roman" pitchFamily="18" charset="0"/>
                </a:rPr>
                <a:t>原子の個数は、</a:t>
              </a:r>
              <a:endParaRPr lang="en-US" altLang="ja-JP" sz="2000" dirty="0">
                <a:solidFill>
                  <a:prstClr val="black"/>
                </a:solidFill>
                <a:cs typeface="Times New Roman" pitchFamily="18" charset="0"/>
              </a:endParaRPr>
            </a:p>
          </p:txBody>
        </p:sp>
        <p:grpSp>
          <p:nvGrpSpPr>
            <p:cNvPr id="20" name="グループ化 14"/>
            <p:cNvGrpSpPr/>
            <p:nvPr/>
          </p:nvGrpSpPr>
          <p:grpSpPr>
            <a:xfrm>
              <a:off x="2123728" y="3140968"/>
              <a:ext cx="4801039" cy="729372"/>
              <a:chOff x="467544" y="4005064"/>
              <a:chExt cx="4801039" cy="729372"/>
            </a:xfrm>
          </p:grpSpPr>
          <p:sp>
            <p:nvSpPr>
              <p:cNvPr id="95" name="テキスト ボックス 94"/>
              <p:cNvSpPr txBox="1"/>
              <p:nvPr/>
            </p:nvSpPr>
            <p:spPr>
              <a:xfrm>
                <a:off x="467544" y="4005064"/>
                <a:ext cx="3096344" cy="369332"/>
              </a:xfrm>
              <a:prstGeom prst="rect">
                <a:avLst/>
              </a:prstGeom>
              <a:noFill/>
            </p:spPr>
            <p:txBody>
              <a:bodyPr wrap="square" rtlCol="0">
                <a:spAutoFit/>
              </a:bodyPr>
              <a:lstStyle/>
              <a:p>
                <a:pPr fontAlgn="base">
                  <a:spcBef>
                    <a:spcPct val="0"/>
                  </a:spcBef>
                  <a:spcAft>
                    <a:spcPct val="0"/>
                  </a:spcAft>
                  <a:defRPr/>
                </a:pPr>
                <a:r>
                  <a:rPr kumimoji="0" lang="en-US" altLang="ja-JP" kern="0" dirty="0">
                    <a:solidFill>
                      <a:prstClr val="black"/>
                    </a:solidFill>
                  </a:rPr>
                  <a:t>140 g ×6.02×10</a:t>
                </a:r>
                <a:r>
                  <a:rPr kumimoji="0" lang="en-US" altLang="ja-JP" kern="0" baseline="30000" dirty="0">
                    <a:solidFill>
                      <a:prstClr val="black"/>
                    </a:solidFill>
                  </a:rPr>
                  <a:t>23</a:t>
                </a:r>
                <a:r>
                  <a:rPr kumimoji="0" lang="en-US" altLang="ja-JP" kern="0" dirty="0">
                    <a:solidFill>
                      <a:prstClr val="black"/>
                    </a:solidFill>
                  </a:rPr>
                  <a:t> </a:t>
                </a:r>
                <a:r>
                  <a:rPr kumimoji="0" lang="ja-JP" altLang="en-US" kern="0" dirty="0">
                    <a:solidFill>
                      <a:prstClr val="black"/>
                    </a:solidFill>
                  </a:rPr>
                  <a:t>個</a:t>
                </a:r>
                <a:r>
                  <a:rPr kumimoji="0" lang="en-US" altLang="ja-JP" kern="0" dirty="0">
                    <a:solidFill>
                      <a:prstClr val="black"/>
                    </a:solidFill>
                  </a:rPr>
                  <a:t>/mol</a:t>
                </a:r>
                <a:endParaRPr kumimoji="0" lang="ja-JP" altLang="en-US" kern="0" dirty="0">
                  <a:solidFill>
                    <a:prstClr val="black"/>
                  </a:solidFill>
                </a:endParaRPr>
              </a:p>
            </p:txBody>
          </p:sp>
          <p:cxnSp>
            <p:nvCxnSpPr>
              <p:cNvPr id="96" name="直線コネクタ 95"/>
              <p:cNvCxnSpPr/>
              <p:nvPr/>
            </p:nvCxnSpPr>
            <p:spPr>
              <a:xfrm>
                <a:off x="539552" y="4365104"/>
                <a:ext cx="2736304" cy="0"/>
              </a:xfrm>
              <a:prstGeom prst="line">
                <a:avLst/>
              </a:prstGeom>
              <a:noFill/>
              <a:ln w="9525" cap="flat" cmpd="sng" algn="ctr">
                <a:solidFill>
                  <a:schemeClr val="tx1"/>
                </a:solidFill>
                <a:prstDash val="solid"/>
              </a:ln>
              <a:effectLst/>
            </p:spPr>
          </p:cxnSp>
          <p:sp>
            <p:nvSpPr>
              <p:cNvPr id="97" name="正方形/長方形 96"/>
              <p:cNvSpPr/>
              <p:nvPr/>
            </p:nvSpPr>
            <p:spPr>
              <a:xfrm>
                <a:off x="1153795" y="4365104"/>
                <a:ext cx="1762021" cy="369332"/>
              </a:xfrm>
              <a:prstGeom prst="rect">
                <a:avLst/>
              </a:prstGeom>
            </p:spPr>
            <p:txBody>
              <a:bodyPr wrap="none">
                <a:spAutoFit/>
              </a:bodyPr>
              <a:lstStyle/>
              <a:p>
                <a:pPr fontAlgn="base">
                  <a:spcBef>
                    <a:spcPct val="0"/>
                  </a:spcBef>
                  <a:spcAft>
                    <a:spcPct val="0"/>
                  </a:spcAft>
                  <a:defRPr/>
                </a:pPr>
                <a:r>
                  <a:rPr kumimoji="0" lang="en-US" altLang="ja-JP" kern="0" dirty="0">
                    <a:solidFill>
                      <a:prstClr val="black"/>
                    </a:solidFill>
                  </a:rPr>
                  <a:t>39.0983 g/mol</a:t>
                </a:r>
                <a:endParaRPr kumimoji="0" lang="ja-JP" altLang="en-US" sz="2400" kern="0" dirty="0">
                  <a:solidFill>
                    <a:prstClr val="black"/>
                  </a:solidFill>
                  <a:latin typeface="Times New Roman" pitchFamily="18" charset="0"/>
                  <a:ea typeface="ＭＳ Ｐゴシック" pitchFamily="50" charset="-128"/>
                </a:endParaRPr>
              </a:p>
            </p:txBody>
          </p:sp>
          <p:sp>
            <p:nvSpPr>
              <p:cNvPr id="98" name="正方形/長方形 97"/>
              <p:cNvSpPr/>
              <p:nvPr/>
            </p:nvSpPr>
            <p:spPr>
              <a:xfrm>
                <a:off x="3347864" y="4149080"/>
                <a:ext cx="1920719" cy="369332"/>
              </a:xfrm>
              <a:prstGeom prst="rect">
                <a:avLst/>
              </a:prstGeom>
            </p:spPr>
            <p:txBody>
              <a:bodyPr wrap="none">
                <a:spAutoFit/>
              </a:bodyPr>
              <a:lstStyle/>
              <a:p>
                <a:pPr fontAlgn="base">
                  <a:spcBef>
                    <a:spcPct val="0"/>
                  </a:spcBef>
                  <a:spcAft>
                    <a:spcPct val="0"/>
                  </a:spcAft>
                  <a:defRPr/>
                </a:pPr>
                <a:r>
                  <a:rPr kumimoji="0" lang="en-US" altLang="ja-JP" kern="0" dirty="0">
                    <a:solidFill>
                      <a:prstClr val="black"/>
                    </a:solidFill>
                  </a:rPr>
                  <a:t>= 2.156×10</a:t>
                </a:r>
                <a:r>
                  <a:rPr kumimoji="0" lang="en-US" altLang="ja-JP" kern="0" baseline="30000" dirty="0">
                    <a:solidFill>
                      <a:prstClr val="black"/>
                    </a:solidFill>
                  </a:rPr>
                  <a:t>24</a:t>
                </a:r>
                <a:r>
                  <a:rPr kumimoji="0" lang="en-US" altLang="ja-JP" kern="0" dirty="0">
                    <a:solidFill>
                      <a:prstClr val="black"/>
                    </a:solidFill>
                  </a:rPr>
                  <a:t> </a:t>
                </a:r>
                <a:r>
                  <a:rPr kumimoji="0" lang="ja-JP" altLang="en-US" kern="0" dirty="0">
                    <a:solidFill>
                      <a:prstClr val="black"/>
                    </a:solidFill>
                  </a:rPr>
                  <a:t>個</a:t>
                </a:r>
                <a:endParaRPr kumimoji="0" lang="ja-JP" altLang="en-US" sz="2400" kern="0" dirty="0">
                  <a:solidFill>
                    <a:prstClr val="black"/>
                  </a:solidFill>
                  <a:latin typeface="Times New Roman" pitchFamily="18" charset="0"/>
                  <a:ea typeface="ＭＳ Ｐゴシック" pitchFamily="50" charset="-128"/>
                </a:endParaRPr>
              </a:p>
            </p:txBody>
          </p:sp>
        </p:grpSp>
      </p:grpSp>
      <p:sp>
        <p:nvSpPr>
          <p:cNvPr id="101" name="下矢印 100"/>
          <p:cNvSpPr/>
          <p:nvPr/>
        </p:nvSpPr>
        <p:spPr>
          <a:xfrm>
            <a:off x="3923928" y="3196656"/>
            <a:ext cx="504056" cy="288032"/>
          </a:xfrm>
          <a:prstGeom prst="downArrow">
            <a:avLst/>
          </a:prstGeom>
          <a:solidFill>
            <a:srgbClr val="FF0000"/>
          </a:solidFill>
          <a:ln w="25400" cap="flat" cmpd="sng" algn="ctr">
            <a:solidFill>
              <a:schemeClr val="tx1"/>
            </a:solidFill>
            <a:prstDash val="solid"/>
          </a:ln>
          <a:effectLst/>
        </p:spPr>
        <p:txBody>
          <a:bodyPr rtlCol="0" anchor="ctr"/>
          <a:lstStyle/>
          <a:p>
            <a:pPr algn="ctr" fontAlgn="base">
              <a:spcBef>
                <a:spcPct val="0"/>
              </a:spcBef>
              <a:spcAft>
                <a:spcPct val="0"/>
              </a:spcAft>
              <a:defRPr/>
            </a:pPr>
            <a:endParaRPr kumimoji="0" lang="ja-JP" altLang="en-US" sz="2400" kern="0">
              <a:solidFill>
                <a:srgbClr val="FFFFFF"/>
              </a:solidFill>
            </a:endParaRPr>
          </a:p>
        </p:txBody>
      </p:sp>
      <p:grpSp>
        <p:nvGrpSpPr>
          <p:cNvPr id="25" name="グループ化 101"/>
          <p:cNvGrpSpPr/>
          <p:nvPr/>
        </p:nvGrpSpPr>
        <p:grpSpPr>
          <a:xfrm>
            <a:off x="1631546" y="3508438"/>
            <a:ext cx="5328592" cy="936104"/>
            <a:chOff x="91376" y="3429000"/>
            <a:chExt cx="5328592" cy="936104"/>
          </a:xfrm>
        </p:grpSpPr>
        <p:sp>
          <p:nvSpPr>
            <p:cNvPr id="103" name="Rectangle 81"/>
            <p:cNvSpPr>
              <a:spLocks noChangeArrowheads="1"/>
            </p:cNvSpPr>
            <p:nvPr/>
          </p:nvSpPr>
          <p:spPr bwMode="auto">
            <a:xfrm>
              <a:off x="163384" y="3429000"/>
              <a:ext cx="4968552" cy="936104"/>
            </a:xfrm>
            <a:prstGeom prst="rect">
              <a:avLst/>
            </a:prstGeom>
            <a:solidFill>
              <a:schemeClr val="bg1"/>
            </a:solidFill>
            <a:ln w="19050">
              <a:solidFill>
                <a:srgbClr val="FF3300"/>
              </a:solidFill>
              <a:miter lim="800000"/>
              <a:headEnd/>
              <a:tailEnd/>
            </a:ln>
          </p:spPr>
          <p:txBody>
            <a:bodyPr wrap="none" anchor="ctr"/>
            <a:lstStyle/>
            <a:p>
              <a:pPr fontAlgn="base">
                <a:spcBef>
                  <a:spcPct val="0"/>
                </a:spcBef>
                <a:spcAft>
                  <a:spcPct val="0"/>
                </a:spcAft>
              </a:pPr>
              <a:endParaRPr lang="ja-JP" altLang="en-US" sz="2400">
                <a:solidFill>
                  <a:prstClr val="black"/>
                </a:solidFill>
                <a:ea typeface="ＭＳ Ｐゴシック" pitchFamily="50" charset="-128"/>
              </a:endParaRPr>
            </a:p>
          </p:txBody>
        </p:sp>
        <p:sp>
          <p:nvSpPr>
            <p:cNvPr id="104" name="正方形/長方形 103"/>
            <p:cNvSpPr/>
            <p:nvPr/>
          </p:nvSpPr>
          <p:spPr>
            <a:xfrm>
              <a:off x="91376" y="3501008"/>
              <a:ext cx="4687822" cy="400110"/>
            </a:xfrm>
            <a:prstGeom prst="rect">
              <a:avLst/>
            </a:prstGeom>
          </p:spPr>
          <p:txBody>
            <a:bodyPr wrap="none">
              <a:spAutoFit/>
            </a:bodyPr>
            <a:lstStyle/>
            <a:p>
              <a:pPr marL="265113" indent="-265113">
                <a:spcBef>
                  <a:spcPts val="600"/>
                </a:spcBef>
                <a:buFont typeface="Arial" pitchFamily="34" charset="0"/>
                <a:buChar char="•"/>
              </a:pPr>
              <a:r>
                <a:rPr lang="ja-JP" altLang="en-US" sz="2000" dirty="0">
                  <a:solidFill>
                    <a:prstClr val="black"/>
                  </a:solidFill>
                  <a:cs typeface="Times New Roman" pitchFamily="18" charset="0"/>
                </a:rPr>
                <a:t>このうち、</a:t>
              </a:r>
              <a:r>
                <a:rPr lang="en-US" altLang="ja-JP" sz="2000" dirty="0">
                  <a:solidFill>
                    <a:prstClr val="black"/>
                  </a:solidFill>
                  <a:cs typeface="Times New Roman" pitchFamily="18" charset="0"/>
                </a:rPr>
                <a:t>0.01171%</a:t>
              </a:r>
              <a:r>
                <a:rPr lang="ja-JP" altLang="en-US" sz="2000" dirty="0">
                  <a:solidFill>
                    <a:prstClr val="black"/>
                  </a:solidFill>
                  <a:cs typeface="Times New Roman" pitchFamily="18" charset="0"/>
                </a:rPr>
                <a:t>が</a:t>
              </a:r>
              <a:r>
                <a:rPr lang="en-US" altLang="ja-JP" sz="2000" dirty="0">
                  <a:solidFill>
                    <a:prstClr val="black"/>
                  </a:solidFill>
                  <a:cs typeface="Times New Roman" pitchFamily="18" charset="0"/>
                </a:rPr>
                <a:t>K-40</a:t>
              </a:r>
              <a:r>
                <a:rPr lang="ja-JP" altLang="en-US" sz="2000" dirty="0">
                  <a:solidFill>
                    <a:prstClr val="black"/>
                  </a:solidFill>
                  <a:cs typeface="Times New Roman" pitchFamily="18" charset="0"/>
                </a:rPr>
                <a:t>だから、</a:t>
              </a:r>
              <a:endParaRPr lang="en-US" altLang="ja-JP" sz="2000" dirty="0">
                <a:solidFill>
                  <a:prstClr val="black"/>
                </a:solidFill>
                <a:cs typeface="Times New Roman" pitchFamily="18" charset="0"/>
              </a:endParaRPr>
            </a:p>
          </p:txBody>
        </p:sp>
        <p:sp>
          <p:nvSpPr>
            <p:cNvPr id="105" name="正方形/長方形 104"/>
            <p:cNvSpPr/>
            <p:nvPr/>
          </p:nvSpPr>
          <p:spPr>
            <a:xfrm>
              <a:off x="91376" y="3933056"/>
              <a:ext cx="5328592" cy="369332"/>
            </a:xfrm>
            <a:prstGeom prst="rect">
              <a:avLst/>
            </a:prstGeom>
          </p:spPr>
          <p:txBody>
            <a:bodyPr wrap="square">
              <a:spAutoFit/>
            </a:bodyPr>
            <a:lstStyle/>
            <a:p>
              <a:pPr fontAlgn="base">
                <a:spcBef>
                  <a:spcPct val="0"/>
                </a:spcBef>
                <a:spcAft>
                  <a:spcPct val="0"/>
                </a:spcAft>
              </a:pPr>
              <a:r>
                <a:rPr lang="en-US" altLang="ja-JP" dirty="0">
                  <a:solidFill>
                    <a:prstClr val="black"/>
                  </a:solidFill>
                </a:rPr>
                <a:t>= 2.156×10</a:t>
              </a:r>
              <a:r>
                <a:rPr lang="en-US" altLang="ja-JP" baseline="30000" dirty="0">
                  <a:solidFill>
                    <a:prstClr val="black"/>
                  </a:solidFill>
                </a:rPr>
                <a:t>24</a:t>
              </a:r>
              <a:r>
                <a:rPr lang="en-US" altLang="ja-JP" dirty="0">
                  <a:solidFill>
                    <a:prstClr val="black"/>
                  </a:solidFill>
                </a:rPr>
                <a:t> </a:t>
              </a:r>
              <a:r>
                <a:rPr lang="ja-JP" altLang="en-US" dirty="0">
                  <a:solidFill>
                    <a:prstClr val="black"/>
                  </a:solidFill>
                </a:rPr>
                <a:t>個 </a:t>
              </a:r>
              <a:r>
                <a:rPr lang="en-US" altLang="ja-JP" dirty="0">
                  <a:solidFill>
                    <a:prstClr val="black"/>
                  </a:solidFill>
                </a:rPr>
                <a:t>×0.0001171 = 2.525×10</a:t>
              </a:r>
              <a:r>
                <a:rPr lang="en-US" altLang="ja-JP" baseline="30000" dirty="0">
                  <a:solidFill>
                    <a:prstClr val="black"/>
                  </a:solidFill>
                </a:rPr>
                <a:t>20</a:t>
              </a:r>
              <a:r>
                <a:rPr lang="en-US" altLang="ja-JP" dirty="0">
                  <a:solidFill>
                    <a:prstClr val="black"/>
                  </a:solidFill>
                </a:rPr>
                <a:t> </a:t>
              </a:r>
              <a:r>
                <a:rPr lang="ja-JP" altLang="en-US" dirty="0">
                  <a:solidFill>
                    <a:prstClr val="black"/>
                  </a:solidFill>
                </a:rPr>
                <a:t>個</a:t>
              </a:r>
              <a:endParaRPr lang="ja-JP" altLang="en-US" dirty="0">
                <a:solidFill>
                  <a:prstClr val="black"/>
                </a:solidFill>
                <a:latin typeface="Times New Roman" pitchFamily="18" charset="0"/>
                <a:ea typeface="ＭＳ Ｐゴシック" pitchFamily="50" charset="-128"/>
              </a:endParaRPr>
            </a:p>
          </p:txBody>
        </p:sp>
      </p:grpSp>
      <p:sp>
        <p:nvSpPr>
          <p:cNvPr id="106" name="下矢印 105"/>
          <p:cNvSpPr/>
          <p:nvPr/>
        </p:nvSpPr>
        <p:spPr>
          <a:xfrm>
            <a:off x="3923928" y="4457175"/>
            <a:ext cx="504056" cy="28803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srgbClr val="FFFFFF"/>
              </a:solidFill>
            </a:endParaRPr>
          </a:p>
        </p:txBody>
      </p:sp>
      <p:grpSp>
        <p:nvGrpSpPr>
          <p:cNvPr id="27" name="グループ化 106"/>
          <p:cNvGrpSpPr/>
          <p:nvPr/>
        </p:nvGrpSpPr>
        <p:grpSpPr>
          <a:xfrm>
            <a:off x="1475656" y="4757082"/>
            <a:ext cx="5760640" cy="2056294"/>
            <a:chOff x="91376" y="4613066"/>
            <a:chExt cx="5760640" cy="2056294"/>
          </a:xfrm>
        </p:grpSpPr>
        <p:sp>
          <p:nvSpPr>
            <p:cNvPr id="108" name="Rectangle 81"/>
            <p:cNvSpPr>
              <a:spLocks noChangeArrowheads="1"/>
            </p:cNvSpPr>
            <p:nvPr/>
          </p:nvSpPr>
          <p:spPr bwMode="auto">
            <a:xfrm>
              <a:off x="163384" y="4653136"/>
              <a:ext cx="5688632" cy="2016224"/>
            </a:xfrm>
            <a:prstGeom prst="rect">
              <a:avLst/>
            </a:prstGeom>
            <a:solidFill>
              <a:schemeClr val="bg1"/>
            </a:solidFill>
            <a:ln w="19050">
              <a:solidFill>
                <a:srgbClr val="FF3300"/>
              </a:solidFill>
              <a:miter lim="800000"/>
              <a:headEnd/>
              <a:tailEnd/>
            </a:ln>
          </p:spPr>
          <p:txBody>
            <a:bodyPr wrap="none" anchor="ctr"/>
            <a:lstStyle/>
            <a:p>
              <a:pPr fontAlgn="base">
                <a:spcBef>
                  <a:spcPct val="0"/>
                </a:spcBef>
                <a:spcAft>
                  <a:spcPct val="0"/>
                </a:spcAft>
              </a:pPr>
              <a:endParaRPr lang="ja-JP" altLang="en-US" sz="2400">
                <a:solidFill>
                  <a:prstClr val="black"/>
                </a:solidFill>
                <a:ea typeface="ＭＳ Ｐゴシック" pitchFamily="50" charset="-128"/>
              </a:endParaRPr>
            </a:p>
          </p:txBody>
        </p:sp>
        <p:sp>
          <p:nvSpPr>
            <p:cNvPr id="109" name="正方形/長方形 108"/>
            <p:cNvSpPr/>
            <p:nvPr/>
          </p:nvSpPr>
          <p:spPr>
            <a:xfrm>
              <a:off x="91376" y="4613066"/>
              <a:ext cx="5359481" cy="400110"/>
            </a:xfrm>
            <a:prstGeom prst="rect">
              <a:avLst/>
            </a:prstGeom>
          </p:spPr>
          <p:txBody>
            <a:bodyPr wrap="none">
              <a:spAutoFit/>
            </a:bodyPr>
            <a:lstStyle/>
            <a:p>
              <a:pPr marL="265113" indent="-265113">
                <a:spcBef>
                  <a:spcPts val="600"/>
                </a:spcBef>
                <a:buFont typeface="Arial" pitchFamily="34" charset="0"/>
                <a:buChar char="•"/>
              </a:pPr>
              <a:r>
                <a:rPr lang="ja-JP" altLang="en-US" sz="2000" dirty="0">
                  <a:solidFill>
                    <a:prstClr val="black"/>
                  </a:solidFill>
                  <a:cs typeface="Times New Roman" pitchFamily="18" charset="0"/>
                </a:rPr>
                <a:t>ここで、放射能</a:t>
              </a:r>
              <a:r>
                <a:rPr lang="en-US" altLang="ja-JP" sz="2000" dirty="0">
                  <a:solidFill>
                    <a:prstClr val="black"/>
                  </a:solidFill>
                  <a:cs typeface="Times New Roman" pitchFamily="18" charset="0"/>
                </a:rPr>
                <a:t>A = λ</a:t>
              </a:r>
              <a:r>
                <a:rPr lang="ja-JP" altLang="en-US" sz="2000" dirty="0">
                  <a:solidFill>
                    <a:prstClr val="black"/>
                  </a:solidFill>
                  <a:cs typeface="Times New Roman" pitchFamily="18" charset="0"/>
                </a:rPr>
                <a:t>（壊変定数）</a:t>
              </a:r>
              <a:r>
                <a:rPr lang="en-US" altLang="ja-JP" sz="2000" dirty="0">
                  <a:solidFill>
                    <a:prstClr val="black"/>
                  </a:solidFill>
                  <a:cs typeface="Times New Roman" pitchFamily="18" charset="0"/>
                </a:rPr>
                <a:t>N</a:t>
              </a:r>
              <a:r>
                <a:rPr lang="ja-JP" altLang="en-US" sz="2000" dirty="0">
                  <a:solidFill>
                    <a:prstClr val="black"/>
                  </a:solidFill>
                  <a:cs typeface="Times New Roman" pitchFamily="18" charset="0"/>
                </a:rPr>
                <a:t>（個）</a:t>
              </a:r>
              <a:endParaRPr lang="en-US" altLang="ja-JP" sz="2000" dirty="0">
                <a:solidFill>
                  <a:prstClr val="black"/>
                </a:solidFill>
                <a:cs typeface="Times New Roman" pitchFamily="18" charset="0"/>
              </a:endParaRPr>
            </a:p>
          </p:txBody>
        </p:sp>
        <p:sp>
          <p:nvSpPr>
            <p:cNvPr id="110" name="正方形/長方形 109"/>
            <p:cNvSpPr/>
            <p:nvPr/>
          </p:nvSpPr>
          <p:spPr>
            <a:xfrm>
              <a:off x="1441961" y="4973106"/>
              <a:ext cx="4338047" cy="400110"/>
            </a:xfrm>
            <a:prstGeom prst="rect">
              <a:avLst/>
            </a:prstGeom>
          </p:spPr>
          <p:txBody>
            <a:bodyPr wrap="none">
              <a:spAutoFit/>
            </a:bodyPr>
            <a:lstStyle/>
            <a:p>
              <a:pPr marL="265113" indent="-265113">
                <a:spcBef>
                  <a:spcPts val="600"/>
                </a:spcBef>
              </a:pPr>
              <a:r>
                <a:rPr lang="en-US" altLang="ja-JP" sz="2000" dirty="0">
                  <a:solidFill>
                    <a:prstClr val="black"/>
                  </a:solidFill>
                  <a:cs typeface="Times New Roman" pitchFamily="18" charset="0"/>
                </a:rPr>
                <a:t>λ</a:t>
              </a:r>
              <a:r>
                <a:rPr lang="ja-JP" altLang="en-US" sz="2000" dirty="0">
                  <a:solidFill>
                    <a:prstClr val="black"/>
                  </a:solidFill>
                  <a:cs typeface="Times New Roman" pitchFamily="18" charset="0"/>
                </a:rPr>
                <a:t>（壊変定数）</a:t>
              </a:r>
              <a:r>
                <a:rPr lang="en-US" altLang="ja-JP" sz="2000" dirty="0">
                  <a:solidFill>
                    <a:prstClr val="black"/>
                  </a:solidFill>
                  <a:cs typeface="Times New Roman" pitchFamily="18" charset="0"/>
                </a:rPr>
                <a:t>= 0.693/T</a:t>
              </a:r>
              <a:r>
                <a:rPr lang="ja-JP" altLang="en-US" sz="2000" dirty="0">
                  <a:solidFill>
                    <a:prstClr val="black"/>
                  </a:solidFill>
                  <a:cs typeface="Times New Roman" pitchFamily="18" charset="0"/>
                </a:rPr>
                <a:t>（半減期）</a:t>
              </a:r>
              <a:endParaRPr lang="en-US" altLang="ja-JP" sz="2000" dirty="0">
                <a:solidFill>
                  <a:prstClr val="black"/>
                </a:solidFill>
                <a:cs typeface="Times New Roman" pitchFamily="18" charset="0"/>
              </a:endParaRPr>
            </a:p>
          </p:txBody>
        </p:sp>
        <p:sp>
          <p:nvSpPr>
            <p:cNvPr id="111" name="正方形/長方形 110"/>
            <p:cNvSpPr/>
            <p:nvPr/>
          </p:nvSpPr>
          <p:spPr>
            <a:xfrm>
              <a:off x="379408" y="5301208"/>
              <a:ext cx="954107" cy="400110"/>
            </a:xfrm>
            <a:prstGeom prst="rect">
              <a:avLst/>
            </a:prstGeom>
          </p:spPr>
          <p:txBody>
            <a:bodyPr wrap="none">
              <a:spAutoFit/>
            </a:bodyPr>
            <a:lstStyle/>
            <a:p>
              <a:pPr marL="265113" indent="-265113">
                <a:spcBef>
                  <a:spcPts val="600"/>
                </a:spcBef>
              </a:pPr>
              <a:r>
                <a:rPr lang="ja-JP" altLang="en-US" sz="2000" dirty="0">
                  <a:solidFill>
                    <a:prstClr val="black"/>
                  </a:solidFill>
                  <a:cs typeface="Times New Roman" pitchFamily="18" charset="0"/>
                </a:rPr>
                <a:t>より、</a:t>
              </a:r>
              <a:endParaRPr lang="en-US" altLang="ja-JP" sz="2000" dirty="0">
                <a:solidFill>
                  <a:prstClr val="black"/>
                </a:solidFill>
                <a:cs typeface="Times New Roman" pitchFamily="18" charset="0"/>
              </a:endParaRPr>
            </a:p>
          </p:txBody>
        </p:sp>
        <p:grpSp>
          <p:nvGrpSpPr>
            <p:cNvPr id="28" name="グループ化 27"/>
            <p:cNvGrpSpPr/>
            <p:nvPr/>
          </p:nvGrpSpPr>
          <p:grpSpPr>
            <a:xfrm>
              <a:off x="91376" y="5589240"/>
              <a:ext cx="5493284" cy="689302"/>
              <a:chOff x="323528" y="5589240"/>
              <a:chExt cx="5548670" cy="689302"/>
            </a:xfrm>
          </p:grpSpPr>
          <p:sp>
            <p:nvSpPr>
              <p:cNvPr id="114" name="正方形/長方形 113"/>
              <p:cNvSpPr/>
              <p:nvPr/>
            </p:nvSpPr>
            <p:spPr>
              <a:xfrm>
                <a:off x="323528" y="5795972"/>
                <a:ext cx="544364" cy="369332"/>
              </a:xfrm>
              <a:prstGeom prst="rect">
                <a:avLst/>
              </a:prstGeom>
            </p:spPr>
            <p:txBody>
              <a:bodyPr wrap="none">
                <a:spAutoFit/>
              </a:bodyPr>
              <a:lstStyle/>
              <a:p>
                <a:pPr marL="265113" indent="-265113">
                  <a:spcBef>
                    <a:spcPts val="600"/>
                  </a:spcBef>
                </a:pPr>
                <a:r>
                  <a:rPr lang="en-US" altLang="ja-JP" dirty="0">
                    <a:solidFill>
                      <a:prstClr val="black"/>
                    </a:solidFill>
                    <a:cs typeface="Times New Roman" pitchFamily="18" charset="0"/>
                  </a:rPr>
                  <a:t>A =</a:t>
                </a:r>
              </a:p>
            </p:txBody>
          </p:sp>
          <p:sp>
            <p:nvSpPr>
              <p:cNvPr id="115" name="正方形/長方形 114"/>
              <p:cNvSpPr/>
              <p:nvPr/>
            </p:nvSpPr>
            <p:spPr>
              <a:xfrm>
                <a:off x="2038653" y="5589240"/>
                <a:ext cx="814764" cy="369332"/>
              </a:xfrm>
              <a:prstGeom prst="rect">
                <a:avLst/>
              </a:prstGeom>
            </p:spPr>
            <p:txBody>
              <a:bodyPr wrap="none">
                <a:spAutoFit/>
              </a:bodyPr>
              <a:lstStyle/>
              <a:p>
                <a:pPr marL="265113" indent="-265113">
                  <a:spcBef>
                    <a:spcPts val="600"/>
                  </a:spcBef>
                </a:pPr>
                <a:r>
                  <a:rPr lang="en-US" altLang="ja-JP" dirty="0">
                    <a:solidFill>
                      <a:prstClr val="black"/>
                    </a:solidFill>
                    <a:cs typeface="Times New Roman" pitchFamily="18" charset="0"/>
                  </a:rPr>
                  <a:t>0.693</a:t>
                </a:r>
              </a:p>
            </p:txBody>
          </p:sp>
          <p:cxnSp>
            <p:nvCxnSpPr>
              <p:cNvPr id="116" name="直線コネクタ 115"/>
              <p:cNvCxnSpPr/>
              <p:nvPr/>
            </p:nvCxnSpPr>
            <p:spPr>
              <a:xfrm>
                <a:off x="827584" y="5949280"/>
                <a:ext cx="2952328" cy="0"/>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sp>
            <p:nvSpPr>
              <p:cNvPr id="117" name="正方形/長方形 116"/>
              <p:cNvSpPr/>
              <p:nvPr/>
            </p:nvSpPr>
            <p:spPr>
              <a:xfrm>
                <a:off x="755576" y="5909210"/>
                <a:ext cx="3105883" cy="369332"/>
              </a:xfrm>
              <a:prstGeom prst="rect">
                <a:avLst/>
              </a:prstGeom>
            </p:spPr>
            <p:txBody>
              <a:bodyPr wrap="none">
                <a:spAutoFit/>
              </a:bodyPr>
              <a:lstStyle/>
              <a:p>
                <a:pPr marL="265113" indent="-265113">
                  <a:spcBef>
                    <a:spcPts val="600"/>
                  </a:spcBef>
                </a:pPr>
                <a:r>
                  <a:rPr lang="en-US" altLang="ja-JP" dirty="0">
                    <a:solidFill>
                      <a:prstClr val="black"/>
                    </a:solidFill>
                    <a:cs typeface="Times New Roman" pitchFamily="18" charset="0"/>
                  </a:rPr>
                  <a:t>1.277×10</a:t>
                </a:r>
                <a:r>
                  <a:rPr lang="en-US" altLang="ja-JP" baseline="30000" dirty="0">
                    <a:solidFill>
                      <a:prstClr val="black"/>
                    </a:solidFill>
                    <a:cs typeface="Times New Roman" pitchFamily="18" charset="0"/>
                  </a:rPr>
                  <a:t>9</a:t>
                </a:r>
                <a:r>
                  <a:rPr lang="ja-JP" altLang="en-US" dirty="0">
                    <a:solidFill>
                      <a:prstClr val="black"/>
                    </a:solidFill>
                    <a:cs typeface="Times New Roman" pitchFamily="18" charset="0"/>
                  </a:rPr>
                  <a:t>年</a:t>
                </a:r>
                <a:r>
                  <a:rPr lang="en-US" altLang="ja-JP" dirty="0">
                    <a:solidFill>
                      <a:prstClr val="black"/>
                    </a:solidFill>
                    <a:cs typeface="Times New Roman" pitchFamily="18" charset="0"/>
                  </a:rPr>
                  <a:t>×31556952 s</a:t>
                </a:r>
              </a:p>
            </p:txBody>
          </p:sp>
          <p:sp>
            <p:nvSpPr>
              <p:cNvPr id="118" name="正方形/長方形 117"/>
              <p:cNvSpPr/>
              <p:nvPr/>
            </p:nvSpPr>
            <p:spPr>
              <a:xfrm>
                <a:off x="3779912" y="5795972"/>
                <a:ext cx="2092286" cy="369332"/>
              </a:xfrm>
              <a:prstGeom prst="rect">
                <a:avLst/>
              </a:prstGeom>
            </p:spPr>
            <p:txBody>
              <a:bodyPr wrap="none">
                <a:spAutoFit/>
              </a:bodyPr>
              <a:lstStyle/>
              <a:p>
                <a:pPr fontAlgn="base">
                  <a:spcBef>
                    <a:spcPct val="0"/>
                  </a:spcBef>
                  <a:spcAft>
                    <a:spcPct val="0"/>
                  </a:spcAft>
                </a:pPr>
                <a:r>
                  <a:rPr lang="en-US" altLang="ja-JP" dirty="0">
                    <a:solidFill>
                      <a:prstClr val="black"/>
                    </a:solidFill>
                  </a:rPr>
                  <a:t>× 2.525×10</a:t>
                </a:r>
                <a:r>
                  <a:rPr lang="en-US" altLang="ja-JP" baseline="30000" dirty="0">
                    <a:solidFill>
                      <a:prstClr val="black"/>
                    </a:solidFill>
                  </a:rPr>
                  <a:t>20</a:t>
                </a:r>
                <a:r>
                  <a:rPr lang="en-US" altLang="ja-JP" dirty="0">
                    <a:solidFill>
                      <a:prstClr val="black"/>
                    </a:solidFill>
                  </a:rPr>
                  <a:t> </a:t>
                </a:r>
                <a:r>
                  <a:rPr lang="ja-JP" altLang="en-US" dirty="0">
                    <a:solidFill>
                      <a:prstClr val="black"/>
                    </a:solidFill>
                  </a:rPr>
                  <a:t>個</a:t>
                </a:r>
                <a:endParaRPr lang="ja-JP" altLang="en-US" dirty="0">
                  <a:solidFill>
                    <a:prstClr val="black"/>
                  </a:solidFill>
                  <a:latin typeface="Times New Roman" pitchFamily="18" charset="0"/>
                  <a:ea typeface="ＭＳ Ｐゴシック" pitchFamily="50" charset="-128"/>
                </a:endParaRPr>
              </a:p>
            </p:txBody>
          </p:sp>
        </p:grpSp>
        <p:sp>
          <p:nvSpPr>
            <p:cNvPr id="113" name="正方形/長方形 112"/>
            <p:cNvSpPr/>
            <p:nvPr/>
          </p:nvSpPr>
          <p:spPr>
            <a:xfrm>
              <a:off x="200891" y="6300028"/>
              <a:ext cx="1269899" cy="369332"/>
            </a:xfrm>
            <a:prstGeom prst="rect">
              <a:avLst/>
            </a:prstGeom>
          </p:spPr>
          <p:txBody>
            <a:bodyPr wrap="none">
              <a:spAutoFit/>
            </a:bodyPr>
            <a:lstStyle/>
            <a:p>
              <a:pPr fontAlgn="base">
                <a:spcBef>
                  <a:spcPct val="0"/>
                </a:spcBef>
                <a:spcAft>
                  <a:spcPct val="0"/>
                </a:spcAft>
              </a:pPr>
              <a:r>
                <a:rPr lang="en-US" altLang="ja-JP" dirty="0">
                  <a:solidFill>
                    <a:prstClr val="black"/>
                  </a:solidFill>
                </a:rPr>
                <a:t>= </a:t>
              </a:r>
              <a:r>
                <a:rPr lang="en-US" altLang="ja-JP" u="sng" dirty="0">
                  <a:solidFill>
                    <a:prstClr val="black"/>
                  </a:solidFill>
                </a:rPr>
                <a:t>4343 Bq</a:t>
              </a:r>
              <a:endParaRPr lang="ja-JP" altLang="en-US" u="sng" dirty="0">
                <a:solidFill>
                  <a:prstClr val="black"/>
                </a:solidFill>
                <a:latin typeface="Times New Roman" pitchFamily="18" charset="0"/>
                <a:ea typeface="ＭＳ Ｐゴシック" pitchFamily="50" charset="-128"/>
              </a:endParaRPr>
            </a:p>
          </p:txBody>
        </p:sp>
      </p:grpSp>
    </p:spTree>
    <p:extLst>
      <p:ext uri="{BB962C8B-B14F-4D97-AF65-F5344CB8AC3E}">
        <p14:creationId xmlns:p14="http://schemas.microsoft.com/office/powerpoint/2010/main" val="3594950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dissolve">
                                      <p:cBhvr>
                                        <p:cTn id="7" dur="500"/>
                                        <p:tgtEl>
                                          <p:spTgt spid="7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dissolv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up)">
                                      <p:cBhvr>
                                        <p:cTn id="16" dur="500"/>
                                        <p:tgtEl>
                                          <p:spTgt spid="101"/>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dissolv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wipe(up)">
                                      <p:cBhvr>
                                        <p:cTn id="25" dur="500"/>
                                        <p:tgtEl>
                                          <p:spTgt spid="106"/>
                                        </p:tgtEl>
                                      </p:cBhvr>
                                    </p:animEffect>
                                  </p:childTnLst>
                                </p:cTn>
                              </p:par>
                            </p:childTnLst>
                          </p:cTn>
                        </p:par>
                        <p:par>
                          <p:cTn id="26" fill="hold">
                            <p:stCondLst>
                              <p:cond delay="500"/>
                            </p:stCondLst>
                            <p:childTnLst>
                              <p:par>
                                <p:cTn id="27" presetID="9"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dissolv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101" grpId="0" animBg="1"/>
      <p:bldP spid="10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1403648" y="2708920"/>
            <a:ext cx="6373216" cy="1754326"/>
          </a:xfrm>
          <a:prstGeom prst="rect">
            <a:avLst/>
          </a:prstGeom>
          <a:noFill/>
        </p:spPr>
        <p:txBody>
          <a:bodyPr wrap="square" rtlCol="0">
            <a:spAutoFit/>
          </a:bodyPr>
          <a:lstStyle/>
          <a:p>
            <a:r>
              <a:rPr lang="ja-JP" altLang="en-US" sz="3600" b="1" dirty="0">
                <a:solidFill>
                  <a:srgbClr val="000000"/>
                </a:solidFill>
                <a:latin typeface="HG丸ｺﾞｼｯｸM-PRO" panose="020F0600000000000000" pitchFamily="50" charset="-128"/>
                <a:ea typeface="HG丸ｺﾞｼｯｸM-PRO" panose="020F0600000000000000" pitchFamily="50" charset="-128"/>
              </a:rPr>
              <a:t>いろいろ線量が出てきますが、人に説明するための物差しはないのでしょうか？ </a:t>
            </a:r>
          </a:p>
        </p:txBody>
      </p:sp>
    </p:spTree>
    <p:extLst>
      <p:ext uri="{BB962C8B-B14F-4D97-AF65-F5344CB8AC3E}">
        <p14:creationId xmlns:p14="http://schemas.microsoft.com/office/powerpoint/2010/main" val="293312239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 xmlns:a16="http://schemas.microsoft.com/office/drawing/2014/main" id="{08C4B616-6004-48A7-A1BC-E695AC12485F}"/>
              </a:ext>
            </a:extLst>
          </p:cNvPr>
          <p:cNvSpPr>
            <a:spLocks noGrp="1"/>
          </p:cNvSpPr>
          <p:nvPr>
            <p:ph type="title"/>
          </p:nvPr>
        </p:nvSpPr>
        <p:spPr>
          <a:xfrm>
            <a:off x="619890" y="15147"/>
            <a:ext cx="7886700" cy="655600"/>
          </a:xfrm>
        </p:spPr>
        <p:txBody>
          <a:bodyPr>
            <a:normAutofit fontScale="90000"/>
          </a:bodyPr>
          <a:lstStyle/>
          <a:p>
            <a:pPr algn="ctr"/>
            <a:r>
              <a:rPr kumimoji="1" lang="ja-JP" altLang="en-US" sz="3200" b="1" dirty="0"/>
              <a:t>線量の物差し</a:t>
            </a:r>
            <a:r>
              <a:rPr lang="ja-JP" altLang="en-US" sz="3200" dirty="0"/>
              <a:t>：</a:t>
            </a:r>
            <a:r>
              <a:rPr lang="en-US" altLang="ja-JP" sz="3200" dirty="0"/>
              <a:t>1 Sv</a:t>
            </a:r>
            <a:r>
              <a:rPr lang="ja-JP" altLang="en-US" sz="3200" dirty="0"/>
              <a:t>を</a:t>
            </a:r>
            <a:r>
              <a:rPr lang="en-US" altLang="ja-JP" sz="3200" dirty="0"/>
              <a:t>10 m</a:t>
            </a:r>
            <a:r>
              <a:rPr lang="ja-JP" altLang="en-US" sz="3200" dirty="0"/>
              <a:t>とすると・・・</a:t>
            </a:r>
            <a:endParaRPr kumimoji="1" lang="ja-JP" altLang="en-US" sz="3200" b="1" dirty="0"/>
          </a:p>
        </p:txBody>
      </p:sp>
      <p:sp>
        <p:nvSpPr>
          <p:cNvPr id="6" name="フローチャート: 組合せ 5">
            <a:extLst>
              <a:ext uri="{FF2B5EF4-FFF2-40B4-BE49-F238E27FC236}">
                <a16:creationId xmlns="" xmlns:a16="http://schemas.microsoft.com/office/drawing/2014/main" id="{22CE3612-681C-4251-B3B7-78EBADFCE771}"/>
              </a:ext>
            </a:extLst>
          </p:cNvPr>
          <p:cNvSpPr/>
          <p:nvPr/>
        </p:nvSpPr>
        <p:spPr>
          <a:xfrm>
            <a:off x="139552" y="735170"/>
            <a:ext cx="978196" cy="5920811"/>
          </a:xfrm>
          <a:prstGeom prst="flowChartMerge">
            <a:avLst/>
          </a:prstGeom>
          <a:gradFill flip="none" rotWithShape="1">
            <a:gsLst>
              <a:gs pos="0">
                <a:srgbClr val="FF0000"/>
              </a:gs>
              <a:gs pos="50000">
                <a:srgbClr val="FFFF00"/>
              </a:gs>
              <a:gs pos="100000">
                <a:srgbClr val="0070C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grpSp>
        <p:nvGrpSpPr>
          <p:cNvPr id="2" name="グループ化 1">
            <a:extLst>
              <a:ext uri="{FF2B5EF4-FFF2-40B4-BE49-F238E27FC236}">
                <a16:creationId xmlns="" xmlns:a16="http://schemas.microsoft.com/office/drawing/2014/main" id="{5E1DB4EB-5750-4E2D-87EF-E7C92C099123}"/>
              </a:ext>
            </a:extLst>
          </p:cNvPr>
          <p:cNvGrpSpPr/>
          <p:nvPr/>
        </p:nvGrpSpPr>
        <p:grpSpPr>
          <a:xfrm>
            <a:off x="1263796" y="572838"/>
            <a:ext cx="3891975" cy="1039205"/>
            <a:chOff x="1263796" y="572838"/>
            <a:chExt cx="3891975" cy="1039205"/>
          </a:xfrm>
        </p:grpSpPr>
        <p:sp>
          <p:nvSpPr>
            <p:cNvPr id="7" name="正方形/長方形 6">
              <a:extLst>
                <a:ext uri="{FF2B5EF4-FFF2-40B4-BE49-F238E27FC236}">
                  <a16:creationId xmlns="" xmlns:a16="http://schemas.microsoft.com/office/drawing/2014/main" id="{E02E41D7-F714-4E84-A676-29F6C2BD45B4}"/>
                </a:ext>
              </a:extLst>
            </p:cNvPr>
            <p:cNvSpPr/>
            <p:nvPr/>
          </p:nvSpPr>
          <p:spPr>
            <a:xfrm>
              <a:off x="1278853" y="572838"/>
              <a:ext cx="1013419" cy="400110"/>
            </a:xfrm>
            <a:prstGeom prst="rect">
              <a:avLst/>
            </a:prstGeom>
          </p:spPr>
          <p:txBody>
            <a:bodyPr wrap="none">
              <a:spAutoFit/>
            </a:bodyPr>
            <a:lstStyle/>
            <a:p>
              <a:pPr defTabSz="457200"/>
              <a:r>
                <a:rPr kumimoji="0" lang="en-US" altLang="ja-JP" sz="2000" b="1" dirty="0">
                  <a:solidFill>
                    <a:prstClr val="black"/>
                  </a:solidFill>
                </a:rPr>
                <a:t>1 Sv</a:t>
              </a:r>
              <a:r>
                <a:rPr kumimoji="0" lang="ja-JP" altLang="en-US" sz="2000" b="1" dirty="0">
                  <a:solidFill>
                    <a:prstClr val="black"/>
                  </a:solidFill>
                </a:rPr>
                <a:t>：</a:t>
              </a:r>
            </a:p>
          </p:txBody>
        </p:sp>
        <p:sp>
          <p:nvSpPr>
            <p:cNvPr id="8" name="正方形/長方形 7">
              <a:extLst>
                <a:ext uri="{FF2B5EF4-FFF2-40B4-BE49-F238E27FC236}">
                  <a16:creationId xmlns="" xmlns:a16="http://schemas.microsoft.com/office/drawing/2014/main" id="{997C5EAA-0FC0-4E30-951A-51B397013104}"/>
                </a:ext>
              </a:extLst>
            </p:cNvPr>
            <p:cNvSpPr/>
            <p:nvPr/>
          </p:nvSpPr>
          <p:spPr>
            <a:xfrm>
              <a:off x="1274289" y="984744"/>
              <a:ext cx="2441694" cy="523220"/>
            </a:xfrm>
            <a:prstGeom prst="rect">
              <a:avLst/>
            </a:prstGeom>
          </p:spPr>
          <p:txBody>
            <a:bodyPr wrap="none">
              <a:spAutoFit/>
            </a:bodyPr>
            <a:lstStyle/>
            <a:p>
              <a:pPr defTabSz="457200"/>
              <a:r>
                <a:rPr kumimoji="0" lang="ja-JP" altLang="en-US" sz="1600" dirty="0">
                  <a:solidFill>
                    <a:prstClr val="black"/>
                  </a:solidFill>
                </a:rPr>
                <a:t>心臓カテーテル皮膚線量</a:t>
              </a:r>
              <a:endParaRPr kumimoji="0" lang="en-US" altLang="ja-JP" sz="1600" dirty="0">
                <a:solidFill>
                  <a:prstClr val="black"/>
                </a:solidFill>
              </a:endParaRPr>
            </a:p>
            <a:p>
              <a:pPr defTabSz="457200"/>
              <a:r>
                <a:rPr kumimoji="0" lang="ja-JP" altLang="en-US" sz="1200" dirty="0">
                  <a:solidFill>
                    <a:prstClr val="black"/>
                  </a:solidFill>
                </a:rPr>
                <a:t>（数百</a:t>
              </a:r>
              <a:r>
                <a:rPr kumimoji="0" lang="en-US" altLang="ja-JP" sz="1200" dirty="0">
                  <a:solidFill>
                    <a:prstClr val="black"/>
                  </a:solidFill>
                </a:rPr>
                <a:t>mSv</a:t>
              </a:r>
              <a:r>
                <a:rPr kumimoji="0" lang="ja-JP" altLang="en-US" sz="1200" dirty="0">
                  <a:solidFill>
                    <a:prstClr val="black"/>
                  </a:solidFill>
                </a:rPr>
                <a:t>～数</a:t>
              </a:r>
              <a:r>
                <a:rPr kumimoji="0" lang="en-US" altLang="ja-JP" sz="1200" dirty="0">
                  <a:solidFill>
                    <a:prstClr val="black"/>
                  </a:solidFill>
                </a:rPr>
                <a:t>Sv</a:t>
              </a:r>
              <a:r>
                <a:rPr kumimoji="0" lang="ja-JP" altLang="en-US" sz="1200" dirty="0">
                  <a:solidFill>
                    <a:prstClr val="black"/>
                  </a:solidFill>
                </a:rPr>
                <a:t>）</a:t>
              </a:r>
              <a:endParaRPr kumimoji="0" lang="ja-JP" altLang="en-US" sz="1600" dirty="0">
                <a:solidFill>
                  <a:prstClr val="black"/>
                </a:solidFill>
              </a:endParaRPr>
            </a:p>
          </p:txBody>
        </p:sp>
        <p:pic>
          <p:nvPicPr>
            <p:cNvPr id="26" name="図 25">
              <a:extLst>
                <a:ext uri="{FF2B5EF4-FFF2-40B4-BE49-F238E27FC236}">
                  <a16:creationId xmlns="" xmlns:a16="http://schemas.microsoft.com/office/drawing/2014/main" id="{42D33957-51ED-42ED-BD01-C8B34355C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6335" y="608587"/>
              <a:ext cx="1449436" cy="1003456"/>
            </a:xfrm>
            <a:prstGeom prst="rect">
              <a:avLst/>
            </a:prstGeom>
          </p:spPr>
        </p:pic>
        <p:sp>
          <p:nvSpPr>
            <p:cNvPr id="37" name="吹き出し: 四角形 36">
              <a:extLst>
                <a:ext uri="{FF2B5EF4-FFF2-40B4-BE49-F238E27FC236}">
                  <a16:creationId xmlns="" xmlns:a16="http://schemas.microsoft.com/office/drawing/2014/main" id="{DBEF3002-AE7A-46CA-B379-1DB2CA587B55}"/>
                </a:ext>
              </a:extLst>
            </p:cNvPr>
            <p:cNvSpPr/>
            <p:nvPr/>
          </p:nvSpPr>
          <p:spPr>
            <a:xfrm>
              <a:off x="1263796" y="606680"/>
              <a:ext cx="3891975" cy="1005363"/>
            </a:xfrm>
            <a:prstGeom prst="wedgeRectCallout">
              <a:avLst>
                <a:gd name="adj1" fmla="val -57457"/>
                <a:gd name="adj2" fmla="val -25612"/>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endParaRPr lang="ja-JP" altLang="en-US">
                <a:solidFill>
                  <a:prstClr val="black"/>
                </a:solidFill>
              </a:endParaRPr>
            </a:p>
          </p:txBody>
        </p:sp>
      </p:grpSp>
      <p:grpSp>
        <p:nvGrpSpPr>
          <p:cNvPr id="5" name="グループ化 4">
            <a:extLst>
              <a:ext uri="{FF2B5EF4-FFF2-40B4-BE49-F238E27FC236}">
                <a16:creationId xmlns="" xmlns:a16="http://schemas.microsoft.com/office/drawing/2014/main" id="{663E9559-6FB2-4003-9852-43577B6BAA16}"/>
              </a:ext>
            </a:extLst>
          </p:cNvPr>
          <p:cNvGrpSpPr/>
          <p:nvPr/>
        </p:nvGrpSpPr>
        <p:grpSpPr>
          <a:xfrm>
            <a:off x="1263796" y="1664681"/>
            <a:ext cx="3891975" cy="949364"/>
            <a:chOff x="1263796" y="1664681"/>
            <a:chExt cx="3891975" cy="949364"/>
          </a:xfrm>
        </p:grpSpPr>
        <p:sp>
          <p:nvSpPr>
            <p:cNvPr id="10" name="正方形/長方形 9">
              <a:extLst>
                <a:ext uri="{FF2B5EF4-FFF2-40B4-BE49-F238E27FC236}">
                  <a16:creationId xmlns="" xmlns:a16="http://schemas.microsoft.com/office/drawing/2014/main" id="{0E35EF68-6941-4355-99FA-6F3E11CF6046}"/>
                </a:ext>
              </a:extLst>
            </p:cNvPr>
            <p:cNvSpPr/>
            <p:nvPr/>
          </p:nvSpPr>
          <p:spPr>
            <a:xfrm>
              <a:off x="1278853" y="1672591"/>
              <a:ext cx="1526380" cy="400110"/>
            </a:xfrm>
            <a:prstGeom prst="rect">
              <a:avLst/>
            </a:prstGeom>
          </p:spPr>
          <p:txBody>
            <a:bodyPr wrap="none">
              <a:spAutoFit/>
            </a:bodyPr>
            <a:lstStyle/>
            <a:p>
              <a:pPr defTabSz="457200"/>
              <a:r>
                <a:rPr kumimoji="0" lang="en-US" altLang="ja-JP" sz="2000" b="1" dirty="0">
                  <a:solidFill>
                    <a:prstClr val="black"/>
                  </a:solidFill>
                </a:rPr>
                <a:t>100 mSv</a:t>
              </a:r>
              <a:r>
                <a:rPr kumimoji="0" lang="ja-JP" altLang="en-US" sz="2000" b="1" dirty="0">
                  <a:solidFill>
                    <a:prstClr val="black"/>
                  </a:solidFill>
                </a:rPr>
                <a:t>：</a:t>
              </a:r>
            </a:p>
          </p:txBody>
        </p:sp>
        <p:sp>
          <p:nvSpPr>
            <p:cNvPr id="11" name="正方形/長方形 10">
              <a:extLst>
                <a:ext uri="{FF2B5EF4-FFF2-40B4-BE49-F238E27FC236}">
                  <a16:creationId xmlns="" xmlns:a16="http://schemas.microsoft.com/office/drawing/2014/main" id="{45D2E1B8-EAB3-45F9-84D5-D4104F640C6A}"/>
                </a:ext>
              </a:extLst>
            </p:cNvPr>
            <p:cNvSpPr/>
            <p:nvPr/>
          </p:nvSpPr>
          <p:spPr>
            <a:xfrm>
              <a:off x="1575339" y="2029270"/>
              <a:ext cx="3402562" cy="584775"/>
            </a:xfrm>
            <a:prstGeom prst="rect">
              <a:avLst/>
            </a:prstGeom>
          </p:spPr>
          <p:txBody>
            <a:bodyPr wrap="square">
              <a:spAutoFit/>
            </a:bodyPr>
            <a:lstStyle/>
            <a:p>
              <a:pPr defTabSz="457200"/>
              <a:r>
                <a:rPr kumimoji="0" lang="ja-JP" altLang="en-US" sz="1600" dirty="0">
                  <a:solidFill>
                    <a:prstClr val="black"/>
                  </a:solidFill>
                </a:rPr>
                <a:t>生涯のがんによる死亡のリスクが </a:t>
              </a:r>
              <a:r>
                <a:rPr kumimoji="0" lang="en-US" altLang="ja-JP" sz="1600" dirty="0">
                  <a:solidFill>
                    <a:prstClr val="black"/>
                  </a:solidFill>
                </a:rPr>
                <a:t>0.5%</a:t>
              </a:r>
              <a:r>
                <a:rPr kumimoji="0" lang="ja-JP" altLang="en-US" sz="1600" dirty="0">
                  <a:solidFill>
                    <a:prstClr val="black"/>
                  </a:solidFill>
                </a:rPr>
                <a:t>上乗せ</a:t>
              </a:r>
              <a:r>
                <a:rPr kumimoji="0" lang="ja-JP" altLang="en-US" sz="1200" dirty="0">
                  <a:solidFill>
                    <a:prstClr val="black"/>
                  </a:solidFill>
                </a:rPr>
                <a:t>（</a:t>
              </a:r>
              <a:r>
                <a:rPr kumimoji="0" lang="en-US" altLang="ja-JP" sz="1200" dirty="0">
                  <a:solidFill>
                    <a:prstClr val="black"/>
                  </a:solidFill>
                </a:rPr>
                <a:t>100 mSv</a:t>
              </a:r>
              <a:r>
                <a:rPr kumimoji="0" lang="ja-JP" altLang="en-US" sz="1200" dirty="0">
                  <a:solidFill>
                    <a:prstClr val="black"/>
                  </a:solidFill>
                </a:rPr>
                <a:t>）</a:t>
              </a:r>
              <a:endParaRPr kumimoji="0" lang="ja-JP" altLang="en-US" sz="1600" dirty="0">
                <a:solidFill>
                  <a:prstClr val="black"/>
                </a:solidFill>
              </a:endParaRPr>
            </a:p>
          </p:txBody>
        </p:sp>
        <p:sp>
          <p:nvSpPr>
            <p:cNvPr id="38" name="吹き出し: 四角形 37">
              <a:extLst>
                <a:ext uri="{FF2B5EF4-FFF2-40B4-BE49-F238E27FC236}">
                  <a16:creationId xmlns="" xmlns:a16="http://schemas.microsoft.com/office/drawing/2014/main" id="{400A0751-BD8F-495C-9B5C-9C5A765AEA41}"/>
                </a:ext>
              </a:extLst>
            </p:cNvPr>
            <p:cNvSpPr/>
            <p:nvPr/>
          </p:nvSpPr>
          <p:spPr>
            <a:xfrm>
              <a:off x="1263796" y="1664681"/>
              <a:ext cx="3891975" cy="925907"/>
            </a:xfrm>
            <a:prstGeom prst="wedgeRectCallout">
              <a:avLst>
                <a:gd name="adj1" fmla="val -57457"/>
                <a:gd name="adj2" fmla="val -25612"/>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endParaRPr lang="ja-JP" altLang="en-US">
                <a:solidFill>
                  <a:prstClr val="black"/>
                </a:solidFill>
              </a:endParaRPr>
            </a:p>
          </p:txBody>
        </p:sp>
      </p:grpSp>
      <p:grpSp>
        <p:nvGrpSpPr>
          <p:cNvPr id="27" name="グループ化 26">
            <a:extLst>
              <a:ext uri="{FF2B5EF4-FFF2-40B4-BE49-F238E27FC236}">
                <a16:creationId xmlns="" xmlns:a16="http://schemas.microsoft.com/office/drawing/2014/main" id="{D9B7586B-BAE2-4DE1-B17E-87FFBCE9AACD}"/>
              </a:ext>
            </a:extLst>
          </p:cNvPr>
          <p:cNvGrpSpPr/>
          <p:nvPr/>
        </p:nvGrpSpPr>
        <p:grpSpPr>
          <a:xfrm>
            <a:off x="1255236" y="2624897"/>
            <a:ext cx="3900535" cy="1031384"/>
            <a:chOff x="1255236" y="2624897"/>
            <a:chExt cx="3900535" cy="1031384"/>
          </a:xfrm>
        </p:grpSpPr>
        <p:pic>
          <p:nvPicPr>
            <p:cNvPr id="67" name="図 66">
              <a:extLst>
                <a:ext uri="{FF2B5EF4-FFF2-40B4-BE49-F238E27FC236}">
                  <a16:creationId xmlns="" xmlns:a16="http://schemas.microsoft.com/office/drawing/2014/main" id="{B6233866-5FBF-492C-AF5D-CD1C70348A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7227" y="2724537"/>
              <a:ext cx="1242325" cy="931744"/>
            </a:xfrm>
            <a:prstGeom prst="rect">
              <a:avLst/>
            </a:prstGeom>
          </p:spPr>
        </p:pic>
        <p:sp>
          <p:nvSpPr>
            <p:cNvPr id="13" name="正方形/長方形 12">
              <a:extLst>
                <a:ext uri="{FF2B5EF4-FFF2-40B4-BE49-F238E27FC236}">
                  <a16:creationId xmlns="" xmlns:a16="http://schemas.microsoft.com/office/drawing/2014/main" id="{E1EC8532-1395-4BC5-AE08-14E3211DB7CB}"/>
                </a:ext>
              </a:extLst>
            </p:cNvPr>
            <p:cNvSpPr/>
            <p:nvPr/>
          </p:nvSpPr>
          <p:spPr>
            <a:xfrm>
              <a:off x="1255236" y="2624897"/>
              <a:ext cx="1369286" cy="400110"/>
            </a:xfrm>
            <a:prstGeom prst="rect">
              <a:avLst/>
            </a:prstGeom>
          </p:spPr>
          <p:txBody>
            <a:bodyPr wrap="none">
              <a:spAutoFit/>
            </a:bodyPr>
            <a:lstStyle/>
            <a:p>
              <a:pPr defTabSz="457200"/>
              <a:r>
                <a:rPr kumimoji="0" lang="en-US" altLang="ja-JP" sz="2000" b="1" dirty="0">
                  <a:solidFill>
                    <a:prstClr val="black"/>
                  </a:solidFill>
                </a:rPr>
                <a:t>10 mSv</a:t>
              </a:r>
              <a:r>
                <a:rPr kumimoji="0" lang="ja-JP" altLang="en-US" sz="2000" b="1" dirty="0">
                  <a:solidFill>
                    <a:prstClr val="black"/>
                  </a:solidFill>
                </a:rPr>
                <a:t>：</a:t>
              </a:r>
            </a:p>
          </p:txBody>
        </p:sp>
        <p:sp>
          <p:nvSpPr>
            <p:cNvPr id="14" name="正方形/長方形 13">
              <a:extLst>
                <a:ext uri="{FF2B5EF4-FFF2-40B4-BE49-F238E27FC236}">
                  <a16:creationId xmlns="" xmlns:a16="http://schemas.microsoft.com/office/drawing/2014/main" id="{50650346-A41A-4BAF-B2D9-C1F710F463CC}"/>
                </a:ext>
              </a:extLst>
            </p:cNvPr>
            <p:cNvSpPr/>
            <p:nvPr/>
          </p:nvSpPr>
          <p:spPr>
            <a:xfrm>
              <a:off x="1567634" y="3031078"/>
              <a:ext cx="1716065" cy="553998"/>
            </a:xfrm>
            <a:prstGeom prst="rect">
              <a:avLst/>
            </a:prstGeom>
          </p:spPr>
          <p:txBody>
            <a:bodyPr wrap="square">
              <a:spAutoFit/>
            </a:bodyPr>
            <a:lstStyle/>
            <a:p>
              <a:pPr defTabSz="457200"/>
              <a:r>
                <a:rPr kumimoji="0" lang="en-US" altLang="ja-JP" dirty="0">
                  <a:solidFill>
                    <a:prstClr val="black"/>
                  </a:solidFill>
                </a:rPr>
                <a:t>CT</a:t>
              </a:r>
              <a:r>
                <a:rPr kumimoji="0" lang="ja-JP" altLang="en-US" dirty="0">
                  <a:solidFill>
                    <a:prstClr val="black"/>
                  </a:solidFill>
                </a:rPr>
                <a:t>検査</a:t>
              </a:r>
              <a:endParaRPr kumimoji="0" lang="en-US" altLang="ja-JP" dirty="0">
                <a:solidFill>
                  <a:prstClr val="black"/>
                </a:solidFill>
              </a:endParaRPr>
            </a:p>
            <a:p>
              <a:pPr defTabSz="457200"/>
              <a:r>
                <a:rPr kumimoji="0" lang="ja-JP" altLang="en-US" sz="1200" dirty="0">
                  <a:solidFill>
                    <a:prstClr val="black"/>
                  </a:solidFill>
                </a:rPr>
                <a:t>（数</a:t>
              </a:r>
              <a:r>
                <a:rPr kumimoji="0" lang="en-US" altLang="ja-JP" sz="1200" dirty="0">
                  <a:solidFill>
                    <a:prstClr val="black"/>
                  </a:solidFill>
                </a:rPr>
                <a:t>mSv</a:t>
              </a:r>
              <a:r>
                <a:rPr kumimoji="0" lang="ja-JP" altLang="en-US" sz="1200" dirty="0">
                  <a:solidFill>
                    <a:prstClr val="black"/>
                  </a:solidFill>
                </a:rPr>
                <a:t>～数十</a:t>
              </a:r>
              <a:r>
                <a:rPr kumimoji="0" lang="en-US" altLang="ja-JP" sz="1200" dirty="0">
                  <a:solidFill>
                    <a:prstClr val="black"/>
                  </a:solidFill>
                </a:rPr>
                <a:t>mSv</a:t>
              </a:r>
              <a:r>
                <a:rPr kumimoji="0" lang="ja-JP" altLang="en-US" sz="1200" dirty="0">
                  <a:solidFill>
                    <a:prstClr val="black"/>
                  </a:solidFill>
                </a:rPr>
                <a:t>）</a:t>
              </a:r>
              <a:endParaRPr kumimoji="0" lang="ja-JP" altLang="en-US" sz="1600" dirty="0">
                <a:solidFill>
                  <a:prstClr val="black"/>
                </a:solidFill>
              </a:endParaRPr>
            </a:p>
          </p:txBody>
        </p:sp>
        <p:sp>
          <p:nvSpPr>
            <p:cNvPr id="39" name="吹き出し: 四角形 38">
              <a:extLst>
                <a:ext uri="{FF2B5EF4-FFF2-40B4-BE49-F238E27FC236}">
                  <a16:creationId xmlns="" xmlns:a16="http://schemas.microsoft.com/office/drawing/2014/main" id="{58EE26B1-A330-4E87-8160-C3901FF8D458}"/>
                </a:ext>
              </a:extLst>
            </p:cNvPr>
            <p:cNvSpPr/>
            <p:nvPr/>
          </p:nvSpPr>
          <p:spPr>
            <a:xfrm>
              <a:off x="1263796" y="2660557"/>
              <a:ext cx="3891975" cy="940604"/>
            </a:xfrm>
            <a:prstGeom prst="wedgeRectCallout">
              <a:avLst>
                <a:gd name="adj1" fmla="val -61142"/>
                <a:gd name="adj2" fmla="val -28937"/>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endParaRPr lang="ja-JP" altLang="en-US">
                <a:solidFill>
                  <a:prstClr val="black"/>
                </a:solidFill>
              </a:endParaRPr>
            </a:p>
          </p:txBody>
        </p:sp>
      </p:grpSp>
      <p:grpSp>
        <p:nvGrpSpPr>
          <p:cNvPr id="31" name="グループ化 30">
            <a:extLst>
              <a:ext uri="{FF2B5EF4-FFF2-40B4-BE49-F238E27FC236}">
                <a16:creationId xmlns="" xmlns:a16="http://schemas.microsoft.com/office/drawing/2014/main" id="{3E5FD7AB-385B-4D31-A05D-BE9F87E0B614}"/>
              </a:ext>
            </a:extLst>
          </p:cNvPr>
          <p:cNvGrpSpPr/>
          <p:nvPr/>
        </p:nvGrpSpPr>
        <p:grpSpPr>
          <a:xfrm>
            <a:off x="1258169" y="3658125"/>
            <a:ext cx="3891975" cy="898328"/>
            <a:chOff x="1258169" y="3658125"/>
            <a:chExt cx="3891975" cy="898328"/>
          </a:xfrm>
        </p:grpSpPr>
        <p:sp>
          <p:nvSpPr>
            <p:cNvPr id="16" name="正方形/長方形 15">
              <a:extLst>
                <a:ext uri="{FF2B5EF4-FFF2-40B4-BE49-F238E27FC236}">
                  <a16:creationId xmlns="" xmlns:a16="http://schemas.microsoft.com/office/drawing/2014/main" id="{34AE799E-341E-427A-9359-D09BBBB97404}"/>
                </a:ext>
              </a:extLst>
            </p:cNvPr>
            <p:cNvSpPr/>
            <p:nvPr/>
          </p:nvSpPr>
          <p:spPr>
            <a:xfrm>
              <a:off x="1334227" y="3669377"/>
              <a:ext cx="1212191" cy="400110"/>
            </a:xfrm>
            <a:prstGeom prst="rect">
              <a:avLst/>
            </a:prstGeom>
          </p:spPr>
          <p:txBody>
            <a:bodyPr wrap="none">
              <a:spAutoFit/>
            </a:bodyPr>
            <a:lstStyle/>
            <a:p>
              <a:pPr defTabSz="457200"/>
              <a:r>
                <a:rPr kumimoji="0" lang="en-US" altLang="ja-JP" sz="2000" b="1" dirty="0">
                  <a:solidFill>
                    <a:prstClr val="black"/>
                  </a:solidFill>
                </a:rPr>
                <a:t>1 mSv</a:t>
              </a:r>
              <a:r>
                <a:rPr kumimoji="0" lang="ja-JP" altLang="en-US" sz="2000" b="1" dirty="0">
                  <a:solidFill>
                    <a:prstClr val="black"/>
                  </a:solidFill>
                </a:rPr>
                <a:t>：</a:t>
              </a:r>
            </a:p>
          </p:txBody>
        </p:sp>
        <p:sp>
          <p:nvSpPr>
            <p:cNvPr id="17" name="正方形/長方形 16">
              <a:extLst>
                <a:ext uri="{FF2B5EF4-FFF2-40B4-BE49-F238E27FC236}">
                  <a16:creationId xmlns="" xmlns:a16="http://schemas.microsoft.com/office/drawing/2014/main" id="{1F7ACFE9-E9E5-49A2-9479-A3FD2AC99054}"/>
                </a:ext>
              </a:extLst>
            </p:cNvPr>
            <p:cNvSpPr/>
            <p:nvPr/>
          </p:nvSpPr>
          <p:spPr>
            <a:xfrm>
              <a:off x="1507449" y="3971678"/>
              <a:ext cx="3639761" cy="584775"/>
            </a:xfrm>
            <a:prstGeom prst="rect">
              <a:avLst/>
            </a:prstGeom>
          </p:spPr>
          <p:txBody>
            <a:bodyPr wrap="square">
              <a:spAutoFit/>
            </a:bodyPr>
            <a:lstStyle/>
            <a:p>
              <a:pPr defTabSz="457200"/>
              <a:r>
                <a:rPr kumimoji="0" lang="ja-JP" altLang="en-US" sz="1600" dirty="0">
                  <a:solidFill>
                    <a:prstClr val="black"/>
                  </a:solidFill>
                </a:rPr>
                <a:t>・一般公衆の年間線量限度</a:t>
              </a:r>
              <a:r>
                <a:rPr kumimoji="0" lang="ja-JP" altLang="en-US" sz="1200" dirty="0">
                  <a:solidFill>
                    <a:prstClr val="black"/>
                  </a:solidFill>
                </a:rPr>
                <a:t>（</a:t>
              </a:r>
              <a:r>
                <a:rPr kumimoji="0" lang="en-US" altLang="ja-JP" sz="1200" dirty="0">
                  <a:solidFill>
                    <a:prstClr val="black"/>
                  </a:solidFill>
                </a:rPr>
                <a:t>1 mSv</a:t>
              </a:r>
              <a:r>
                <a:rPr kumimoji="0" lang="ja-JP" altLang="en-US" sz="1200" dirty="0">
                  <a:solidFill>
                    <a:prstClr val="black"/>
                  </a:solidFill>
                </a:rPr>
                <a:t>）</a:t>
              </a:r>
              <a:endParaRPr kumimoji="0" lang="en-US" altLang="ja-JP" sz="1600" dirty="0">
                <a:solidFill>
                  <a:prstClr val="black"/>
                </a:solidFill>
              </a:endParaRPr>
            </a:p>
            <a:p>
              <a:pPr defTabSz="457200"/>
              <a:r>
                <a:rPr kumimoji="0" lang="ja-JP" altLang="en-US" sz="1600" dirty="0">
                  <a:solidFill>
                    <a:prstClr val="black"/>
                  </a:solidFill>
                </a:rPr>
                <a:t>・</a:t>
              </a:r>
              <a:r>
                <a:rPr kumimoji="0" lang="en-US" altLang="ja-JP" sz="1600" dirty="0">
                  <a:solidFill>
                    <a:prstClr val="black"/>
                  </a:solidFill>
                </a:rPr>
                <a:t>PET</a:t>
              </a:r>
              <a:r>
                <a:rPr kumimoji="0" lang="ja-JP" altLang="en-US" sz="1600" dirty="0">
                  <a:solidFill>
                    <a:prstClr val="black"/>
                  </a:solidFill>
                </a:rPr>
                <a:t>検査</a:t>
              </a:r>
              <a:r>
                <a:rPr kumimoji="0" lang="ja-JP" altLang="en-US" sz="1200" dirty="0">
                  <a:solidFill>
                    <a:prstClr val="black"/>
                  </a:solidFill>
                </a:rPr>
                <a:t>（数</a:t>
              </a:r>
              <a:r>
                <a:rPr kumimoji="0" lang="en-US" altLang="ja-JP" sz="1200" dirty="0">
                  <a:solidFill>
                    <a:prstClr val="black"/>
                  </a:solidFill>
                </a:rPr>
                <a:t>mSv</a:t>
              </a:r>
              <a:r>
                <a:rPr kumimoji="0" lang="ja-JP" altLang="en-US" sz="1200" dirty="0">
                  <a:solidFill>
                    <a:prstClr val="black"/>
                  </a:solidFill>
                </a:rPr>
                <a:t>～</a:t>
              </a:r>
              <a:r>
                <a:rPr kumimoji="0" lang="en-US" altLang="ja-JP" sz="1200" dirty="0">
                  <a:solidFill>
                    <a:prstClr val="black"/>
                  </a:solidFill>
                </a:rPr>
                <a:t>10</a:t>
              </a:r>
              <a:r>
                <a:rPr kumimoji="0" lang="ja-JP" altLang="en-US" sz="1200" dirty="0">
                  <a:solidFill>
                    <a:prstClr val="black"/>
                  </a:solidFill>
                </a:rPr>
                <a:t> </a:t>
              </a:r>
              <a:r>
                <a:rPr kumimoji="0" lang="en-US" altLang="ja-JP" sz="1200" dirty="0">
                  <a:solidFill>
                    <a:prstClr val="black"/>
                  </a:solidFill>
                </a:rPr>
                <a:t>mSv</a:t>
              </a:r>
              <a:r>
                <a:rPr kumimoji="0" lang="ja-JP" altLang="en-US" sz="1200" dirty="0">
                  <a:solidFill>
                    <a:prstClr val="black"/>
                  </a:solidFill>
                </a:rPr>
                <a:t>）</a:t>
              </a:r>
              <a:endParaRPr kumimoji="0" lang="ja-JP" altLang="en-US" sz="1600" dirty="0">
                <a:solidFill>
                  <a:prstClr val="black"/>
                </a:solidFill>
              </a:endParaRPr>
            </a:p>
          </p:txBody>
        </p:sp>
        <p:sp>
          <p:nvSpPr>
            <p:cNvPr id="40" name="吹き出し: 四角形 39">
              <a:extLst>
                <a:ext uri="{FF2B5EF4-FFF2-40B4-BE49-F238E27FC236}">
                  <a16:creationId xmlns="" xmlns:a16="http://schemas.microsoft.com/office/drawing/2014/main" id="{76D8E89C-1BE8-461D-BC36-47D631D6E7FD}"/>
                </a:ext>
              </a:extLst>
            </p:cNvPr>
            <p:cNvSpPr/>
            <p:nvPr/>
          </p:nvSpPr>
          <p:spPr>
            <a:xfrm>
              <a:off x="1258169" y="3658125"/>
              <a:ext cx="3891975" cy="884569"/>
            </a:xfrm>
            <a:prstGeom prst="wedgeRectCallout">
              <a:avLst>
                <a:gd name="adj1" fmla="val -61142"/>
                <a:gd name="adj2" fmla="val -28937"/>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endParaRPr lang="ja-JP" altLang="en-US">
                <a:solidFill>
                  <a:prstClr val="black"/>
                </a:solidFill>
              </a:endParaRPr>
            </a:p>
          </p:txBody>
        </p:sp>
      </p:grpSp>
      <p:grpSp>
        <p:nvGrpSpPr>
          <p:cNvPr id="35" name="グループ化 34">
            <a:extLst>
              <a:ext uri="{FF2B5EF4-FFF2-40B4-BE49-F238E27FC236}">
                <a16:creationId xmlns="" xmlns:a16="http://schemas.microsoft.com/office/drawing/2014/main" id="{37884303-147C-4F70-985B-4796B3BCA9C4}"/>
              </a:ext>
            </a:extLst>
          </p:cNvPr>
          <p:cNvGrpSpPr/>
          <p:nvPr/>
        </p:nvGrpSpPr>
        <p:grpSpPr>
          <a:xfrm>
            <a:off x="1194510" y="4582217"/>
            <a:ext cx="3952701" cy="1089768"/>
            <a:chOff x="1194510" y="4582217"/>
            <a:chExt cx="3952701" cy="1089768"/>
          </a:xfrm>
        </p:grpSpPr>
        <p:pic>
          <p:nvPicPr>
            <p:cNvPr id="69" name="図 68">
              <a:extLst>
                <a:ext uri="{FF2B5EF4-FFF2-40B4-BE49-F238E27FC236}">
                  <a16:creationId xmlns="" xmlns:a16="http://schemas.microsoft.com/office/drawing/2014/main" id="{156970EB-C926-4CE2-B057-87B2062193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3998" y="4626089"/>
              <a:ext cx="1353742" cy="1015307"/>
            </a:xfrm>
            <a:prstGeom prst="rect">
              <a:avLst/>
            </a:prstGeom>
          </p:spPr>
        </p:pic>
        <p:sp>
          <p:nvSpPr>
            <p:cNvPr id="19" name="正方形/長方形 18">
              <a:extLst>
                <a:ext uri="{FF2B5EF4-FFF2-40B4-BE49-F238E27FC236}">
                  <a16:creationId xmlns="" xmlns:a16="http://schemas.microsoft.com/office/drawing/2014/main" id="{4DF64FCA-D98F-4DCF-8577-9EA21FE811F4}"/>
                </a:ext>
              </a:extLst>
            </p:cNvPr>
            <p:cNvSpPr/>
            <p:nvPr/>
          </p:nvSpPr>
          <p:spPr>
            <a:xfrm>
              <a:off x="1194510" y="4582217"/>
              <a:ext cx="1479892" cy="400110"/>
            </a:xfrm>
            <a:prstGeom prst="rect">
              <a:avLst/>
            </a:prstGeom>
          </p:spPr>
          <p:txBody>
            <a:bodyPr wrap="none">
              <a:spAutoFit/>
            </a:bodyPr>
            <a:lstStyle/>
            <a:p>
              <a:pPr defTabSz="457200"/>
              <a:r>
                <a:rPr kumimoji="0" lang="en-US" altLang="ja-JP" sz="2000" b="1" dirty="0">
                  <a:solidFill>
                    <a:prstClr val="black"/>
                  </a:solidFill>
                </a:rPr>
                <a:t>0.1 mSv</a:t>
              </a:r>
              <a:r>
                <a:rPr kumimoji="0" lang="ja-JP" altLang="en-US" sz="2000" b="1" dirty="0">
                  <a:solidFill>
                    <a:prstClr val="black"/>
                  </a:solidFill>
                </a:rPr>
                <a:t>：</a:t>
              </a:r>
            </a:p>
          </p:txBody>
        </p:sp>
        <p:sp>
          <p:nvSpPr>
            <p:cNvPr id="20" name="正方形/長方形 19">
              <a:extLst>
                <a:ext uri="{FF2B5EF4-FFF2-40B4-BE49-F238E27FC236}">
                  <a16:creationId xmlns="" xmlns:a16="http://schemas.microsoft.com/office/drawing/2014/main" id="{910E1415-7F02-4CDA-8F79-A2BC226E5EC9}"/>
                </a:ext>
              </a:extLst>
            </p:cNvPr>
            <p:cNvSpPr/>
            <p:nvPr/>
          </p:nvSpPr>
          <p:spPr>
            <a:xfrm>
              <a:off x="1394956" y="5000719"/>
              <a:ext cx="1680268" cy="553998"/>
            </a:xfrm>
            <a:prstGeom prst="rect">
              <a:avLst/>
            </a:prstGeom>
          </p:spPr>
          <p:txBody>
            <a:bodyPr wrap="none">
              <a:spAutoFit/>
            </a:bodyPr>
            <a:lstStyle/>
            <a:p>
              <a:pPr defTabSz="457200"/>
              <a:r>
                <a:rPr kumimoji="0" lang="ja-JP" altLang="en-US" dirty="0">
                  <a:solidFill>
                    <a:prstClr val="black"/>
                  </a:solidFill>
                </a:rPr>
                <a:t>胃の透視検査</a:t>
              </a:r>
              <a:endParaRPr kumimoji="0" lang="en-US" altLang="ja-JP" dirty="0">
                <a:solidFill>
                  <a:prstClr val="black"/>
                </a:solidFill>
              </a:endParaRPr>
            </a:p>
            <a:p>
              <a:pPr defTabSz="457200"/>
              <a:r>
                <a:rPr kumimoji="0" lang="ja-JP" altLang="en-US" sz="1200" dirty="0">
                  <a:solidFill>
                    <a:prstClr val="black"/>
                  </a:solidFill>
                </a:rPr>
                <a:t>（</a:t>
              </a:r>
              <a:r>
                <a:rPr kumimoji="0" lang="en-US" altLang="ja-JP" sz="1200" dirty="0">
                  <a:solidFill>
                    <a:prstClr val="black"/>
                  </a:solidFill>
                </a:rPr>
                <a:t>0.6 mSv</a:t>
              </a:r>
              <a:r>
                <a:rPr kumimoji="0" lang="ja-JP" altLang="en-US" sz="1200" dirty="0">
                  <a:solidFill>
                    <a:prstClr val="black"/>
                  </a:solidFill>
                </a:rPr>
                <a:t>～数</a:t>
              </a:r>
              <a:r>
                <a:rPr kumimoji="0" lang="en-US" altLang="ja-JP" sz="1200" dirty="0">
                  <a:solidFill>
                    <a:prstClr val="black"/>
                  </a:solidFill>
                </a:rPr>
                <a:t>mSv</a:t>
              </a:r>
              <a:r>
                <a:rPr kumimoji="0" lang="ja-JP" altLang="en-US" sz="1200" dirty="0">
                  <a:solidFill>
                    <a:prstClr val="black"/>
                  </a:solidFill>
                </a:rPr>
                <a:t>）</a:t>
              </a:r>
              <a:endParaRPr kumimoji="0" lang="en-US" altLang="ja-JP" dirty="0">
                <a:solidFill>
                  <a:prstClr val="black"/>
                </a:solidFill>
              </a:endParaRPr>
            </a:p>
          </p:txBody>
        </p:sp>
        <p:sp>
          <p:nvSpPr>
            <p:cNvPr id="41" name="吹き出し: 四角形 40">
              <a:extLst>
                <a:ext uri="{FF2B5EF4-FFF2-40B4-BE49-F238E27FC236}">
                  <a16:creationId xmlns="" xmlns:a16="http://schemas.microsoft.com/office/drawing/2014/main" id="{4175541D-2116-4C46-8CDD-DA564D084BEB}"/>
                </a:ext>
              </a:extLst>
            </p:cNvPr>
            <p:cNvSpPr/>
            <p:nvPr/>
          </p:nvSpPr>
          <p:spPr>
            <a:xfrm>
              <a:off x="1255236" y="4593513"/>
              <a:ext cx="3891975" cy="1078472"/>
            </a:xfrm>
            <a:prstGeom prst="wedgeRectCallout">
              <a:avLst>
                <a:gd name="adj1" fmla="val -61142"/>
                <a:gd name="adj2" fmla="val -28937"/>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endParaRPr lang="ja-JP" altLang="en-US">
                <a:solidFill>
                  <a:prstClr val="black"/>
                </a:solidFill>
              </a:endParaRPr>
            </a:p>
          </p:txBody>
        </p:sp>
      </p:grpSp>
      <p:grpSp>
        <p:nvGrpSpPr>
          <p:cNvPr id="68" name="グループ化 67">
            <a:extLst>
              <a:ext uri="{FF2B5EF4-FFF2-40B4-BE49-F238E27FC236}">
                <a16:creationId xmlns="" xmlns:a16="http://schemas.microsoft.com/office/drawing/2014/main" id="{5B3FB103-1AFC-4442-905A-FC6E2C04C243}"/>
              </a:ext>
            </a:extLst>
          </p:cNvPr>
          <p:cNvGrpSpPr/>
          <p:nvPr/>
        </p:nvGrpSpPr>
        <p:grpSpPr>
          <a:xfrm>
            <a:off x="1255236" y="5705109"/>
            <a:ext cx="3891975" cy="1088071"/>
            <a:chOff x="1255236" y="5705109"/>
            <a:chExt cx="3891975" cy="1088071"/>
          </a:xfrm>
        </p:grpSpPr>
        <p:pic>
          <p:nvPicPr>
            <p:cNvPr id="71" name="図 70">
              <a:extLst>
                <a:ext uri="{FF2B5EF4-FFF2-40B4-BE49-F238E27FC236}">
                  <a16:creationId xmlns="" xmlns:a16="http://schemas.microsoft.com/office/drawing/2014/main" id="{4463E9A0-180E-40E1-8B62-EACE7614E8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7984" y="5731913"/>
              <a:ext cx="1042686" cy="1042686"/>
            </a:xfrm>
            <a:prstGeom prst="rect">
              <a:avLst/>
            </a:prstGeom>
          </p:spPr>
        </p:pic>
        <p:sp>
          <p:nvSpPr>
            <p:cNvPr id="22" name="正方形/長方形 21">
              <a:extLst>
                <a:ext uri="{FF2B5EF4-FFF2-40B4-BE49-F238E27FC236}">
                  <a16:creationId xmlns="" xmlns:a16="http://schemas.microsoft.com/office/drawing/2014/main" id="{B7D0E599-AC40-4625-A5DE-E49606F74A2E}"/>
                </a:ext>
              </a:extLst>
            </p:cNvPr>
            <p:cNvSpPr/>
            <p:nvPr/>
          </p:nvSpPr>
          <p:spPr>
            <a:xfrm>
              <a:off x="1255236" y="5705109"/>
              <a:ext cx="1636987" cy="400110"/>
            </a:xfrm>
            <a:prstGeom prst="rect">
              <a:avLst/>
            </a:prstGeom>
          </p:spPr>
          <p:txBody>
            <a:bodyPr wrap="none">
              <a:spAutoFit/>
            </a:bodyPr>
            <a:lstStyle/>
            <a:p>
              <a:pPr defTabSz="457200"/>
              <a:r>
                <a:rPr kumimoji="0" lang="en-US" altLang="ja-JP" sz="2000" b="1" dirty="0">
                  <a:solidFill>
                    <a:prstClr val="black"/>
                  </a:solidFill>
                </a:rPr>
                <a:t>0.01 mSv</a:t>
              </a:r>
              <a:r>
                <a:rPr kumimoji="0" lang="ja-JP" altLang="en-US" sz="2000" b="1" dirty="0">
                  <a:solidFill>
                    <a:prstClr val="black"/>
                  </a:solidFill>
                </a:rPr>
                <a:t>：</a:t>
              </a:r>
            </a:p>
          </p:txBody>
        </p:sp>
        <p:sp>
          <p:nvSpPr>
            <p:cNvPr id="23" name="正方形/長方形 22">
              <a:extLst>
                <a:ext uri="{FF2B5EF4-FFF2-40B4-BE49-F238E27FC236}">
                  <a16:creationId xmlns="" xmlns:a16="http://schemas.microsoft.com/office/drawing/2014/main" id="{4764B236-130B-4921-890F-71994FD6CCD0}"/>
                </a:ext>
              </a:extLst>
            </p:cNvPr>
            <p:cNvSpPr/>
            <p:nvPr/>
          </p:nvSpPr>
          <p:spPr>
            <a:xfrm>
              <a:off x="1667551" y="6189938"/>
              <a:ext cx="1869423" cy="553998"/>
            </a:xfrm>
            <a:prstGeom prst="rect">
              <a:avLst/>
            </a:prstGeom>
          </p:spPr>
          <p:txBody>
            <a:bodyPr wrap="none">
              <a:spAutoFit/>
            </a:bodyPr>
            <a:lstStyle/>
            <a:p>
              <a:pPr defTabSz="457200"/>
              <a:r>
                <a:rPr kumimoji="0" lang="ja-JP" altLang="en-US" dirty="0">
                  <a:solidFill>
                    <a:prstClr val="black"/>
                  </a:solidFill>
                </a:rPr>
                <a:t>胸部単純</a:t>
              </a:r>
              <a:r>
                <a:rPr kumimoji="0" lang="en-US" altLang="ja-JP" dirty="0">
                  <a:solidFill>
                    <a:prstClr val="black"/>
                  </a:solidFill>
                </a:rPr>
                <a:t>X</a:t>
              </a:r>
              <a:r>
                <a:rPr kumimoji="0" lang="ja-JP" altLang="en-US" dirty="0">
                  <a:solidFill>
                    <a:prstClr val="black"/>
                  </a:solidFill>
                </a:rPr>
                <a:t>線</a:t>
              </a:r>
              <a:endParaRPr kumimoji="0" lang="en-US" altLang="ja-JP" dirty="0">
                <a:solidFill>
                  <a:prstClr val="black"/>
                </a:solidFill>
              </a:endParaRPr>
            </a:p>
            <a:p>
              <a:pPr defTabSz="457200"/>
              <a:r>
                <a:rPr kumimoji="0" lang="ja-JP" altLang="en-US" sz="1200" dirty="0">
                  <a:solidFill>
                    <a:prstClr val="black"/>
                  </a:solidFill>
                </a:rPr>
                <a:t>（</a:t>
              </a:r>
              <a:r>
                <a:rPr kumimoji="0" lang="en-US" altLang="ja-JP" sz="1200" dirty="0">
                  <a:solidFill>
                    <a:prstClr val="black"/>
                  </a:solidFill>
                </a:rPr>
                <a:t>0.05 mSv</a:t>
              </a:r>
              <a:r>
                <a:rPr kumimoji="0" lang="ja-JP" altLang="en-US" sz="1200" dirty="0">
                  <a:solidFill>
                    <a:prstClr val="black"/>
                  </a:solidFill>
                </a:rPr>
                <a:t>～</a:t>
              </a:r>
              <a:r>
                <a:rPr kumimoji="0" lang="en-US" altLang="ja-JP" sz="1200" dirty="0">
                  <a:solidFill>
                    <a:prstClr val="black"/>
                  </a:solidFill>
                </a:rPr>
                <a:t>0.1</a:t>
              </a:r>
              <a:r>
                <a:rPr kumimoji="0" lang="ja-JP" altLang="en-US" sz="1200" dirty="0">
                  <a:solidFill>
                    <a:prstClr val="black"/>
                  </a:solidFill>
                </a:rPr>
                <a:t> </a:t>
              </a:r>
              <a:r>
                <a:rPr kumimoji="0" lang="en-US" altLang="ja-JP" sz="1200" dirty="0">
                  <a:solidFill>
                    <a:prstClr val="black"/>
                  </a:solidFill>
                </a:rPr>
                <a:t>mSv</a:t>
              </a:r>
              <a:r>
                <a:rPr kumimoji="0" lang="ja-JP" altLang="en-US" sz="1200" dirty="0">
                  <a:solidFill>
                    <a:prstClr val="black"/>
                  </a:solidFill>
                </a:rPr>
                <a:t>）</a:t>
              </a:r>
              <a:endParaRPr kumimoji="0" lang="en-US" altLang="ja-JP" dirty="0">
                <a:solidFill>
                  <a:prstClr val="black"/>
                </a:solidFill>
              </a:endParaRPr>
            </a:p>
          </p:txBody>
        </p:sp>
        <p:sp>
          <p:nvSpPr>
            <p:cNvPr id="42" name="吹き出し: 四角形 41">
              <a:extLst>
                <a:ext uri="{FF2B5EF4-FFF2-40B4-BE49-F238E27FC236}">
                  <a16:creationId xmlns="" xmlns:a16="http://schemas.microsoft.com/office/drawing/2014/main" id="{CB332060-8F37-4577-91CA-7EBF7A7FC427}"/>
                </a:ext>
              </a:extLst>
            </p:cNvPr>
            <p:cNvSpPr/>
            <p:nvPr/>
          </p:nvSpPr>
          <p:spPr>
            <a:xfrm>
              <a:off x="1255236" y="5714708"/>
              <a:ext cx="3891975" cy="1078472"/>
            </a:xfrm>
            <a:prstGeom prst="wedgeRectCallout">
              <a:avLst>
                <a:gd name="adj1" fmla="val -61142"/>
                <a:gd name="adj2" fmla="val -28937"/>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endParaRPr lang="ja-JP" altLang="en-US">
                <a:solidFill>
                  <a:prstClr val="black"/>
                </a:solidFill>
              </a:endParaRPr>
            </a:p>
          </p:txBody>
        </p:sp>
      </p:grpSp>
      <p:sp>
        <p:nvSpPr>
          <p:cNvPr id="45" name="矢印: 右 44">
            <a:extLst>
              <a:ext uri="{FF2B5EF4-FFF2-40B4-BE49-F238E27FC236}">
                <a16:creationId xmlns="" xmlns:a16="http://schemas.microsoft.com/office/drawing/2014/main" id="{328FF773-46AD-47D4-8781-E32F24CBA656}"/>
              </a:ext>
            </a:extLst>
          </p:cNvPr>
          <p:cNvSpPr/>
          <p:nvPr/>
        </p:nvSpPr>
        <p:spPr>
          <a:xfrm>
            <a:off x="5147211" y="781001"/>
            <a:ext cx="488898" cy="655600"/>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47" name="矢印: 右 46">
            <a:extLst>
              <a:ext uri="{FF2B5EF4-FFF2-40B4-BE49-F238E27FC236}">
                <a16:creationId xmlns="" xmlns:a16="http://schemas.microsoft.com/office/drawing/2014/main" id="{76D5C65A-A06F-4B19-8480-4C3C46376741}"/>
              </a:ext>
            </a:extLst>
          </p:cNvPr>
          <p:cNvSpPr/>
          <p:nvPr/>
        </p:nvSpPr>
        <p:spPr>
          <a:xfrm>
            <a:off x="5147211" y="1830511"/>
            <a:ext cx="488898" cy="655600"/>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50" name="矢印: 右 49">
            <a:extLst>
              <a:ext uri="{FF2B5EF4-FFF2-40B4-BE49-F238E27FC236}">
                <a16:creationId xmlns="" xmlns:a16="http://schemas.microsoft.com/office/drawing/2014/main" id="{BB3AE8D6-B787-4B8A-BC09-326913929C57}"/>
              </a:ext>
            </a:extLst>
          </p:cNvPr>
          <p:cNvSpPr/>
          <p:nvPr/>
        </p:nvSpPr>
        <p:spPr>
          <a:xfrm>
            <a:off x="5164331" y="2843076"/>
            <a:ext cx="488898" cy="655600"/>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3" name="矢印: 右 52">
            <a:extLst>
              <a:ext uri="{FF2B5EF4-FFF2-40B4-BE49-F238E27FC236}">
                <a16:creationId xmlns="" xmlns:a16="http://schemas.microsoft.com/office/drawing/2014/main" id="{016881CD-36BB-4044-86B7-83E30840D924}"/>
              </a:ext>
            </a:extLst>
          </p:cNvPr>
          <p:cNvSpPr/>
          <p:nvPr/>
        </p:nvSpPr>
        <p:spPr>
          <a:xfrm>
            <a:off x="5147211" y="3816268"/>
            <a:ext cx="488898" cy="655600"/>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56" name="矢印: 右 55">
            <a:extLst>
              <a:ext uri="{FF2B5EF4-FFF2-40B4-BE49-F238E27FC236}">
                <a16:creationId xmlns="" xmlns:a16="http://schemas.microsoft.com/office/drawing/2014/main" id="{710F0524-1762-47A1-8ABE-CF3BADD31C68}"/>
              </a:ext>
            </a:extLst>
          </p:cNvPr>
          <p:cNvSpPr/>
          <p:nvPr/>
        </p:nvSpPr>
        <p:spPr>
          <a:xfrm>
            <a:off x="5147211" y="4800409"/>
            <a:ext cx="488898" cy="655600"/>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grpSp>
        <p:nvGrpSpPr>
          <p:cNvPr id="3" name="グループ化 2">
            <a:extLst>
              <a:ext uri="{FF2B5EF4-FFF2-40B4-BE49-F238E27FC236}">
                <a16:creationId xmlns="" xmlns:a16="http://schemas.microsoft.com/office/drawing/2014/main" id="{9E06463B-EB7A-4D3B-993A-4E00171FC091}"/>
              </a:ext>
            </a:extLst>
          </p:cNvPr>
          <p:cNvGrpSpPr/>
          <p:nvPr/>
        </p:nvGrpSpPr>
        <p:grpSpPr>
          <a:xfrm>
            <a:off x="5627772" y="571345"/>
            <a:ext cx="3359156" cy="1039578"/>
            <a:chOff x="5627772" y="571345"/>
            <a:chExt cx="3359156" cy="1039578"/>
          </a:xfrm>
        </p:grpSpPr>
        <p:pic>
          <p:nvPicPr>
            <p:cNvPr id="28" name="図 27">
              <a:extLst>
                <a:ext uri="{FF2B5EF4-FFF2-40B4-BE49-F238E27FC236}">
                  <a16:creationId xmlns="" xmlns:a16="http://schemas.microsoft.com/office/drawing/2014/main" id="{6BB3A632-FD12-4BD7-98AC-3DA6178378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42583" y="642240"/>
              <a:ext cx="1065665" cy="745133"/>
            </a:xfrm>
            <a:prstGeom prst="rect">
              <a:avLst/>
            </a:prstGeom>
          </p:spPr>
        </p:pic>
        <p:sp>
          <p:nvSpPr>
            <p:cNvPr id="9" name="正方形/長方形 8">
              <a:extLst>
                <a:ext uri="{FF2B5EF4-FFF2-40B4-BE49-F238E27FC236}">
                  <a16:creationId xmlns="" xmlns:a16="http://schemas.microsoft.com/office/drawing/2014/main" id="{BF896643-7C51-46ED-94D5-C46805CC1D0F}"/>
                </a:ext>
              </a:extLst>
            </p:cNvPr>
            <p:cNvSpPr/>
            <p:nvPr/>
          </p:nvSpPr>
          <p:spPr>
            <a:xfrm>
              <a:off x="5864044" y="926241"/>
              <a:ext cx="1569660" cy="646331"/>
            </a:xfrm>
            <a:prstGeom prst="rect">
              <a:avLst/>
            </a:prstGeom>
          </p:spPr>
          <p:txBody>
            <a:bodyPr wrap="none">
              <a:spAutoFit/>
            </a:bodyPr>
            <a:lstStyle/>
            <a:p>
              <a:pPr defTabSz="457200"/>
              <a:r>
                <a:rPr kumimoji="0" lang="ja-JP" altLang="en-US" dirty="0">
                  <a:solidFill>
                    <a:prstClr val="black"/>
                  </a:solidFill>
                </a:rPr>
                <a:t>テニスコート</a:t>
              </a:r>
              <a:endParaRPr kumimoji="0" lang="en-US" altLang="ja-JP" dirty="0">
                <a:solidFill>
                  <a:prstClr val="black"/>
                </a:solidFill>
              </a:endParaRPr>
            </a:p>
            <a:p>
              <a:pPr defTabSz="457200"/>
              <a:r>
                <a:rPr kumimoji="0" lang="ja-JP" altLang="en-US" dirty="0">
                  <a:solidFill>
                    <a:prstClr val="black"/>
                  </a:solidFill>
                </a:rPr>
                <a:t>の横幅</a:t>
              </a:r>
            </a:p>
          </p:txBody>
        </p:sp>
        <p:sp>
          <p:nvSpPr>
            <p:cNvPr id="43" name="正方形/長方形 42">
              <a:extLst>
                <a:ext uri="{FF2B5EF4-FFF2-40B4-BE49-F238E27FC236}">
                  <a16:creationId xmlns="" xmlns:a16="http://schemas.microsoft.com/office/drawing/2014/main" id="{DC51C23C-F670-41C1-8619-5F360B2C77E6}"/>
                </a:ext>
              </a:extLst>
            </p:cNvPr>
            <p:cNvSpPr/>
            <p:nvPr/>
          </p:nvSpPr>
          <p:spPr>
            <a:xfrm>
              <a:off x="5636109" y="606680"/>
              <a:ext cx="3350819" cy="10042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44" name="矢印: 左右 43">
              <a:extLst>
                <a:ext uri="{FF2B5EF4-FFF2-40B4-BE49-F238E27FC236}">
                  <a16:creationId xmlns="" xmlns:a16="http://schemas.microsoft.com/office/drawing/2014/main" id="{CBED9017-9D16-4104-8C2B-D00F03B23950}"/>
                </a:ext>
              </a:extLst>
            </p:cNvPr>
            <p:cNvSpPr/>
            <p:nvPr/>
          </p:nvSpPr>
          <p:spPr>
            <a:xfrm>
              <a:off x="7650438" y="1387373"/>
              <a:ext cx="1057810" cy="168857"/>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8" name="正方形/長方形 57">
              <a:extLst>
                <a:ext uri="{FF2B5EF4-FFF2-40B4-BE49-F238E27FC236}">
                  <a16:creationId xmlns="" xmlns:a16="http://schemas.microsoft.com/office/drawing/2014/main" id="{056F9E75-6CEE-46FB-8E3D-0FDF89CE2D09}"/>
                </a:ext>
              </a:extLst>
            </p:cNvPr>
            <p:cNvSpPr/>
            <p:nvPr/>
          </p:nvSpPr>
          <p:spPr>
            <a:xfrm>
              <a:off x="5627772" y="571345"/>
              <a:ext cx="1066318" cy="400110"/>
            </a:xfrm>
            <a:prstGeom prst="rect">
              <a:avLst/>
            </a:prstGeom>
          </p:spPr>
          <p:txBody>
            <a:bodyPr wrap="none">
              <a:spAutoFit/>
            </a:bodyPr>
            <a:lstStyle/>
            <a:p>
              <a:pPr defTabSz="457200"/>
              <a:r>
                <a:rPr kumimoji="0" lang="en-US" altLang="ja-JP" sz="2000" b="1" dirty="0">
                  <a:solidFill>
                    <a:prstClr val="black"/>
                  </a:solidFill>
                </a:rPr>
                <a:t>10 m</a:t>
              </a:r>
              <a:r>
                <a:rPr kumimoji="0" lang="ja-JP" altLang="en-US" sz="2000" b="1" dirty="0">
                  <a:solidFill>
                    <a:prstClr val="black"/>
                  </a:solidFill>
                </a:rPr>
                <a:t>：</a:t>
              </a:r>
            </a:p>
          </p:txBody>
        </p:sp>
      </p:grpSp>
      <p:grpSp>
        <p:nvGrpSpPr>
          <p:cNvPr id="25" name="グループ化 24">
            <a:extLst>
              <a:ext uri="{FF2B5EF4-FFF2-40B4-BE49-F238E27FC236}">
                <a16:creationId xmlns="" xmlns:a16="http://schemas.microsoft.com/office/drawing/2014/main" id="{C650EC6E-842F-4126-86EC-1C637094FD9B}"/>
              </a:ext>
            </a:extLst>
          </p:cNvPr>
          <p:cNvGrpSpPr/>
          <p:nvPr/>
        </p:nvGrpSpPr>
        <p:grpSpPr>
          <a:xfrm>
            <a:off x="5627158" y="1622315"/>
            <a:ext cx="3359770" cy="968274"/>
            <a:chOff x="5627158" y="1622315"/>
            <a:chExt cx="3359770" cy="968274"/>
          </a:xfrm>
        </p:grpSpPr>
        <p:pic>
          <p:nvPicPr>
            <p:cNvPr id="30" name="図 29">
              <a:extLst>
                <a:ext uri="{FF2B5EF4-FFF2-40B4-BE49-F238E27FC236}">
                  <a16:creationId xmlns="" xmlns:a16="http://schemas.microsoft.com/office/drawing/2014/main" id="{9C1E28B7-2A20-4DBE-A8B8-21750AC303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69970" y="1656447"/>
              <a:ext cx="875062" cy="875062"/>
            </a:xfrm>
            <a:prstGeom prst="rect">
              <a:avLst/>
            </a:prstGeom>
          </p:spPr>
        </p:pic>
        <p:sp>
          <p:nvSpPr>
            <p:cNvPr id="12" name="正方形/長方形 11">
              <a:extLst>
                <a:ext uri="{FF2B5EF4-FFF2-40B4-BE49-F238E27FC236}">
                  <a16:creationId xmlns="" xmlns:a16="http://schemas.microsoft.com/office/drawing/2014/main" id="{F454CCEF-8BAC-427D-AE04-3D6860AB889A}"/>
                </a:ext>
              </a:extLst>
            </p:cNvPr>
            <p:cNvSpPr/>
            <p:nvPr/>
          </p:nvSpPr>
          <p:spPr>
            <a:xfrm>
              <a:off x="5866675" y="2045652"/>
              <a:ext cx="1569660" cy="369332"/>
            </a:xfrm>
            <a:prstGeom prst="rect">
              <a:avLst/>
            </a:prstGeom>
          </p:spPr>
          <p:txBody>
            <a:bodyPr wrap="none">
              <a:spAutoFit/>
            </a:bodyPr>
            <a:lstStyle/>
            <a:p>
              <a:pPr defTabSz="457200"/>
              <a:r>
                <a:rPr kumimoji="0" lang="ja-JP" altLang="en-US" dirty="0">
                  <a:solidFill>
                    <a:prstClr val="black"/>
                  </a:solidFill>
                </a:rPr>
                <a:t>子どもの身長</a:t>
              </a:r>
            </a:p>
          </p:txBody>
        </p:sp>
        <p:sp>
          <p:nvSpPr>
            <p:cNvPr id="46" name="正方形/長方形 45">
              <a:extLst>
                <a:ext uri="{FF2B5EF4-FFF2-40B4-BE49-F238E27FC236}">
                  <a16:creationId xmlns="" xmlns:a16="http://schemas.microsoft.com/office/drawing/2014/main" id="{8E4BF0BE-A982-41E7-86DA-FD8010E4393F}"/>
                </a:ext>
              </a:extLst>
            </p:cNvPr>
            <p:cNvSpPr/>
            <p:nvPr/>
          </p:nvSpPr>
          <p:spPr>
            <a:xfrm>
              <a:off x="5636109" y="1656191"/>
              <a:ext cx="3350819" cy="9343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48" name="矢印: 左右 47">
              <a:extLst>
                <a:ext uri="{FF2B5EF4-FFF2-40B4-BE49-F238E27FC236}">
                  <a16:creationId xmlns="" xmlns:a16="http://schemas.microsoft.com/office/drawing/2014/main" id="{12C111FD-CE37-4692-B2B9-74839AED1F29}"/>
                </a:ext>
              </a:extLst>
            </p:cNvPr>
            <p:cNvSpPr/>
            <p:nvPr/>
          </p:nvSpPr>
          <p:spPr>
            <a:xfrm rot="5400000">
              <a:off x="8072385" y="2039005"/>
              <a:ext cx="716125" cy="152284"/>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9" name="正方形/長方形 58">
              <a:extLst>
                <a:ext uri="{FF2B5EF4-FFF2-40B4-BE49-F238E27FC236}">
                  <a16:creationId xmlns="" xmlns:a16="http://schemas.microsoft.com/office/drawing/2014/main" id="{90177E53-26C4-4937-A50D-879625E74F3C}"/>
                </a:ext>
              </a:extLst>
            </p:cNvPr>
            <p:cNvSpPr/>
            <p:nvPr/>
          </p:nvSpPr>
          <p:spPr>
            <a:xfrm>
              <a:off x="5627158" y="1622315"/>
              <a:ext cx="909223" cy="400110"/>
            </a:xfrm>
            <a:prstGeom prst="rect">
              <a:avLst/>
            </a:prstGeom>
          </p:spPr>
          <p:txBody>
            <a:bodyPr wrap="none">
              <a:spAutoFit/>
            </a:bodyPr>
            <a:lstStyle/>
            <a:p>
              <a:pPr defTabSz="457200"/>
              <a:r>
                <a:rPr kumimoji="0" lang="en-US" altLang="ja-JP" sz="2000" b="1" dirty="0">
                  <a:solidFill>
                    <a:prstClr val="black"/>
                  </a:solidFill>
                </a:rPr>
                <a:t>1 m</a:t>
              </a:r>
              <a:r>
                <a:rPr kumimoji="0" lang="ja-JP" altLang="en-US" sz="2000" b="1" dirty="0">
                  <a:solidFill>
                    <a:prstClr val="black"/>
                  </a:solidFill>
                </a:rPr>
                <a:t>：</a:t>
              </a:r>
            </a:p>
          </p:txBody>
        </p:sp>
      </p:grpSp>
      <p:grpSp>
        <p:nvGrpSpPr>
          <p:cNvPr id="29" name="グループ化 28">
            <a:extLst>
              <a:ext uri="{FF2B5EF4-FFF2-40B4-BE49-F238E27FC236}">
                <a16:creationId xmlns="" xmlns:a16="http://schemas.microsoft.com/office/drawing/2014/main" id="{2797093B-5F10-42D4-88A1-7F46FA0F3B7A}"/>
              </a:ext>
            </a:extLst>
          </p:cNvPr>
          <p:cNvGrpSpPr/>
          <p:nvPr/>
        </p:nvGrpSpPr>
        <p:grpSpPr>
          <a:xfrm>
            <a:off x="5644669" y="2643021"/>
            <a:ext cx="3359379" cy="960133"/>
            <a:chOff x="5644669" y="2643021"/>
            <a:chExt cx="3359379" cy="960133"/>
          </a:xfrm>
        </p:grpSpPr>
        <p:pic>
          <p:nvPicPr>
            <p:cNvPr id="32" name="図 31">
              <a:extLst>
                <a:ext uri="{FF2B5EF4-FFF2-40B4-BE49-F238E27FC236}">
                  <a16:creationId xmlns="" xmlns:a16="http://schemas.microsoft.com/office/drawing/2014/main" id="{1DA1BB23-BF2A-4E46-AD85-D568E017F2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2656" y="2686493"/>
              <a:ext cx="702051" cy="816932"/>
            </a:xfrm>
            <a:prstGeom prst="rect">
              <a:avLst/>
            </a:prstGeom>
          </p:spPr>
        </p:pic>
        <p:sp>
          <p:nvSpPr>
            <p:cNvPr id="15" name="正方形/長方形 14">
              <a:extLst>
                <a:ext uri="{FF2B5EF4-FFF2-40B4-BE49-F238E27FC236}">
                  <a16:creationId xmlns="" xmlns:a16="http://schemas.microsoft.com/office/drawing/2014/main" id="{514AD0C8-98D7-4858-A79F-55FD53724816}"/>
                </a:ext>
              </a:extLst>
            </p:cNvPr>
            <p:cNvSpPr/>
            <p:nvPr/>
          </p:nvSpPr>
          <p:spPr>
            <a:xfrm>
              <a:off x="5864044" y="3110530"/>
              <a:ext cx="1569660" cy="369332"/>
            </a:xfrm>
            <a:prstGeom prst="rect">
              <a:avLst/>
            </a:prstGeom>
          </p:spPr>
          <p:txBody>
            <a:bodyPr wrap="none">
              <a:spAutoFit/>
            </a:bodyPr>
            <a:lstStyle/>
            <a:p>
              <a:pPr defTabSz="457200"/>
              <a:r>
                <a:rPr kumimoji="0" lang="ja-JP" altLang="en-US" dirty="0">
                  <a:solidFill>
                    <a:prstClr val="black"/>
                  </a:solidFill>
                </a:rPr>
                <a:t>手のひらの幅</a:t>
              </a:r>
            </a:p>
          </p:txBody>
        </p:sp>
        <p:sp>
          <p:nvSpPr>
            <p:cNvPr id="49" name="正方形/長方形 48">
              <a:extLst>
                <a:ext uri="{FF2B5EF4-FFF2-40B4-BE49-F238E27FC236}">
                  <a16:creationId xmlns="" xmlns:a16="http://schemas.microsoft.com/office/drawing/2014/main" id="{203FA090-4934-43F9-915C-E9917DB17D0F}"/>
                </a:ext>
              </a:extLst>
            </p:cNvPr>
            <p:cNvSpPr/>
            <p:nvPr/>
          </p:nvSpPr>
          <p:spPr>
            <a:xfrm>
              <a:off x="5653229" y="2668756"/>
              <a:ext cx="3350819" cy="9343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1" name="矢印: 左右 50">
              <a:extLst>
                <a:ext uri="{FF2B5EF4-FFF2-40B4-BE49-F238E27FC236}">
                  <a16:creationId xmlns="" xmlns:a16="http://schemas.microsoft.com/office/drawing/2014/main" id="{5A80D312-247C-4C53-9815-4DE64C23937C}"/>
                </a:ext>
              </a:extLst>
            </p:cNvPr>
            <p:cNvSpPr/>
            <p:nvPr/>
          </p:nvSpPr>
          <p:spPr>
            <a:xfrm>
              <a:off x="7872656" y="3382583"/>
              <a:ext cx="618523" cy="175852"/>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60" name="正方形/長方形 59">
              <a:extLst>
                <a:ext uri="{FF2B5EF4-FFF2-40B4-BE49-F238E27FC236}">
                  <a16:creationId xmlns="" xmlns:a16="http://schemas.microsoft.com/office/drawing/2014/main" id="{D8559D59-5DBE-4C55-B9A3-FD52C87B304E}"/>
                </a:ext>
              </a:extLst>
            </p:cNvPr>
            <p:cNvSpPr/>
            <p:nvPr/>
          </p:nvSpPr>
          <p:spPr>
            <a:xfrm>
              <a:off x="5644669" y="2643021"/>
              <a:ext cx="1197764" cy="400110"/>
            </a:xfrm>
            <a:prstGeom prst="rect">
              <a:avLst/>
            </a:prstGeom>
          </p:spPr>
          <p:txBody>
            <a:bodyPr wrap="none">
              <a:spAutoFit/>
            </a:bodyPr>
            <a:lstStyle/>
            <a:p>
              <a:pPr defTabSz="457200"/>
              <a:r>
                <a:rPr kumimoji="0" lang="en-US" altLang="ja-JP" sz="2000" b="1" dirty="0">
                  <a:solidFill>
                    <a:prstClr val="black"/>
                  </a:solidFill>
                </a:rPr>
                <a:t>10 cm</a:t>
              </a:r>
              <a:r>
                <a:rPr kumimoji="0" lang="ja-JP" altLang="en-US" sz="2000" b="1" dirty="0">
                  <a:solidFill>
                    <a:prstClr val="black"/>
                  </a:solidFill>
                </a:rPr>
                <a:t>：</a:t>
              </a:r>
            </a:p>
          </p:txBody>
        </p:sp>
      </p:grpSp>
      <p:grpSp>
        <p:nvGrpSpPr>
          <p:cNvPr id="33" name="グループ化 32">
            <a:extLst>
              <a:ext uri="{FF2B5EF4-FFF2-40B4-BE49-F238E27FC236}">
                <a16:creationId xmlns="" xmlns:a16="http://schemas.microsoft.com/office/drawing/2014/main" id="{2B0A04BC-4A8E-4EC0-8736-A6B5307E18EF}"/>
              </a:ext>
            </a:extLst>
          </p:cNvPr>
          <p:cNvGrpSpPr/>
          <p:nvPr/>
        </p:nvGrpSpPr>
        <p:grpSpPr>
          <a:xfrm>
            <a:off x="5636109" y="3603154"/>
            <a:ext cx="3350819" cy="973192"/>
            <a:chOff x="5636109" y="3603154"/>
            <a:chExt cx="3350819" cy="973192"/>
          </a:xfrm>
        </p:grpSpPr>
        <p:pic>
          <p:nvPicPr>
            <p:cNvPr id="34" name="図 33">
              <a:extLst>
                <a:ext uri="{FF2B5EF4-FFF2-40B4-BE49-F238E27FC236}">
                  <a16:creationId xmlns="" xmlns:a16="http://schemas.microsoft.com/office/drawing/2014/main" id="{2CCF9E9D-B277-4B97-B1EC-D2016359C2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9232" y="3710286"/>
              <a:ext cx="488898" cy="824764"/>
            </a:xfrm>
            <a:prstGeom prst="rect">
              <a:avLst/>
            </a:prstGeom>
          </p:spPr>
        </p:pic>
        <p:sp>
          <p:nvSpPr>
            <p:cNvPr id="18" name="正方形/長方形 17">
              <a:extLst>
                <a:ext uri="{FF2B5EF4-FFF2-40B4-BE49-F238E27FC236}">
                  <a16:creationId xmlns="" xmlns:a16="http://schemas.microsoft.com/office/drawing/2014/main" id="{B3D4F837-9556-4F52-BB81-A2A34B4BDA6B}"/>
                </a:ext>
              </a:extLst>
            </p:cNvPr>
            <p:cNvSpPr/>
            <p:nvPr/>
          </p:nvSpPr>
          <p:spPr>
            <a:xfrm>
              <a:off x="5982383" y="4031044"/>
              <a:ext cx="1107996" cy="369332"/>
            </a:xfrm>
            <a:prstGeom prst="rect">
              <a:avLst/>
            </a:prstGeom>
          </p:spPr>
          <p:txBody>
            <a:bodyPr wrap="none">
              <a:spAutoFit/>
            </a:bodyPr>
            <a:lstStyle/>
            <a:p>
              <a:pPr defTabSz="457200"/>
              <a:r>
                <a:rPr kumimoji="0" lang="ja-JP" altLang="en-US" dirty="0">
                  <a:solidFill>
                    <a:prstClr val="black"/>
                  </a:solidFill>
                </a:rPr>
                <a:t>指の太さ</a:t>
              </a:r>
            </a:p>
          </p:txBody>
        </p:sp>
        <p:sp>
          <p:nvSpPr>
            <p:cNvPr id="52" name="正方形/長方形 51">
              <a:extLst>
                <a:ext uri="{FF2B5EF4-FFF2-40B4-BE49-F238E27FC236}">
                  <a16:creationId xmlns="" xmlns:a16="http://schemas.microsoft.com/office/drawing/2014/main" id="{7C0FA7DE-95B1-47BE-95D6-3735755D334D}"/>
                </a:ext>
              </a:extLst>
            </p:cNvPr>
            <p:cNvSpPr/>
            <p:nvPr/>
          </p:nvSpPr>
          <p:spPr>
            <a:xfrm>
              <a:off x="5636109" y="3641948"/>
              <a:ext cx="3350819" cy="9343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4" name="矢印: 左右 53">
              <a:extLst>
                <a:ext uri="{FF2B5EF4-FFF2-40B4-BE49-F238E27FC236}">
                  <a16:creationId xmlns="" xmlns:a16="http://schemas.microsoft.com/office/drawing/2014/main" id="{E70A4DA8-F02E-4734-8CE7-22473DCDD416}"/>
                </a:ext>
              </a:extLst>
            </p:cNvPr>
            <p:cNvSpPr/>
            <p:nvPr/>
          </p:nvSpPr>
          <p:spPr>
            <a:xfrm>
              <a:off x="8135753" y="3655102"/>
              <a:ext cx="252000" cy="168857"/>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61" name="正方形/長方形 60">
              <a:extLst>
                <a:ext uri="{FF2B5EF4-FFF2-40B4-BE49-F238E27FC236}">
                  <a16:creationId xmlns="" xmlns:a16="http://schemas.microsoft.com/office/drawing/2014/main" id="{B7E19B90-76DD-4DED-A4C7-3DD4593EB55C}"/>
                </a:ext>
              </a:extLst>
            </p:cNvPr>
            <p:cNvSpPr/>
            <p:nvPr/>
          </p:nvSpPr>
          <p:spPr>
            <a:xfrm>
              <a:off x="5653229" y="3603154"/>
              <a:ext cx="1040670" cy="400110"/>
            </a:xfrm>
            <a:prstGeom prst="rect">
              <a:avLst/>
            </a:prstGeom>
          </p:spPr>
          <p:txBody>
            <a:bodyPr wrap="none">
              <a:spAutoFit/>
            </a:bodyPr>
            <a:lstStyle/>
            <a:p>
              <a:pPr defTabSz="457200"/>
              <a:r>
                <a:rPr kumimoji="0" lang="en-US" altLang="ja-JP" sz="2000" b="1" dirty="0">
                  <a:solidFill>
                    <a:prstClr val="black"/>
                  </a:solidFill>
                </a:rPr>
                <a:t>1 cm</a:t>
              </a:r>
              <a:r>
                <a:rPr kumimoji="0" lang="ja-JP" altLang="en-US" sz="2000" b="1" dirty="0">
                  <a:solidFill>
                    <a:prstClr val="black"/>
                  </a:solidFill>
                </a:rPr>
                <a:t>：</a:t>
              </a:r>
            </a:p>
          </p:txBody>
        </p:sp>
      </p:grpSp>
      <p:grpSp>
        <p:nvGrpSpPr>
          <p:cNvPr id="66" name="グループ化 65">
            <a:extLst>
              <a:ext uri="{FF2B5EF4-FFF2-40B4-BE49-F238E27FC236}">
                <a16:creationId xmlns="" xmlns:a16="http://schemas.microsoft.com/office/drawing/2014/main" id="{F2DF1E2C-5C72-4EB3-9503-94779AB38852}"/>
              </a:ext>
            </a:extLst>
          </p:cNvPr>
          <p:cNvGrpSpPr/>
          <p:nvPr/>
        </p:nvGrpSpPr>
        <p:grpSpPr>
          <a:xfrm>
            <a:off x="5636109" y="4589417"/>
            <a:ext cx="3350819" cy="1082568"/>
            <a:chOff x="5636109" y="4589417"/>
            <a:chExt cx="3350819" cy="1082568"/>
          </a:xfrm>
        </p:grpSpPr>
        <p:pic>
          <p:nvPicPr>
            <p:cNvPr id="36" name="図 35">
              <a:extLst>
                <a:ext uri="{FF2B5EF4-FFF2-40B4-BE49-F238E27FC236}">
                  <a16:creationId xmlns="" xmlns:a16="http://schemas.microsoft.com/office/drawing/2014/main" id="{C42A963A-BEEF-479D-A40C-2187E4D531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17692" y="4849986"/>
              <a:ext cx="488898" cy="703134"/>
            </a:xfrm>
            <a:prstGeom prst="rect">
              <a:avLst/>
            </a:prstGeom>
          </p:spPr>
        </p:pic>
        <p:sp>
          <p:nvSpPr>
            <p:cNvPr id="21" name="正方形/長方形 20">
              <a:extLst>
                <a:ext uri="{FF2B5EF4-FFF2-40B4-BE49-F238E27FC236}">
                  <a16:creationId xmlns="" xmlns:a16="http://schemas.microsoft.com/office/drawing/2014/main" id="{314621EF-5E25-4D58-A680-CBF5F4BDC135}"/>
                </a:ext>
              </a:extLst>
            </p:cNvPr>
            <p:cNvSpPr/>
            <p:nvPr/>
          </p:nvSpPr>
          <p:spPr>
            <a:xfrm>
              <a:off x="6146924" y="5051019"/>
              <a:ext cx="1107996" cy="369332"/>
            </a:xfrm>
            <a:prstGeom prst="rect">
              <a:avLst/>
            </a:prstGeom>
          </p:spPr>
          <p:txBody>
            <a:bodyPr wrap="none">
              <a:spAutoFit/>
            </a:bodyPr>
            <a:lstStyle/>
            <a:p>
              <a:pPr defTabSz="457200"/>
              <a:r>
                <a:rPr kumimoji="0" lang="ja-JP" altLang="en-US" dirty="0">
                  <a:solidFill>
                    <a:prstClr val="black"/>
                  </a:solidFill>
                </a:rPr>
                <a:t>爪の厚さ</a:t>
              </a:r>
            </a:p>
          </p:txBody>
        </p:sp>
        <p:sp>
          <p:nvSpPr>
            <p:cNvPr id="55" name="正方形/長方形 54">
              <a:extLst>
                <a:ext uri="{FF2B5EF4-FFF2-40B4-BE49-F238E27FC236}">
                  <a16:creationId xmlns="" xmlns:a16="http://schemas.microsoft.com/office/drawing/2014/main" id="{7FE3670F-E334-47EF-A287-3CEADA5A5427}"/>
                </a:ext>
              </a:extLst>
            </p:cNvPr>
            <p:cNvSpPr/>
            <p:nvPr/>
          </p:nvSpPr>
          <p:spPr>
            <a:xfrm>
              <a:off x="5636109" y="4626089"/>
              <a:ext cx="3350819" cy="10458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7" name="矢印: 左右 56">
              <a:extLst>
                <a:ext uri="{FF2B5EF4-FFF2-40B4-BE49-F238E27FC236}">
                  <a16:creationId xmlns="" xmlns:a16="http://schemas.microsoft.com/office/drawing/2014/main" id="{BA5D9DA2-99DF-48C3-9479-D1D5B05406C8}"/>
                </a:ext>
              </a:extLst>
            </p:cNvPr>
            <p:cNvSpPr/>
            <p:nvPr/>
          </p:nvSpPr>
          <p:spPr>
            <a:xfrm rot="20591135">
              <a:off x="8109147" y="4705065"/>
              <a:ext cx="180000" cy="14400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62" name="正方形/長方形 61">
              <a:extLst>
                <a:ext uri="{FF2B5EF4-FFF2-40B4-BE49-F238E27FC236}">
                  <a16:creationId xmlns="" xmlns:a16="http://schemas.microsoft.com/office/drawing/2014/main" id="{29FF0050-78CF-475C-ABD9-264F676DAE37}"/>
                </a:ext>
              </a:extLst>
            </p:cNvPr>
            <p:cNvSpPr/>
            <p:nvPr/>
          </p:nvSpPr>
          <p:spPr>
            <a:xfrm>
              <a:off x="5653229" y="4589417"/>
              <a:ext cx="1107996" cy="400110"/>
            </a:xfrm>
            <a:prstGeom prst="rect">
              <a:avLst/>
            </a:prstGeom>
          </p:spPr>
          <p:txBody>
            <a:bodyPr wrap="none">
              <a:spAutoFit/>
            </a:bodyPr>
            <a:lstStyle/>
            <a:p>
              <a:pPr defTabSz="457200"/>
              <a:r>
                <a:rPr kumimoji="0" lang="en-US" altLang="ja-JP" sz="2000" b="1" dirty="0">
                  <a:solidFill>
                    <a:prstClr val="black"/>
                  </a:solidFill>
                </a:rPr>
                <a:t>1 mm</a:t>
              </a:r>
              <a:r>
                <a:rPr kumimoji="0" lang="ja-JP" altLang="en-US" sz="2000" b="1" dirty="0">
                  <a:solidFill>
                    <a:prstClr val="black"/>
                  </a:solidFill>
                </a:rPr>
                <a:t>：</a:t>
              </a:r>
            </a:p>
          </p:txBody>
        </p:sp>
      </p:grpSp>
      <p:sp>
        <p:nvSpPr>
          <p:cNvPr id="64" name="矢印: 右 63">
            <a:extLst>
              <a:ext uri="{FF2B5EF4-FFF2-40B4-BE49-F238E27FC236}">
                <a16:creationId xmlns="" xmlns:a16="http://schemas.microsoft.com/office/drawing/2014/main" id="{654BD2EE-05E0-4497-BA09-9133E3181C5C}"/>
              </a:ext>
            </a:extLst>
          </p:cNvPr>
          <p:cNvSpPr/>
          <p:nvPr/>
        </p:nvSpPr>
        <p:spPr>
          <a:xfrm>
            <a:off x="5138260" y="5915221"/>
            <a:ext cx="488898" cy="655600"/>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grpSp>
        <p:nvGrpSpPr>
          <p:cNvPr id="70" name="グループ化 69">
            <a:extLst>
              <a:ext uri="{FF2B5EF4-FFF2-40B4-BE49-F238E27FC236}">
                <a16:creationId xmlns="" xmlns:a16="http://schemas.microsoft.com/office/drawing/2014/main" id="{EC3B5103-D224-45E4-A81F-CCA4AE6B0D85}"/>
              </a:ext>
            </a:extLst>
          </p:cNvPr>
          <p:cNvGrpSpPr/>
          <p:nvPr/>
        </p:nvGrpSpPr>
        <p:grpSpPr>
          <a:xfrm>
            <a:off x="5627158" y="5740901"/>
            <a:ext cx="3350819" cy="1045896"/>
            <a:chOff x="5627158" y="5740901"/>
            <a:chExt cx="3350819" cy="1045896"/>
          </a:xfrm>
        </p:grpSpPr>
        <p:sp>
          <p:nvSpPr>
            <p:cNvPr id="24" name="正方形/長方形 23">
              <a:extLst>
                <a:ext uri="{FF2B5EF4-FFF2-40B4-BE49-F238E27FC236}">
                  <a16:creationId xmlns="" xmlns:a16="http://schemas.microsoft.com/office/drawing/2014/main" id="{0142BB41-9C79-44FA-A827-5AF86AA20D6C}"/>
                </a:ext>
              </a:extLst>
            </p:cNvPr>
            <p:cNvSpPr/>
            <p:nvPr/>
          </p:nvSpPr>
          <p:spPr>
            <a:xfrm>
              <a:off x="6319062" y="6239244"/>
              <a:ext cx="2031325" cy="369332"/>
            </a:xfrm>
            <a:prstGeom prst="rect">
              <a:avLst/>
            </a:prstGeom>
          </p:spPr>
          <p:txBody>
            <a:bodyPr wrap="none">
              <a:spAutoFit/>
            </a:bodyPr>
            <a:lstStyle/>
            <a:p>
              <a:pPr defTabSz="457200"/>
              <a:r>
                <a:rPr kumimoji="0" lang="ja-JP" altLang="en-US" dirty="0">
                  <a:solidFill>
                    <a:prstClr val="black"/>
                  </a:solidFill>
                </a:rPr>
                <a:t>爪の厚さ以下！！</a:t>
              </a:r>
            </a:p>
          </p:txBody>
        </p:sp>
        <p:sp>
          <p:nvSpPr>
            <p:cNvPr id="63" name="正方形/長方形 62">
              <a:extLst>
                <a:ext uri="{FF2B5EF4-FFF2-40B4-BE49-F238E27FC236}">
                  <a16:creationId xmlns="" xmlns:a16="http://schemas.microsoft.com/office/drawing/2014/main" id="{694C13F0-427E-46F1-A920-24F951A3AFE4}"/>
                </a:ext>
              </a:extLst>
            </p:cNvPr>
            <p:cNvSpPr/>
            <p:nvPr/>
          </p:nvSpPr>
          <p:spPr>
            <a:xfrm>
              <a:off x="5627158" y="5740901"/>
              <a:ext cx="3350819" cy="10458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65" name="正方形/長方形 64">
              <a:extLst>
                <a:ext uri="{FF2B5EF4-FFF2-40B4-BE49-F238E27FC236}">
                  <a16:creationId xmlns="" xmlns:a16="http://schemas.microsoft.com/office/drawing/2014/main" id="{D4F8D9DF-A496-4DC0-9D9E-135A625D49DA}"/>
                </a:ext>
              </a:extLst>
            </p:cNvPr>
            <p:cNvSpPr/>
            <p:nvPr/>
          </p:nvSpPr>
          <p:spPr>
            <a:xfrm>
              <a:off x="5644669" y="5744721"/>
              <a:ext cx="1375698" cy="400110"/>
            </a:xfrm>
            <a:prstGeom prst="rect">
              <a:avLst/>
            </a:prstGeom>
          </p:spPr>
          <p:txBody>
            <a:bodyPr wrap="none">
              <a:spAutoFit/>
            </a:bodyPr>
            <a:lstStyle/>
            <a:p>
              <a:pPr defTabSz="457200"/>
              <a:r>
                <a:rPr kumimoji="0" lang="en-US" altLang="ja-JP" sz="2000" b="1" dirty="0">
                  <a:solidFill>
                    <a:prstClr val="black"/>
                  </a:solidFill>
                </a:rPr>
                <a:t>0.1 mm</a:t>
              </a:r>
              <a:r>
                <a:rPr kumimoji="0" lang="ja-JP" altLang="en-US" sz="2000" b="1" dirty="0">
                  <a:solidFill>
                    <a:prstClr val="black"/>
                  </a:solidFill>
                </a:rPr>
                <a:t>：</a:t>
              </a:r>
            </a:p>
          </p:txBody>
        </p:sp>
      </p:grpSp>
    </p:spTree>
    <p:extLst>
      <p:ext uri="{BB962C8B-B14F-4D97-AF65-F5344CB8AC3E}">
        <p14:creationId xmlns:p14="http://schemas.microsoft.com/office/powerpoint/2010/main" val="950460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500"/>
                                        <p:tgtEl>
                                          <p:spTgt spid="45"/>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left)">
                                      <p:cBhvr>
                                        <p:cTn id="26" dur="500"/>
                                        <p:tgtEl>
                                          <p:spTgt spid="47"/>
                                        </p:tgtEl>
                                      </p:cBhvr>
                                    </p:animEffect>
                                  </p:childTnLst>
                                </p:cTn>
                              </p:par>
                            </p:childTnLst>
                          </p:cTn>
                        </p:par>
                        <p:par>
                          <p:cTn id="27" fill="hold">
                            <p:stCondLst>
                              <p:cond delay="500"/>
                            </p:stCondLst>
                            <p:childTnLst>
                              <p:par>
                                <p:cTn id="28" presetID="9" presetClass="entr" presetSubtype="0"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dissolv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ipe(left)">
                                      <p:cBhvr>
                                        <p:cTn id="40" dur="500"/>
                                        <p:tgtEl>
                                          <p:spTgt spid="50"/>
                                        </p:tgtEl>
                                      </p:cBhvr>
                                    </p:animEffect>
                                  </p:childTnLst>
                                </p:cTn>
                              </p:par>
                            </p:childTnLst>
                          </p:cTn>
                        </p:par>
                        <p:par>
                          <p:cTn id="41" fill="hold">
                            <p:stCondLst>
                              <p:cond delay="500"/>
                            </p:stCondLst>
                            <p:childTnLst>
                              <p:par>
                                <p:cTn id="42" presetID="9" presetClass="entr" presetSubtype="0"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dissolv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left)">
                                      <p:cBhvr>
                                        <p:cTn id="54" dur="500"/>
                                        <p:tgtEl>
                                          <p:spTgt spid="53"/>
                                        </p:tgtEl>
                                      </p:cBhvr>
                                    </p:animEffect>
                                  </p:childTnLst>
                                </p:cTn>
                              </p:par>
                            </p:childTnLst>
                          </p:cTn>
                        </p:par>
                        <p:par>
                          <p:cTn id="55" fill="hold">
                            <p:stCondLst>
                              <p:cond delay="500"/>
                            </p:stCondLst>
                            <p:childTnLst>
                              <p:par>
                                <p:cTn id="56" presetID="9" presetClass="entr" presetSubtype="0" fill="hold" nodeType="after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dissolve">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wipe(left)">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wipe(left)">
                                      <p:cBhvr>
                                        <p:cTn id="68" dur="500"/>
                                        <p:tgtEl>
                                          <p:spTgt spid="56"/>
                                        </p:tgtEl>
                                      </p:cBhvr>
                                    </p:animEffect>
                                  </p:childTnLst>
                                </p:cTn>
                              </p:par>
                            </p:childTnLst>
                          </p:cTn>
                        </p:par>
                        <p:par>
                          <p:cTn id="69" fill="hold">
                            <p:stCondLst>
                              <p:cond delay="500"/>
                            </p:stCondLst>
                            <p:childTnLst>
                              <p:par>
                                <p:cTn id="70" presetID="9" presetClass="entr" presetSubtype="0" fill="hold" nodeType="after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dissolve">
                                      <p:cBhvr>
                                        <p:cTn id="72" dur="500"/>
                                        <p:tgtEl>
                                          <p:spTgt spid="6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left)">
                                      <p:cBhvr>
                                        <p:cTn id="77" dur="500"/>
                                        <p:tgtEl>
                                          <p:spTgt spid="6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wipe(left)">
                                      <p:cBhvr>
                                        <p:cTn id="82" dur="500"/>
                                        <p:tgtEl>
                                          <p:spTgt spid="64"/>
                                        </p:tgtEl>
                                      </p:cBhvr>
                                    </p:animEffect>
                                  </p:childTnLst>
                                </p:cTn>
                              </p:par>
                            </p:childTnLst>
                          </p:cTn>
                        </p:par>
                        <p:par>
                          <p:cTn id="83" fill="hold">
                            <p:stCondLst>
                              <p:cond delay="500"/>
                            </p:stCondLst>
                            <p:childTnLst>
                              <p:par>
                                <p:cTn id="84" presetID="9" presetClass="entr" presetSubtype="0" fill="hold" nodeType="afterEffect">
                                  <p:stCondLst>
                                    <p:cond delay="0"/>
                                  </p:stCondLst>
                                  <p:childTnLst>
                                    <p:set>
                                      <p:cBhvr>
                                        <p:cTn id="85" dur="1" fill="hold">
                                          <p:stCondLst>
                                            <p:cond delay="0"/>
                                          </p:stCondLst>
                                        </p:cTn>
                                        <p:tgtEl>
                                          <p:spTgt spid="70"/>
                                        </p:tgtEl>
                                        <p:attrNameLst>
                                          <p:attrName>style.visibility</p:attrName>
                                        </p:attrNameLst>
                                      </p:cBhvr>
                                      <p:to>
                                        <p:strVal val="visible"/>
                                      </p:to>
                                    </p:set>
                                    <p:animEffect transition="in" filter="dissolve">
                                      <p:cBhvr>
                                        <p:cTn id="86"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50" grpId="0" animBg="1"/>
      <p:bldP spid="53" grpId="0" animBg="1"/>
      <p:bldP spid="56" grpId="0" animBg="1"/>
      <p:bldP spid="6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81"/>
          <p:cNvSpPr>
            <a:spLocks noChangeArrowheads="1"/>
          </p:cNvSpPr>
          <p:nvPr/>
        </p:nvSpPr>
        <p:spPr bwMode="auto">
          <a:xfrm>
            <a:off x="208242" y="4808037"/>
            <a:ext cx="5082473" cy="756817"/>
          </a:xfrm>
          <a:prstGeom prst="rect">
            <a:avLst/>
          </a:prstGeom>
          <a:solidFill>
            <a:schemeClr val="bg1"/>
          </a:solidFill>
          <a:ln w="19050">
            <a:solidFill>
              <a:srgbClr val="FF3300"/>
            </a:solidFill>
            <a:miter lim="800000"/>
            <a:headEnd/>
            <a:tailEnd/>
          </a:ln>
        </p:spPr>
        <p:txBody>
          <a:bodyPr wrap="none" anchor="ctr"/>
          <a:lstStyle/>
          <a:p>
            <a:pPr fontAlgn="base">
              <a:spcBef>
                <a:spcPct val="0"/>
              </a:spcBef>
              <a:spcAft>
                <a:spcPct val="0"/>
              </a:spcAft>
            </a:pPr>
            <a:endParaRPr lang="ja-JP" altLang="en-US" sz="2400" dirty="0">
              <a:solidFill>
                <a:srgbClr val="FFFFFF"/>
              </a:solidFill>
              <a:latin typeface="Times New Roman" pitchFamily="18" charset="0"/>
            </a:endParaRPr>
          </a:p>
        </p:txBody>
      </p:sp>
      <p:sp>
        <p:nvSpPr>
          <p:cNvPr id="2" name="タイトル 1"/>
          <p:cNvSpPr>
            <a:spLocks noGrp="1"/>
          </p:cNvSpPr>
          <p:nvPr>
            <p:ph type="title"/>
          </p:nvPr>
        </p:nvSpPr>
        <p:spPr>
          <a:xfrm>
            <a:off x="0" y="44624"/>
            <a:ext cx="4644008" cy="864096"/>
          </a:xfrm>
        </p:spPr>
        <p:txBody>
          <a:bodyPr>
            <a:normAutofit/>
          </a:bodyPr>
          <a:lstStyle/>
          <a:p>
            <a:pPr algn="ctr"/>
            <a:r>
              <a:rPr lang="ja-JP" altLang="en-US" sz="3200" b="1" dirty="0" smtClean="0">
                <a:solidFill>
                  <a:schemeClr val="tx1"/>
                </a:solidFill>
                <a:latin typeface="Comic Sans MS" panose="030F0702030302020204" pitchFamily="66" charset="0"/>
                <a:ea typeface="HG丸ｺﾞｼｯｸM-PRO" panose="020F0600000000000000" pitchFamily="50" charset="-128"/>
              </a:rPr>
              <a:t>基準値の導出方法</a:t>
            </a:r>
            <a:endParaRPr kumimoji="1" lang="ja-JP" altLang="en-US" sz="3200" b="1" baseline="-25000" dirty="0">
              <a:solidFill>
                <a:schemeClr val="tx1"/>
              </a:solidFill>
              <a:latin typeface="Comic Sans MS" panose="030F0702030302020204" pitchFamily="66" charset="0"/>
              <a:ea typeface="HG丸ｺﾞｼｯｸM-PRO" panose="020F0600000000000000" pitchFamily="50" charset="-128"/>
            </a:endParaRPr>
          </a:p>
        </p:txBody>
      </p:sp>
      <p:sp>
        <p:nvSpPr>
          <p:cNvPr id="5" name="正方形/長方形 4"/>
          <p:cNvSpPr/>
          <p:nvPr/>
        </p:nvSpPr>
        <p:spPr>
          <a:xfrm>
            <a:off x="208242" y="692696"/>
            <a:ext cx="4320480" cy="2015936"/>
          </a:xfrm>
          <a:prstGeom prst="rect">
            <a:avLst/>
          </a:prstGeom>
        </p:spPr>
        <p:txBody>
          <a:bodyPr wrap="square">
            <a:spAutoFit/>
          </a:bodyPr>
          <a:lstStyle/>
          <a:p>
            <a:pPr marL="358775" indent="-358775" fontAlgn="base">
              <a:spcBef>
                <a:spcPct val="0"/>
              </a:spcBef>
              <a:spcAft>
                <a:spcPts val="600"/>
              </a:spcAft>
              <a:buFont typeface="Arial" panose="020B0604020202020204" pitchFamily="34" charset="0"/>
              <a:buChar char="•"/>
            </a:pPr>
            <a:r>
              <a:rPr lang="ja-JP" altLang="en-US" sz="2400" dirty="0" smtClean="0">
                <a:solidFill>
                  <a:prstClr val="black"/>
                </a:solidFill>
                <a:latin typeface="Comic Sans MS" panose="030F0702030302020204" pitchFamily="66" charset="0"/>
                <a:ea typeface="HG丸ｺﾞｼｯｸM-PRO" panose="020F0600000000000000" pitchFamily="50" charset="-128"/>
              </a:rPr>
              <a:t>各施設で標準体型の患者 </a:t>
            </a:r>
            <a:r>
              <a:rPr lang="en-US" altLang="ja-JP" sz="2400" dirty="0" smtClean="0">
                <a:solidFill>
                  <a:prstClr val="black"/>
                </a:solidFill>
                <a:latin typeface="Comic Sans MS" panose="030F0702030302020204" pitchFamily="66" charset="0"/>
                <a:ea typeface="HG丸ｺﾞｼｯｸM-PRO" panose="020F0600000000000000" pitchFamily="50" charset="-128"/>
              </a:rPr>
              <a:t>or </a:t>
            </a:r>
            <a:r>
              <a:rPr lang="ja-JP" altLang="en-US" sz="2400" dirty="0" smtClean="0">
                <a:solidFill>
                  <a:prstClr val="black"/>
                </a:solidFill>
                <a:latin typeface="Comic Sans MS" panose="030F0702030302020204" pitchFamily="66" charset="0"/>
                <a:ea typeface="HG丸ｺﾞｼｯｸM-PRO" panose="020F0600000000000000" pitchFamily="50" charset="-128"/>
              </a:rPr>
              <a:t>標準ファントムで得られた線量（施設の代表値）のヒストグラムを作成。</a:t>
            </a:r>
            <a:endParaRPr lang="en-US" altLang="ja-JP" sz="2400" dirty="0" smtClean="0">
              <a:solidFill>
                <a:prstClr val="black"/>
              </a:solidFill>
              <a:latin typeface="Comic Sans MS" panose="030F0702030302020204" pitchFamily="66" charset="0"/>
              <a:ea typeface="HG丸ｺﾞｼｯｸM-PRO" panose="020F0600000000000000" pitchFamily="50" charset="-128"/>
            </a:endParaRPr>
          </a:p>
          <a:p>
            <a:pPr fontAlgn="base">
              <a:spcBef>
                <a:spcPct val="0"/>
              </a:spcBef>
              <a:spcAft>
                <a:spcPts val="600"/>
              </a:spcAft>
            </a:pPr>
            <a:r>
              <a:rPr lang="ja-JP" altLang="en-US" sz="2400" dirty="0" smtClean="0">
                <a:solidFill>
                  <a:prstClr val="black"/>
                </a:solidFill>
                <a:latin typeface="Comic Sans MS" panose="030F0702030302020204" pitchFamily="66" charset="0"/>
                <a:ea typeface="HG丸ｺﾞｼｯｸM-PRO" panose="020F0600000000000000" pitchFamily="50" charset="-128"/>
              </a:rPr>
              <a:t>⇒ おおよそ</a:t>
            </a:r>
            <a:r>
              <a:rPr lang="ja-JP" altLang="en-US" sz="2400" b="1" dirty="0" smtClean="0">
                <a:solidFill>
                  <a:srgbClr val="FF0000"/>
                </a:solidFill>
                <a:latin typeface="Comic Sans MS" panose="030F0702030302020204" pitchFamily="66" charset="0"/>
                <a:ea typeface="HG丸ｺﾞｼｯｸM-PRO" panose="020F0600000000000000" pitchFamily="50" charset="-128"/>
              </a:rPr>
              <a:t>ガウス分布</a:t>
            </a:r>
            <a:r>
              <a:rPr lang="ja-JP" altLang="en-US" sz="1200" b="1" dirty="0" smtClean="0">
                <a:solidFill>
                  <a:srgbClr val="FF0000"/>
                </a:solidFill>
                <a:latin typeface="Comic Sans MS" panose="030F0702030302020204" pitchFamily="66" charset="0"/>
                <a:ea typeface="HG丸ｺﾞｼｯｸM-PRO" panose="020F0600000000000000" pitchFamily="50" charset="-128"/>
              </a:rPr>
              <a:t>（正規分布）</a:t>
            </a:r>
            <a:endParaRPr lang="en-US" altLang="ja-JP" sz="2400" b="1" dirty="0" smtClean="0">
              <a:solidFill>
                <a:srgbClr val="FF0000"/>
              </a:solidFill>
              <a:latin typeface="Comic Sans MS" panose="030F0702030302020204" pitchFamily="66" charset="0"/>
              <a:ea typeface="HG丸ｺﾞｼｯｸM-PRO" panose="020F0600000000000000" pitchFamily="50" charset="-128"/>
            </a:endParaRPr>
          </a:p>
        </p:txBody>
      </p:sp>
      <p:grpSp>
        <p:nvGrpSpPr>
          <p:cNvPr id="17" name="グループ化 16"/>
          <p:cNvGrpSpPr/>
          <p:nvPr/>
        </p:nvGrpSpPr>
        <p:grpSpPr>
          <a:xfrm>
            <a:off x="5001102" y="116632"/>
            <a:ext cx="3609691" cy="2614968"/>
            <a:chOff x="4778733" y="908720"/>
            <a:chExt cx="3609691" cy="2614968"/>
          </a:xfrm>
        </p:grpSpPr>
        <p:cxnSp>
          <p:nvCxnSpPr>
            <p:cNvPr id="7" name="直線矢印コネクタ 6"/>
            <p:cNvCxnSpPr/>
            <p:nvPr/>
          </p:nvCxnSpPr>
          <p:spPr>
            <a:xfrm flipV="1">
              <a:off x="5148064" y="908720"/>
              <a:ext cx="0" cy="22322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5148064" y="3130082"/>
              <a:ext cx="32403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5868144" y="3154356"/>
              <a:ext cx="1959191" cy="369332"/>
            </a:xfrm>
            <a:prstGeom prst="rect">
              <a:avLst/>
            </a:prstGeom>
          </p:spPr>
          <p:txBody>
            <a:bodyPr wrap="none">
              <a:spAutoFit/>
            </a:bodyPr>
            <a:lstStyle/>
            <a:p>
              <a:r>
                <a:rPr lang="en-US" altLang="ja-JP" dirty="0" err="1" smtClean="0">
                  <a:solidFill>
                    <a:prstClr val="black"/>
                  </a:solidFill>
                  <a:latin typeface="Comic Sans MS" panose="030F0702030302020204" pitchFamily="66" charset="0"/>
                  <a:ea typeface="HG丸ｺﾞｼｯｸM-PRO" panose="020F0600000000000000" pitchFamily="50" charset="-128"/>
                </a:rPr>
                <a:t>CTDI</a:t>
              </a:r>
              <a:r>
                <a:rPr lang="en-US" altLang="ja-JP" baseline="-25000" dirty="0" err="1" smtClean="0">
                  <a:solidFill>
                    <a:prstClr val="black"/>
                  </a:solidFill>
                  <a:latin typeface="Comic Sans MS" panose="030F0702030302020204" pitchFamily="66" charset="0"/>
                  <a:ea typeface="HG丸ｺﾞｼｯｸM-PRO" panose="020F0600000000000000" pitchFamily="50" charset="-128"/>
                </a:rPr>
                <a:t>vol</a:t>
              </a:r>
              <a:r>
                <a:rPr lang="en-US" altLang="ja-JP" dirty="0" smtClean="0">
                  <a:solidFill>
                    <a:prstClr val="black"/>
                  </a:solidFill>
                  <a:latin typeface="Comic Sans MS" panose="030F0702030302020204" pitchFamily="66" charset="0"/>
                  <a:ea typeface="HG丸ｺﾞｼｯｸM-PRO" panose="020F0600000000000000" pitchFamily="50" charset="-128"/>
                </a:rPr>
                <a:t> </a:t>
              </a:r>
              <a:r>
                <a:rPr lang="ja-JP" altLang="en-US" dirty="0" smtClean="0">
                  <a:solidFill>
                    <a:prstClr val="black"/>
                  </a:solidFill>
                  <a:latin typeface="Comic Sans MS" panose="030F0702030302020204" pitchFamily="66" charset="0"/>
                  <a:ea typeface="HG丸ｺﾞｼｯｸM-PRO" panose="020F0600000000000000" pitchFamily="50" charset="-128"/>
                </a:rPr>
                <a:t>（</a:t>
              </a:r>
              <a:r>
                <a:rPr lang="en-US" altLang="ja-JP" dirty="0" smtClean="0">
                  <a:solidFill>
                    <a:prstClr val="black"/>
                  </a:solidFill>
                  <a:latin typeface="Comic Sans MS" panose="030F0702030302020204" pitchFamily="66" charset="0"/>
                  <a:ea typeface="HG丸ｺﾞｼｯｸM-PRO" panose="020F0600000000000000" pitchFamily="50" charset="-128"/>
                </a:rPr>
                <a:t>mGy</a:t>
              </a:r>
              <a:r>
                <a:rPr lang="ja-JP" altLang="en-US" dirty="0" smtClean="0">
                  <a:solidFill>
                    <a:prstClr val="black"/>
                  </a:solidFill>
                  <a:latin typeface="Comic Sans MS" panose="030F0702030302020204" pitchFamily="66" charset="0"/>
                  <a:ea typeface="HG丸ｺﾞｼｯｸM-PRO" panose="020F0600000000000000" pitchFamily="50" charset="-128"/>
                </a:rPr>
                <a:t>）</a:t>
              </a:r>
              <a:endParaRPr lang="ja-JP" altLang="en-US" dirty="0">
                <a:solidFill>
                  <a:prstClr val="black"/>
                </a:solidFill>
              </a:endParaRPr>
            </a:p>
          </p:txBody>
        </p:sp>
        <p:sp>
          <p:nvSpPr>
            <p:cNvPr id="15" name="正方形/長方形 14"/>
            <p:cNvSpPr/>
            <p:nvPr/>
          </p:nvSpPr>
          <p:spPr>
            <a:xfrm rot="16200000">
              <a:off x="4640233" y="1911315"/>
              <a:ext cx="646331" cy="369332"/>
            </a:xfrm>
            <a:prstGeom prst="rect">
              <a:avLst/>
            </a:prstGeom>
          </p:spPr>
          <p:txBody>
            <a:bodyPr wrap="none">
              <a:spAutoFit/>
            </a:bodyPr>
            <a:lstStyle/>
            <a:p>
              <a:r>
                <a:rPr lang="ja-JP" altLang="en-US" dirty="0" smtClean="0">
                  <a:solidFill>
                    <a:prstClr val="black"/>
                  </a:solidFill>
                  <a:latin typeface="Comic Sans MS" panose="030F0702030302020204" pitchFamily="66" charset="0"/>
                  <a:ea typeface="HG丸ｺﾞｼｯｸM-PRO" panose="020F0600000000000000" pitchFamily="50" charset="-128"/>
                </a:rPr>
                <a:t>度数</a:t>
              </a:r>
              <a:endParaRPr lang="ja-JP" altLang="en-US" dirty="0">
                <a:solidFill>
                  <a:prstClr val="black"/>
                </a:solidFill>
              </a:endParaRPr>
            </a:p>
          </p:txBody>
        </p:sp>
        <p:sp>
          <p:nvSpPr>
            <p:cNvPr id="16" name="フリーフォーム 15"/>
            <p:cNvSpPr/>
            <p:nvPr/>
          </p:nvSpPr>
          <p:spPr>
            <a:xfrm>
              <a:off x="5192485" y="1208149"/>
              <a:ext cx="2830285" cy="1916052"/>
            </a:xfrm>
            <a:custGeom>
              <a:avLst/>
              <a:gdLst>
                <a:gd name="connsiteX0" fmla="*/ 0 w 2830285"/>
                <a:gd name="connsiteY0" fmla="*/ 1951324 h 1951324"/>
                <a:gd name="connsiteX1" fmla="*/ 359228 w 2830285"/>
                <a:gd name="connsiteY1" fmla="*/ 1820695 h 1951324"/>
                <a:gd name="connsiteX2" fmla="*/ 751114 w 2830285"/>
                <a:gd name="connsiteY2" fmla="*/ 1396152 h 1951324"/>
                <a:gd name="connsiteX3" fmla="*/ 1099457 w 2830285"/>
                <a:gd name="connsiteY3" fmla="*/ 525295 h 1951324"/>
                <a:gd name="connsiteX4" fmla="*/ 1360714 w 2830285"/>
                <a:gd name="connsiteY4" fmla="*/ 2781 h 1951324"/>
                <a:gd name="connsiteX5" fmla="*/ 1763485 w 2830285"/>
                <a:gd name="connsiteY5" fmla="*/ 743009 h 1951324"/>
                <a:gd name="connsiteX6" fmla="*/ 2090057 w 2830285"/>
                <a:gd name="connsiteY6" fmla="*/ 1439695 h 1951324"/>
                <a:gd name="connsiteX7" fmla="*/ 2460171 w 2830285"/>
                <a:gd name="connsiteY7" fmla="*/ 1842467 h 1951324"/>
                <a:gd name="connsiteX8" fmla="*/ 2830285 w 2830285"/>
                <a:gd name="connsiteY8" fmla="*/ 1951324 h 1951324"/>
                <a:gd name="connsiteX0" fmla="*/ 0 w 2830285"/>
                <a:gd name="connsiteY0" fmla="*/ 1948795 h 1948795"/>
                <a:gd name="connsiteX1" fmla="*/ 359228 w 2830285"/>
                <a:gd name="connsiteY1" fmla="*/ 1818166 h 1948795"/>
                <a:gd name="connsiteX2" fmla="*/ 751114 w 2830285"/>
                <a:gd name="connsiteY2" fmla="*/ 1393623 h 1948795"/>
                <a:gd name="connsiteX3" fmla="*/ 1099457 w 2830285"/>
                <a:gd name="connsiteY3" fmla="*/ 522766 h 1948795"/>
                <a:gd name="connsiteX4" fmla="*/ 1360714 w 2830285"/>
                <a:gd name="connsiteY4" fmla="*/ 252 h 1948795"/>
                <a:gd name="connsiteX5" fmla="*/ 1763485 w 2830285"/>
                <a:gd name="connsiteY5" fmla="*/ 468337 h 1948795"/>
                <a:gd name="connsiteX6" fmla="*/ 2090057 w 2830285"/>
                <a:gd name="connsiteY6" fmla="*/ 1437166 h 1948795"/>
                <a:gd name="connsiteX7" fmla="*/ 2460171 w 2830285"/>
                <a:gd name="connsiteY7" fmla="*/ 1839938 h 1948795"/>
                <a:gd name="connsiteX8" fmla="*/ 2830285 w 2830285"/>
                <a:gd name="connsiteY8" fmla="*/ 1948795 h 1948795"/>
                <a:gd name="connsiteX0" fmla="*/ 0 w 2830285"/>
                <a:gd name="connsiteY0" fmla="*/ 1948795 h 1948795"/>
                <a:gd name="connsiteX1" fmla="*/ 359228 w 2830285"/>
                <a:gd name="connsiteY1" fmla="*/ 1818166 h 1948795"/>
                <a:gd name="connsiteX2" fmla="*/ 751114 w 2830285"/>
                <a:gd name="connsiteY2" fmla="*/ 1393623 h 1948795"/>
                <a:gd name="connsiteX3" fmla="*/ 1012371 w 2830285"/>
                <a:gd name="connsiteY3" fmla="*/ 522766 h 1948795"/>
                <a:gd name="connsiteX4" fmla="*/ 1360714 w 2830285"/>
                <a:gd name="connsiteY4" fmla="*/ 252 h 1948795"/>
                <a:gd name="connsiteX5" fmla="*/ 1763485 w 2830285"/>
                <a:gd name="connsiteY5" fmla="*/ 468337 h 1948795"/>
                <a:gd name="connsiteX6" fmla="*/ 2090057 w 2830285"/>
                <a:gd name="connsiteY6" fmla="*/ 1437166 h 1948795"/>
                <a:gd name="connsiteX7" fmla="*/ 2460171 w 2830285"/>
                <a:gd name="connsiteY7" fmla="*/ 1839938 h 1948795"/>
                <a:gd name="connsiteX8" fmla="*/ 2830285 w 2830285"/>
                <a:gd name="connsiteY8" fmla="*/ 1948795 h 1948795"/>
                <a:gd name="connsiteX0" fmla="*/ 0 w 2830285"/>
                <a:gd name="connsiteY0" fmla="*/ 1916169 h 1916169"/>
                <a:gd name="connsiteX1" fmla="*/ 359228 w 2830285"/>
                <a:gd name="connsiteY1" fmla="*/ 1785540 h 1916169"/>
                <a:gd name="connsiteX2" fmla="*/ 751114 w 2830285"/>
                <a:gd name="connsiteY2" fmla="*/ 1360997 h 1916169"/>
                <a:gd name="connsiteX3" fmla="*/ 1012371 w 2830285"/>
                <a:gd name="connsiteY3" fmla="*/ 490140 h 1916169"/>
                <a:gd name="connsiteX4" fmla="*/ 1415143 w 2830285"/>
                <a:gd name="connsiteY4" fmla="*/ 283 h 1916169"/>
                <a:gd name="connsiteX5" fmla="*/ 1763485 w 2830285"/>
                <a:gd name="connsiteY5" fmla="*/ 435711 h 1916169"/>
                <a:gd name="connsiteX6" fmla="*/ 2090057 w 2830285"/>
                <a:gd name="connsiteY6" fmla="*/ 1404540 h 1916169"/>
                <a:gd name="connsiteX7" fmla="*/ 2460171 w 2830285"/>
                <a:gd name="connsiteY7" fmla="*/ 1807312 h 1916169"/>
                <a:gd name="connsiteX8" fmla="*/ 2830285 w 2830285"/>
                <a:gd name="connsiteY8" fmla="*/ 1916169 h 1916169"/>
                <a:gd name="connsiteX0" fmla="*/ 0 w 2830285"/>
                <a:gd name="connsiteY0" fmla="*/ 1916169 h 1916169"/>
                <a:gd name="connsiteX1" fmla="*/ 359228 w 2830285"/>
                <a:gd name="connsiteY1" fmla="*/ 1785540 h 1916169"/>
                <a:gd name="connsiteX2" fmla="*/ 751114 w 2830285"/>
                <a:gd name="connsiteY2" fmla="*/ 1360997 h 1916169"/>
                <a:gd name="connsiteX3" fmla="*/ 1012371 w 2830285"/>
                <a:gd name="connsiteY3" fmla="*/ 490140 h 1916169"/>
                <a:gd name="connsiteX4" fmla="*/ 1415143 w 2830285"/>
                <a:gd name="connsiteY4" fmla="*/ 283 h 1916169"/>
                <a:gd name="connsiteX5" fmla="*/ 1763485 w 2830285"/>
                <a:gd name="connsiteY5" fmla="*/ 435711 h 1916169"/>
                <a:gd name="connsiteX6" fmla="*/ 2090057 w 2830285"/>
                <a:gd name="connsiteY6" fmla="*/ 1404540 h 1916169"/>
                <a:gd name="connsiteX7" fmla="*/ 2460171 w 2830285"/>
                <a:gd name="connsiteY7" fmla="*/ 1807312 h 1916169"/>
                <a:gd name="connsiteX8" fmla="*/ 2830285 w 2830285"/>
                <a:gd name="connsiteY8" fmla="*/ 1916169 h 1916169"/>
                <a:gd name="connsiteX0" fmla="*/ 0 w 2830285"/>
                <a:gd name="connsiteY0" fmla="*/ 1916142 h 1916142"/>
                <a:gd name="connsiteX1" fmla="*/ 359228 w 2830285"/>
                <a:gd name="connsiteY1" fmla="*/ 1785513 h 1916142"/>
                <a:gd name="connsiteX2" fmla="*/ 751114 w 2830285"/>
                <a:gd name="connsiteY2" fmla="*/ 1360970 h 1916142"/>
                <a:gd name="connsiteX3" fmla="*/ 1012371 w 2830285"/>
                <a:gd name="connsiteY3" fmla="*/ 490113 h 1916142"/>
                <a:gd name="connsiteX4" fmla="*/ 1415143 w 2830285"/>
                <a:gd name="connsiteY4" fmla="*/ 256 h 1916142"/>
                <a:gd name="connsiteX5" fmla="*/ 1763485 w 2830285"/>
                <a:gd name="connsiteY5" fmla="*/ 435684 h 1916142"/>
                <a:gd name="connsiteX6" fmla="*/ 2079171 w 2830285"/>
                <a:gd name="connsiteY6" fmla="*/ 1262998 h 1916142"/>
                <a:gd name="connsiteX7" fmla="*/ 2460171 w 2830285"/>
                <a:gd name="connsiteY7" fmla="*/ 1807285 h 1916142"/>
                <a:gd name="connsiteX8" fmla="*/ 2830285 w 2830285"/>
                <a:gd name="connsiteY8" fmla="*/ 1916142 h 1916142"/>
                <a:gd name="connsiteX0" fmla="*/ 0 w 2830285"/>
                <a:gd name="connsiteY0" fmla="*/ 1916142 h 1916142"/>
                <a:gd name="connsiteX1" fmla="*/ 359228 w 2830285"/>
                <a:gd name="connsiteY1" fmla="*/ 1785513 h 1916142"/>
                <a:gd name="connsiteX2" fmla="*/ 772886 w 2830285"/>
                <a:gd name="connsiteY2" fmla="*/ 1262999 h 1916142"/>
                <a:gd name="connsiteX3" fmla="*/ 1012371 w 2830285"/>
                <a:gd name="connsiteY3" fmla="*/ 490113 h 1916142"/>
                <a:gd name="connsiteX4" fmla="*/ 1415143 w 2830285"/>
                <a:gd name="connsiteY4" fmla="*/ 256 h 1916142"/>
                <a:gd name="connsiteX5" fmla="*/ 1763485 w 2830285"/>
                <a:gd name="connsiteY5" fmla="*/ 435684 h 1916142"/>
                <a:gd name="connsiteX6" fmla="*/ 2079171 w 2830285"/>
                <a:gd name="connsiteY6" fmla="*/ 1262998 h 1916142"/>
                <a:gd name="connsiteX7" fmla="*/ 2460171 w 2830285"/>
                <a:gd name="connsiteY7" fmla="*/ 1807285 h 1916142"/>
                <a:gd name="connsiteX8" fmla="*/ 2830285 w 2830285"/>
                <a:gd name="connsiteY8" fmla="*/ 1916142 h 1916142"/>
                <a:gd name="connsiteX0" fmla="*/ 0 w 2830285"/>
                <a:gd name="connsiteY0" fmla="*/ 1916052 h 1916052"/>
                <a:gd name="connsiteX1" fmla="*/ 359228 w 2830285"/>
                <a:gd name="connsiteY1" fmla="*/ 1785423 h 1916052"/>
                <a:gd name="connsiteX2" fmla="*/ 772886 w 2830285"/>
                <a:gd name="connsiteY2" fmla="*/ 1262909 h 1916052"/>
                <a:gd name="connsiteX3" fmla="*/ 1045028 w 2830285"/>
                <a:gd name="connsiteY3" fmla="*/ 479138 h 1916052"/>
                <a:gd name="connsiteX4" fmla="*/ 1415143 w 2830285"/>
                <a:gd name="connsiteY4" fmla="*/ 166 h 1916052"/>
                <a:gd name="connsiteX5" fmla="*/ 1763485 w 2830285"/>
                <a:gd name="connsiteY5" fmla="*/ 435594 h 1916052"/>
                <a:gd name="connsiteX6" fmla="*/ 2079171 w 2830285"/>
                <a:gd name="connsiteY6" fmla="*/ 1262908 h 1916052"/>
                <a:gd name="connsiteX7" fmla="*/ 2460171 w 2830285"/>
                <a:gd name="connsiteY7" fmla="*/ 1807195 h 1916052"/>
                <a:gd name="connsiteX8" fmla="*/ 2830285 w 2830285"/>
                <a:gd name="connsiteY8" fmla="*/ 1916052 h 1916052"/>
                <a:gd name="connsiteX0" fmla="*/ 0 w 2830285"/>
                <a:gd name="connsiteY0" fmla="*/ 1916052 h 1916052"/>
                <a:gd name="connsiteX1" fmla="*/ 359228 w 2830285"/>
                <a:gd name="connsiteY1" fmla="*/ 1785423 h 1916052"/>
                <a:gd name="connsiteX2" fmla="*/ 772886 w 2830285"/>
                <a:gd name="connsiteY2" fmla="*/ 1262909 h 1916052"/>
                <a:gd name="connsiteX3" fmla="*/ 1045028 w 2830285"/>
                <a:gd name="connsiteY3" fmla="*/ 479138 h 1916052"/>
                <a:gd name="connsiteX4" fmla="*/ 1415143 w 2830285"/>
                <a:gd name="connsiteY4" fmla="*/ 166 h 1916052"/>
                <a:gd name="connsiteX5" fmla="*/ 1763485 w 2830285"/>
                <a:gd name="connsiteY5" fmla="*/ 435594 h 1916052"/>
                <a:gd name="connsiteX6" fmla="*/ 2079171 w 2830285"/>
                <a:gd name="connsiteY6" fmla="*/ 1262908 h 1916052"/>
                <a:gd name="connsiteX7" fmla="*/ 2460171 w 2830285"/>
                <a:gd name="connsiteY7" fmla="*/ 1807195 h 1916052"/>
                <a:gd name="connsiteX8" fmla="*/ 2830285 w 2830285"/>
                <a:gd name="connsiteY8" fmla="*/ 1916052 h 1916052"/>
                <a:gd name="connsiteX0" fmla="*/ 0 w 2830285"/>
                <a:gd name="connsiteY0" fmla="*/ 1916052 h 1916052"/>
                <a:gd name="connsiteX1" fmla="*/ 359228 w 2830285"/>
                <a:gd name="connsiteY1" fmla="*/ 1785423 h 1916052"/>
                <a:gd name="connsiteX2" fmla="*/ 772886 w 2830285"/>
                <a:gd name="connsiteY2" fmla="*/ 1262909 h 1916052"/>
                <a:gd name="connsiteX3" fmla="*/ 1088570 w 2830285"/>
                <a:gd name="connsiteY3" fmla="*/ 479138 h 1916052"/>
                <a:gd name="connsiteX4" fmla="*/ 1415143 w 2830285"/>
                <a:gd name="connsiteY4" fmla="*/ 166 h 1916052"/>
                <a:gd name="connsiteX5" fmla="*/ 1763485 w 2830285"/>
                <a:gd name="connsiteY5" fmla="*/ 435594 h 1916052"/>
                <a:gd name="connsiteX6" fmla="*/ 2079171 w 2830285"/>
                <a:gd name="connsiteY6" fmla="*/ 1262908 h 1916052"/>
                <a:gd name="connsiteX7" fmla="*/ 2460171 w 2830285"/>
                <a:gd name="connsiteY7" fmla="*/ 1807195 h 1916052"/>
                <a:gd name="connsiteX8" fmla="*/ 2830285 w 2830285"/>
                <a:gd name="connsiteY8" fmla="*/ 1916052 h 191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0285" h="1916052">
                  <a:moveTo>
                    <a:pt x="0" y="1916052"/>
                  </a:moveTo>
                  <a:cubicBezTo>
                    <a:pt x="117021" y="1897002"/>
                    <a:pt x="230414" y="1894280"/>
                    <a:pt x="359228" y="1785423"/>
                  </a:cubicBezTo>
                  <a:cubicBezTo>
                    <a:pt x="488042" y="1676566"/>
                    <a:pt x="651329" y="1480623"/>
                    <a:pt x="772886" y="1262909"/>
                  </a:cubicBezTo>
                  <a:cubicBezTo>
                    <a:pt x="894443" y="1045195"/>
                    <a:pt x="981527" y="689595"/>
                    <a:pt x="1088570" y="479138"/>
                  </a:cubicBezTo>
                  <a:cubicBezTo>
                    <a:pt x="1195613" y="268681"/>
                    <a:pt x="1302657" y="7423"/>
                    <a:pt x="1415143" y="166"/>
                  </a:cubicBezTo>
                  <a:cubicBezTo>
                    <a:pt x="1527629" y="-7091"/>
                    <a:pt x="1652814" y="225137"/>
                    <a:pt x="1763485" y="435594"/>
                  </a:cubicBezTo>
                  <a:cubicBezTo>
                    <a:pt x="1874156" y="646051"/>
                    <a:pt x="1963057" y="1034308"/>
                    <a:pt x="2079171" y="1262908"/>
                  </a:cubicBezTo>
                  <a:cubicBezTo>
                    <a:pt x="2195285" y="1491508"/>
                    <a:pt x="2334985" y="1698338"/>
                    <a:pt x="2460171" y="1807195"/>
                  </a:cubicBezTo>
                  <a:cubicBezTo>
                    <a:pt x="2585357" y="1916052"/>
                    <a:pt x="2706913" y="1904259"/>
                    <a:pt x="2830285" y="1916052"/>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18" name="下矢印 17"/>
          <p:cNvSpPr/>
          <p:nvPr/>
        </p:nvSpPr>
        <p:spPr>
          <a:xfrm>
            <a:off x="1844988" y="2759156"/>
            <a:ext cx="1133844" cy="576064"/>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正方形/長方形 18"/>
          <p:cNvSpPr/>
          <p:nvPr/>
        </p:nvSpPr>
        <p:spPr>
          <a:xfrm>
            <a:off x="208242" y="3498107"/>
            <a:ext cx="4487402" cy="1277273"/>
          </a:xfrm>
          <a:prstGeom prst="rect">
            <a:avLst/>
          </a:prstGeom>
        </p:spPr>
        <p:txBody>
          <a:bodyPr wrap="square">
            <a:spAutoFit/>
          </a:bodyPr>
          <a:lstStyle/>
          <a:p>
            <a:pPr marL="358775" indent="-358775" fontAlgn="base">
              <a:spcBef>
                <a:spcPct val="0"/>
              </a:spcBef>
              <a:spcAft>
                <a:spcPts val="600"/>
              </a:spcAft>
              <a:buFont typeface="Arial" panose="020B0604020202020204" pitchFamily="34" charset="0"/>
              <a:buChar char="•"/>
            </a:pPr>
            <a:r>
              <a:rPr lang="ja-JP" altLang="en-US" sz="2400" dirty="0" smtClean="0">
                <a:solidFill>
                  <a:prstClr val="black"/>
                </a:solidFill>
                <a:latin typeface="Comic Sans MS" panose="030F0702030302020204" pitchFamily="66" charset="0"/>
                <a:ea typeface="HG丸ｺﾞｼｯｸM-PRO" panose="020F0600000000000000" pitchFamily="50" charset="-128"/>
              </a:rPr>
              <a:t>線量が高い施設は、線量低減の可能性を検討。</a:t>
            </a:r>
            <a:endParaRPr lang="en-US" altLang="ja-JP" sz="2400" dirty="0" smtClean="0">
              <a:solidFill>
                <a:prstClr val="black"/>
              </a:solidFill>
              <a:latin typeface="Comic Sans MS" panose="030F0702030302020204" pitchFamily="66" charset="0"/>
              <a:ea typeface="HG丸ｺﾞｼｯｸM-PRO" panose="020F0600000000000000" pitchFamily="50" charset="-128"/>
            </a:endParaRPr>
          </a:p>
          <a:p>
            <a:pPr fontAlgn="base">
              <a:spcBef>
                <a:spcPct val="0"/>
              </a:spcBef>
              <a:spcAft>
                <a:spcPts val="600"/>
              </a:spcAft>
            </a:pPr>
            <a:r>
              <a:rPr lang="ja-JP" altLang="en-US" sz="2400" dirty="0" smtClean="0">
                <a:solidFill>
                  <a:prstClr val="black"/>
                </a:solidFill>
                <a:latin typeface="Comic Sans MS" panose="030F0702030302020204" pitchFamily="66" charset="0"/>
                <a:ea typeface="HG丸ｺﾞｼｯｸM-PRO" panose="020F0600000000000000" pitchFamily="50" charset="-128"/>
              </a:rPr>
              <a:t>⇒ 初期値は</a:t>
            </a:r>
            <a:r>
              <a:rPr lang="en-US" altLang="ja-JP" sz="2400" b="1" dirty="0" smtClean="0">
                <a:solidFill>
                  <a:srgbClr val="FF0000"/>
                </a:solidFill>
                <a:latin typeface="Comic Sans MS" panose="030F0702030302020204" pitchFamily="66" charset="0"/>
                <a:ea typeface="HG丸ｺﾞｼｯｸM-PRO" panose="020F0600000000000000" pitchFamily="50" charset="-128"/>
              </a:rPr>
              <a:t>75</a:t>
            </a:r>
            <a:r>
              <a:rPr lang="ja-JP" altLang="en-US" sz="2400" b="1" dirty="0" smtClean="0">
                <a:solidFill>
                  <a:srgbClr val="FF0000"/>
                </a:solidFill>
                <a:latin typeface="Comic Sans MS" panose="030F0702030302020204" pitchFamily="66" charset="0"/>
                <a:ea typeface="HG丸ｺﾞｼｯｸM-PRO" panose="020F0600000000000000" pitchFamily="50" charset="-128"/>
              </a:rPr>
              <a:t>パーセンタイル</a:t>
            </a:r>
            <a:r>
              <a:rPr lang="ja-JP" altLang="en-US" sz="2400" b="1" dirty="0" smtClean="0">
                <a:solidFill>
                  <a:srgbClr val="FFC000"/>
                </a:solidFill>
                <a:latin typeface="Comic Sans MS" panose="030F0702030302020204" pitchFamily="66" charset="0"/>
                <a:ea typeface="HG丸ｺﾞｼｯｸM-PRO" panose="020F0600000000000000" pitchFamily="50" charset="-128"/>
              </a:rPr>
              <a:t>　</a:t>
            </a:r>
            <a:endParaRPr lang="en-US" altLang="ja-JP" sz="1600" b="1" dirty="0" smtClean="0">
              <a:solidFill>
                <a:srgbClr val="FFC000"/>
              </a:solidFill>
              <a:latin typeface="Comic Sans MS" panose="030F0702030302020204" pitchFamily="66" charset="0"/>
              <a:ea typeface="HG丸ｺﾞｼｯｸM-PRO" panose="020F0600000000000000" pitchFamily="50" charset="-128"/>
            </a:endParaRPr>
          </a:p>
        </p:txBody>
      </p:sp>
      <p:sp>
        <p:nvSpPr>
          <p:cNvPr id="28" name="正方形/長方形 27"/>
          <p:cNvSpPr/>
          <p:nvPr/>
        </p:nvSpPr>
        <p:spPr>
          <a:xfrm>
            <a:off x="7014661" y="2681598"/>
            <a:ext cx="2093843" cy="369332"/>
          </a:xfrm>
          <a:prstGeom prst="rect">
            <a:avLst/>
          </a:prstGeom>
        </p:spPr>
        <p:txBody>
          <a:bodyPr wrap="none">
            <a:spAutoFit/>
          </a:bodyPr>
          <a:lstStyle/>
          <a:p>
            <a:r>
              <a:rPr lang="en-US" altLang="ja-JP" dirty="0">
                <a:solidFill>
                  <a:srgbClr val="00B050"/>
                </a:solidFill>
                <a:latin typeface="Comic Sans MS" panose="030F0702030302020204" pitchFamily="66" charset="0"/>
                <a:ea typeface="HG丸ｺﾞｼｯｸM-PRO" panose="020F0600000000000000" pitchFamily="50" charset="-128"/>
              </a:rPr>
              <a:t>75</a:t>
            </a:r>
            <a:r>
              <a:rPr lang="ja-JP" altLang="en-US" dirty="0">
                <a:solidFill>
                  <a:srgbClr val="00B050"/>
                </a:solidFill>
                <a:latin typeface="Comic Sans MS" panose="030F0702030302020204" pitchFamily="66" charset="0"/>
                <a:ea typeface="HG丸ｺﾞｼｯｸM-PRO" panose="020F0600000000000000" pitchFamily="50" charset="-128"/>
              </a:rPr>
              <a:t>パーセンタイル</a:t>
            </a:r>
            <a:endParaRPr lang="ja-JP" altLang="en-US" dirty="0">
              <a:solidFill>
                <a:srgbClr val="00B050"/>
              </a:solidFill>
            </a:endParaRPr>
          </a:p>
        </p:txBody>
      </p:sp>
      <p:grpSp>
        <p:nvGrpSpPr>
          <p:cNvPr id="8" name="グループ化 7"/>
          <p:cNvGrpSpPr/>
          <p:nvPr/>
        </p:nvGrpSpPr>
        <p:grpSpPr>
          <a:xfrm>
            <a:off x="5025150" y="2686240"/>
            <a:ext cx="3609691" cy="2614968"/>
            <a:chOff x="5025150" y="2686240"/>
            <a:chExt cx="3609691" cy="2614968"/>
          </a:xfrm>
        </p:grpSpPr>
        <p:grpSp>
          <p:nvGrpSpPr>
            <p:cNvPr id="20" name="グループ化 19"/>
            <p:cNvGrpSpPr/>
            <p:nvPr/>
          </p:nvGrpSpPr>
          <p:grpSpPr>
            <a:xfrm>
              <a:off x="5025150" y="2686240"/>
              <a:ext cx="3609691" cy="2614968"/>
              <a:chOff x="4778733" y="908720"/>
              <a:chExt cx="3609691" cy="2614968"/>
            </a:xfrm>
          </p:grpSpPr>
          <p:cxnSp>
            <p:nvCxnSpPr>
              <p:cNvPr id="21" name="直線矢印コネクタ 20"/>
              <p:cNvCxnSpPr/>
              <p:nvPr/>
            </p:nvCxnSpPr>
            <p:spPr>
              <a:xfrm flipV="1">
                <a:off x="5148064" y="908720"/>
                <a:ext cx="0" cy="22322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5148064" y="3130082"/>
                <a:ext cx="32403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5868144" y="3154356"/>
                <a:ext cx="1959191" cy="369332"/>
              </a:xfrm>
              <a:prstGeom prst="rect">
                <a:avLst/>
              </a:prstGeom>
            </p:spPr>
            <p:txBody>
              <a:bodyPr wrap="none">
                <a:spAutoFit/>
              </a:bodyPr>
              <a:lstStyle/>
              <a:p>
                <a:r>
                  <a:rPr lang="en-US" altLang="ja-JP" dirty="0" err="1" smtClean="0">
                    <a:solidFill>
                      <a:prstClr val="black"/>
                    </a:solidFill>
                    <a:latin typeface="Comic Sans MS" panose="030F0702030302020204" pitchFamily="66" charset="0"/>
                    <a:ea typeface="HG丸ｺﾞｼｯｸM-PRO" panose="020F0600000000000000" pitchFamily="50" charset="-128"/>
                  </a:rPr>
                  <a:t>CTDI</a:t>
                </a:r>
                <a:r>
                  <a:rPr lang="en-US" altLang="ja-JP" baseline="-25000" dirty="0" err="1" smtClean="0">
                    <a:solidFill>
                      <a:prstClr val="black"/>
                    </a:solidFill>
                    <a:latin typeface="Comic Sans MS" panose="030F0702030302020204" pitchFamily="66" charset="0"/>
                    <a:ea typeface="HG丸ｺﾞｼｯｸM-PRO" panose="020F0600000000000000" pitchFamily="50" charset="-128"/>
                  </a:rPr>
                  <a:t>vol</a:t>
                </a:r>
                <a:r>
                  <a:rPr lang="en-US" altLang="ja-JP" dirty="0" smtClean="0">
                    <a:solidFill>
                      <a:prstClr val="black"/>
                    </a:solidFill>
                    <a:latin typeface="Comic Sans MS" panose="030F0702030302020204" pitchFamily="66" charset="0"/>
                    <a:ea typeface="HG丸ｺﾞｼｯｸM-PRO" panose="020F0600000000000000" pitchFamily="50" charset="-128"/>
                  </a:rPr>
                  <a:t> </a:t>
                </a:r>
                <a:r>
                  <a:rPr lang="ja-JP" altLang="en-US" dirty="0" smtClean="0">
                    <a:solidFill>
                      <a:prstClr val="black"/>
                    </a:solidFill>
                    <a:latin typeface="Comic Sans MS" panose="030F0702030302020204" pitchFamily="66" charset="0"/>
                    <a:ea typeface="HG丸ｺﾞｼｯｸM-PRO" panose="020F0600000000000000" pitchFamily="50" charset="-128"/>
                  </a:rPr>
                  <a:t>（</a:t>
                </a:r>
                <a:r>
                  <a:rPr lang="en-US" altLang="ja-JP" dirty="0" smtClean="0">
                    <a:solidFill>
                      <a:prstClr val="black"/>
                    </a:solidFill>
                    <a:latin typeface="Comic Sans MS" panose="030F0702030302020204" pitchFamily="66" charset="0"/>
                    <a:ea typeface="HG丸ｺﾞｼｯｸM-PRO" panose="020F0600000000000000" pitchFamily="50" charset="-128"/>
                  </a:rPr>
                  <a:t>mGy</a:t>
                </a:r>
                <a:r>
                  <a:rPr lang="ja-JP" altLang="en-US" dirty="0" smtClean="0">
                    <a:solidFill>
                      <a:prstClr val="black"/>
                    </a:solidFill>
                    <a:latin typeface="Comic Sans MS" panose="030F0702030302020204" pitchFamily="66" charset="0"/>
                    <a:ea typeface="HG丸ｺﾞｼｯｸM-PRO" panose="020F0600000000000000" pitchFamily="50" charset="-128"/>
                  </a:rPr>
                  <a:t>）</a:t>
                </a:r>
                <a:endParaRPr lang="ja-JP" altLang="en-US" dirty="0">
                  <a:solidFill>
                    <a:prstClr val="black"/>
                  </a:solidFill>
                </a:endParaRPr>
              </a:p>
            </p:txBody>
          </p:sp>
          <p:sp>
            <p:nvSpPr>
              <p:cNvPr id="24" name="正方形/長方形 23"/>
              <p:cNvSpPr/>
              <p:nvPr/>
            </p:nvSpPr>
            <p:spPr>
              <a:xfrm rot="16200000">
                <a:off x="4640233" y="1911315"/>
                <a:ext cx="646331" cy="369332"/>
              </a:xfrm>
              <a:prstGeom prst="rect">
                <a:avLst/>
              </a:prstGeom>
            </p:spPr>
            <p:txBody>
              <a:bodyPr wrap="none">
                <a:spAutoFit/>
              </a:bodyPr>
              <a:lstStyle/>
              <a:p>
                <a:r>
                  <a:rPr lang="ja-JP" altLang="en-US" dirty="0" smtClean="0">
                    <a:solidFill>
                      <a:prstClr val="black"/>
                    </a:solidFill>
                    <a:latin typeface="Comic Sans MS" panose="030F0702030302020204" pitchFamily="66" charset="0"/>
                    <a:ea typeface="HG丸ｺﾞｼｯｸM-PRO" panose="020F0600000000000000" pitchFamily="50" charset="-128"/>
                  </a:rPr>
                  <a:t>度数</a:t>
                </a:r>
                <a:endParaRPr lang="ja-JP" altLang="en-US" dirty="0">
                  <a:solidFill>
                    <a:prstClr val="black"/>
                  </a:solidFill>
                </a:endParaRPr>
              </a:p>
            </p:txBody>
          </p:sp>
          <p:sp>
            <p:nvSpPr>
              <p:cNvPr id="25" name="フリーフォーム 24"/>
              <p:cNvSpPr/>
              <p:nvPr/>
            </p:nvSpPr>
            <p:spPr>
              <a:xfrm>
                <a:off x="5192485" y="1208149"/>
                <a:ext cx="2830285" cy="1916052"/>
              </a:xfrm>
              <a:custGeom>
                <a:avLst/>
                <a:gdLst>
                  <a:gd name="connsiteX0" fmla="*/ 0 w 2830285"/>
                  <a:gd name="connsiteY0" fmla="*/ 1951324 h 1951324"/>
                  <a:gd name="connsiteX1" fmla="*/ 359228 w 2830285"/>
                  <a:gd name="connsiteY1" fmla="*/ 1820695 h 1951324"/>
                  <a:gd name="connsiteX2" fmla="*/ 751114 w 2830285"/>
                  <a:gd name="connsiteY2" fmla="*/ 1396152 h 1951324"/>
                  <a:gd name="connsiteX3" fmla="*/ 1099457 w 2830285"/>
                  <a:gd name="connsiteY3" fmla="*/ 525295 h 1951324"/>
                  <a:gd name="connsiteX4" fmla="*/ 1360714 w 2830285"/>
                  <a:gd name="connsiteY4" fmla="*/ 2781 h 1951324"/>
                  <a:gd name="connsiteX5" fmla="*/ 1763485 w 2830285"/>
                  <a:gd name="connsiteY5" fmla="*/ 743009 h 1951324"/>
                  <a:gd name="connsiteX6" fmla="*/ 2090057 w 2830285"/>
                  <a:gd name="connsiteY6" fmla="*/ 1439695 h 1951324"/>
                  <a:gd name="connsiteX7" fmla="*/ 2460171 w 2830285"/>
                  <a:gd name="connsiteY7" fmla="*/ 1842467 h 1951324"/>
                  <a:gd name="connsiteX8" fmla="*/ 2830285 w 2830285"/>
                  <a:gd name="connsiteY8" fmla="*/ 1951324 h 1951324"/>
                  <a:gd name="connsiteX0" fmla="*/ 0 w 2830285"/>
                  <a:gd name="connsiteY0" fmla="*/ 1948795 h 1948795"/>
                  <a:gd name="connsiteX1" fmla="*/ 359228 w 2830285"/>
                  <a:gd name="connsiteY1" fmla="*/ 1818166 h 1948795"/>
                  <a:gd name="connsiteX2" fmla="*/ 751114 w 2830285"/>
                  <a:gd name="connsiteY2" fmla="*/ 1393623 h 1948795"/>
                  <a:gd name="connsiteX3" fmla="*/ 1099457 w 2830285"/>
                  <a:gd name="connsiteY3" fmla="*/ 522766 h 1948795"/>
                  <a:gd name="connsiteX4" fmla="*/ 1360714 w 2830285"/>
                  <a:gd name="connsiteY4" fmla="*/ 252 h 1948795"/>
                  <a:gd name="connsiteX5" fmla="*/ 1763485 w 2830285"/>
                  <a:gd name="connsiteY5" fmla="*/ 468337 h 1948795"/>
                  <a:gd name="connsiteX6" fmla="*/ 2090057 w 2830285"/>
                  <a:gd name="connsiteY6" fmla="*/ 1437166 h 1948795"/>
                  <a:gd name="connsiteX7" fmla="*/ 2460171 w 2830285"/>
                  <a:gd name="connsiteY7" fmla="*/ 1839938 h 1948795"/>
                  <a:gd name="connsiteX8" fmla="*/ 2830285 w 2830285"/>
                  <a:gd name="connsiteY8" fmla="*/ 1948795 h 1948795"/>
                  <a:gd name="connsiteX0" fmla="*/ 0 w 2830285"/>
                  <a:gd name="connsiteY0" fmla="*/ 1948795 h 1948795"/>
                  <a:gd name="connsiteX1" fmla="*/ 359228 w 2830285"/>
                  <a:gd name="connsiteY1" fmla="*/ 1818166 h 1948795"/>
                  <a:gd name="connsiteX2" fmla="*/ 751114 w 2830285"/>
                  <a:gd name="connsiteY2" fmla="*/ 1393623 h 1948795"/>
                  <a:gd name="connsiteX3" fmla="*/ 1012371 w 2830285"/>
                  <a:gd name="connsiteY3" fmla="*/ 522766 h 1948795"/>
                  <a:gd name="connsiteX4" fmla="*/ 1360714 w 2830285"/>
                  <a:gd name="connsiteY4" fmla="*/ 252 h 1948795"/>
                  <a:gd name="connsiteX5" fmla="*/ 1763485 w 2830285"/>
                  <a:gd name="connsiteY5" fmla="*/ 468337 h 1948795"/>
                  <a:gd name="connsiteX6" fmla="*/ 2090057 w 2830285"/>
                  <a:gd name="connsiteY6" fmla="*/ 1437166 h 1948795"/>
                  <a:gd name="connsiteX7" fmla="*/ 2460171 w 2830285"/>
                  <a:gd name="connsiteY7" fmla="*/ 1839938 h 1948795"/>
                  <a:gd name="connsiteX8" fmla="*/ 2830285 w 2830285"/>
                  <a:gd name="connsiteY8" fmla="*/ 1948795 h 1948795"/>
                  <a:gd name="connsiteX0" fmla="*/ 0 w 2830285"/>
                  <a:gd name="connsiteY0" fmla="*/ 1916169 h 1916169"/>
                  <a:gd name="connsiteX1" fmla="*/ 359228 w 2830285"/>
                  <a:gd name="connsiteY1" fmla="*/ 1785540 h 1916169"/>
                  <a:gd name="connsiteX2" fmla="*/ 751114 w 2830285"/>
                  <a:gd name="connsiteY2" fmla="*/ 1360997 h 1916169"/>
                  <a:gd name="connsiteX3" fmla="*/ 1012371 w 2830285"/>
                  <a:gd name="connsiteY3" fmla="*/ 490140 h 1916169"/>
                  <a:gd name="connsiteX4" fmla="*/ 1415143 w 2830285"/>
                  <a:gd name="connsiteY4" fmla="*/ 283 h 1916169"/>
                  <a:gd name="connsiteX5" fmla="*/ 1763485 w 2830285"/>
                  <a:gd name="connsiteY5" fmla="*/ 435711 h 1916169"/>
                  <a:gd name="connsiteX6" fmla="*/ 2090057 w 2830285"/>
                  <a:gd name="connsiteY6" fmla="*/ 1404540 h 1916169"/>
                  <a:gd name="connsiteX7" fmla="*/ 2460171 w 2830285"/>
                  <a:gd name="connsiteY7" fmla="*/ 1807312 h 1916169"/>
                  <a:gd name="connsiteX8" fmla="*/ 2830285 w 2830285"/>
                  <a:gd name="connsiteY8" fmla="*/ 1916169 h 1916169"/>
                  <a:gd name="connsiteX0" fmla="*/ 0 w 2830285"/>
                  <a:gd name="connsiteY0" fmla="*/ 1916169 h 1916169"/>
                  <a:gd name="connsiteX1" fmla="*/ 359228 w 2830285"/>
                  <a:gd name="connsiteY1" fmla="*/ 1785540 h 1916169"/>
                  <a:gd name="connsiteX2" fmla="*/ 751114 w 2830285"/>
                  <a:gd name="connsiteY2" fmla="*/ 1360997 h 1916169"/>
                  <a:gd name="connsiteX3" fmla="*/ 1012371 w 2830285"/>
                  <a:gd name="connsiteY3" fmla="*/ 490140 h 1916169"/>
                  <a:gd name="connsiteX4" fmla="*/ 1415143 w 2830285"/>
                  <a:gd name="connsiteY4" fmla="*/ 283 h 1916169"/>
                  <a:gd name="connsiteX5" fmla="*/ 1763485 w 2830285"/>
                  <a:gd name="connsiteY5" fmla="*/ 435711 h 1916169"/>
                  <a:gd name="connsiteX6" fmla="*/ 2090057 w 2830285"/>
                  <a:gd name="connsiteY6" fmla="*/ 1404540 h 1916169"/>
                  <a:gd name="connsiteX7" fmla="*/ 2460171 w 2830285"/>
                  <a:gd name="connsiteY7" fmla="*/ 1807312 h 1916169"/>
                  <a:gd name="connsiteX8" fmla="*/ 2830285 w 2830285"/>
                  <a:gd name="connsiteY8" fmla="*/ 1916169 h 1916169"/>
                  <a:gd name="connsiteX0" fmla="*/ 0 w 2830285"/>
                  <a:gd name="connsiteY0" fmla="*/ 1916142 h 1916142"/>
                  <a:gd name="connsiteX1" fmla="*/ 359228 w 2830285"/>
                  <a:gd name="connsiteY1" fmla="*/ 1785513 h 1916142"/>
                  <a:gd name="connsiteX2" fmla="*/ 751114 w 2830285"/>
                  <a:gd name="connsiteY2" fmla="*/ 1360970 h 1916142"/>
                  <a:gd name="connsiteX3" fmla="*/ 1012371 w 2830285"/>
                  <a:gd name="connsiteY3" fmla="*/ 490113 h 1916142"/>
                  <a:gd name="connsiteX4" fmla="*/ 1415143 w 2830285"/>
                  <a:gd name="connsiteY4" fmla="*/ 256 h 1916142"/>
                  <a:gd name="connsiteX5" fmla="*/ 1763485 w 2830285"/>
                  <a:gd name="connsiteY5" fmla="*/ 435684 h 1916142"/>
                  <a:gd name="connsiteX6" fmla="*/ 2079171 w 2830285"/>
                  <a:gd name="connsiteY6" fmla="*/ 1262998 h 1916142"/>
                  <a:gd name="connsiteX7" fmla="*/ 2460171 w 2830285"/>
                  <a:gd name="connsiteY7" fmla="*/ 1807285 h 1916142"/>
                  <a:gd name="connsiteX8" fmla="*/ 2830285 w 2830285"/>
                  <a:gd name="connsiteY8" fmla="*/ 1916142 h 1916142"/>
                  <a:gd name="connsiteX0" fmla="*/ 0 w 2830285"/>
                  <a:gd name="connsiteY0" fmla="*/ 1916142 h 1916142"/>
                  <a:gd name="connsiteX1" fmla="*/ 359228 w 2830285"/>
                  <a:gd name="connsiteY1" fmla="*/ 1785513 h 1916142"/>
                  <a:gd name="connsiteX2" fmla="*/ 772886 w 2830285"/>
                  <a:gd name="connsiteY2" fmla="*/ 1262999 h 1916142"/>
                  <a:gd name="connsiteX3" fmla="*/ 1012371 w 2830285"/>
                  <a:gd name="connsiteY3" fmla="*/ 490113 h 1916142"/>
                  <a:gd name="connsiteX4" fmla="*/ 1415143 w 2830285"/>
                  <a:gd name="connsiteY4" fmla="*/ 256 h 1916142"/>
                  <a:gd name="connsiteX5" fmla="*/ 1763485 w 2830285"/>
                  <a:gd name="connsiteY5" fmla="*/ 435684 h 1916142"/>
                  <a:gd name="connsiteX6" fmla="*/ 2079171 w 2830285"/>
                  <a:gd name="connsiteY6" fmla="*/ 1262998 h 1916142"/>
                  <a:gd name="connsiteX7" fmla="*/ 2460171 w 2830285"/>
                  <a:gd name="connsiteY7" fmla="*/ 1807285 h 1916142"/>
                  <a:gd name="connsiteX8" fmla="*/ 2830285 w 2830285"/>
                  <a:gd name="connsiteY8" fmla="*/ 1916142 h 1916142"/>
                  <a:gd name="connsiteX0" fmla="*/ 0 w 2830285"/>
                  <a:gd name="connsiteY0" fmla="*/ 1916052 h 1916052"/>
                  <a:gd name="connsiteX1" fmla="*/ 359228 w 2830285"/>
                  <a:gd name="connsiteY1" fmla="*/ 1785423 h 1916052"/>
                  <a:gd name="connsiteX2" fmla="*/ 772886 w 2830285"/>
                  <a:gd name="connsiteY2" fmla="*/ 1262909 h 1916052"/>
                  <a:gd name="connsiteX3" fmla="*/ 1045028 w 2830285"/>
                  <a:gd name="connsiteY3" fmla="*/ 479138 h 1916052"/>
                  <a:gd name="connsiteX4" fmla="*/ 1415143 w 2830285"/>
                  <a:gd name="connsiteY4" fmla="*/ 166 h 1916052"/>
                  <a:gd name="connsiteX5" fmla="*/ 1763485 w 2830285"/>
                  <a:gd name="connsiteY5" fmla="*/ 435594 h 1916052"/>
                  <a:gd name="connsiteX6" fmla="*/ 2079171 w 2830285"/>
                  <a:gd name="connsiteY6" fmla="*/ 1262908 h 1916052"/>
                  <a:gd name="connsiteX7" fmla="*/ 2460171 w 2830285"/>
                  <a:gd name="connsiteY7" fmla="*/ 1807195 h 1916052"/>
                  <a:gd name="connsiteX8" fmla="*/ 2830285 w 2830285"/>
                  <a:gd name="connsiteY8" fmla="*/ 1916052 h 1916052"/>
                  <a:gd name="connsiteX0" fmla="*/ 0 w 2830285"/>
                  <a:gd name="connsiteY0" fmla="*/ 1916052 h 1916052"/>
                  <a:gd name="connsiteX1" fmla="*/ 359228 w 2830285"/>
                  <a:gd name="connsiteY1" fmla="*/ 1785423 h 1916052"/>
                  <a:gd name="connsiteX2" fmla="*/ 772886 w 2830285"/>
                  <a:gd name="connsiteY2" fmla="*/ 1262909 h 1916052"/>
                  <a:gd name="connsiteX3" fmla="*/ 1045028 w 2830285"/>
                  <a:gd name="connsiteY3" fmla="*/ 479138 h 1916052"/>
                  <a:gd name="connsiteX4" fmla="*/ 1415143 w 2830285"/>
                  <a:gd name="connsiteY4" fmla="*/ 166 h 1916052"/>
                  <a:gd name="connsiteX5" fmla="*/ 1763485 w 2830285"/>
                  <a:gd name="connsiteY5" fmla="*/ 435594 h 1916052"/>
                  <a:gd name="connsiteX6" fmla="*/ 2079171 w 2830285"/>
                  <a:gd name="connsiteY6" fmla="*/ 1262908 h 1916052"/>
                  <a:gd name="connsiteX7" fmla="*/ 2460171 w 2830285"/>
                  <a:gd name="connsiteY7" fmla="*/ 1807195 h 1916052"/>
                  <a:gd name="connsiteX8" fmla="*/ 2830285 w 2830285"/>
                  <a:gd name="connsiteY8" fmla="*/ 1916052 h 1916052"/>
                  <a:gd name="connsiteX0" fmla="*/ 0 w 2830285"/>
                  <a:gd name="connsiteY0" fmla="*/ 1916052 h 1916052"/>
                  <a:gd name="connsiteX1" fmla="*/ 359228 w 2830285"/>
                  <a:gd name="connsiteY1" fmla="*/ 1785423 h 1916052"/>
                  <a:gd name="connsiteX2" fmla="*/ 772886 w 2830285"/>
                  <a:gd name="connsiteY2" fmla="*/ 1262909 h 1916052"/>
                  <a:gd name="connsiteX3" fmla="*/ 1088570 w 2830285"/>
                  <a:gd name="connsiteY3" fmla="*/ 479138 h 1916052"/>
                  <a:gd name="connsiteX4" fmla="*/ 1415143 w 2830285"/>
                  <a:gd name="connsiteY4" fmla="*/ 166 h 1916052"/>
                  <a:gd name="connsiteX5" fmla="*/ 1763485 w 2830285"/>
                  <a:gd name="connsiteY5" fmla="*/ 435594 h 1916052"/>
                  <a:gd name="connsiteX6" fmla="*/ 2079171 w 2830285"/>
                  <a:gd name="connsiteY6" fmla="*/ 1262908 h 1916052"/>
                  <a:gd name="connsiteX7" fmla="*/ 2460171 w 2830285"/>
                  <a:gd name="connsiteY7" fmla="*/ 1807195 h 1916052"/>
                  <a:gd name="connsiteX8" fmla="*/ 2830285 w 2830285"/>
                  <a:gd name="connsiteY8" fmla="*/ 1916052 h 191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0285" h="1916052">
                    <a:moveTo>
                      <a:pt x="0" y="1916052"/>
                    </a:moveTo>
                    <a:cubicBezTo>
                      <a:pt x="117021" y="1897002"/>
                      <a:pt x="230414" y="1894280"/>
                      <a:pt x="359228" y="1785423"/>
                    </a:cubicBezTo>
                    <a:cubicBezTo>
                      <a:pt x="488042" y="1676566"/>
                      <a:pt x="651329" y="1480623"/>
                      <a:pt x="772886" y="1262909"/>
                    </a:cubicBezTo>
                    <a:cubicBezTo>
                      <a:pt x="894443" y="1045195"/>
                      <a:pt x="981527" y="689595"/>
                      <a:pt x="1088570" y="479138"/>
                    </a:cubicBezTo>
                    <a:cubicBezTo>
                      <a:pt x="1195613" y="268681"/>
                      <a:pt x="1302657" y="7423"/>
                      <a:pt x="1415143" y="166"/>
                    </a:cubicBezTo>
                    <a:cubicBezTo>
                      <a:pt x="1527629" y="-7091"/>
                      <a:pt x="1652814" y="225137"/>
                      <a:pt x="1763485" y="435594"/>
                    </a:cubicBezTo>
                    <a:cubicBezTo>
                      <a:pt x="1874156" y="646051"/>
                      <a:pt x="1963057" y="1034308"/>
                      <a:pt x="2079171" y="1262908"/>
                    </a:cubicBezTo>
                    <a:cubicBezTo>
                      <a:pt x="2195285" y="1491508"/>
                      <a:pt x="2334985" y="1698338"/>
                      <a:pt x="2460171" y="1807195"/>
                    </a:cubicBezTo>
                    <a:cubicBezTo>
                      <a:pt x="2585357" y="1916052"/>
                      <a:pt x="2706913" y="1904259"/>
                      <a:pt x="2830285" y="1916052"/>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cxnSp>
          <p:nvCxnSpPr>
            <p:cNvPr id="27" name="直線コネクタ 26"/>
            <p:cNvCxnSpPr/>
            <p:nvPr/>
          </p:nvCxnSpPr>
          <p:spPr>
            <a:xfrm>
              <a:off x="7377366" y="2985669"/>
              <a:ext cx="0" cy="1916052"/>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9" name="円/楕円 28"/>
            <p:cNvSpPr/>
            <p:nvPr/>
          </p:nvSpPr>
          <p:spPr>
            <a:xfrm rot="19304704">
              <a:off x="7445269" y="3756094"/>
              <a:ext cx="891821" cy="1414571"/>
            </a:xfrm>
            <a:prstGeom prst="ellipse">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右矢印 29"/>
            <p:cNvSpPr/>
            <p:nvPr/>
          </p:nvSpPr>
          <p:spPr>
            <a:xfrm rot="10800000">
              <a:off x="7058678" y="4242414"/>
              <a:ext cx="384087" cy="249808"/>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31" name="正方形/長方形 30"/>
          <p:cNvSpPr/>
          <p:nvPr/>
        </p:nvSpPr>
        <p:spPr>
          <a:xfrm>
            <a:off x="282366" y="4775380"/>
            <a:ext cx="4979885" cy="830997"/>
          </a:xfrm>
          <a:prstGeom prst="rect">
            <a:avLst/>
          </a:prstGeom>
        </p:spPr>
        <p:txBody>
          <a:bodyPr wrap="square">
            <a:spAutoFit/>
          </a:bodyPr>
          <a:lstStyle/>
          <a:p>
            <a:pPr marL="358775" indent="-358775" fontAlgn="base">
              <a:spcBef>
                <a:spcPct val="0"/>
              </a:spcBef>
            </a:pPr>
            <a:r>
              <a:rPr lang="ja-JP" altLang="en-US" sz="2400" dirty="0" smtClean="0">
                <a:solidFill>
                  <a:prstClr val="black"/>
                </a:solidFill>
                <a:latin typeface="Comic Sans MS" panose="030F0702030302020204" pitchFamily="66" charset="0"/>
                <a:ea typeface="HG丸ｺﾞｼｯｸM-PRO" panose="020F0600000000000000" pitchFamily="50" charset="-128"/>
              </a:rPr>
              <a:t>検討</a:t>
            </a:r>
            <a:r>
              <a:rPr lang="ja-JP" altLang="en-US" sz="2400" dirty="0">
                <a:solidFill>
                  <a:prstClr val="black"/>
                </a:solidFill>
                <a:latin typeface="Comic Sans MS" panose="030F0702030302020204" pitchFamily="66" charset="0"/>
                <a:ea typeface="HG丸ｺﾞｼｯｸM-PRO" panose="020F0600000000000000" pitchFamily="50" charset="-128"/>
              </a:rPr>
              <a:t>を繰り返し</a:t>
            </a:r>
            <a:r>
              <a:rPr lang="ja-JP" altLang="en-US" sz="2400" dirty="0" smtClean="0">
                <a:solidFill>
                  <a:prstClr val="black"/>
                </a:solidFill>
                <a:latin typeface="Comic Sans MS" panose="030F0702030302020204" pitchFamily="66" charset="0"/>
                <a:ea typeface="HG丸ｺﾞｼｯｸM-PRO" panose="020F0600000000000000" pitchFamily="50" charset="-128"/>
              </a:rPr>
              <a:t>、</a:t>
            </a:r>
            <a:endParaRPr lang="en-US" altLang="ja-JP" sz="2400" dirty="0" smtClean="0">
              <a:solidFill>
                <a:prstClr val="black"/>
              </a:solidFill>
              <a:latin typeface="Comic Sans MS" panose="030F0702030302020204" pitchFamily="66" charset="0"/>
              <a:ea typeface="HG丸ｺﾞｼｯｸM-PRO" panose="020F0600000000000000" pitchFamily="50" charset="-128"/>
            </a:endParaRPr>
          </a:p>
          <a:p>
            <a:pPr marL="358775" indent="-358775" fontAlgn="base">
              <a:spcBef>
                <a:spcPct val="0"/>
              </a:spcBef>
            </a:pPr>
            <a:r>
              <a:rPr lang="ja-JP" altLang="en-US" sz="2400" dirty="0" smtClean="0">
                <a:solidFill>
                  <a:prstClr val="black"/>
                </a:solidFill>
                <a:latin typeface="Comic Sans MS" panose="030F0702030302020204" pitchFamily="66" charset="0"/>
                <a:ea typeface="HG丸ｺﾞｼｯｸM-PRO" panose="020F0600000000000000" pitchFamily="50" charset="-128"/>
              </a:rPr>
              <a:t>得られた</a:t>
            </a:r>
            <a:r>
              <a:rPr lang="ja-JP" altLang="en-US" sz="2400" dirty="0">
                <a:solidFill>
                  <a:prstClr val="black"/>
                </a:solidFill>
                <a:latin typeface="Comic Sans MS" panose="030F0702030302020204" pitchFamily="66" charset="0"/>
                <a:ea typeface="HG丸ｺﾞｼｯｸM-PRO" panose="020F0600000000000000" pitchFamily="50" charset="-128"/>
              </a:rPr>
              <a:t>カットオフラインが</a:t>
            </a:r>
            <a:r>
              <a:rPr lang="en-US" altLang="ja-JP" sz="2400" dirty="0">
                <a:solidFill>
                  <a:prstClr val="black"/>
                </a:solidFill>
                <a:latin typeface="Comic Sans MS" panose="030F0702030302020204" pitchFamily="66" charset="0"/>
                <a:ea typeface="HG丸ｺﾞｼｯｸM-PRO" panose="020F0600000000000000" pitchFamily="50" charset="-128"/>
              </a:rPr>
              <a:t>DRLs</a:t>
            </a:r>
          </a:p>
        </p:txBody>
      </p:sp>
      <p:sp>
        <p:nvSpPr>
          <p:cNvPr id="26" name="正方形/長方形 25"/>
          <p:cNvSpPr/>
          <p:nvPr/>
        </p:nvSpPr>
        <p:spPr>
          <a:xfrm>
            <a:off x="304193" y="5693906"/>
            <a:ext cx="8804311" cy="1169551"/>
          </a:xfrm>
          <a:prstGeom prst="rect">
            <a:avLst/>
          </a:prstGeom>
        </p:spPr>
        <p:txBody>
          <a:bodyPr wrap="square">
            <a:spAutoFit/>
          </a:bodyPr>
          <a:lstStyle/>
          <a:p>
            <a:pPr marL="358775" indent="-358775" fontAlgn="base">
              <a:spcBef>
                <a:spcPct val="0"/>
              </a:spcBef>
              <a:spcAft>
                <a:spcPts val="600"/>
              </a:spcAft>
              <a:buFont typeface="Wingdings" panose="05000000000000000000" pitchFamily="2" charset="2"/>
              <a:buChar char="ü"/>
            </a:pPr>
            <a:r>
              <a:rPr lang="ja-JP" altLang="en-US" sz="2400" dirty="0" smtClean="0">
                <a:solidFill>
                  <a:prstClr val="black"/>
                </a:solidFill>
                <a:latin typeface="Comic Sans MS" panose="030F0702030302020204" pitchFamily="66" charset="0"/>
                <a:ea typeface="HG丸ｺﾞｼｯｸM-PRO" panose="020F0600000000000000" pitchFamily="50" charset="-128"/>
              </a:rPr>
              <a:t>施設の代表値 ⇒ 診断能は十分に担保された値である</a:t>
            </a:r>
            <a:endParaRPr lang="en-US" altLang="ja-JP" sz="2400" dirty="0" smtClean="0">
              <a:solidFill>
                <a:prstClr val="black"/>
              </a:solidFill>
              <a:latin typeface="Comic Sans MS" panose="030F0702030302020204" pitchFamily="66" charset="0"/>
              <a:ea typeface="HG丸ｺﾞｼｯｸM-PRO" panose="020F0600000000000000" pitchFamily="50" charset="-128"/>
            </a:endParaRPr>
          </a:p>
          <a:p>
            <a:pPr marL="358775" indent="-358775" fontAlgn="base">
              <a:spcBef>
                <a:spcPct val="0"/>
              </a:spcBef>
              <a:spcAft>
                <a:spcPts val="600"/>
              </a:spcAft>
              <a:buFont typeface="Wingdings" panose="05000000000000000000" pitchFamily="2" charset="2"/>
              <a:buChar char="ü"/>
            </a:pPr>
            <a:r>
              <a:rPr lang="en-US" altLang="ja-JP" sz="2400" dirty="0" smtClean="0">
                <a:solidFill>
                  <a:prstClr val="black"/>
                </a:solidFill>
                <a:latin typeface="Comic Sans MS" panose="030F0702030302020204" pitchFamily="66" charset="0"/>
                <a:ea typeface="HG丸ｺﾞｼｯｸM-PRO" panose="020F0600000000000000" pitchFamily="50" charset="-128"/>
              </a:rPr>
              <a:t>DRLs</a:t>
            </a:r>
            <a:r>
              <a:rPr lang="ja-JP" altLang="en-US" sz="2400" dirty="0" smtClean="0">
                <a:solidFill>
                  <a:prstClr val="black"/>
                </a:solidFill>
                <a:latin typeface="Comic Sans MS" panose="030F0702030302020204" pitchFamily="66" charset="0"/>
                <a:ea typeface="HG丸ｺﾞｼｯｸM-PRO" panose="020F0600000000000000" pitchFamily="50" charset="-128"/>
              </a:rPr>
              <a:t>に固執せず、正当化されるのであれば超えても良い</a:t>
            </a:r>
            <a:endParaRPr lang="en-US" altLang="ja-JP" sz="2400" dirty="0" smtClean="0">
              <a:solidFill>
                <a:prstClr val="black"/>
              </a:solidFill>
              <a:latin typeface="Comic Sans MS" panose="030F0702030302020204" pitchFamily="66" charset="0"/>
              <a:ea typeface="HG丸ｺﾞｼｯｸM-PRO" panose="020F0600000000000000" pitchFamily="50" charset="-128"/>
            </a:endParaRPr>
          </a:p>
          <a:p>
            <a:pPr fontAlgn="base">
              <a:spcBef>
                <a:spcPct val="0"/>
              </a:spcBef>
              <a:spcAft>
                <a:spcPts val="600"/>
              </a:spcAft>
            </a:pPr>
            <a:r>
              <a:rPr lang="ja-JP" altLang="en-US" sz="1200" dirty="0" smtClean="0">
                <a:solidFill>
                  <a:prstClr val="black"/>
                </a:solidFill>
                <a:latin typeface="Comic Sans MS" panose="030F0702030302020204" pitchFamily="66" charset="0"/>
                <a:ea typeface="HG丸ｺﾞｼｯｸM-PRO" panose="020F0600000000000000" pitchFamily="50" charset="-128"/>
              </a:rPr>
              <a:t>　　（臨床上必要であれば超えることがある</a:t>
            </a:r>
            <a:r>
              <a:rPr lang="en-US" altLang="ja-JP" sz="1200" dirty="0" smtClean="0">
                <a:solidFill>
                  <a:prstClr val="black"/>
                </a:solidFill>
                <a:latin typeface="Comic Sans MS" panose="030F0702030302020204" pitchFamily="66" charset="0"/>
                <a:ea typeface="HG丸ｺﾞｼｯｸM-PRO" panose="020F0600000000000000" pitchFamily="50" charset="-128"/>
              </a:rPr>
              <a:t>/</a:t>
            </a:r>
            <a:r>
              <a:rPr lang="ja-JP" altLang="en-US" sz="1200" dirty="0" smtClean="0">
                <a:solidFill>
                  <a:prstClr val="black"/>
                </a:solidFill>
                <a:latin typeface="Comic Sans MS" panose="030F0702030302020204" pitchFamily="66" charset="0"/>
                <a:ea typeface="HG丸ｺﾞｼｯｸM-PRO" panose="020F0600000000000000" pitchFamily="50" charset="-128"/>
              </a:rPr>
              <a:t>体格によっては標準的な体格を想定している</a:t>
            </a:r>
            <a:r>
              <a:rPr lang="en-US" altLang="ja-JP" sz="1200" dirty="0" smtClean="0">
                <a:solidFill>
                  <a:prstClr val="black"/>
                </a:solidFill>
                <a:latin typeface="Comic Sans MS" panose="030F0702030302020204" pitchFamily="66" charset="0"/>
                <a:ea typeface="HG丸ｺﾞｼｯｸM-PRO" panose="020F0600000000000000" pitchFamily="50" charset="-128"/>
              </a:rPr>
              <a:t>DRL</a:t>
            </a:r>
            <a:r>
              <a:rPr lang="ja-JP" altLang="en-US" sz="1200" dirty="0" smtClean="0">
                <a:solidFill>
                  <a:prstClr val="black"/>
                </a:solidFill>
                <a:latin typeface="Comic Sans MS" panose="030F0702030302020204" pitchFamily="66" charset="0"/>
                <a:ea typeface="HG丸ｺﾞｼｯｸM-PRO" panose="020F0600000000000000" pitchFamily="50" charset="-128"/>
              </a:rPr>
              <a:t>よりも高い線量に）</a:t>
            </a:r>
            <a:endParaRPr lang="en-US" altLang="ja-JP" sz="1200" dirty="0" smtClean="0">
              <a:solidFill>
                <a:prstClr val="black"/>
              </a:solidFill>
              <a:latin typeface="Comic Sans MS" panose="030F0702030302020204" pitchFamily="66" charset="0"/>
              <a:ea typeface="HG丸ｺﾞｼｯｸM-PRO" panose="020F0600000000000000" pitchFamily="50" charset="-128"/>
            </a:endParaRPr>
          </a:p>
        </p:txBody>
      </p:sp>
      <p:sp>
        <p:nvSpPr>
          <p:cNvPr id="3" name="フローチャート: 処理 2"/>
          <p:cNvSpPr/>
          <p:nvPr/>
        </p:nvSpPr>
        <p:spPr>
          <a:xfrm>
            <a:off x="212090" y="5661248"/>
            <a:ext cx="8427882" cy="1163568"/>
          </a:xfrm>
          <a:prstGeom prst="flowChartProcess">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テキスト ボックス 5"/>
          <p:cNvSpPr txBox="1"/>
          <p:nvPr/>
        </p:nvSpPr>
        <p:spPr>
          <a:xfrm>
            <a:off x="4263762" y="4261090"/>
            <a:ext cx="1253392" cy="523220"/>
          </a:xfrm>
          <a:prstGeom prst="rect">
            <a:avLst/>
          </a:prstGeom>
          <a:noFill/>
        </p:spPr>
        <p:txBody>
          <a:bodyPr wrap="square" rtlCol="0">
            <a:spAutoFit/>
          </a:bodyPr>
          <a:lstStyle/>
          <a:p>
            <a:r>
              <a:rPr lang="ja-JP" altLang="en-US" sz="1600" dirty="0" smtClean="0">
                <a:solidFill>
                  <a:srgbClr val="FF0000"/>
                </a:solidFill>
                <a:latin typeface="Comic Sans MS" panose="030F0702030302020204" pitchFamily="66" charset="0"/>
                <a:ea typeface="HG丸ｺﾞｼｯｸM-PRO" panose="020F0600000000000000" pitchFamily="50" charset="-128"/>
              </a:rPr>
              <a:t>（</a:t>
            </a:r>
            <a:r>
              <a:rPr lang="en-US" altLang="ja-JP" sz="2800" dirty="0" smtClean="0">
                <a:solidFill>
                  <a:srgbClr val="FF0000"/>
                </a:solidFill>
                <a:latin typeface="Comic Sans MS" panose="030F0702030302020204" pitchFamily="66" charset="0"/>
                <a:ea typeface="HG丸ｺﾞｼｯｸM-PRO" panose="020F0600000000000000" pitchFamily="50" charset="-128"/>
              </a:rPr>
              <a:t>¾</a:t>
            </a:r>
            <a:r>
              <a:rPr lang="ja-JP" altLang="en-US" dirty="0" smtClean="0">
                <a:solidFill>
                  <a:srgbClr val="FF0000"/>
                </a:solidFill>
                <a:latin typeface="Comic Sans MS" panose="030F0702030302020204" pitchFamily="66" charset="0"/>
                <a:ea typeface="HG丸ｺﾞｼｯｸM-PRO" panose="020F0600000000000000" pitchFamily="50" charset="-128"/>
              </a:rPr>
              <a:t>値）</a:t>
            </a:r>
            <a:endParaRPr lang="ja-JP" altLang="en-US" dirty="0">
              <a:solidFill>
                <a:srgbClr val="FF0000"/>
              </a:solidFill>
              <a:latin typeface="Comic Sans MS" panose="030F0702030302020204" pitchFamily="66" charset="0"/>
              <a:ea typeface="HG丸ｺﾞｼｯｸM-PRO" panose="020F0600000000000000" pitchFamily="50" charset="-128"/>
            </a:endParaRPr>
          </a:p>
        </p:txBody>
      </p:sp>
      <p:sp>
        <p:nvSpPr>
          <p:cNvPr id="33" name="タイトル 1"/>
          <p:cNvSpPr txBox="1">
            <a:spLocks/>
          </p:cNvSpPr>
          <p:nvPr/>
        </p:nvSpPr>
        <p:spPr>
          <a:xfrm>
            <a:off x="7509597" y="3182234"/>
            <a:ext cx="1634403" cy="447404"/>
          </a:xfrm>
          <a:prstGeom prst="rect">
            <a:avLst/>
          </a:prstGeom>
        </p:spPr>
        <p:txBody>
          <a:bodyPr vert="horz" lIns="91440" tIns="45720" rIns="91440" bIns="45720" rtlCol="0" anchor="ctr">
            <a:normAutofit fontScale="62500" lnSpcReduction="20000"/>
          </a:bodyPr>
          <a:lstStyle>
            <a:lvl1pPr algn="l" defTabSz="685800" rtl="0" eaLnBrk="1" latinLnBrk="0" hangingPunct="1">
              <a:lnSpc>
                <a:spcPct val="90000"/>
              </a:lnSpc>
              <a:spcBef>
                <a:spcPct val="0"/>
              </a:spcBef>
              <a:buNone/>
              <a:defRPr kumimoji="1" sz="3300" b="0" kern="1200">
                <a:solidFill>
                  <a:schemeClr val="tx2">
                    <a:lumMod val="60000"/>
                    <a:lumOff val="40000"/>
                  </a:schemeClr>
                </a:solidFill>
                <a:latin typeface="+mj-lt"/>
                <a:ea typeface="+mj-ea"/>
                <a:cs typeface="+mj-cs"/>
              </a:defRPr>
            </a:lvl1pPr>
          </a:lstStyle>
          <a:p>
            <a:pPr>
              <a:lnSpc>
                <a:spcPct val="110000"/>
              </a:lnSpc>
            </a:pPr>
            <a:r>
              <a:rPr lang="ja-JP" altLang="en-US" sz="1800" b="1" baseline="-25000" dirty="0" smtClean="0">
                <a:solidFill>
                  <a:prstClr val="black"/>
                </a:solidFill>
                <a:latin typeface="Comic Sans MS" panose="030F0702030302020204" pitchFamily="66" charset="0"/>
                <a:ea typeface="HG丸ｺﾞｼｯｸM-PRO" panose="020F0600000000000000" pitchFamily="50" charset="-128"/>
              </a:rPr>
              <a:t>その値を超えている場合に、線量を下げることを検討すべきであるとされる目安</a:t>
            </a:r>
            <a:endParaRPr lang="ja-JP" altLang="en-US" sz="1800" b="1" baseline="-25000" dirty="0">
              <a:solidFill>
                <a:prstClr val="black"/>
              </a:solidFill>
              <a:latin typeface="Comic Sans MS" panose="030F0702030302020204" pitchFamily="66" charset="0"/>
              <a:ea typeface="HG丸ｺﾞｼｯｸM-PRO" panose="020F0600000000000000" pitchFamily="50" charset="-128"/>
            </a:endParaRPr>
          </a:p>
        </p:txBody>
      </p:sp>
      <p:sp>
        <p:nvSpPr>
          <p:cNvPr id="34" name="タイトル 1"/>
          <p:cNvSpPr txBox="1">
            <a:spLocks/>
          </p:cNvSpPr>
          <p:nvPr/>
        </p:nvSpPr>
        <p:spPr>
          <a:xfrm>
            <a:off x="5290715" y="473950"/>
            <a:ext cx="3622285" cy="1051026"/>
          </a:xfrm>
          <a:prstGeom prst="rect">
            <a:avLst/>
          </a:prstGeom>
          <a:solidFill>
            <a:schemeClr val="accent1">
              <a:lumMod val="75000"/>
            </a:schemeClr>
          </a:solidFill>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b="0" kern="1200">
                <a:solidFill>
                  <a:schemeClr val="tx2">
                    <a:lumMod val="60000"/>
                    <a:lumOff val="40000"/>
                  </a:schemeClr>
                </a:solidFill>
                <a:latin typeface="+mj-lt"/>
                <a:ea typeface="+mj-ea"/>
                <a:cs typeface="+mj-cs"/>
              </a:defRPr>
            </a:lvl1pPr>
          </a:lstStyle>
          <a:p>
            <a:pPr>
              <a:lnSpc>
                <a:spcPct val="110000"/>
              </a:lnSpc>
            </a:pPr>
            <a:r>
              <a:rPr lang="ja-JP" altLang="en-US" sz="2000" b="1" baseline="-25000" dirty="0">
                <a:solidFill>
                  <a:prstClr val="white"/>
                </a:solidFill>
                <a:latin typeface="Comic Sans MS" panose="030F0702030302020204" pitchFamily="66" charset="0"/>
                <a:ea typeface="HG丸ｺﾞｼｯｸM-PRO" panose="020F0600000000000000" pitchFamily="50" charset="-128"/>
              </a:rPr>
              <a:t>・</a:t>
            </a:r>
            <a:r>
              <a:rPr lang="en-US" altLang="ja-JP" sz="2000" b="1" baseline="-25000" dirty="0" smtClean="0">
                <a:solidFill>
                  <a:prstClr val="white"/>
                </a:solidFill>
                <a:latin typeface="Comic Sans MS" panose="030F0702030302020204" pitchFamily="66" charset="0"/>
                <a:ea typeface="HG丸ｺﾞｼｯｸM-PRO" panose="020F0600000000000000" pitchFamily="50" charset="-128"/>
              </a:rPr>
              <a:t>AQD</a:t>
            </a:r>
            <a:r>
              <a:rPr lang="ja-JP" altLang="en-US" sz="2000" b="1" baseline="-25000" dirty="0" smtClean="0">
                <a:solidFill>
                  <a:prstClr val="white"/>
                </a:solidFill>
                <a:latin typeface="Comic Sans MS" panose="030F0702030302020204" pitchFamily="66" charset="0"/>
                <a:ea typeface="HG丸ｺﾞｼｯｸM-PRO" panose="020F0600000000000000" pitchFamily="50" charset="-128"/>
              </a:rPr>
              <a:t>（</a:t>
            </a:r>
            <a:r>
              <a:rPr lang="en-US" altLang="ja-JP" sz="2000" b="1" baseline="-25000" dirty="0" smtClean="0">
                <a:solidFill>
                  <a:prstClr val="white"/>
                </a:solidFill>
                <a:latin typeface="Comic Sans MS" panose="030F0702030302020204" pitchFamily="66" charset="0"/>
                <a:ea typeface="HG丸ｺﾞｼｯｸM-PRO" panose="020F0600000000000000" pitchFamily="50" charset="-128"/>
              </a:rPr>
              <a:t>acceptable</a:t>
            </a:r>
            <a:r>
              <a:rPr lang="ja-JP" altLang="en-US" sz="2000" b="1" baseline="-25000" dirty="0">
                <a:solidFill>
                  <a:prstClr val="white"/>
                </a:solidFill>
                <a:latin typeface="Comic Sans MS" panose="030F0702030302020204" pitchFamily="66" charset="0"/>
                <a:ea typeface="HG丸ｺﾞｼｯｸM-PRO" panose="020F0600000000000000" pitchFamily="50" charset="-128"/>
              </a:rPr>
              <a:t> </a:t>
            </a:r>
            <a:r>
              <a:rPr lang="en-US" altLang="ja-JP" sz="2000" b="1" baseline="-25000" dirty="0" smtClean="0">
                <a:solidFill>
                  <a:prstClr val="white"/>
                </a:solidFill>
                <a:latin typeface="Comic Sans MS" panose="030F0702030302020204" pitchFamily="66" charset="0"/>
                <a:ea typeface="HG丸ｺﾞｼｯｸM-PRO" panose="020F0600000000000000" pitchFamily="50" charset="-128"/>
              </a:rPr>
              <a:t>quality dose</a:t>
            </a:r>
            <a:r>
              <a:rPr lang="ja-JP" altLang="en-US" sz="2000" b="1" baseline="-25000" dirty="0" smtClean="0">
                <a:solidFill>
                  <a:prstClr val="white"/>
                </a:solidFill>
                <a:latin typeface="Comic Sans MS" panose="030F0702030302020204" pitchFamily="66" charset="0"/>
                <a:ea typeface="HG丸ｺﾞｼｯｸM-PRO" panose="020F0600000000000000" pitchFamily="50" charset="-128"/>
              </a:rPr>
              <a:t>）</a:t>
            </a:r>
            <a:endParaRPr lang="en-US" altLang="ja-JP" sz="2000" b="1" baseline="-25000" dirty="0" smtClean="0">
              <a:solidFill>
                <a:prstClr val="white"/>
              </a:solidFill>
              <a:latin typeface="Comic Sans MS" panose="030F0702030302020204" pitchFamily="66" charset="0"/>
              <a:ea typeface="HG丸ｺﾞｼｯｸM-PRO" panose="020F0600000000000000" pitchFamily="50" charset="-128"/>
            </a:endParaRPr>
          </a:p>
          <a:p>
            <a:pPr>
              <a:lnSpc>
                <a:spcPct val="110000"/>
              </a:lnSpc>
            </a:pPr>
            <a:r>
              <a:rPr lang="ja-JP" altLang="en-US" sz="2000" b="1" baseline="-25000" dirty="0" smtClean="0">
                <a:solidFill>
                  <a:prstClr val="white"/>
                </a:solidFill>
                <a:latin typeface="Comic Sans MS" panose="030F0702030302020204" pitchFamily="66" charset="0"/>
                <a:ea typeface="HG丸ｺﾞｼｯｸM-PRO" panose="020F0600000000000000" pitchFamily="50" charset="-128"/>
              </a:rPr>
              <a:t>・</a:t>
            </a:r>
            <a:r>
              <a:rPr lang="en-US" altLang="ja-JP" sz="2000" b="1" baseline="-25000" dirty="0" smtClean="0">
                <a:solidFill>
                  <a:prstClr val="white"/>
                </a:solidFill>
                <a:latin typeface="Comic Sans MS" panose="030F0702030302020204" pitchFamily="66" charset="0"/>
                <a:ea typeface="HG丸ｺﾞｼｯｸM-PRO" panose="020F0600000000000000" pitchFamily="50" charset="-128"/>
              </a:rPr>
              <a:t>AD</a:t>
            </a:r>
            <a:r>
              <a:rPr lang="ja-JP" altLang="en-US" sz="2000" b="1" baseline="-25000" dirty="0" smtClean="0">
                <a:solidFill>
                  <a:prstClr val="white"/>
                </a:solidFill>
                <a:latin typeface="Comic Sans MS" panose="030F0702030302020204" pitchFamily="66" charset="0"/>
                <a:ea typeface="HG丸ｺﾞｼｯｸM-PRO" panose="020F0600000000000000" pitchFamily="50" charset="-128"/>
              </a:rPr>
              <a:t>（</a:t>
            </a:r>
            <a:r>
              <a:rPr lang="en-US" altLang="ja-JP" sz="2000" b="1" baseline="-25000" dirty="0" smtClean="0">
                <a:solidFill>
                  <a:prstClr val="white"/>
                </a:solidFill>
                <a:latin typeface="Comic Sans MS" panose="030F0702030302020204" pitchFamily="66" charset="0"/>
                <a:ea typeface="HG丸ｺﾞｼｯｸM-PRO" panose="020F0600000000000000" pitchFamily="50" charset="-128"/>
              </a:rPr>
              <a:t>achievable dose</a:t>
            </a:r>
            <a:r>
              <a:rPr lang="ja-JP" altLang="en-US" sz="2000" b="1" baseline="-25000" dirty="0" smtClean="0">
                <a:solidFill>
                  <a:prstClr val="white"/>
                </a:solidFill>
                <a:latin typeface="Comic Sans MS" panose="030F0702030302020204" pitchFamily="66" charset="0"/>
                <a:ea typeface="HG丸ｺﾞｼｯｸM-PRO" panose="020F0600000000000000" pitchFamily="50" charset="-128"/>
              </a:rPr>
              <a:t>）</a:t>
            </a:r>
            <a:endParaRPr lang="en-US" altLang="ja-JP" sz="2000" b="1" baseline="-25000" dirty="0" smtClean="0">
              <a:solidFill>
                <a:prstClr val="white"/>
              </a:solidFill>
              <a:latin typeface="Comic Sans MS" panose="030F0702030302020204" pitchFamily="66" charset="0"/>
              <a:ea typeface="HG丸ｺﾞｼｯｸM-PRO" panose="020F0600000000000000" pitchFamily="50" charset="-128"/>
            </a:endParaRPr>
          </a:p>
          <a:p>
            <a:pPr>
              <a:lnSpc>
                <a:spcPct val="110000"/>
              </a:lnSpc>
            </a:pPr>
            <a:r>
              <a:rPr lang="ja-JP" altLang="en-US" sz="2000" b="1" baseline="-25000" dirty="0" smtClean="0">
                <a:solidFill>
                  <a:prstClr val="white"/>
                </a:solidFill>
                <a:latin typeface="Comic Sans MS" panose="030F0702030302020204" pitchFamily="66" charset="0"/>
                <a:ea typeface="HG丸ｺﾞｼｯｸM-PRO" panose="020F0600000000000000" pitchFamily="50" charset="-128"/>
              </a:rPr>
              <a:t>・</a:t>
            </a:r>
            <a:r>
              <a:rPr lang="en-US" altLang="ja-JP" sz="2000" b="1" baseline="-25000" dirty="0" smtClean="0">
                <a:solidFill>
                  <a:prstClr val="white"/>
                </a:solidFill>
                <a:latin typeface="Comic Sans MS" panose="030F0702030302020204" pitchFamily="66" charset="0"/>
                <a:ea typeface="HG丸ｺﾞｼｯｸM-PRO" panose="020F0600000000000000" pitchFamily="50" charset="-128"/>
              </a:rPr>
              <a:t>DRR</a:t>
            </a:r>
            <a:r>
              <a:rPr lang="ja-JP" altLang="en-US" sz="2000" b="1" baseline="-25000" dirty="0" smtClean="0">
                <a:solidFill>
                  <a:prstClr val="white"/>
                </a:solidFill>
                <a:latin typeface="Comic Sans MS" panose="030F0702030302020204" pitchFamily="66" charset="0"/>
                <a:ea typeface="HG丸ｺﾞｼｯｸM-PRO" panose="020F0600000000000000" pitchFamily="50" charset="-128"/>
              </a:rPr>
              <a:t>（</a:t>
            </a:r>
            <a:r>
              <a:rPr lang="en-US" altLang="ja-JP" sz="2000" b="1" baseline="-25000" dirty="0" smtClean="0">
                <a:solidFill>
                  <a:prstClr val="white"/>
                </a:solidFill>
                <a:latin typeface="Comic Sans MS" panose="030F0702030302020204" pitchFamily="66" charset="0"/>
                <a:ea typeface="HG丸ｺﾞｼｯｸM-PRO" panose="020F0600000000000000" pitchFamily="50" charset="-128"/>
              </a:rPr>
              <a:t>diagnostic reference range</a:t>
            </a:r>
            <a:r>
              <a:rPr lang="ja-JP" altLang="en-US" sz="2000" b="1" baseline="-25000" dirty="0" smtClean="0">
                <a:solidFill>
                  <a:prstClr val="white"/>
                </a:solidFill>
                <a:latin typeface="Comic Sans MS" panose="030F0702030302020204" pitchFamily="66" charset="0"/>
                <a:ea typeface="HG丸ｺﾞｼｯｸM-PRO" panose="020F0600000000000000" pitchFamily="50" charset="-128"/>
              </a:rPr>
              <a:t>）</a:t>
            </a:r>
            <a:endParaRPr lang="en-US" altLang="ja-JP" sz="2000" b="1" baseline="-25000" dirty="0" smtClean="0">
              <a:solidFill>
                <a:prstClr val="white"/>
              </a:solidFill>
              <a:latin typeface="Comic Sans MS" panose="030F0702030302020204" pitchFamily="66" charset="0"/>
              <a:ea typeface="HG丸ｺﾞｼｯｸM-PRO" panose="020F0600000000000000" pitchFamily="50" charset="-128"/>
            </a:endParaRPr>
          </a:p>
          <a:p>
            <a:pPr>
              <a:lnSpc>
                <a:spcPct val="110000"/>
              </a:lnSpc>
            </a:pPr>
            <a:r>
              <a:rPr lang="ja-JP" altLang="en-US" sz="2000" b="1" baseline="-25000" dirty="0">
                <a:solidFill>
                  <a:prstClr val="white"/>
                </a:solidFill>
                <a:latin typeface="Comic Sans MS" panose="030F0702030302020204" pitchFamily="66" charset="0"/>
                <a:ea typeface="HG丸ｺﾞｼｯｸM-PRO" panose="020F0600000000000000" pitchFamily="50" charset="-128"/>
              </a:rPr>
              <a:t>　</a:t>
            </a:r>
            <a:r>
              <a:rPr lang="ja-JP" altLang="en-US" sz="2000" b="1" baseline="-25000" dirty="0" smtClean="0">
                <a:solidFill>
                  <a:prstClr val="white"/>
                </a:solidFill>
                <a:latin typeface="Comic Sans MS" panose="030F0702030302020204" pitchFamily="66" charset="0"/>
                <a:ea typeface="HG丸ｺﾞｼｯｸM-PRO" panose="020F0600000000000000" pitchFamily="50" charset="-128"/>
              </a:rPr>
              <a:t>　　　　　　　　　　　　　　　　なども</a:t>
            </a:r>
            <a:endParaRPr lang="ja-JP" altLang="en-US" sz="2000" b="1" baseline="-25000" dirty="0">
              <a:solidFill>
                <a:prstClr val="white"/>
              </a:solidFill>
              <a:latin typeface="Comic Sans MS" panose="030F0702030302020204" pitchFamily="66" charset="0"/>
              <a:ea typeface="HG丸ｺﾞｼｯｸM-PRO" panose="020F0600000000000000" pitchFamily="50" charset="-128"/>
            </a:endParaRPr>
          </a:p>
        </p:txBody>
      </p:sp>
    </p:spTree>
    <p:extLst>
      <p:ext uri="{BB962C8B-B14F-4D97-AF65-F5344CB8AC3E}">
        <p14:creationId xmlns:p14="http://schemas.microsoft.com/office/powerpoint/2010/main" val="2515151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left)">
                                      <p:cBhvr>
                                        <p:cTn id="24" dur="500"/>
                                        <p:tgtEl>
                                          <p:spTgt spid="19">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dissolv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animEffect transition="in" filter="wipe(left)">
                                      <p:cBhvr>
                                        <p:cTn id="35" dur="500"/>
                                        <p:tgtEl>
                                          <p:spTgt spid="19">
                                            <p:txEl>
                                              <p:pRg st="1" end="1"/>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dissolv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dissolve">
                                      <p:cBhvr>
                                        <p:cTn id="46" dur="500"/>
                                        <p:tgtEl>
                                          <p:spTgt spid="3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dissolve">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dissolve">
                                      <p:cBhvr>
                                        <p:cTn id="54" dur="500"/>
                                        <p:tgtEl>
                                          <p:spTgt spid="26"/>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dissolve">
                                      <p:cBhvr>
                                        <p:cTn id="57" dur="500"/>
                                        <p:tgtEl>
                                          <p:spTgt spid="3"/>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dissolve">
                                      <p:cBhvr>
                                        <p:cTn id="6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8" grpId="0" animBg="1"/>
      <p:bldP spid="28" grpId="0"/>
      <p:bldP spid="31" grpId="0"/>
      <p:bldP spid="26" grpId="0"/>
      <p:bldP spid="3" grpId="0" animBg="1"/>
      <p:bldP spid="6" grpId="0"/>
      <p:bldP spid="33" grpId="0"/>
      <p:bldP spid="3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762634"/>
          </a:xfrm>
        </p:spPr>
        <p:txBody>
          <a:bodyPr>
            <a:normAutofit/>
          </a:bodyPr>
          <a:lstStyle/>
          <a:p>
            <a:pPr algn="ctr"/>
            <a:r>
              <a:rPr kumimoji="1" lang="en-US" altLang="ja-JP" sz="4000" dirty="0" smtClean="0">
                <a:latin typeface="Comic Sans MS" panose="030F0702030302020204" pitchFamily="66" charset="0"/>
                <a:ea typeface="HG丸ｺﾞｼｯｸM-PRO" panose="020F0600000000000000" pitchFamily="50" charset="-128"/>
                <a:cs typeface="メイリオ" panose="020B0604030504040204" pitchFamily="50" charset="-128"/>
              </a:rPr>
              <a:t>DRL</a:t>
            </a:r>
            <a:r>
              <a:rPr kumimoji="1" lang="ja-JP" altLang="en-US" sz="4000" dirty="0" smtClean="0">
                <a:latin typeface="Comic Sans MS" panose="030F0702030302020204" pitchFamily="66" charset="0"/>
                <a:ea typeface="HG丸ｺﾞｼｯｸM-PRO" panose="020F0600000000000000" pitchFamily="50" charset="-128"/>
                <a:cs typeface="メイリオ" panose="020B0604030504040204" pitchFamily="50" charset="-128"/>
              </a:rPr>
              <a:t>の目的</a:t>
            </a:r>
            <a:endParaRPr kumimoji="1" lang="ja-JP" altLang="en-US" sz="4000" dirty="0">
              <a:latin typeface="Comic Sans MS" panose="030F0702030302020204" pitchFamily="66" charset="0"/>
              <a:ea typeface="HG丸ｺﾞｼｯｸM-PRO" panose="020F0600000000000000" pitchFamily="50" charset="-128"/>
              <a:cs typeface="メイリオ" panose="020B0604030504040204" pitchFamily="50" charset="-128"/>
            </a:endParaRPr>
          </a:p>
        </p:txBody>
      </p:sp>
      <p:grpSp>
        <p:nvGrpSpPr>
          <p:cNvPr id="11" name="グループ化 10"/>
          <p:cNvGrpSpPr/>
          <p:nvPr/>
        </p:nvGrpSpPr>
        <p:grpSpPr>
          <a:xfrm>
            <a:off x="628650" y="4085519"/>
            <a:ext cx="7946662" cy="1620401"/>
            <a:chOff x="628650" y="4085519"/>
            <a:chExt cx="7946662" cy="1620401"/>
          </a:xfrm>
        </p:grpSpPr>
        <p:sp>
          <p:nvSpPr>
            <p:cNvPr id="6" name="コンテンツ プレースホルダー 2"/>
            <p:cNvSpPr txBox="1">
              <a:spLocks/>
            </p:cNvSpPr>
            <p:nvPr/>
          </p:nvSpPr>
          <p:spPr>
            <a:xfrm>
              <a:off x="628650" y="4085519"/>
              <a:ext cx="7886700" cy="1435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医療画像撮影の臨床的な目的に寄与しない患者への余分な放射線量を回避するのに役立てるものである。</a:t>
              </a:r>
            </a:p>
          </p:txBody>
        </p:sp>
        <p:sp>
          <p:nvSpPr>
            <p:cNvPr id="7" name="テキスト ボックス 6"/>
            <p:cNvSpPr txBox="1"/>
            <p:nvPr/>
          </p:nvSpPr>
          <p:spPr>
            <a:xfrm>
              <a:off x="5377001" y="5336588"/>
              <a:ext cx="3198311" cy="369332"/>
            </a:xfrm>
            <a:prstGeom prst="rect">
              <a:avLst/>
            </a:prstGeom>
            <a:noFill/>
          </p:spPr>
          <p:txBody>
            <a:bodyPr wrap="none" rtlCol="0">
              <a:spAutoFit/>
            </a:bodyPr>
            <a:lstStyle/>
            <a:p>
              <a:pPr algn="r"/>
              <a:r>
                <a:rPr lang="en-US"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ICRP Publication </a:t>
              </a:r>
              <a:r>
                <a:rPr lang="en-US"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105</a:t>
              </a:r>
              <a:r>
                <a:rPr lang="ja-JP" altLang="en-US"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 </a:t>
              </a:r>
              <a:r>
                <a:rPr lang="en-US" altLang="ja-JP"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(2007)</a:t>
              </a:r>
              <a:endParaRPr lang="en-US"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endParaRPr>
            </a:p>
          </p:txBody>
        </p:sp>
      </p:grpSp>
      <p:grpSp>
        <p:nvGrpSpPr>
          <p:cNvPr id="10" name="グループ化 9"/>
          <p:cNvGrpSpPr/>
          <p:nvPr/>
        </p:nvGrpSpPr>
        <p:grpSpPr>
          <a:xfrm>
            <a:off x="366716" y="1678346"/>
            <a:ext cx="8346615" cy="1591341"/>
            <a:chOff x="366716" y="1678346"/>
            <a:chExt cx="8346615" cy="1591341"/>
          </a:xfrm>
        </p:grpSpPr>
        <p:sp>
          <p:nvSpPr>
            <p:cNvPr id="5" name="テキスト ボックス 4"/>
            <p:cNvSpPr txBox="1"/>
            <p:nvPr/>
          </p:nvSpPr>
          <p:spPr>
            <a:xfrm>
              <a:off x="2454727" y="2900355"/>
              <a:ext cx="6120585" cy="369332"/>
            </a:xfrm>
            <a:prstGeom prst="rect">
              <a:avLst/>
            </a:prstGeom>
            <a:noFill/>
          </p:spPr>
          <p:txBody>
            <a:bodyPr wrap="none" rtlCol="0">
              <a:spAutoFit/>
            </a:bodyPr>
            <a:lstStyle/>
            <a:p>
              <a:pPr algn="r"/>
              <a:r>
                <a:rPr lang="en-US" altLang="ja-JP" dirty="0" err="1"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Vassileva</a:t>
              </a:r>
              <a:r>
                <a:rPr lang="ja-JP" altLang="en-US"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 </a:t>
              </a:r>
              <a:r>
                <a:rPr lang="en-US" altLang="ja-JP"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J</a:t>
              </a:r>
              <a:r>
                <a:rPr lang="en-US" altLang="ja-JP"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 </a:t>
              </a:r>
              <a:r>
                <a:rPr lang="en-US" altLang="ja-JP"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and Rehani M. AJR Am J </a:t>
              </a:r>
              <a:r>
                <a:rPr lang="en-US" altLang="ja-JP" dirty="0" err="1"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Roentgenol</a:t>
              </a:r>
              <a:r>
                <a:rPr lang="en-US" altLang="ja-JP"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 </a:t>
              </a:r>
              <a:r>
                <a:rPr lang="en-US" altLang="ja-JP"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(2015)</a:t>
              </a:r>
              <a:endParaRPr lang="ja-JP" altLang="en-US"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endParaRPr>
            </a:p>
          </p:txBody>
        </p:sp>
        <p:sp>
          <p:nvSpPr>
            <p:cNvPr id="9" name="テキスト ボックス 8"/>
            <p:cNvSpPr txBox="1"/>
            <p:nvPr/>
          </p:nvSpPr>
          <p:spPr>
            <a:xfrm>
              <a:off x="366716" y="1678346"/>
              <a:ext cx="8346615" cy="1255728"/>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pPr>
              <a:r>
                <a:rPr lang="ja-JP" altLang="en-US" sz="2800"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特定の放射線手技において，一般より高い線量を用いている施設を識別するためのトリガーとして用いる。</a:t>
              </a:r>
            </a:p>
          </p:txBody>
        </p:sp>
      </p:grpSp>
    </p:spTree>
    <p:extLst>
      <p:ext uri="{BB962C8B-B14F-4D97-AF65-F5344CB8AC3E}">
        <p14:creationId xmlns:p14="http://schemas.microsoft.com/office/powerpoint/2010/main" val="106984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03648" y="2708920"/>
            <a:ext cx="6768752" cy="1200329"/>
          </a:xfrm>
          <a:prstGeom prst="rect">
            <a:avLst/>
          </a:prstGeom>
          <a:noFill/>
        </p:spPr>
        <p:txBody>
          <a:bodyPr wrap="square" rtlCol="0">
            <a:spAutoFit/>
          </a:bodyPr>
          <a:lstStyle/>
          <a:p>
            <a:r>
              <a:rPr lang="ja-JP" altLang="en-US" sz="3600" b="1" dirty="0">
                <a:solidFill>
                  <a:srgbClr val="000000"/>
                </a:solidFill>
                <a:latin typeface="HG丸ｺﾞｼｯｸM-PRO" panose="020F0600000000000000" pitchFamily="50" charset="-128"/>
                <a:ea typeface="HG丸ｺﾞｼｯｸM-PRO" panose="020F0600000000000000" pitchFamily="50" charset="-128"/>
              </a:rPr>
              <a:t>診断参考</a:t>
            </a:r>
            <a:r>
              <a:rPr lang="ja-JP" altLang="en-US" sz="3600" b="1" dirty="0" smtClean="0">
                <a:solidFill>
                  <a:srgbClr val="000000"/>
                </a:solidFill>
                <a:latin typeface="HG丸ｺﾞｼｯｸM-PRO" panose="020F0600000000000000" pitchFamily="50" charset="-128"/>
                <a:ea typeface="HG丸ｺﾞｼｯｸM-PRO" panose="020F0600000000000000" pitchFamily="50" charset="-128"/>
              </a:rPr>
              <a:t>レベルの算出方法を教えてください。</a:t>
            </a:r>
            <a:endParaRPr lang="ja-JP" altLang="en-US" sz="3600" b="1" dirty="0">
              <a:solidFill>
                <a:srgbClr val="00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82220237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0" y="-1096"/>
            <a:ext cx="9144000" cy="864096"/>
          </a:xfrm>
        </p:spPr>
        <p:txBody>
          <a:bodyPr>
            <a:normAutofit/>
          </a:bodyPr>
          <a:lstStyle/>
          <a:p>
            <a:pPr algn="ctr"/>
            <a:r>
              <a:rPr lang="ja-JP" altLang="en-US" sz="3200" b="1" dirty="0" smtClean="0">
                <a:solidFill>
                  <a:schemeClr val="tx1"/>
                </a:solidFill>
                <a:latin typeface="Comic Sans MS" panose="030F0702030302020204" pitchFamily="66" charset="0"/>
                <a:ea typeface="HG丸ｺﾞｼｯｸM-PRO" panose="020F0600000000000000" pitchFamily="50" charset="-128"/>
              </a:rPr>
              <a:t>本邦における</a:t>
            </a:r>
            <a:r>
              <a:rPr lang="en-US" altLang="ja-JP" sz="3200" b="1" dirty="0" smtClean="0">
                <a:solidFill>
                  <a:schemeClr val="tx1"/>
                </a:solidFill>
                <a:latin typeface="Comic Sans MS" panose="030F0702030302020204" pitchFamily="66" charset="0"/>
                <a:ea typeface="HG丸ｺﾞｼｯｸM-PRO" panose="020F0600000000000000" pitchFamily="50" charset="-128"/>
              </a:rPr>
              <a:t>DRLs</a:t>
            </a:r>
            <a:r>
              <a:rPr lang="ja-JP" altLang="en-US" sz="3200" b="1" dirty="0" smtClean="0">
                <a:solidFill>
                  <a:schemeClr val="tx1"/>
                </a:solidFill>
                <a:latin typeface="Comic Sans MS" panose="030F0702030302020204" pitchFamily="66" charset="0"/>
                <a:ea typeface="HG丸ｺﾞｼｯｸM-PRO" panose="020F0600000000000000" pitchFamily="50" charset="-128"/>
              </a:rPr>
              <a:t>の決定</a:t>
            </a:r>
            <a:r>
              <a:rPr lang="en-US" altLang="ja-JP" sz="3200" b="1" dirty="0" smtClean="0">
                <a:solidFill>
                  <a:schemeClr val="tx1"/>
                </a:solidFill>
                <a:latin typeface="Comic Sans MS" panose="030F0702030302020204" pitchFamily="66" charset="0"/>
                <a:ea typeface="HG丸ｺﾞｼｯｸM-PRO" panose="020F0600000000000000" pitchFamily="50" charset="-128"/>
              </a:rPr>
              <a:t>_J-RIME</a:t>
            </a:r>
            <a:endParaRPr kumimoji="1" lang="ja-JP" altLang="en-US" sz="3200" b="1" baseline="-25000" dirty="0">
              <a:solidFill>
                <a:schemeClr val="tx1"/>
              </a:solidFill>
              <a:latin typeface="Comic Sans MS" panose="030F0702030302020204" pitchFamily="66" charset="0"/>
              <a:ea typeface="HG丸ｺﾞｼｯｸM-PRO" panose="020F0600000000000000" pitchFamily="50" charset="-128"/>
            </a:endParaRPr>
          </a:p>
        </p:txBody>
      </p:sp>
      <p:sp>
        <p:nvSpPr>
          <p:cNvPr id="6" name="正方形/長方形 5"/>
          <p:cNvSpPr/>
          <p:nvPr/>
        </p:nvSpPr>
        <p:spPr>
          <a:xfrm>
            <a:off x="35496" y="807095"/>
            <a:ext cx="9145016" cy="461665"/>
          </a:xfrm>
          <a:prstGeom prst="rect">
            <a:avLst/>
          </a:prstGeom>
        </p:spPr>
        <p:txBody>
          <a:bodyPr wrap="square">
            <a:spAutoFit/>
          </a:bodyPr>
          <a:lstStyle/>
          <a:p>
            <a:pPr marL="358775" indent="-358775" fontAlgn="base">
              <a:spcBef>
                <a:spcPct val="0"/>
              </a:spcBef>
              <a:spcAft>
                <a:spcPts val="600"/>
              </a:spcAft>
              <a:buFont typeface="Arial" panose="020B0604020202020204" pitchFamily="34" charset="0"/>
              <a:buChar char="•"/>
            </a:pPr>
            <a:r>
              <a:rPr lang="en-US" altLang="ja-JP" sz="2400" dirty="0" smtClean="0">
                <a:solidFill>
                  <a:prstClr val="black"/>
                </a:solidFill>
                <a:latin typeface="Comic Sans MS" panose="030F0702030302020204" pitchFamily="66" charset="0"/>
                <a:ea typeface="HG丸ｺﾞｼｯｸM-PRO" panose="020F0600000000000000" pitchFamily="50" charset="-128"/>
              </a:rPr>
              <a:t>J-RIME</a:t>
            </a:r>
            <a:r>
              <a:rPr lang="ja-JP" altLang="en-US" sz="2400" dirty="0" smtClean="0">
                <a:solidFill>
                  <a:prstClr val="black"/>
                </a:solidFill>
                <a:latin typeface="Comic Sans MS" panose="030F0702030302020204" pitchFamily="66" charset="0"/>
                <a:ea typeface="HG丸ｺﾞｼｯｸM-PRO" panose="020F0600000000000000" pitchFamily="50" charset="-128"/>
              </a:rPr>
              <a:t> </a:t>
            </a:r>
            <a:r>
              <a:rPr lang="ja-JP" altLang="en-US" sz="2400" dirty="0">
                <a:solidFill>
                  <a:prstClr val="black"/>
                </a:solidFill>
                <a:latin typeface="Comic Sans MS" panose="030F0702030302020204" pitchFamily="66" charset="0"/>
                <a:ea typeface="HG丸ｺﾞｼｯｸM-PRO" panose="020F0600000000000000" pitchFamily="50" charset="-128"/>
              </a:rPr>
              <a:t>⇒ </a:t>
            </a:r>
            <a:r>
              <a:rPr lang="ja-JP" altLang="en-US" sz="2400" dirty="0" smtClean="0">
                <a:solidFill>
                  <a:prstClr val="black"/>
                </a:solidFill>
                <a:latin typeface="Comic Sans MS" panose="030F0702030302020204" pitchFamily="66" charset="0"/>
                <a:ea typeface="HG丸ｺﾞｼｯｸM-PRO" panose="020F0600000000000000" pitchFamily="50" charset="-128"/>
              </a:rPr>
              <a:t>医療</a:t>
            </a:r>
            <a:r>
              <a:rPr lang="ja-JP" altLang="en-US" sz="2400" dirty="0">
                <a:solidFill>
                  <a:prstClr val="black"/>
                </a:solidFill>
                <a:latin typeface="Comic Sans MS" panose="030F0702030302020204" pitchFamily="66" charset="0"/>
                <a:ea typeface="HG丸ｺﾞｼｯｸM-PRO" panose="020F0600000000000000" pitchFamily="50" charset="-128"/>
              </a:rPr>
              <a:t>被ばく研</a:t>
            </a:r>
            <a:r>
              <a:rPr lang="ja-JP" altLang="en-US" sz="2400" dirty="0" smtClean="0">
                <a:solidFill>
                  <a:prstClr val="black"/>
                </a:solidFill>
                <a:latin typeface="Comic Sans MS" panose="030F0702030302020204" pitchFamily="66" charset="0"/>
                <a:ea typeface="HG丸ｺﾞｼｯｸM-PRO" panose="020F0600000000000000" pitchFamily="50" charset="-128"/>
              </a:rPr>
              <a:t>究情報ネットワーク</a:t>
            </a:r>
            <a:endParaRPr lang="en-US" altLang="ja-JP" sz="2400" dirty="0" smtClean="0">
              <a:solidFill>
                <a:prstClr val="black"/>
              </a:solidFill>
              <a:latin typeface="Comic Sans MS" panose="030F0702030302020204" pitchFamily="66" charset="0"/>
              <a:ea typeface="HG丸ｺﾞｼｯｸM-PRO" panose="020F0600000000000000" pitchFamily="50" charset="-128"/>
            </a:endParaRPr>
          </a:p>
        </p:txBody>
      </p:sp>
      <p:sp>
        <p:nvSpPr>
          <p:cNvPr id="7" name="円/楕円 6"/>
          <p:cNvSpPr/>
          <p:nvPr/>
        </p:nvSpPr>
        <p:spPr>
          <a:xfrm>
            <a:off x="3715469" y="2895820"/>
            <a:ext cx="1260000" cy="1260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dirty="0" smtClean="0">
                <a:solidFill>
                  <a:prstClr val="black"/>
                </a:solidFill>
                <a:latin typeface="Comic Sans MS" panose="030F0702030302020204" pitchFamily="66" charset="0"/>
                <a:ea typeface="HG丸ｺﾞｼｯｸM-PRO" panose="020F0600000000000000" pitchFamily="50" charset="-128"/>
              </a:rPr>
              <a:t>J-RIME</a:t>
            </a:r>
            <a:endParaRPr lang="ja-JP" altLang="en-US" dirty="0">
              <a:solidFill>
                <a:prstClr val="black"/>
              </a:solidFill>
              <a:latin typeface="Comic Sans MS" panose="030F0702030302020204" pitchFamily="66" charset="0"/>
              <a:ea typeface="HG丸ｺﾞｼｯｸM-PRO" panose="020F0600000000000000" pitchFamily="50" charset="-128"/>
            </a:endParaRPr>
          </a:p>
        </p:txBody>
      </p:sp>
      <p:sp>
        <p:nvSpPr>
          <p:cNvPr id="8" name="円/楕円 7"/>
          <p:cNvSpPr/>
          <p:nvPr/>
        </p:nvSpPr>
        <p:spPr>
          <a:xfrm>
            <a:off x="3747690" y="1496287"/>
            <a:ext cx="1260000" cy="12600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dirty="0" smtClean="0">
                <a:solidFill>
                  <a:prstClr val="black"/>
                </a:solidFill>
                <a:latin typeface="Comic Sans MS" panose="030F0702030302020204" pitchFamily="66" charset="0"/>
                <a:ea typeface="HG丸ｺﾞｼｯｸM-PRO" panose="020F0600000000000000" pitchFamily="50" charset="-128"/>
              </a:rPr>
              <a:t>大　学</a:t>
            </a:r>
            <a:endParaRPr lang="en-US" altLang="ja-JP" dirty="0" smtClean="0">
              <a:solidFill>
                <a:prstClr val="black"/>
              </a:solidFill>
              <a:latin typeface="Comic Sans MS" panose="030F0702030302020204" pitchFamily="66" charset="0"/>
              <a:ea typeface="HG丸ｺﾞｼｯｸM-PRO" panose="020F0600000000000000" pitchFamily="50" charset="-128"/>
            </a:endParaRPr>
          </a:p>
          <a:p>
            <a:pPr algn="ctr"/>
            <a:r>
              <a:rPr lang="ja-JP" altLang="en-US" dirty="0" smtClean="0">
                <a:solidFill>
                  <a:prstClr val="black"/>
                </a:solidFill>
                <a:latin typeface="Comic Sans MS" panose="030F0702030302020204" pitchFamily="66" charset="0"/>
                <a:ea typeface="HG丸ｺﾞｼｯｸM-PRO" panose="020F0600000000000000" pitchFamily="50" charset="-128"/>
              </a:rPr>
              <a:t>研究所</a:t>
            </a:r>
            <a:endParaRPr lang="ja-JP" altLang="en-US" dirty="0">
              <a:solidFill>
                <a:prstClr val="black"/>
              </a:solidFill>
              <a:latin typeface="Comic Sans MS" panose="030F0702030302020204" pitchFamily="66" charset="0"/>
              <a:ea typeface="HG丸ｺﾞｼｯｸM-PRO" panose="020F0600000000000000" pitchFamily="50" charset="-128"/>
            </a:endParaRPr>
          </a:p>
        </p:txBody>
      </p:sp>
      <p:sp>
        <p:nvSpPr>
          <p:cNvPr id="9" name="円/楕円 8"/>
          <p:cNvSpPr/>
          <p:nvPr/>
        </p:nvSpPr>
        <p:spPr>
          <a:xfrm>
            <a:off x="5187850" y="2403846"/>
            <a:ext cx="1260000" cy="12600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dirty="0" smtClean="0">
                <a:solidFill>
                  <a:prstClr val="black"/>
                </a:solidFill>
                <a:latin typeface="Comic Sans MS" panose="030F0702030302020204" pitchFamily="66" charset="0"/>
                <a:ea typeface="HG丸ｺﾞｼｯｸM-PRO" panose="020F0600000000000000" pitchFamily="50" charset="-128"/>
              </a:rPr>
              <a:t>学　会</a:t>
            </a:r>
            <a:endParaRPr lang="ja-JP" altLang="en-US" dirty="0">
              <a:solidFill>
                <a:prstClr val="black"/>
              </a:solidFill>
              <a:latin typeface="Comic Sans MS" panose="030F0702030302020204" pitchFamily="66" charset="0"/>
              <a:ea typeface="HG丸ｺﾞｼｯｸM-PRO" panose="020F0600000000000000" pitchFamily="50" charset="-128"/>
            </a:endParaRPr>
          </a:p>
        </p:txBody>
      </p:sp>
      <p:sp>
        <p:nvSpPr>
          <p:cNvPr id="10" name="円/楕円 9"/>
          <p:cNvSpPr/>
          <p:nvPr/>
        </p:nvSpPr>
        <p:spPr>
          <a:xfrm>
            <a:off x="2343674" y="2403846"/>
            <a:ext cx="1260000" cy="12600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dirty="0" smtClean="0">
                <a:solidFill>
                  <a:prstClr val="black"/>
                </a:solidFill>
                <a:latin typeface="Comic Sans MS" panose="030F0702030302020204" pitchFamily="66" charset="0"/>
                <a:ea typeface="HG丸ｺﾞｼｯｸM-PRO" panose="020F0600000000000000" pitchFamily="50" charset="-128"/>
              </a:rPr>
              <a:t>民　間</a:t>
            </a:r>
            <a:endParaRPr lang="ja-JP" altLang="en-US" dirty="0">
              <a:solidFill>
                <a:prstClr val="black"/>
              </a:solidFill>
              <a:latin typeface="Comic Sans MS" panose="030F0702030302020204" pitchFamily="66" charset="0"/>
              <a:ea typeface="HG丸ｺﾞｼｯｸM-PRO" panose="020F0600000000000000" pitchFamily="50" charset="-128"/>
            </a:endParaRPr>
          </a:p>
        </p:txBody>
      </p:sp>
      <p:sp>
        <p:nvSpPr>
          <p:cNvPr id="11" name="円/楕円 10"/>
          <p:cNvSpPr/>
          <p:nvPr/>
        </p:nvSpPr>
        <p:spPr>
          <a:xfrm>
            <a:off x="2793514" y="4053265"/>
            <a:ext cx="1260000" cy="12600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dirty="0" smtClean="0">
                <a:solidFill>
                  <a:prstClr val="black"/>
                </a:solidFill>
                <a:latin typeface="Comic Sans MS" panose="030F0702030302020204" pitchFamily="66" charset="0"/>
                <a:ea typeface="HG丸ｺﾞｼｯｸM-PRO" panose="020F0600000000000000" pitchFamily="50" charset="-128"/>
              </a:rPr>
              <a:t>団　体</a:t>
            </a:r>
            <a:endParaRPr lang="ja-JP" altLang="en-US" dirty="0">
              <a:solidFill>
                <a:prstClr val="black"/>
              </a:solidFill>
              <a:latin typeface="Comic Sans MS" panose="030F0702030302020204" pitchFamily="66" charset="0"/>
              <a:ea typeface="HG丸ｺﾞｼｯｸM-PRO" panose="020F0600000000000000" pitchFamily="50" charset="-128"/>
            </a:endParaRPr>
          </a:p>
        </p:txBody>
      </p:sp>
      <p:sp>
        <p:nvSpPr>
          <p:cNvPr id="12" name="円/楕円 11"/>
          <p:cNvSpPr/>
          <p:nvPr/>
        </p:nvSpPr>
        <p:spPr>
          <a:xfrm>
            <a:off x="4539778" y="4053265"/>
            <a:ext cx="1260000" cy="12600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dirty="0" smtClean="0">
                <a:solidFill>
                  <a:prstClr val="black"/>
                </a:solidFill>
                <a:latin typeface="Comic Sans MS" panose="030F0702030302020204" pitchFamily="66" charset="0"/>
                <a:ea typeface="HG丸ｺﾞｼｯｸM-PRO" panose="020F0600000000000000" pitchFamily="50" charset="-128"/>
              </a:rPr>
              <a:t>行　政</a:t>
            </a:r>
            <a:endParaRPr lang="ja-JP" altLang="en-US" dirty="0">
              <a:solidFill>
                <a:prstClr val="black"/>
              </a:solidFill>
              <a:latin typeface="Comic Sans MS" panose="030F0702030302020204" pitchFamily="66" charset="0"/>
              <a:ea typeface="HG丸ｺﾞｼｯｸM-PRO" panose="020F0600000000000000" pitchFamily="50" charset="-128"/>
            </a:endParaRPr>
          </a:p>
        </p:txBody>
      </p:sp>
      <p:sp>
        <p:nvSpPr>
          <p:cNvPr id="13" name="正方形/長方形 12"/>
          <p:cNvSpPr/>
          <p:nvPr/>
        </p:nvSpPr>
        <p:spPr>
          <a:xfrm>
            <a:off x="4975468" y="1196752"/>
            <a:ext cx="2516638" cy="1200329"/>
          </a:xfrm>
          <a:prstGeom prst="rect">
            <a:avLst/>
          </a:prstGeom>
        </p:spPr>
        <p:txBody>
          <a:bodyPr wrap="square">
            <a:spAutoFit/>
          </a:bodyPr>
          <a:lstStyle/>
          <a:p>
            <a:pPr marL="177800" indent="-177800">
              <a:buFont typeface="Arial" panose="020B0604020202020204" pitchFamily="34" charset="0"/>
              <a:buChar char="•"/>
            </a:pPr>
            <a:r>
              <a:rPr lang="ja-JP" altLang="en-US" dirty="0" smtClean="0">
                <a:solidFill>
                  <a:prstClr val="black"/>
                </a:solidFill>
                <a:latin typeface="Comic Sans MS" panose="030F0702030302020204" pitchFamily="66" charset="0"/>
                <a:ea typeface="HG丸ｺﾞｼｯｸM-PRO" panose="020F0600000000000000" pitchFamily="50" charset="-128"/>
              </a:rPr>
              <a:t>長崎大学（</a:t>
            </a:r>
            <a:r>
              <a:rPr lang="en-US" altLang="ja-JP" dirty="0" smtClean="0">
                <a:solidFill>
                  <a:prstClr val="black"/>
                </a:solidFill>
                <a:latin typeface="Comic Sans MS" panose="030F0702030302020204" pitchFamily="66" charset="0"/>
                <a:ea typeface="HG丸ｺﾞｼｯｸM-PRO" panose="020F0600000000000000" pitchFamily="50" charset="-128"/>
              </a:rPr>
              <a:t>WHO</a:t>
            </a:r>
            <a:r>
              <a:rPr lang="ja-JP" altLang="en-US" dirty="0" smtClean="0">
                <a:solidFill>
                  <a:prstClr val="black"/>
                </a:solidFill>
                <a:latin typeface="Comic Sans MS" panose="030F0702030302020204" pitchFamily="66" charset="0"/>
                <a:ea typeface="HG丸ｺﾞｼｯｸM-PRO" panose="020F0600000000000000" pitchFamily="50" charset="-128"/>
              </a:rPr>
              <a:t>）</a:t>
            </a:r>
            <a:endParaRPr lang="en-US" altLang="ja-JP" dirty="0" smtClean="0">
              <a:solidFill>
                <a:prstClr val="black"/>
              </a:solidFill>
              <a:latin typeface="Comic Sans MS" panose="030F0702030302020204" pitchFamily="66" charset="0"/>
              <a:ea typeface="HG丸ｺﾞｼｯｸM-PRO" panose="020F0600000000000000" pitchFamily="50" charset="-128"/>
            </a:endParaRPr>
          </a:p>
          <a:p>
            <a:pPr marL="177800" indent="-177800">
              <a:buFont typeface="Arial" panose="020B0604020202020204" pitchFamily="34" charset="0"/>
              <a:buChar char="•"/>
            </a:pPr>
            <a:r>
              <a:rPr lang="ja-JP" altLang="en-US" dirty="0" smtClean="0">
                <a:solidFill>
                  <a:prstClr val="black"/>
                </a:solidFill>
                <a:latin typeface="Comic Sans MS" panose="030F0702030302020204" pitchFamily="66" charset="0"/>
                <a:ea typeface="HG丸ｺﾞｼｯｸM-PRO" panose="020F0600000000000000" pitchFamily="50" charset="-128"/>
              </a:rPr>
              <a:t>岡山大学</a:t>
            </a:r>
            <a:endParaRPr lang="en-US" altLang="ja-JP" dirty="0" smtClean="0">
              <a:solidFill>
                <a:prstClr val="black"/>
              </a:solidFill>
              <a:latin typeface="Comic Sans MS" panose="030F0702030302020204" pitchFamily="66" charset="0"/>
              <a:ea typeface="HG丸ｺﾞｼｯｸM-PRO" panose="020F0600000000000000" pitchFamily="50" charset="-128"/>
            </a:endParaRPr>
          </a:p>
          <a:p>
            <a:pPr marL="177800" indent="-177800">
              <a:buFont typeface="Arial" panose="020B0604020202020204" pitchFamily="34" charset="0"/>
              <a:buChar char="•"/>
            </a:pPr>
            <a:r>
              <a:rPr lang="ja-JP" altLang="en-US" dirty="0" smtClean="0">
                <a:solidFill>
                  <a:prstClr val="black"/>
                </a:solidFill>
                <a:latin typeface="Comic Sans MS" panose="030F0702030302020204" pitchFamily="66" charset="0"/>
                <a:ea typeface="HG丸ｺﾞｼｯｸM-PRO" panose="020F0600000000000000" pitchFamily="50" charset="-128"/>
              </a:rPr>
              <a:t>放医研</a:t>
            </a:r>
            <a:endParaRPr lang="en-US" altLang="ja-JP" dirty="0" smtClean="0">
              <a:solidFill>
                <a:prstClr val="black"/>
              </a:solidFill>
              <a:latin typeface="Comic Sans MS" panose="030F0702030302020204" pitchFamily="66" charset="0"/>
              <a:ea typeface="HG丸ｺﾞｼｯｸM-PRO" panose="020F0600000000000000" pitchFamily="50" charset="-128"/>
            </a:endParaRPr>
          </a:p>
          <a:p>
            <a:pPr marL="177800" indent="-177800">
              <a:buFont typeface="Arial" panose="020B0604020202020204" pitchFamily="34" charset="0"/>
              <a:buChar char="•"/>
            </a:pPr>
            <a:r>
              <a:rPr lang="ja-JP" altLang="en-US" dirty="0" smtClean="0">
                <a:solidFill>
                  <a:prstClr val="black"/>
                </a:solidFill>
                <a:latin typeface="Comic Sans MS" panose="030F0702030302020204" pitchFamily="66" charset="0"/>
                <a:ea typeface="HG丸ｺﾞｼｯｸM-PRO" panose="020F0600000000000000" pitchFamily="50" charset="-128"/>
              </a:rPr>
              <a:t>保健医療科学院</a:t>
            </a:r>
            <a:endParaRPr lang="ja-JP" altLang="en-US" dirty="0">
              <a:solidFill>
                <a:prstClr val="black"/>
              </a:solidFill>
              <a:latin typeface="Comic Sans MS" panose="030F0702030302020204" pitchFamily="66" charset="0"/>
              <a:ea typeface="HG丸ｺﾞｼｯｸM-PRO" panose="020F0600000000000000" pitchFamily="50" charset="-128"/>
            </a:endParaRPr>
          </a:p>
        </p:txBody>
      </p:sp>
      <p:sp>
        <p:nvSpPr>
          <p:cNvPr id="14" name="正方形/長方形 13"/>
          <p:cNvSpPr/>
          <p:nvPr/>
        </p:nvSpPr>
        <p:spPr>
          <a:xfrm>
            <a:off x="5799778" y="3525820"/>
            <a:ext cx="2516638" cy="1200329"/>
          </a:xfrm>
          <a:prstGeom prst="rect">
            <a:avLst/>
          </a:prstGeom>
        </p:spPr>
        <p:txBody>
          <a:bodyPr wrap="square">
            <a:spAutoFit/>
          </a:bodyPr>
          <a:lstStyle/>
          <a:p>
            <a:pPr marL="177800" indent="-177800">
              <a:buFont typeface="Arial" panose="020B0604020202020204" pitchFamily="34" charset="0"/>
              <a:buChar char="•"/>
            </a:pPr>
            <a:r>
              <a:rPr lang="en-US" altLang="ja-JP" dirty="0" smtClean="0">
                <a:solidFill>
                  <a:prstClr val="black"/>
                </a:solidFill>
                <a:latin typeface="Comic Sans MS" panose="030F0702030302020204" pitchFamily="66" charset="0"/>
                <a:ea typeface="HG丸ｺﾞｼｯｸM-PRO" panose="020F0600000000000000" pitchFamily="50" charset="-128"/>
              </a:rPr>
              <a:t>JSRT</a:t>
            </a:r>
          </a:p>
          <a:p>
            <a:pPr marL="177800" indent="-177800">
              <a:buFont typeface="Arial" panose="020B0604020202020204" pitchFamily="34" charset="0"/>
              <a:buChar char="•"/>
            </a:pPr>
            <a:r>
              <a:rPr lang="ja-JP" altLang="en-US" dirty="0" smtClean="0">
                <a:solidFill>
                  <a:prstClr val="black"/>
                </a:solidFill>
                <a:latin typeface="Comic Sans MS" panose="030F0702030302020204" pitchFamily="66" charset="0"/>
                <a:ea typeface="HG丸ｺﾞｼｯｸM-PRO" panose="020F0600000000000000" pitchFamily="50" charset="-128"/>
              </a:rPr>
              <a:t>日医放</a:t>
            </a:r>
            <a:endParaRPr lang="en-US" altLang="ja-JP" dirty="0" smtClean="0">
              <a:solidFill>
                <a:prstClr val="black"/>
              </a:solidFill>
              <a:latin typeface="Comic Sans MS" panose="030F0702030302020204" pitchFamily="66" charset="0"/>
              <a:ea typeface="HG丸ｺﾞｼｯｸM-PRO" panose="020F0600000000000000" pitchFamily="50" charset="-128"/>
            </a:endParaRPr>
          </a:p>
          <a:p>
            <a:pPr marL="177800" indent="-177800">
              <a:buFont typeface="Arial" panose="020B0604020202020204" pitchFamily="34" charset="0"/>
              <a:buChar char="•"/>
            </a:pPr>
            <a:r>
              <a:rPr lang="ja-JP" altLang="en-US" dirty="0" smtClean="0">
                <a:solidFill>
                  <a:prstClr val="black"/>
                </a:solidFill>
                <a:latin typeface="Comic Sans MS" panose="030F0702030302020204" pitchFamily="66" charset="0"/>
                <a:ea typeface="HG丸ｺﾞｼｯｸM-PRO" panose="020F0600000000000000" pitchFamily="50" charset="-128"/>
              </a:rPr>
              <a:t>医学物理学会</a:t>
            </a:r>
            <a:endParaRPr lang="en-US" altLang="ja-JP" dirty="0" smtClean="0">
              <a:solidFill>
                <a:prstClr val="black"/>
              </a:solidFill>
              <a:latin typeface="Comic Sans MS" panose="030F0702030302020204" pitchFamily="66" charset="0"/>
              <a:ea typeface="HG丸ｺﾞｼｯｸM-PRO" panose="020F0600000000000000" pitchFamily="50" charset="-128"/>
            </a:endParaRPr>
          </a:p>
          <a:p>
            <a:r>
              <a:rPr lang="en-US" altLang="ja-JP" dirty="0" smtClean="0">
                <a:solidFill>
                  <a:prstClr val="black"/>
                </a:solidFill>
                <a:latin typeface="Comic Sans MS" panose="030F0702030302020204" pitchFamily="66" charset="0"/>
                <a:ea typeface="HG丸ｺﾞｼｯｸM-PRO" panose="020F0600000000000000" pitchFamily="50" charset="-128"/>
              </a:rPr>
              <a:t>etc.</a:t>
            </a:r>
            <a:endParaRPr lang="ja-JP" altLang="en-US" dirty="0">
              <a:solidFill>
                <a:prstClr val="black"/>
              </a:solidFill>
              <a:latin typeface="Comic Sans MS" panose="030F0702030302020204" pitchFamily="66" charset="0"/>
              <a:ea typeface="HG丸ｺﾞｼｯｸM-PRO" panose="020F0600000000000000" pitchFamily="50" charset="-128"/>
            </a:endParaRPr>
          </a:p>
        </p:txBody>
      </p:sp>
      <p:sp>
        <p:nvSpPr>
          <p:cNvPr id="15" name="正方形/長方形 14"/>
          <p:cNvSpPr/>
          <p:nvPr/>
        </p:nvSpPr>
        <p:spPr>
          <a:xfrm>
            <a:off x="5373973" y="5115568"/>
            <a:ext cx="2548079" cy="923330"/>
          </a:xfrm>
          <a:prstGeom prst="rect">
            <a:avLst/>
          </a:prstGeom>
        </p:spPr>
        <p:txBody>
          <a:bodyPr wrap="square">
            <a:spAutoFit/>
          </a:bodyPr>
          <a:lstStyle/>
          <a:p>
            <a:pPr marL="177800" indent="-177800">
              <a:buFont typeface="Arial" panose="020B0604020202020204" pitchFamily="34" charset="0"/>
              <a:buChar char="•"/>
            </a:pPr>
            <a:r>
              <a:rPr lang="ja-JP" altLang="en-US" dirty="0" smtClean="0">
                <a:solidFill>
                  <a:prstClr val="black"/>
                </a:solidFill>
                <a:latin typeface="Comic Sans MS" panose="030F0702030302020204" pitchFamily="66" charset="0"/>
                <a:ea typeface="HG丸ｺﾞｼｯｸM-PRO" panose="020F0600000000000000" pitchFamily="50" charset="-128"/>
              </a:rPr>
              <a:t>文科省</a:t>
            </a:r>
            <a:endParaRPr lang="en-US" altLang="ja-JP" dirty="0" smtClean="0">
              <a:solidFill>
                <a:prstClr val="black"/>
              </a:solidFill>
              <a:latin typeface="Comic Sans MS" panose="030F0702030302020204" pitchFamily="66" charset="0"/>
              <a:ea typeface="HG丸ｺﾞｼｯｸM-PRO" panose="020F0600000000000000" pitchFamily="50" charset="-128"/>
            </a:endParaRPr>
          </a:p>
          <a:p>
            <a:pPr marL="177800" indent="-177800">
              <a:buFont typeface="Arial" panose="020B0604020202020204" pitchFamily="34" charset="0"/>
              <a:buChar char="•"/>
            </a:pPr>
            <a:r>
              <a:rPr lang="ja-JP" altLang="en-US" dirty="0" smtClean="0">
                <a:solidFill>
                  <a:prstClr val="black"/>
                </a:solidFill>
                <a:latin typeface="Comic Sans MS" panose="030F0702030302020204" pitchFamily="66" charset="0"/>
                <a:ea typeface="HG丸ｺﾞｼｯｸM-PRO" panose="020F0600000000000000" pitchFamily="50" charset="-128"/>
              </a:rPr>
              <a:t>厚労省</a:t>
            </a:r>
            <a:endParaRPr lang="en-US" altLang="ja-JP" dirty="0" smtClean="0">
              <a:solidFill>
                <a:prstClr val="black"/>
              </a:solidFill>
              <a:latin typeface="Comic Sans MS" panose="030F0702030302020204" pitchFamily="66" charset="0"/>
              <a:ea typeface="HG丸ｺﾞｼｯｸM-PRO" panose="020F0600000000000000" pitchFamily="50" charset="-128"/>
            </a:endParaRPr>
          </a:p>
          <a:p>
            <a:pPr marL="177800" indent="-177800">
              <a:buFont typeface="Arial" panose="020B0604020202020204" pitchFamily="34" charset="0"/>
              <a:buChar char="•"/>
            </a:pPr>
            <a:r>
              <a:rPr lang="ja-JP" altLang="en-US" dirty="0" smtClean="0">
                <a:solidFill>
                  <a:prstClr val="black"/>
                </a:solidFill>
                <a:latin typeface="Comic Sans MS" panose="030F0702030302020204" pitchFamily="66" charset="0"/>
                <a:ea typeface="HG丸ｺﾞｼｯｸM-PRO" panose="020F0600000000000000" pitchFamily="50" charset="-128"/>
              </a:rPr>
              <a:t>内閣府</a:t>
            </a:r>
            <a:endParaRPr lang="en-US" altLang="ja-JP" dirty="0" smtClean="0">
              <a:solidFill>
                <a:prstClr val="black"/>
              </a:solidFill>
              <a:latin typeface="Comic Sans MS" panose="030F0702030302020204" pitchFamily="66" charset="0"/>
              <a:ea typeface="HG丸ｺﾞｼｯｸM-PRO" panose="020F0600000000000000" pitchFamily="50" charset="-128"/>
            </a:endParaRPr>
          </a:p>
        </p:txBody>
      </p:sp>
      <p:sp>
        <p:nvSpPr>
          <p:cNvPr id="16" name="正方形/長方形 15"/>
          <p:cNvSpPr/>
          <p:nvPr/>
        </p:nvSpPr>
        <p:spPr>
          <a:xfrm>
            <a:off x="2056312" y="5085184"/>
            <a:ext cx="2548079" cy="1200329"/>
          </a:xfrm>
          <a:prstGeom prst="rect">
            <a:avLst/>
          </a:prstGeom>
        </p:spPr>
        <p:txBody>
          <a:bodyPr wrap="square">
            <a:spAutoFit/>
          </a:bodyPr>
          <a:lstStyle/>
          <a:p>
            <a:pPr marL="177800" indent="-177800">
              <a:buFont typeface="Arial" panose="020B0604020202020204" pitchFamily="34" charset="0"/>
              <a:buChar char="•"/>
            </a:pPr>
            <a:r>
              <a:rPr lang="en-US" altLang="ja-JP" dirty="0" smtClean="0">
                <a:solidFill>
                  <a:prstClr val="black"/>
                </a:solidFill>
                <a:latin typeface="Comic Sans MS" panose="030F0702030302020204" pitchFamily="66" charset="0"/>
                <a:ea typeface="HG丸ｺﾞｼｯｸM-PRO" panose="020F0600000000000000" pitchFamily="50" charset="-128"/>
              </a:rPr>
              <a:t>JIRA</a:t>
            </a:r>
          </a:p>
          <a:p>
            <a:pPr marL="177800" indent="-177800">
              <a:buFont typeface="Arial" panose="020B0604020202020204" pitchFamily="34" charset="0"/>
              <a:buChar char="•"/>
            </a:pPr>
            <a:r>
              <a:rPr lang="en-US" altLang="ja-JP" dirty="0" smtClean="0">
                <a:solidFill>
                  <a:prstClr val="black"/>
                </a:solidFill>
                <a:latin typeface="Comic Sans MS" panose="030F0702030302020204" pitchFamily="66" charset="0"/>
                <a:ea typeface="HG丸ｺﾞｼｯｸM-PRO" panose="020F0600000000000000" pitchFamily="50" charset="-128"/>
              </a:rPr>
              <a:t>JART</a:t>
            </a:r>
          </a:p>
          <a:p>
            <a:pPr marL="177800" indent="-177800">
              <a:buFont typeface="Arial" panose="020B0604020202020204" pitchFamily="34" charset="0"/>
              <a:buChar char="•"/>
            </a:pPr>
            <a:r>
              <a:rPr lang="ja-JP" altLang="en-US" dirty="0" smtClean="0">
                <a:solidFill>
                  <a:prstClr val="black"/>
                </a:solidFill>
                <a:latin typeface="Comic Sans MS" panose="030F0702030302020204" pitchFamily="66" charset="0"/>
                <a:ea typeface="HG丸ｺﾞｼｯｸM-PRO" panose="020F0600000000000000" pitchFamily="50" charset="-128"/>
              </a:rPr>
              <a:t>医療放射線防護連絡協議会</a:t>
            </a:r>
            <a:endParaRPr lang="en-US" altLang="ja-JP" dirty="0" smtClean="0">
              <a:solidFill>
                <a:prstClr val="black"/>
              </a:solidFill>
              <a:latin typeface="Comic Sans MS" panose="030F0702030302020204" pitchFamily="66" charset="0"/>
              <a:ea typeface="HG丸ｺﾞｼｯｸM-PRO" panose="020F0600000000000000" pitchFamily="50" charset="-128"/>
            </a:endParaRPr>
          </a:p>
        </p:txBody>
      </p:sp>
      <p:sp>
        <p:nvSpPr>
          <p:cNvPr id="17" name="正方形/長方形 16"/>
          <p:cNvSpPr/>
          <p:nvPr/>
        </p:nvSpPr>
        <p:spPr>
          <a:xfrm>
            <a:off x="57534" y="3448793"/>
            <a:ext cx="8964488" cy="135421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marL="342900" indent="-342900" fontAlgn="base">
              <a:spcBef>
                <a:spcPct val="0"/>
              </a:spcBef>
              <a:spcAft>
                <a:spcPts val="600"/>
              </a:spcAft>
              <a:buFont typeface="Arial" panose="020B0604020202020204" pitchFamily="34" charset="0"/>
              <a:buChar char="•"/>
            </a:pPr>
            <a:r>
              <a:rPr lang="ja-JP" altLang="en-US" sz="2400" dirty="0" smtClean="0">
                <a:solidFill>
                  <a:prstClr val="black"/>
                </a:solidFill>
                <a:latin typeface="Comic Sans MS" panose="030F0702030302020204" pitchFamily="66" charset="0"/>
                <a:ea typeface="HG丸ｺﾞｼｯｸM-PRO" panose="020F0600000000000000" pitchFamily="50" charset="-128"/>
              </a:rPr>
              <a:t>関連学会等のオールジャパンの組織</a:t>
            </a:r>
            <a:endParaRPr lang="en-US" altLang="ja-JP" sz="2400" dirty="0" smtClean="0">
              <a:solidFill>
                <a:prstClr val="black"/>
              </a:solidFill>
              <a:latin typeface="Comic Sans MS" panose="030F0702030302020204" pitchFamily="66" charset="0"/>
              <a:ea typeface="HG丸ｺﾞｼｯｸM-PRO" panose="020F0600000000000000" pitchFamily="50" charset="-128"/>
            </a:endParaRPr>
          </a:p>
          <a:p>
            <a:pPr marL="342900" indent="-342900" fontAlgn="base">
              <a:spcBef>
                <a:spcPct val="0"/>
              </a:spcBef>
              <a:spcAft>
                <a:spcPts val="600"/>
              </a:spcAft>
              <a:buFont typeface="Arial" panose="020B0604020202020204" pitchFamily="34" charset="0"/>
              <a:buChar char="•"/>
            </a:pPr>
            <a:r>
              <a:rPr lang="ja-JP" altLang="en-US" sz="2400" dirty="0" smtClean="0">
                <a:solidFill>
                  <a:prstClr val="black"/>
                </a:solidFill>
                <a:latin typeface="Comic Sans MS" panose="030F0702030302020204" pitchFamily="66" charset="0"/>
                <a:ea typeface="HG丸ｺﾞｼｯｸM-PRO" panose="020F0600000000000000" pitchFamily="50" charset="-128"/>
              </a:rPr>
              <a:t>各学会の医療被ばく・防護のエビデンス収集・共有・集約</a:t>
            </a:r>
            <a:endParaRPr lang="en-US" altLang="ja-JP" sz="2400" dirty="0" smtClean="0">
              <a:solidFill>
                <a:prstClr val="black"/>
              </a:solidFill>
              <a:latin typeface="Comic Sans MS" panose="030F0702030302020204" pitchFamily="66" charset="0"/>
              <a:ea typeface="HG丸ｺﾞｼｯｸM-PRO" panose="020F0600000000000000" pitchFamily="50" charset="-128"/>
            </a:endParaRPr>
          </a:p>
          <a:p>
            <a:pPr marL="342900" indent="-342900" fontAlgn="base">
              <a:spcBef>
                <a:spcPct val="0"/>
              </a:spcBef>
              <a:spcAft>
                <a:spcPts val="600"/>
              </a:spcAft>
              <a:buFont typeface="Arial" panose="020B0604020202020204" pitchFamily="34" charset="0"/>
              <a:buChar char="•"/>
            </a:pPr>
            <a:r>
              <a:rPr lang="ja-JP" altLang="en-US" sz="2400" dirty="0" smtClean="0">
                <a:solidFill>
                  <a:prstClr val="black"/>
                </a:solidFill>
                <a:latin typeface="Comic Sans MS" panose="030F0702030302020204" pitchFamily="66" charset="0"/>
                <a:ea typeface="HG丸ｺﾞｼｯｸM-PRO" panose="020F0600000000000000" pitchFamily="50" charset="-128"/>
              </a:rPr>
              <a:t>国際機関（</a:t>
            </a:r>
            <a:r>
              <a:rPr lang="en-US" altLang="ja-JP" sz="2400" dirty="0" smtClean="0">
                <a:solidFill>
                  <a:prstClr val="black"/>
                </a:solidFill>
                <a:latin typeface="Comic Sans MS" panose="030F0702030302020204" pitchFamily="66" charset="0"/>
                <a:ea typeface="HG丸ｺﾞｼｯｸM-PRO" panose="020F0600000000000000" pitchFamily="50" charset="-128"/>
              </a:rPr>
              <a:t>WHO</a:t>
            </a:r>
            <a:r>
              <a:rPr lang="ja-JP" altLang="en-US" sz="2400" dirty="0" smtClean="0">
                <a:solidFill>
                  <a:prstClr val="black"/>
                </a:solidFill>
                <a:latin typeface="Comic Sans MS" panose="030F0702030302020204" pitchFamily="66" charset="0"/>
                <a:ea typeface="HG丸ｺﾞｼｯｸM-PRO" panose="020F0600000000000000" pitchFamily="50" charset="-128"/>
              </a:rPr>
              <a:t>・</a:t>
            </a:r>
            <a:r>
              <a:rPr lang="en-US" altLang="ja-JP" sz="2400" dirty="0" smtClean="0">
                <a:solidFill>
                  <a:prstClr val="black"/>
                </a:solidFill>
                <a:latin typeface="Comic Sans MS" panose="030F0702030302020204" pitchFamily="66" charset="0"/>
                <a:ea typeface="HG丸ｺﾞｼｯｸM-PRO" panose="020F0600000000000000" pitchFamily="50" charset="-128"/>
              </a:rPr>
              <a:t>IAEA</a:t>
            </a:r>
            <a:r>
              <a:rPr lang="ja-JP" altLang="en-US" sz="2400" dirty="0" smtClean="0">
                <a:solidFill>
                  <a:prstClr val="black"/>
                </a:solidFill>
                <a:latin typeface="Comic Sans MS" panose="030F0702030302020204" pitchFamily="66" charset="0"/>
                <a:ea typeface="HG丸ｺﾞｼｯｸM-PRO" panose="020F0600000000000000" pitchFamily="50" charset="-128"/>
              </a:rPr>
              <a:t>）と情報共有</a:t>
            </a:r>
            <a:endParaRPr lang="en-US" altLang="ja-JP" sz="2400" dirty="0" smtClean="0">
              <a:solidFill>
                <a:prstClr val="black"/>
              </a:solidFill>
              <a:latin typeface="Comic Sans MS" panose="030F0702030302020204" pitchFamily="66" charset="0"/>
              <a:ea typeface="HG丸ｺﾞｼｯｸM-PRO" panose="020F0600000000000000" pitchFamily="50" charset="-128"/>
            </a:endParaRPr>
          </a:p>
        </p:txBody>
      </p:sp>
      <p:sp>
        <p:nvSpPr>
          <p:cNvPr id="18" name="下矢印 17"/>
          <p:cNvSpPr/>
          <p:nvPr/>
        </p:nvSpPr>
        <p:spPr>
          <a:xfrm>
            <a:off x="3715469" y="4900049"/>
            <a:ext cx="1248382" cy="643667"/>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grpSp>
        <p:nvGrpSpPr>
          <p:cNvPr id="21" name="グループ化 20"/>
          <p:cNvGrpSpPr/>
          <p:nvPr/>
        </p:nvGrpSpPr>
        <p:grpSpPr>
          <a:xfrm>
            <a:off x="513586" y="5598961"/>
            <a:ext cx="8064896" cy="871687"/>
            <a:chOff x="513586" y="5598961"/>
            <a:chExt cx="8064896" cy="871687"/>
          </a:xfrm>
        </p:grpSpPr>
        <p:sp>
          <p:nvSpPr>
            <p:cNvPr id="19" name="Rectangle 81"/>
            <p:cNvSpPr>
              <a:spLocks noChangeArrowheads="1"/>
            </p:cNvSpPr>
            <p:nvPr/>
          </p:nvSpPr>
          <p:spPr bwMode="auto">
            <a:xfrm>
              <a:off x="513586" y="5598961"/>
              <a:ext cx="8064896" cy="871687"/>
            </a:xfrm>
            <a:prstGeom prst="rect">
              <a:avLst/>
            </a:prstGeom>
            <a:solidFill>
              <a:schemeClr val="bg1"/>
            </a:solidFill>
            <a:ln w="19050">
              <a:solidFill>
                <a:srgbClr val="FF3300"/>
              </a:solidFill>
              <a:miter lim="800000"/>
              <a:headEnd/>
              <a:tailEnd/>
            </a:ln>
          </p:spPr>
          <p:txBody>
            <a:bodyPr wrap="none" anchor="ctr"/>
            <a:lstStyle/>
            <a:p>
              <a:pPr fontAlgn="base">
                <a:spcBef>
                  <a:spcPct val="0"/>
                </a:spcBef>
                <a:spcAft>
                  <a:spcPct val="0"/>
                </a:spcAft>
              </a:pPr>
              <a:endParaRPr lang="ja-JP" altLang="en-US" sz="2400" dirty="0">
                <a:solidFill>
                  <a:prstClr val="black"/>
                </a:solidFill>
                <a:latin typeface="Times New Roman" pitchFamily="18" charset="0"/>
              </a:endParaRPr>
            </a:p>
          </p:txBody>
        </p:sp>
        <p:sp>
          <p:nvSpPr>
            <p:cNvPr id="20" name="正方形/長方形 19"/>
            <p:cNvSpPr/>
            <p:nvPr/>
          </p:nvSpPr>
          <p:spPr>
            <a:xfrm>
              <a:off x="539552" y="5805264"/>
              <a:ext cx="7750898" cy="461665"/>
            </a:xfrm>
            <a:prstGeom prst="rect">
              <a:avLst/>
            </a:prstGeom>
          </p:spPr>
          <p:txBody>
            <a:bodyPr wrap="square">
              <a:spAutoFit/>
            </a:bodyPr>
            <a:lstStyle/>
            <a:p>
              <a:pPr algn="ctr"/>
              <a:r>
                <a:rPr lang="ja-JP" altLang="en-US" sz="2400" b="1" dirty="0" smtClean="0">
                  <a:solidFill>
                    <a:prstClr val="black"/>
                  </a:solidFill>
                  <a:latin typeface="Comic Sans MS" panose="030F0702030302020204" pitchFamily="66" charset="0"/>
                  <a:ea typeface="HG丸ｺﾞｼｯｸM-PRO" panose="020F0600000000000000" pitchFamily="50" charset="-128"/>
                </a:rPr>
                <a:t>“医療被ばく”という切り口で線量の情報を集約！</a:t>
              </a:r>
              <a:endParaRPr lang="ja-JP" altLang="en-US" sz="2400" b="1" dirty="0">
                <a:solidFill>
                  <a:prstClr val="black"/>
                </a:solidFill>
              </a:endParaRPr>
            </a:p>
          </p:txBody>
        </p:sp>
      </p:grpSp>
    </p:spTree>
    <p:extLst>
      <p:ext uri="{BB962C8B-B14F-4D97-AF65-F5344CB8AC3E}">
        <p14:creationId xmlns:p14="http://schemas.microsoft.com/office/powerpoint/2010/main" val="2933137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dissolv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500"/>
                                        <p:tgtEl>
                                          <p:spTgt spid="18"/>
                                        </p:tgtEl>
                                      </p:cBhvr>
                                    </p:animEffect>
                                  </p:childTnLst>
                                </p:cTn>
                              </p:par>
                            </p:childTnLst>
                          </p:cTn>
                        </p:par>
                        <p:par>
                          <p:cTn id="50" fill="hold">
                            <p:stCondLst>
                              <p:cond delay="500"/>
                            </p:stCondLst>
                            <p:childTnLst>
                              <p:par>
                                <p:cTn id="51" presetID="9" presetClass="entr" presetSubtype="0"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dissolve">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p:bldP spid="14" grpId="0"/>
      <p:bldP spid="15" grpId="0"/>
      <p:bldP spid="16" grpId="0"/>
      <p:bldP spid="17" grpId="0" animBg="1"/>
      <p:bldP spid="1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81"/>
          <p:cNvSpPr>
            <a:spLocks noChangeArrowheads="1"/>
          </p:cNvSpPr>
          <p:nvPr/>
        </p:nvSpPr>
        <p:spPr bwMode="auto">
          <a:xfrm>
            <a:off x="107504" y="5998141"/>
            <a:ext cx="8945399" cy="739755"/>
          </a:xfrm>
          <a:prstGeom prst="rect">
            <a:avLst/>
          </a:prstGeom>
          <a:solidFill>
            <a:schemeClr val="bg1"/>
          </a:solidFill>
          <a:ln w="19050">
            <a:solidFill>
              <a:srgbClr val="FF3300"/>
            </a:solidFill>
            <a:miter lim="800000"/>
            <a:headEnd/>
            <a:tailEnd/>
          </a:ln>
        </p:spPr>
        <p:txBody>
          <a:bodyPr wrap="none" anchor="ctr"/>
          <a:lstStyle/>
          <a:p>
            <a:pPr fontAlgn="base">
              <a:spcBef>
                <a:spcPct val="0"/>
              </a:spcBef>
              <a:spcAft>
                <a:spcPct val="0"/>
              </a:spcAft>
            </a:pPr>
            <a:endParaRPr lang="ja-JP" altLang="en-US" sz="2400" dirty="0">
              <a:solidFill>
                <a:srgbClr val="FFFFFF"/>
              </a:solidFill>
              <a:latin typeface="Times New Roman" pitchFamily="18" charset="0"/>
            </a:endParaRPr>
          </a:p>
        </p:txBody>
      </p:sp>
      <p:sp>
        <p:nvSpPr>
          <p:cNvPr id="18" name="下矢印 17"/>
          <p:cNvSpPr/>
          <p:nvPr/>
        </p:nvSpPr>
        <p:spPr>
          <a:xfrm>
            <a:off x="304193" y="313871"/>
            <a:ext cx="1133844" cy="1648902"/>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正方形/長方形 18"/>
          <p:cNvSpPr/>
          <p:nvPr/>
        </p:nvSpPr>
        <p:spPr>
          <a:xfrm>
            <a:off x="1184652" y="19299"/>
            <a:ext cx="7959348" cy="1461939"/>
          </a:xfrm>
          <a:prstGeom prst="rect">
            <a:avLst/>
          </a:prstGeom>
        </p:spPr>
        <p:txBody>
          <a:bodyPr wrap="square">
            <a:spAutoFit/>
          </a:bodyPr>
          <a:lstStyle/>
          <a:p>
            <a:pPr marL="358775" indent="-358775" fontAlgn="base">
              <a:spcBef>
                <a:spcPct val="0"/>
              </a:spcBef>
              <a:spcAft>
                <a:spcPts val="600"/>
              </a:spcAft>
              <a:buFont typeface="Arial" panose="020B0604020202020204" pitchFamily="34" charset="0"/>
              <a:buChar char="•"/>
            </a:pPr>
            <a:r>
              <a:rPr lang="ja-JP" altLang="en-US" sz="2800" dirty="0" smtClean="0">
                <a:latin typeface="Comic Sans MS" panose="030F0702030302020204" pitchFamily="66" charset="0"/>
                <a:ea typeface="HG丸ｺﾞｼｯｸM-PRO" panose="020F0600000000000000" pitchFamily="50" charset="-128"/>
              </a:rPr>
              <a:t>自施設の代表値と</a:t>
            </a:r>
            <a:r>
              <a:rPr lang="en-US" altLang="ja-JP" sz="2800" dirty="0" smtClean="0">
                <a:latin typeface="Comic Sans MS" panose="030F0702030302020204" pitchFamily="66" charset="0"/>
                <a:ea typeface="HG丸ｺﾞｼｯｸM-PRO" panose="020F0600000000000000" pitchFamily="50" charset="-128"/>
              </a:rPr>
              <a:t>DRL</a:t>
            </a:r>
            <a:r>
              <a:rPr lang="ja-JP" altLang="en-US" sz="2800" dirty="0" smtClean="0">
                <a:latin typeface="Comic Sans MS" panose="030F0702030302020204" pitchFamily="66" charset="0"/>
                <a:ea typeface="HG丸ｺﾞｼｯｸM-PRO" panose="020F0600000000000000" pitchFamily="50" charset="-128"/>
              </a:rPr>
              <a:t>を比べて線量が高い施設は、線量低減の可能性を検討。</a:t>
            </a:r>
            <a:endParaRPr lang="en-US" altLang="ja-JP" sz="2800" dirty="0" smtClean="0">
              <a:latin typeface="Comic Sans MS" panose="030F0702030302020204" pitchFamily="66" charset="0"/>
              <a:ea typeface="HG丸ｺﾞｼｯｸM-PRO" panose="020F0600000000000000" pitchFamily="50" charset="-128"/>
            </a:endParaRPr>
          </a:p>
          <a:p>
            <a:pPr fontAlgn="base">
              <a:spcBef>
                <a:spcPct val="0"/>
              </a:spcBef>
              <a:spcAft>
                <a:spcPts val="600"/>
              </a:spcAft>
            </a:pPr>
            <a:r>
              <a:rPr lang="ja-JP" altLang="en-US" sz="2800" dirty="0" smtClean="0">
                <a:latin typeface="Comic Sans MS" panose="030F0702030302020204" pitchFamily="66" charset="0"/>
                <a:ea typeface="HG丸ｺﾞｼｯｸM-PRO" panose="020F0600000000000000" pitchFamily="50" charset="-128"/>
              </a:rPr>
              <a:t>　　⇒ 初期値は</a:t>
            </a:r>
            <a:r>
              <a:rPr lang="en-US" altLang="ja-JP" sz="2800" b="1" dirty="0" smtClean="0">
                <a:solidFill>
                  <a:srgbClr val="FF0000"/>
                </a:solidFill>
                <a:latin typeface="Comic Sans MS" panose="030F0702030302020204" pitchFamily="66" charset="0"/>
                <a:ea typeface="HG丸ｺﾞｼｯｸM-PRO" panose="020F0600000000000000" pitchFamily="50" charset="-128"/>
              </a:rPr>
              <a:t>75</a:t>
            </a:r>
            <a:r>
              <a:rPr lang="ja-JP" altLang="en-US" sz="2800" b="1" dirty="0" smtClean="0">
                <a:solidFill>
                  <a:srgbClr val="FF0000"/>
                </a:solidFill>
                <a:latin typeface="Comic Sans MS" panose="030F0702030302020204" pitchFamily="66" charset="0"/>
                <a:ea typeface="HG丸ｺﾞｼｯｸM-PRO" panose="020F0600000000000000" pitchFamily="50" charset="-128"/>
              </a:rPr>
              <a:t>パーセンタイル</a:t>
            </a:r>
            <a:r>
              <a:rPr lang="ja-JP" altLang="en-US" sz="2800" b="1" dirty="0" smtClean="0">
                <a:solidFill>
                  <a:srgbClr val="FFC000"/>
                </a:solidFill>
                <a:latin typeface="Comic Sans MS" panose="030F0702030302020204" pitchFamily="66" charset="0"/>
                <a:ea typeface="HG丸ｺﾞｼｯｸM-PRO" panose="020F0600000000000000" pitchFamily="50" charset="-128"/>
              </a:rPr>
              <a:t>　</a:t>
            </a:r>
            <a:endParaRPr lang="en-US" altLang="ja-JP" b="1" dirty="0" smtClean="0">
              <a:solidFill>
                <a:srgbClr val="FFC000"/>
              </a:solidFill>
              <a:latin typeface="Comic Sans MS" panose="030F0702030302020204" pitchFamily="66" charset="0"/>
              <a:ea typeface="HG丸ｺﾞｼｯｸM-PRO" panose="020F0600000000000000" pitchFamily="50" charset="-128"/>
            </a:endParaRPr>
          </a:p>
        </p:txBody>
      </p:sp>
      <p:sp>
        <p:nvSpPr>
          <p:cNvPr id="28" name="正方形/長方形 27"/>
          <p:cNvSpPr/>
          <p:nvPr/>
        </p:nvSpPr>
        <p:spPr>
          <a:xfrm>
            <a:off x="3111714" y="2204864"/>
            <a:ext cx="3137397" cy="523220"/>
          </a:xfrm>
          <a:prstGeom prst="rect">
            <a:avLst/>
          </a:prstGeom>
        </p:spPr>
        <p:txBody>
          <a:bodyPr wrap="none">
            <a:spAutoFit/>
          </a:bodyPr>
          <a:lstStyle/>
          <a:p>
            <a:r>
              <a:rPr lang="en-US" altLang="ja-JP" sz="2800" b="1" dirty="0">
                <a:solidFill>
                  <a:srgbClr val="00B050"/>
                </a:solidFill>
                <a:latin typeface="Comic Sans MS" panose="030F0702030302020204" pitchFamily="66" charset="0"/>
                <a:ea typeface="HG丸ｺﾞｼｯｸM-PRO" panose="020F0600000000000000" pitchFamily="50" charset="-128"/>
              </a:rPr>
              <a:t>75</a:t>
            </a:r>
            <a:r>
              <a:rPr lang="ja-JP" altLang="en-US" sz="2800" b="1" dirty="0">
                <a:solidFill>
                  <a:srgbClr val="00B050"/>
                </a:solidFill>
                <a:latin typeface="Comic Sans MS" panose="030F0702030302020204" pitchFamily="66" charset="0"/>
                <a:ea typeface="HG丸ｺﾞｼｯｸM-PRO" panose="020F0600000000000000" pitchFamily="50" charset="-128"/>
              </a:rPr>
              <a:t>パーセンタイル</a:t>
            </a:r>
            <a:endParaRPr lang="ja-JP" altLang="en-US" sz="2800" b="1" dirty="0">
              <a:solidFill>
                <a:srgbClr val="00B050"/>
              </a:solidFill>
            </a:endParaRPr>
          </a:p>
        </p:txBody>
      </p:sp>
      <p:grpSp>
        <p:nvGrpSpPr>
          <p:cNvPr id="8" name="グループ化 7"/>
          <p:cNvGrpSpPr/>
          <p:nvPr/>
        </p:nvGrpSpPr>
        <p:grpSpPr>
          <a:xfrm>
            <a:off x="413475" y="2337855"/>
            <a:ext cx="4694471" cy="3388273"/>
            <a:chOff x="5032693" y="2686240"/>
            <a:chExt cx="3602148" cy="2599879"/>
          </a:xfrm>
        </p:grpSpPr>
        <p:grpSp>
          <p:nvGrpSpPr>
            <p:cNvPr id="20" name="グループ化 19"/>
            <p:cNvGrpSpPr/>
            <p:nvPr/>
          </p:nvGrpSpPr>
          <p:grpSpPr>
            <a:xfrm>
              <a:off x="5032693" y="2686240"/>
              <a:ext cx="3602148" cy="2599879"/>
              <a:chOff x="4786276" y="908720"/>
              <a:chExt cx="3602148" cy="2599879"/>
            </a:xfrm>
          </p:grpSpPr>
          <p:cxnSp>
            <p:nvCxnSpPr>
              <p:cNvPr id="21" name="直線矢印コネクタ 20"/>
              <p:cNvCxnSpPr/>
              <p:nvPr/>
            </p:nvCxnSpPr>
            <p:spPr>
              <a:xfrm flipV="1">
                <a:off x="5148064" y="908720"/>
                <a:ext cx="0" cy="22322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5148064" y="3130082"/>
                <a:ext cx="32403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5868144" y="3154356"/>
                <a:ext cx="2006395" cy="354243"/>
              </a:xfrm>
              <a:prstGeom prst="rect">
                <a:avLst/>
              </a:prstGeom>
            </p:spPr>
            <p:txBody>
              <a:bodyPr wrap="none">
                <a:spAutoFit/>
              </a:bodyPr>
              <a:lstStyle/>
              <a:p>
                <a:r>
                  <a:rPr lang="en-US" altLang="ja-JP" sz="2400" b="1" dirty="0" err="1" smtClean="0">
                    <a:latin typeface="Comic Sans MS" panose="030F0702030302020204" pitchFamily="66" charset="0"/>
                    <a:ea typeface="HG丸ｺﾞｼｯｸM-PRO" panose="020F0600000000000000" pitchFamily="50" charset="-128"/>
                  </a:rPr>
                  <a:t>CTDI</a:t>
                </a:r>
                <a:r>
                  <a:rPr lang="en-US" altLang="ja-JP" sz="2400" b="1" baseline="-25000" dirty="0" err="1" smtClean="0">
                    <a:latin typeface="Comic Sans MS" panose="030F0702030302020204" pitchFamily="66" charset="0"/>
                    <a:ea typeface="HG丸ｺﾞｼｯｸM-PRO" panose="020F0600000000000000" pitchFamily="50" charset="-128"/>
                  </a:rPr>
                  <a:t>vol</a:t>
                </a:r>
                <a:r>
                  <a:rPr lang="en-US" altLang="ja-JP" sz="2400" b="1" dirty="0" smtClean="0">
                    <a:latin typeface="Comic Sans MS" panose="030F0702030302020204" pitchFamily="66" charset="0"/>
                    <a:ea typeface="HG丸ｺﾞｼｯｸM-PRO" panose="020F0600000000000000" pitchFamily="50" charset="-128"/>
                  </a:rPr>
                  <a:t> </a:t>
                </a:r>
                <a:r>
                  <a:rPr lang="ja-JP" altLang="en-US" sz="2400" b="1" dirty="0" smtClean="0">
                    <a:latin typeface="Comic Sans MS" panose="030F0702030302020204" pitchFamily="66" charset="0"/>
                    <a:ea typeface="HG丸ｺﾞｼｯｸM-PRO" panose="020F0600000000000000" pitchFamily="50" charset="-128"/>
                  </a:rPr>
                  <a:t>（</a:t>
                </a:r>
                <a:r>
                  <a:rPr lang="en-US" altLang="ja-JP" sz="2400" b="1" dirty="0" smtClean="0">
                    <a:latin typeface="Comic Sans MS" panose="030F0702030302020204" pitchFamily="66" charset="0"/>
                    <a:ea typeface="HG丸ｺﾞｼｯｸM-PRO" panose="020F0600000000000000" pitchFamily="50" charset="-128"/>
                  </a:rPr>
                  <a:t>mGy</a:t>
                </a:r>
                <a:r>
                  <a:rPr lang="ja-JP" altLang="en-US" sz="2400" b="1" dirty="0" smtClean="0">
                    <a:latin typeface="Comic Sans MS" panose="030F0702030302020204" pitchFamily="66" charset="0"/>
                    <a:ea typeface="HG丸ｺﾞｼｯｸM-PRO" panose="020F0600000000000000" pitchFamily="50" charset="-128"/>
                  </a:rPr>
                  <a:t>）</a:t>
                </a:r>
                <a:endParaRPr lang="ja-JP" altLang="en-US" sz="2400" b="1" dirty="0"/>
              </a:p>
            </p:txBody>
          </p:sp>
          <p:sp>
            <p:nvSpPr>
              <p:cNvPr id="24" name="正方形/長方形 23"/>
              <p:cNvSpPr/>
              <p:nvPr/>
            </p:nvSpPr>
            <p:spPr>
              <a:xfrm rot="16200000">
                <a:off x="4538306" y="1918860"/>
                <a:ext cx="850184" cy="354243"/>
              </a:xfrm>
              <a:prstGeom prst="rect">
                <a:avLst/>
              </a:prstGeom>
            </p:spPr>
            <p:txBody>
              <a:bodyPr wrap="none">
                <a:spAutoFit/>
              </a:bodyPr>
              <a:lstStyle/>
              <a:p>
                <a:r>
                  <a:rPr lang="ja-JP" altLang="en-US" sz="2400" b="1" dirty="0" smtClean="0">
                    <a:latin typeface="Comic Sans MS" panose="030F0702030302020204" pitchFamily="66" charset="0"/>
                    <a:ea typeface="HG丸ｺﾞｼｯｸM-PRO" panose="020F0600000000000000" pitchFamily="50" charset="-128"/>
                  </a:rPr>
                  <a:t>度　数</a:t>
                </a:r>
                <a:endParaRPr lang="ja-JP" altLang="en-US" sz="2400" b="1" dirty="0"/>
              </a:p>
            </p:txBody>
          </p:sp>
          <p:sp>
            <p:nvSpPr>
              <p:cNvPr id="25" name="フリーフォーム 24"/>
              <p:cNvSpPr/>
              <p:nvPr/>
            </p:nvSpPr>
            <p:spPr>
              <a:xfrm>
                <a:off x="5192485" y="1208149"/>
                <a:ext cx="2830285" cy="1916052"/>
              </a:xfrm>
              <a:custGeom>
                <a:avLst/>
                <a:gdLst>
                  <a:gd name="connsiteX0" fmla="*/ 0 w 2830285"/>
                  <a:gd name="connsiteY0" fmla="*/ 1951324 h 1951324"/>
                  <a:gd name="connsiteX1" fmla="*/ 359228 w 2830285"/>
                  <a:gd name="connsiteY1" fmla="*/ 1820695 h 1951324"/>
                  <a:gd name="connsiteX2" fmla="*/ 751114 w 2830285"/>
                  <a:gd name="connsiteY2" fmla="*/ 1396152 h 1951324"/>
                  <a:gd name="connsiteX3" fmla="*/ 1099457 w 2830285"/>
                  <a:gd name="connsiteY3" fmla="*/ 525295 h 1951324"/>
                  <a:gd name="connsiteX4" fmla="*/ 1360714 w 2830285"/>
                  <a:gd name="connsiteY4" fmla="*/ 2781 h 1951324"/>
                  <a:gd name="connsiteX5" fmla="*/ 1763485 w 2830285"/>
                  <a:gd name="connsiteY5" fmla="*/ 743009 h 1951324"/>
                  <a:gd name="connsiteX6" fmla="*/ 2090057 w 2830285"/>
                  <a:gd name="connsiteY6" fmla="*/ 1439695 h 1951324"/>
                  <a:gd name="connsiteX7" fmla="*/ 2460171 w 2830285"/>
                  <a:gd name="connsiteY7" fmla="*/ 1842467 h 1951324"/>
                  <a:gd name="connsiteX8" fmla="*/ 2830285 w 2830285"/>
                  <a:gd name="connsiteY8" fmla="*/ 1951324 h 1951324"/>
                  <a:gd name="connsiteX0" fmla="*/ 0 w 2830285"/>
                  <a:gd name="connsiteY0" fmla="*/ 1948795 h 1948795"/>
                  <a:gd name="connsiteX1" fmla="*/ 359228 w 2830285"/>
                  <a:gd name="connsiteY1" fmla="*/ 1818166 h 1948795"/>
                  <a:gd name="connsiteX2" fmla="*/ 751114 w 2830285"/>
                  <a:gd name="connsiteY2" fmla="*/ 1393623 h 1948795"/>
                  <a:gd name="connsiteX3" fmla="*/ 1099457 w 2830285"/>
                  <a:gd name="connsiteY3" fmla="*/ 522766 h 1948795"/>
                  <a:gd name="connsiteX4" fmla="*/ 1360714 w 2830285"/>
                  <a:gd name="connsiteY4" fmla="*/ 252 h 1948795"/>
                  <a:gd name="connsiteX5" fmla="*/ 1763485 w 2830285"/>
                  <a:gd name="connsiteY5" fmla="*/ 468337 h 1948795"/>
                  <a:gd name="connsiteX6" fmla="*/ 2090057 w 2830285"/>
                  <a:gd name="connsiteY6" fmla="*/ 1437166 h 1948795"/>
                  <a:gd name="connsiteX7" fmla="*/ 2460171 w 2830285"/>
                  <a:gd name="connsiteY7" fmla="*/ 1839938 h 1948795"/>
                  <a:gd name="connsiteX8" fmla="*/ 2830285 w 2830285"/>
                  <a:gd name="connsiteY8" fmla="*/ 1948795 h 1948795"/>
                  <a:gd name="connsiteX0" fmla="*/ 0 w 2830285"/>
                  <a:gd name="connsiteY0" fmla="*/ 1948795 h 1948795"/>
                  <a:gd name="connsiteX1" fmla="*/ 359228 w 2830285"/>
                  <a:gd name="connsiteY1" fmla="*/ 1818166 h 1948795"/>
                  <a:gd name="connsiteX2" fmla="*/ 751114 w 2830285"/>
                  <a:gd name="connsiteY2" fmla="*/ 1393623 h 1948795"/>
                  <a:gd name="connsiteX3" fmla="*/ 1012371 w 2830285"/>
                  <a:gd name="connsiteY3" fmla="*/ 522766 h 1948795"/>
                  <a:gd name="connsiteX4" fmla="*/ 1360714 w 2830285"/>
                  <a:gd name="connsiteY4" fmla="*/ 252 h 1948795"/>
                  <a:gd name="connsiteX5" fmla="*/ 1763485 w 2830285"/>
                  <a:gd name="connsiteY5" fmla="*/ 468337 h 1948795"/>
                  <a:gd name="connsiteX6" fmla="*/ 2090057 w 2830285"/>
                  <a:gd name="connsiteY6" fmla="*/ 1437166 h 1948795"/>
                  <a:gd name="connsiteX7" fmla="*/ 2460171 w 2830285"/>
                  <a:gd name="connsiteY7" fmla="*/ 1839938 h 1948795"/>
                  <a:gd name="connsiteX8" fmla="*/ 2830285 w 2830285"/>
                  <a:gd name="connsiteY8" fmla="*/ 1948795 h 1948795"/>
                  <a:gd name="connsiteX0" fmla="*/ 0 w 2830285"/>
                  <a:gd name="connsiteY0" fmla="*/ 1916169 h 1916169"/>
                  <a:gd name="connsiteX1" fmla="*/ 359228 w 2830285"/>
                  <a:gd name="connsiteY1" fmla="*/ 1785540 h 1916169"/>
                  <a:gd name="connsiteX2" fmla="*/ 751114 w 2830285"/>
                  <a:gd name="connsiteY2" fmla="*/ 1360997 h 1916169"/>
                  <a:gd name="connsiteX3" fmla="*/ 1012371 w 2830285"/>
                  <a:gd name="connsiteY3" fmla="*/ 490140 h 1916169"/>
                  <a:gd name="connsiteX4" fmla="*/ 1415143 w 2830285"/>
                  <a:gd name="connsiteY4" fmla="*/ 283 h 1916169"/>
                  <a:gd name="connsiteX5" fmla="*/ 1763485 w 2830285"/>
                  <a:gd name="connsiteY5" fmla="*/ 435711 h 1916169"/>
                  <a:gd name="connsiteX6" fmla="*/ 2090057 w 2830285"/>
                  <a:gd name="connsiteY6" fmla="*/ 1404540 h 1916169"/>
                  <a:gd name="connsiteX7" fmla="*/ 2460171 w 2830285"/>
                  <a:gd name="connsiteY7" fmla="*/ 1807312 h 1916169"/>
                  <a:gd name="connsiteX8" fmla="*/ 2830285 w 2830285"/>
                  <a:gd name="connsiteY8" fmla="*/ 1916169 h 1916169"/>
                  <a:gd name="connsiteX0" fmla="*/ 0 w 2830285"/>
                  <a:gd name="connsiteY0" fmla="*/ 1916169 h 1916169"/>
                  <a:gd name="connsiteX1" fmla="*/ 359228 w 2830285"/>
                  <a:gd name="connsiteY1" fmla="*/ 1785540 h 1916169"/>
                  <a:gd name="connsiteX2" fmla="*/ 751114 w 2830285"/>
                  <a:gd name="connsiteY2" fmla="*/ 1360997 h 1916169"/>
                  <a:gd name="connsiteX3" fmla="*/ 1012371 w 2830285"/>
                  <a:gd name="connsiteY3" fmla="*/ 490140 h 1916169"/>
                  <a:gd name="connsiteX4" fmla="*/ 1415143 w 2830285"/>
                  <a:gd name="connsiteY4" fmla="*/ 283 h 1916169"/>
                  <a:gd name="connsiteX5" fmla="*/ 1763485 w 2830285"/>
                  <a:gd name="connsiteY5" fmla="*/ 435711 h 1916169"/>
                  <a:gd name="connsiteX6" fmla="*/ 2090057 w 2830285"/>
                  <a:gd name="connsiteY6" fmla="*/ 1404540 h 1916169"/>
                  <a:gd name="connsiteX7" fmla="*/ 2460171 w 2830285"/>
                  <a:gd name="connsiteY7" fmla="*/ 1807312 h 1916169"/>
                  <a:gd name="connsiteX8" fmla="*/ 2830285 w 2830285"/>
                  <a:gd name="connsiteY8" fmla="*/ 1916169 h 1916169"/>
                  <a:gd name="connsiteX0" fmla="*/ 0 w 2830285"/>
                  <a:gd name="connsiteY0" fmla="*/ 1916142 h 1916142"/>
                  <a:gd name="connsiteX1" fmla="*/ 359228 w 2830285"/>
                  <a:gd name="connsiteY1" fmla="*/ 1785513 h 1916142"/>
                  <a:gd name="connsiteX2" fmla="*/ 751114 w 2830285"/>
                  <a:gd name="connsiteY2" fmla="*/ 1360970 h 1916142"/>
                  <a:gd name="connsiteX3" fmla="*/ 1012371 w 2830285"/>
                  <a:gd name="connsiteY3" fmla="*/ 490113 h 1916142"/>
                  <a:gd name="connsiteX4" fmla="*/ 1415143 w 2830285"/>
                  <a:gd name="connsiteY4" fmla="*/ 256 h 1916142"/>
                  <a:gd name="connsiteX5" fmla="*/ 1763485 w 2830285"/>
                  <a:gd name="connsiteY5" fmla="*/ 435684 h 1916142"/>
                  <a:gd name="connsiteX6" fmla="*/ 2079171 w 2830285"/>
                  <a:gd name="connsiteY6" fmla="*/ 1262998 h 1916142"/>
                  <a:gd name="connsiteX7" fmla="*/ 2460171 w 2830285"/>
                  <a:gd name="connsiteY7" fmla="*/ 1807285 h 1916142"/>
                  <a:gd name="connsiteX8" fmla="*/ 2830285 w 2830285"/>
                  <a:gd name="connsiteY8" fmla="*/ 1916142 h 1916142"/>
                  <a:gd name="connsiteX0" fmla="*/ 0 w 2830285"/>
                  <a:gd name="connsiteY0" fmla="*/ 1916142 h 1916142"/>
                  <a:gd name="connsiteX1" fmla="*/ 359228 w 2830285"/>
                  <a:gd name="connsiteY1" fmla="*/ 1785513 h 1916142"/>
                  <a:gd name="connsiteX2" fmla="*/ 772886 w 2830285"/>
                  <a:gd name="connsiteY2" fmla="*/ 1262999 h 1916142"/>
                  <a:gd name="connsiteX3" fmla="*/ 1012371 w 2830285"/>
                  <a:gd name="connsiteY3" fmla="*/ 490113 h 1916142"/>
                  <a:gd name="connsiteX4" fmla="*/ 1415143 w 2830285"/>
                  <a:gd name="connsiteY4" fmla="*/ 256 h 1916142"/>
                  <a:gd name="connsiteX5" fmla="*/ 1763485 w 2830285"/>
                  <a:gd name="connsiteY5" fmla="*/ 435684 h 1916142"/>
                  <a:gd name="connsiteX6" fmla="*/ 2079171 w 2830285"/>
                  <a:gd name="connsiteY6" fmla="*/ 1262998 h 1916142"/>
                  <a:gd name="connsiteX7" fmla="*/ 2460171 w 2830285"/>
                  <a:gd name="connsiteY7" fmla="*/ 1807285 h 1916142"/>
                  <a:gd name="connsiteX8" fmla="*/ 2830285 w 2830285"/>
                  <a:gd name="connsiteY8" fmla="*/ 1916142 h 1916142"/>
                  <a:gd name="connsiteX0" fmla="*/ 0 w 2830285"/>
                  <a:gd name="connsiteY0" fmla="*/ 1916052 h 1916052"/>
                  <a:gd name="connsiteX1" fmla="*/ 359228 w 2830285"/>
                  <a:gd name="connsiteY1" fmla="*/ 1785423 h 1916052"/>
                  <a:gd name="connsiteX2" fmla="*/ 772886 w 2830285"/>
                  <a:gd name="connsiteY2" fmla="*/ 1262909 h 1916052"/>
                  <a:gd name="connsiteX3" fmla="*/ 1045028 w 2830285"/>
                  <a:gd name="connsiteY3" fmla="*/ 479138 h 1916052"/>
                  <a:gd name="connsiteX4" fmla="*/ 1415143 w 2830285"/>
                  <a:gd name="connsiteY4" fmla="*/ 166 h 1916052"/>
                  <a:gd name="connsiteX5" fmla="*/ 1763485 w 2830285"/>
                  <a:gd name="connsiteY5" fmla="*/ 435594 h 1916052"/>
                  <a:gd name="connsiteX6" fmla="*/ 2079171 w 2830285"/>
                  <a:gd name="connsiteY6" fmla="*/ 1262908 h 1916052"/>
                  <a:gd name="connsiteX7" fmla="*/ 2460171 w 2830285"/>
                  <a:gd name="connsiteY7" fmla="*/ 1807195 h 1916052"/>
                  <a:gd name="connsiteX8" fmla="*/ 2830285 w 2830285"/>
                  <a:gd name="connsiteY8" fmla="*/ 1916052 h 1916052"/>
                  <a:gd name="connsiteX0" fmla="*/ 0 w 2830285"/>
                  <a:gd name="connsiteY0" fmla="*/ 1916052 h 1916052"/>
                  <a:gd name="connsiteX1" fmla="*/ 359228 w 2830285"/>
                  <a:gd name="connsiteY1" fmla="*/ 1785423 h 1916052"/>
                  <a:gd name="connsiteX2" fmla="*/ 772886 w 2830285"/>
                  <a:gd name="connsiteY2" fmla="*/ 1262909 h 1916052"/>
                  <a:gd name="connsiteX3" fmla="*/ 1045028 w 2830285"/>
                  <a:gd name="connsiteY3" fmla="*/ 479138 h 1916052"/>
                  <a:gd name="connsiteX4" fmla="*/ 1415143 w 2830285"/>
                  <a:gd name="connsiteY4" fmla="*/ 166 h 1916052"/>
                  <a:gd name="connsiteX5" fmla="*/ 1763485 w 2830285"/>
                  <a:gd name="connsiteY5" fmla="*/ 435594 h 1916052"/>
                  <a:gd name="connsiteX6" fmla="*/ 2079171 w 2830285"/>
                  <a:gd name="connsiteY6" fmla="*/ 1262908 h 1916052"/>
                  <a:gd name="connsiteX7" fmla="*/ 2460171 w 2830285"/>
                  <a:gd name="connsiteY7" fmla="*/ 1807195 h 1916052"/>
                  <a:gd name="connsiteX8" fmla="*/ 2830285 w 2830285"/>
                  <a:gd name="connsiteY8" fmla="*/ 1916052 h 1916052"/>
                  <a:gd name="connsiteX0" fmla="*/ 0 w 2830285"/>
                  <a:gd name="connsiteY0" fmla="*/ 1916052 h 1916052"/>
                  <a:gd name="connsiteX1" fmla="*/ 359228 w 2830285"/>
                  <a:gd name="connsiteY1" fmla="*/ 1785423 h 1916052"/>
                  <a:gd name="connsiteX2" fmla="*/ 772886 w 2830285"/>
                  <a:gd name="connsiteY2" fmla="*/ 1262909 h 1916052"/>
                  <a:gd name="connsiteX3" fmla="*/ 1088570 w 2830285"/>
                  <a:gd name="connsiteY3" fmla="*/ 479138 h 1916052"/>
                  <a:gd name="connsiteX4" fmla="*/ 1415143 w 2830285"/>
                  <a:gd name="connsiteY4" fmla="*/ 166 h 1916052"/>
                  <a:gd name="connsiteX5" fmla="*/ 1763485 w 2830285"/>
                  <a:gd name="connsiteY5" fmla="*/ 435594 h 1916052"/>
                  <a:gd name="connsiteX6" fmla="*/ 2079171 w 2830285"/>
                  <a:gd name="connsiteY6" fmla="*/ 1262908 h 1916052"/>
                  <a:gd name="connsiteX7" fmla="*/ 2460171 w 2830285"/>
                  <a:gd name="connsiteY7" fmla="*/ 1807195 h 1916052"/>
                  <a:gd name="connsiteX8" fmla="*/ 2830285 w 2830285"/>
                  <a:gd name="connsiteY8" fmla="*/ 1916052 h 191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0285" h="1916052">
                    <a:moveTo>
                      <a:pt x="0" y="1916052"/>
                    </a:moveTo>
                    <a:cubicBezTo>
                      <a:pt x="117021" y="1897002"/>
                      <a:pt x="230414" y="1894280"/>
                      <a:pt x="359228" y="1785423"/>
                    </a:cubicBezTo>
                    <a:cubicBezTo>
                      <a:pt x="488042" y="1676566"/>
                      <a:pt x="651329" y="1480623"/>
                      <a:pt x="772886" y="1262909"/>
                    </a:cubicBezTo>
                    <a:cubicBezTo>
                      <a:pt x="894443" y="1045195"/>
                      <a:pt x="981527" y="689595"/>
                      <a:pt x="1088570" y="479138"/>
                    </a:cubicBezTo>
                    <a:cubicBezTo>
                      <a:pt x="1195613" y="268681"/>
                      <a:pt x="1302657" y="7423"/>
                      <a:pt x="1415143" y="166"/>
                    </a:cubicBezTo>
                    <a:cubicBezTo>
                      <a:pt x="1527629" y="-7091"/>
                      <a:pt x="1652814" y="225137"/>
                      <a:pt x="1763485" y="435594"/>
                    </a:cubicBezTo>
                    <a:cubicBezTo>
                      <a:pt x="1874156" y="646051"/>
                      <a:pt x="1963057" y="1034308"/>
                      <a:pt x="2079171" y="1262908"/>
                    </a:cubicBezTo>
                    <a:cubicBezTo>
                      <a:pt x="2195285" y="1491508"/>
                      <a:pt x="2334985" y="1698338"/>
                      <a:pt x="2460171" y="1807195"/>
                    </a:cubicBezTo>
                    <a:cubicBezTo>
                      <a:pt x="2585357" y="1916052"/>
                      <a:pt x="2706913" y="1904259"/>
                      <a:pt x="2830285" y="1916052"/>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a:solidFill>
                    <a:prstClr val="white"/>
                  </a:solidFill>
                </a:endParaRPr>
              </a:p>
            </p:txBody>
          </p:sp>
        </p:grpSp>
        <p:cxnSp>
          <p:nvCxnSpPr>
            <p:cNvPr id="27" name="直線コネクタ 26"/>
            <p:cNvCxnSpPr/>
            <p:nvPr/>
          </p:nvCxnSpPr>
          <p:spPr>
            <a:xfrm>
              <a:off x="7377366" y="2985669"/>
              <a:ext cx="0" cy="1916052"/>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9" name="円/楕円 28"/>
            <p:cNvSpPr/>
            <p:nvPr/>
          </p:nvSpPr>
          <p:spPr>
            <a:xfrm rot="19304704">
              <a:off x="7445269" y="3756094"/>
              <a:ext cx="891821" cy="1414571"/>
            </a:xfrm>
            <a:prstGeom prst="ellipse">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a:solidFill>
                  <a:prstClr val="white"/>
                </a:solidFill>
              </a:endParaRPr>
            </a:p>
          </p:txBody>
        </p:sp>
        <p:sp>
          <p:nvSpPr>
            <p:cNvPr id="30" name="右矢印 29"/>
            <p:cNvSpPr/>
            <p:nvPr/>
          </p:nvSpPr>
          <p:spPr>
            <a:xfrm rot="10800000">
              <a:off x="7058678" y="4242414"/>
              <a:ext cx="384087" cy="249808"/>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a:solidFill>
                  <a:prstClr val="white"/>
                </a:solidFill>
              </a:endParaRPr>
            </a:p>
          </p:txBody>
        </p:sp>
      </p:grpSp>
      <p:sp>
        <p:nvSpPr>
          <p:cNvPr id="31" name="正方形/長方形 30"/>
          <p:cNvSpPr/>
          <p:nvPr/>
        </p:nvSpPr>
        <p:spPr>
          <a:xfrm>
            <a:off x="304193" y="6054036"/>
            <a:ext cx="9162452" cy="523220"/>
          </a:xfrm>
          <a:prstGeom prst="rect">
            <a:avLst/>
          </a:prstGeom>
        </p:spPr>
        <p:txBody>
          <a:bodyPr wrap="square">
            <a:spAutoFit/>
          </a:bodyPr>
          <a:lstStyle/>
          <a:p>
            <a:pPr marL="358775" indent="-358775" fontAlgn="base">
              <a:spcBef>
                <a:spcPct val="0"/>
              </a:spcBef>
            </a:pPr>
            <a:r>
              <a:rPr lang="ja-JP" altLang="en-US" sz="2800" dirty="0" smtClean="0">
                <a:latin typeface="Comic Sans MS" panose="030F0702030302020204" pitchFamily="66" charset="0"/>
                <a:ea typeface="HG丸ｺﾞｼｯｸM-PRO" panose="020F0600000000000000" pitchFamily="50" charset="-128"/>
              </a:rPr>
              <a:t>検討</a:t>
            </a:r>
            <a:r>
              <a:rPr lang="ja-JP" altLang="en-US" sz="2800" dirty="0">
                <a:latin typeface="Comic Sans MS" panose="030F0702030302020204" pitchFamily="66" charset="0"/>
                <a:ea typeface="HG丸ｺﾞｼｯｸM-PRO" panose="020F0600000000000000" pitchFamily="50" charset="-128"/>
              </a:rPr>
              <a:t>を繰り返し</a:t>
            </a:r>
            <a:r>
              <a:rPr lang="ja-JP" altLang="en-US" sz="2800" dirty="0" smtClean="0">
                <a:latin typeface="Comic Sans MS" panose="030F0702030302020204" pitchFamily="66" charset="0"/>
                <a:ea typeface="HG丸ｺﾞｼｯｸM-PRO" panose="020F0600000000000000" pitchFamily="50" charset="-128"/>
              </a:rPr>
              <a:t>、得られたカットオフライン</a:t>
            </a:r>
            <a:r>
              <a:rPr lang="ja-JP" altLang="en-US" sz="2800" dirty="0">
                <a:latin typeface="Comic Sans MS" panose="030F0702030302020204" pitchFamily="66" charset="0"/>
                <a:ea typeface="HG丸ｺﾞｼｯｸM-PRO" panose="020F0600000000000000" pitchFamily="50" charset="-128"/>
              </a:rPr>
              <a:t>が</a:t>
            </a:r>
            <a:r>
              <a:rPr lang="en-US" altLang="ja-JP" sz="2800" dirty="0">
                <a:latin typeface="Comic Sans MS" panose="030F0702030302020204" pitchFamily="66" charset="0"/>
                <a:ea typeface="HG丸ｺﾞｼｯｸM-PRO" panose="020F0600000000000000" pitchFamily="50" charset="-128"/>
              </a:rPr>
              <a:t>DRLs</a:t>
            </a:r>
          </a:p>
        </p:txBody>
      </p:sp>
      <p:sp>
        <p:nvSpPr>
          <p:cNvPr id="6" name="テキスト ボックス 5"/>
          <p:cNvSpPr txBox="1"/>
          <p:nvPr/>
        </p:nvSpPr>
        <p:spPr>
          <a:xfrm>
            <a:off x="6747978" y="765019"/>
            <a:ext cx="1937690" cy="830997"/>
          </a:xfrm>
          <a:prstGeom prst="rect">
            <a:avLst/>
          </a:prstGeom>
          <a:noFill/>
        </p:spPr>
        <p:txBody>
          <a:bodyPr wrap="square" rtlCol="0">
            <a:spAutoFit/>
          </a:bodyPr>
          <a:lstStyle/>
          <a:p>
            <a:r>
              <a:rPr lang="ja-JP" altLang="en-US" sz="2400" dirty="0" smtClean="0">
                <a:solidFill>
                  <a:srgbClr val="FF0000"/>
                </a:solidFill>
                <a:latin typeface="Comic Sans MS" panose="030F0702030302020204" pitchFamily="66" charset="0"/>
                <a:ea typeface="HG丸ｺﾞｼｯｸM-PRO" panose="020F0600000000000000" pitchFamily="50" charset="-128"/>
              </a:rPr>
              <a:t>（</a:t>
            </a:r>
            <a:r>
              <a:rPr lang="en-US" altLang="ja-JP" sz="4800" dirty="0" smtClean="0">
                <a:solidFill>
                  <a:srgbClr val="FF0000"/>
                </a:solidFill>
                <a:latin typeface="Comic Sans MS" panose="030F0702030302020204" pitchFamily="66" charset="0"/>
                <a:ea typeface="HG丸ｺﾞｼｯｸM-PRO" panose="020F0600000000000000" pitchFamily="50" charset="-128"/>
              </a:rPr>
              <a:t>¾</a:t>
            </a:r>
            <a:r>
              <a:rPr lang="ja-JP" altLang="en-US" sz="2800" dirty="0" smtClean="0">
                <a:solidFill>
                  <a:srgbClr val="FF0000"/>
                </a:solidFill>
                <a:latin typeface="Comic Sans MS" panose="030F0702030302020204" pitchFamily="66" charset="0"/>
                <a:ea typeface="HG丸ｺﾞｼｯｸM-PRO" panose="020F0600000000000000" pitchFamily="50" charset="-128"/>
              </a:rPr>
              <a:t>値）</a:t>
            </a:r>
            <a:endParaRPr lang="ja-JP" altLang="en-US" sz="2800" dirty="0">
              <a:solidFill>
                <a:srgbClr val="FF0000"/>
              </a:solidFill>
              <a:latin typeface="Comic Sans MS" panose="030F0702030302020204" pitchFamily="66" charset="0"/>
              <a:ea typeface="HG丸ｺﾞｼｯｸM-PRO" panose="020F0600000000000000" pitchFamily="50" charset="-128"/>
            </a:endParaRPr>
          </a:p>
        </p:txBody>
      </p:sp>
      <p:sp>
        <p:nvSpPr>
          <p:cNvPr id="33" name="タイトル 1"/>
          <p:cNvSpPr txBox="1">
            <a:spLocks/>
          </p:cNvSpPr>
          <p:nvPr/>
        </p:nvSpPr>
        <p:spPr>
          <a:xfrm>
            <a:off x="8205745" y="2323967"/>
            <a:ext cx="4314532" cy="104378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b="0" kern="1200">
                <a:solidFill>
                  <a:schemeClr val="tx2">
                    <a:lumMod val="60000"/>
                    <a:lumOff val="40000"/>
                  </a:schemeClr>
                </a:solidFill>
                <a:latin typeface="+mj-lt"/>
                <a:ea typeface="+mj-ea"/>
                <a:cs typeface="+mj-cs"/>
              </a:defRPr>
            </a:lvl1pPr>
          </a:lstStyle>
          <a:p>
            <a:pPr>
              <a:lnSpc>
                <a:spcPct val="110000"/>
              </a:lnSpc>
            </a:pPr>
            <a:endParaRPr lang="ja-JP" altLang="en-US" sz="2400" baseline="-25000" dirty="0">
              <a:solidFill>
                <a:schemeClr val="tx1"/>
              </a:solidFill>
              <a:latin typeface="Comic Sans MS" panose="030F0702030302020204" pitchFamily="66" charset="0"/>
              <a:ea typeface="HG丸ｺﾞｼｯｸM-PRO" panose="020F0600000000000000" pitchFamily="50" charset="-128"/>
            </a:endParaRPr>
          </a:p>
        </p:txBody>
      </p:sp>
      <p:sp>
        <p:nvSpPr>
          <p:cNvPr id="9" name="正方形/長方形 8"/>
          <p:cNvSpPr/>
          <p:nvPr/>
        </p:nvSpPr>
        <p:spPr>
          <a:xfrm>
            <a:off x="1475835" y="1522418"/>
            <a:ext cx="7668165" cy="461665"/>
          </a:xfrm>
          <a:prstGeom prst="rect">
            <a:avLst/>
          </a:prstGeom>
        </p:spPr>
        <p:txBody>
          <a:bodyPr wrap="square">
            <a:spAutoFit/>
          </a:bodyPr>
          <a:lstStyle/>
          <a:p>
            <a:pPr lvl="1">
              <a:spcBef>
                <a:spcPts val="1200"/>
              </a:spcBef>
            </a:pPr>
            <a:r>
              <a:rPr lang="ja-JP" altLang="en-US" sz="2400"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（最適化</a:t>
            </a:r>
            <a:r>
              <a:rPr lang="ja-JP" altLang="en-US" sz="2400"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が進んでいる場合はこの限りでは</a:t>
            </a:r>
            <a:r>
              <a:rPr lang="ja-JP" altLang="en-US" sz="2400"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ない）</a:t>
            </a:r>
            <a:endParaRPr lang="en-US" altLang="ja-JP" sz="2400" kern="0"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endParaRPr>
          </a:p>
        </p:txBody>
      </p:sp>
      <p:sp>
        <p:nvSpPr>
          <p:cNvPr id="35" name="正方形/長方形 34"/>
          <p:cNvSpPr/>
          <p:nvPr/>
        </p:nvSpPr>
        <p:spPr>
          <a:xfrm>
            <a:off x="4438229" y="2675258"/>
            <a:ext cx="4598267" cy="1384995"/>
          </a:xfrm>
          <a:prstGeom prst="rect">
            <a:avLst/>
          </a:prstGeom>
        </p:spPr>
        <p:txBody>
          <a:bodyPr wrap="square">
            <a:spAutoFit/>
          </a:bodyPr>
          <a:lstStyle/>
          <a:p>
            <a:r>
              <a:rPr lang="ja-JP" altLang="en-US" sz="2800" b="1" dirty="0" smtClean="0">
                <a:solidFill>
                  <a:srgbClr val="00B050"/>
                </a:solidFill>
                <a:latin typeface="Comic Sans MS" panose="030F0702030302020204" pitchFamily="66" charset="0"/>
                <a:ea typeface="HG丸ｺﾞｼｯｸM-PRO" panose="020F0600000000000000" pitchFamily="50" charset="-128"/>
              </a:rPr>
              <a:t>その</a:t>
            </a:r>
            <a:r>
              <a:rPr lang="ja-JP" altLang="en-US" sz="2800" b="1" dirty="0">
                <a:solidFill>
                  <a:srgbClr val="00B050"/>
                </a:solidFill>
                <a:latin typeface="Comic Sans MS" panose="030F0702030302020204" pitchFamily="66" charset="0"/>
                <a:ea typeface="HG丸ｺﾞｼｯｸM-PRO" panose="020F0600000000000000" pitchFamily="50" charset="-128"/>
              </a:rPr>
              <a:t>値を超えている場合に、線量を下げることを検討すべきであるとされる</a:t>
            </a:r>
            <a:r>
              <a:rPr lang="ja-JP" altLang="en-US" sz="2800" b="1" dirty="0" smtClean="0">
                <a:solidFill>
                  <a:srgbClr val="00B050"/>
                </a:solidFill>
                <a:latin typeface="Comic Sans MS" panose="030F0702030302020204" pitchFamily="66" charset="0"/>
                <a:ea typeface="HG丸ｺﾞｼｯｸM-PRO" panose="020F0600000000000000" pitchFamily="50" charset="-128"/>
              </a:rPr>
              <a:t>目安</a:t>
            </a:r>
            <a:endParaRPr lang="ja-JP" altLang="en-US" sz="2800" b="1" dirty="0">
              <a:solidFill>
                <a:srgbClr val="00B050"/>
              </a:solidFill>
              <a:latin typeface="Comic Sans MS" panose="030F0702030302020204" pitchFamily="66" charset="0"/>
              <a:ea typeface="HG丸ｺﾞｼｯｸM-PRO" panose="020F0600000000000000" pitchFamily="50" charset="-128"/>
            </a:endParaRPr>
          </a:p>
        </p:txBody>
      </p:sp>
    </p:spTree>
    <p:extLst>
      <p:ext uri="{BB962C8B-B14F-4D97-AF65-F5344CB8AC3E}">
        <p14:creationId xmlns:p14="http://schemas.microsoft.com/office/powerpoint/2010/main" val="2252633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wipe(left)">
                                      <p:cBhvr>
                                        <p:cTn id="11" dur="500"/>
                                        <p:tgtEl>
                                          <p:spTgt spid="19">
                                            <p:txEl>
                                              <p:pRg st="0" end="0"/>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par>
                                <p:cTn id="15" presetID="9" presetClass="entr" presetSubtype="0" fill="hold" grpId="0" nodeType="withEffect" nodePh="1">
                                  <p:stCondLst>
                                    <p:cond delay="0"/>
                                  </p:stCondLst>
                                  <p:endCondLst>
                                    <p:cond evt="begin" delay="0">
                                      <p:tn val="15"/>
                                    </p:cond>
                                  </p:endCondLst>
                                  <p:childTnLst>
                                    <p:set>
                                      <p:cBhvr>
                                        <p:cTn id="16" dur="1" fill="hold">
                                          <p:stCondLst>
                                            <p:cond delay="0"/>
                                          </p:stCondLst>
                                        </p:cTn>
                                        <p:tgtEl>
                                          <p:spTgt spid="33"/>
                                        </p:tgtEl>
                                        <p:attrNameLst>
                                          <p:attrName>style.visibility</p:attrName>
                                        </p:attrNameLst>
                                      </p:cBhvr>
                                      <p:to>
                                        <p:strVal val="visible"/>
                                      </p:to>
                                    </p:set>
                                    <p:animEffect transition="in" filter="dissolv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wipe(left)">
                                      <p:cBhvr>
                                        <p:cTn id="22" dur="500"/>
                                        <p:tgtEl>
                                          <p:spTgt spid="19">
                                            <p:txEl>
                                              <p:pRg st="1" end="1"/>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dissolv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dissolve">
                                      <p:cBhvr>
                                        <p:cTn id="33" dur="500"/>
                                        <p:tgtEl>
                                          <p:spTgt spid="3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dissolve">
                                      <p:cBhvr>
                                        <p:cTn id="36" dur="500"/>
                                        <p:tgtEl>
                                          <p:spTgt spid="31"/>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dissolve">
                                      <p:cBhvr>
                                        <p:cTn id="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8" grpId="0" animBg="1"/>
      <p:bldP spid="28" grpId="0"/>
      <p:bldP spid="31" grpId="0"/>
      <p:bldP spid="6" grpId="0"/>
      <p:bldP spid="33" grpId="0"/>
      <p:bldP spid="35"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正方形/長方形 4"/>
          <p:cNvSpPr/>
          <p:nvPr/>
        </p:nvSpPr>
        <p:spPr>
          <a:xfrm>
            <a:off x="246937" y="264234"/>
            <a:ext cx="8756246" cy="2677656"/>
          </a:xfrm>
          <a:prstGeom prst="rect">
            <a:avLst/>
          </a:prstGeom>
        </p:spPr>
        <p:txBody>
          <a:bodyPr wrap="square">
            <a:spAutoFit/>
          </a:bodyPr>
          <a:lstStyle/>
          <a:p>
            <a:pPr marL="358775" indent="-358775" fontAlgn="base">
              <a:spcBef>
                <a:spcPct val="0"/>
              </a:spcBef>
              <a:buFont typeface="Arial" panose="020B0604020202020204" pitchFamily="34" charset="0"/>
              <a:buChar char="•"/>
            </a:pPr>
            <a:r>
              <a:rPr lang="en-US" altLang="ja-JP" sz="2800" kern="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DRL</a:t>
            </a:r>
            <a:r>
              <a:rPr lang="ja-JP" altLang="en-US" sz="2800" kern="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に</a:t>
            </a:r>
            <a:r>
              <a:rPr lang="ja-JP" altLang="en-US" sz="2800" kern="0"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固執せず、正当化されるのであれば超えても</a:t>
            </a:r>
            <a:r>
              <a:rPr lang="ja-JP" altLang="en-US" sz="2800" kern="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良い</a:t>
            </a:r>
            <a:endParaRPr lang="en-US" altLang="ja-JP" sz="2800" kern="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endParaRPr>
          </a:p>
          <a:p>
            <a:pPr marL="914400" lvl="1" indent="-457200" fontAlgn="base">
              <a:spcBef>
                <a:spcPct val="0"/>
              </a:spcBef>
              <a:buFont typeface="Wingdings" panose="05000000000000000000" pitchFamily="2" charset="2"/>
              <a:buChar char="ü"/>
            </a:pPr>
            <a:r>
              <a:rPr lang="ja-JP" altLang="en-US" sz="2800" kern="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臨床上</a:t>
            </a:r>
            <a:r>
              <a:rPr lang="ja-JP" altLang="en-US" sz="2800" kern="0"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必要であれば超えることが</a:t>
            </a:r>
            <a:r>
              <a:rPr lang="ja-JP" altLang="en-US" sz="2800" kern="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ある</a:t>
            </a:r>
            <a:endParaRPr lang="en-US" altLang="ja-JP" sz="2800" kern="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endParaRPr>
          </a:p>
          <a:p>
            <a:pPr marL="914400" lvl="1" indent="-457200" fontAlgn="base">
              <a:spcBef>
                <a:spcPct val="0"/>
              </a:spcBef>
              <a:buFont typeface="Wingdings" panose="05000000000000000000" pitchFamily="2" charset="2"/>
              <a:buChar char="ü"/>
            </a:pPr>
            <a:r>
              <a:rPr lang="ja-JP" altLang="en-US" sz="2800" kern="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例として、体格</a:t>
            </a:r>
            <a:r>
              <a:rPr lang="ja-JP" altLang="en-US" sz="2800" kern="0"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によっては標準的な体格を想定している</a:t>
            </a:r>
            <a:r>
              <a:rPr lang="en-US" altLang="ja-JP" sz="2800" kern="0"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DRL</a:t>
            </a:r>
            <a:r>
              <a:rPr lang="ja-JP" altLang="en-US" sz="2800" kern="0"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よりも高い線量</a:t>
            </a:r>
            <a:r>
              <a:rPr lang="ja-JP" altLang="en-US" sz="2800" kern="0" dirty="0" smtClean="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rPr>
              <a:t>に</a:t>
            </a:r>
            <a:endParaRPr lang="ja-JP" altLang="en-US" sz="2800" kern="0"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endParaRPr>
          </a:p>
          <a:p>
            <a:pPr marL="358775" indent="-358775" fontAlgn="base">
              <a:spcBef>
                <a:spcPct val="0"/>
              </a:spcBef>
              <a:buFont typeface="Arial" panose="020B0604020202020204" pitchFamily="34" charset="0"/>
              <a:buChar char="•"/>
            </a:pPr>
            <a:endParaRPr lang="en-US" altLang="ja-JP" sz="2800" kern="0" dirty="0">
              <a:solidFill>
                <a:prstClr val="black"/>
              </a:solidFill>
              <a:latin typeface="Comic Sans MS" panose="030F0702030302020204" pitchFamily="66" charset="0"/>
              <a:ea typeface="HG丸ｺﾞｼｯｸM-PRO" panose="020F0600000000000000" pitchFamily="50" charset="-128"/>
              <a:cs typeface="Times New Roman" panose="02020603050405020304" pitchFamily="18" charset="0"/>
            </a:endParaRPr>
          </a:p>
        </p:txBody>
      </p:sp>
      <p:grpSp>
        <p:nvGrpSpPr>
          <p:cNvPr id="2" name="グループ化 1"/>
          <p:cNvGrpSpPr/>
          <p:nvPr/>
        </p:nvGrpSpPr>
        <p:grpSpPr>
          <a:xfrm>
            <a:off x="610143" y="2780928"/>
            <a:ext cx="8029834" cy="3150646"/>
            <a:chOff x="539552" y="2204864"/>
            <a:chExt cx="8029834" cy="3150646"/>
          </a:xfrm>
        </p:grpSpPr>
        <p:sp>
          <p:nvSpPr>
            <p:cNvPr id="36" name="円/楕円 35"/>
            <p:cNvSpPr/>
            <p:nvPr/>
          </p:nvSpPr>
          <p:spPr>
            <a:xfrm>
              <a:off x="6005275" y="3649812"/>
              <a:ext cx="2093877" cy="1184913"/>
            </a:xfrm>
            <a:prstGeom prst="ellipse">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latin typeface="Comic Sans MS" panose="030F0702030302020204" pitchFamily="66" charset="0"/>
                <a:ea typeface="HG丸ｺﾞｼｯｸM-PRO" panose="020F0600000000000000" pitchFamily="50" charset="-128"/>
              </a:endParaRPr>
            </a:p>
          </p:txBody>
        </p:sp>
        <p:sp>
          <p:nvSpPr>
            <p:cNvPr id="41" name="円/楕円 40"/>
            <p:cNvSpPr/>
            <p:nvPr/>
          </p:nvSpPr>
          <p:spPr>
            <a:xfrm>
              <a:off x="3647850" y="3790852"/>
              <a:ext cx="1584509" cy="894700"/>
            </a:xfrm>
            <a:prstGeom prst="ellipse">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latin typeface="Comic Sans MS" panose="030F0702030302020204" pitchFamily="66" charset="0"/>
                <a:ea typeface="HG丸ｺﾞｼｯｸM-PRO" panose="020F0600000000000000" pitchFamily="50" charset="-128"/>
              </a:endParaRPr>
            </a:p>
          </p:txBody>
        </p:sp>
        <p:sp>
          <p:nvSpPr>
            <p:cNvPr id="42" name="円/楕円 41"/>
            <p:cNvSpPr/>
            <p:nvPr/>
          </p:nvSpPr>
          <p:spPr>
            <a:xfrm>
              <a:off x="1683943" y="3934112"/>
              <a:ext cx="1138537" cy="634044"/>
            </a:xfrm>
            <a:prstGeom prst="ellipse">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latin typeface="Comic Sans MS" panose="030F0702030302020204" pitchFamily="66" charset="0"/>
                <a:ea typeface="HG丸ｺﾞｼｯｸM-PRO" panose="020F0600000000000000" pitchFamily="50" charset="-128"/>
              </a:endParaRPr>
            </a:p>
          </p:txBody>
        </p:sp>
        <p:grpSp>
          <p:nvGrpSpPr>
            <p:cNvPr id="44" name="Group 81"/>
            <p:cNvGrpSpPr>
              <a:grpSpLocks/>
            </p:cNvGrpSpPr>
            <p:nvPr/>
          </p:nvGrpSpPr>
          <p:grpSpPr bwMode="auto">
            <a:xfrm>
              <a:off x="1724610" y="2445999"/>
              <a:ext cx="1078473" cy="2336815"/>
              <a:chOff x="2426" y="1298"/>
              <a:chExt cx="1096" cy="2314"/>
            </a:xfrm>
          </p:grpSpPr>
          <p:sp>
            <p:nvSpPr>
              <p:cNvPr id="45" name="AutoShape 69"/>
              <p:cNvSpPr>
                <a:spLocks noChangeArrowheads="1"/>
              </p:cNvSpPr>
              <p:nvPr/>
            </p:nvSpPr>
            <p:spPr bwMode="auto">
              <a:xfrm>
                <a:off x="2426" y="1434"/>
                <a:ext cx="1096" cy="2178"/>
              </a:xfrm>
              <a:prstGeom prst="flowChartExtract">
                <a:avLst/>
              </a:prstGeom>
              <a:gradFill rotWithShape="1">
                <a:gsLst>
                  <a:gs pos="0">
                    <a:srgbClr val="FFFF66">
                      <a:alpha val="25000"/>
                    </a:srgbClr>
                  </a:gs>
                  <a:gs pos="50000">
                    <a:srgbClr val="FF0000">
                      <a:alpha val="25000"/>
                    </a:srgbClr>
                  </a:gs>
                  <a:gs pos="100000">
                    <a:srgbClr val="FFFF66">
                      <a:alpha val="2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lang="ja-JP" altLang="en-US" sz="2000">
                  <a:solidFill>
                    <a:srgbClr val="336666"/>
                  </a:solidFill>
                  <a:effectLst>
                    <a:outerShdw blurRad="38100" dist="38100" dir="2700000" algn="tl">
                      <a:srgbClr val="000000">
                        <a:alpha val="43137"/>
                      </a:srgbClr>
                    </a:outerShdw>
                  </a:effectLst>
                  <a:latin typeface="Comic Sans MS" panose="030F0702030302020204" pitchFamily="66" charset="0"/>
                  <a:ea typeface="HG丸ｺﾞｼｯｸM-PRO" panose="020F0600000000000000" pitchFamily="50" charset="-128"/>
                  <a:cs typeface="メイリオ" panose="020B0604030504040204" pitchFamily="50" charset="-128"/>
                </a:endParaRPr>
              </a:p>
            </p:txBody>
          </p:sp>
          <p:sp>
            <p:nvSpPr>
              <p:cNvPr id="46" name="AutoShape 72"/>
              <p:cNvSpPr>
                <a:spLocks noChangeArrowheads="1"/>
              </p:cNvSpPr>
              <p:nvPr/>
            </p:nvSpPr>
            <p:spPr bwMode="auto">
              <a:xfrm>
                <a:off x="2819" y="1406"/>
                <a:ext cx="311" cy="424"/>
              </a:xfrm>
              <a:prstGeom prst="triangle">
                <a:avLst>
                  <a:gd name="adj" fmla="val 50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FFCC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lang="ja-JP" altLang="en-US" sz="2000">
                  <a:solidFill>
                    <a:srgbClr val="336666"/>
                  </a:solidFill>
                  <a:effectLst>
                    <a:outerShdw blurRad="38100" dist="38100" dir="2700000" algn="tl">
                      <a:srgbClr val="000000">
                        <a:alpha val="43137"/>
                      </a:srgbClr>
                    </a:outerShdw>
                  </a:effectLst>
                  <a:latin typeface="Comic Sans MS" panose="030F0702030302020204" pitchFamily="66" charset="0"/>
                  <a:ea typeface="HG丸ｺﾞｼｯｸM-PRO" panose="020F0600000000000000" pitchFamily="50" charset="-128"/>
                  <a:cs typeface="メイリオ" panose="020B0604030504040204" pitchFamily="50" charset="-128"/>
                </a:endParaRPr>
              </a:p>
            </p:txBody>
          </p:sp>
          <p:sp>
            <p:nvSpPr>
              <p:cNvPr id="47" name="Oval 73"/>
              <p:cNvSpPr>
                <a:spLocks noChangeArrowheads="1"/>
              </p:cNvSpPr>
              <p:nvPr/>
            </p:nvSpPr>
            <p:spPr bwMode="auto">
              <a:xfrm>
                <a:off x="2779" y="1298"/>
                <a:ext cx="389" cy="354"/>
              </a:xfrm>
              <a:prstGeom prst="ellipse">
                <a:avLst/>
              </a:prstGeom>
              <a:solidFill>
                <a:schemeClr val="folHlink"/>
              </a:solidFill>
              <a:ln w="9525">
                <a:solidFill>
                  <a:srgbClr val="C0C0C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lang="ja-JP" altLang="en-US" sz="2000">
                  <a:solidFill>
                    <a:srgbClr val="336666"/>
                  </a:solidFill>
                  <a:effectLst>
                    <a:outerShdw blurRad="38100" dist="38100" dir="2700000" algn="tl">
                      <a:srgbClr val="000000">
                        <a:alpha val="43137"/>
                      </a:srgbClr>
                    </a:outerShdw>
                  </a:effectLst>
                  <a:latin typeface="Comic Sans MS" panose="030F0702030302020204" pitchFamily="66" charset="0"/>
                  <a:ea typeface="HG丸ｺﾞｼｯｸM-PRO" panose="020F0600000000000000" pitchFamily="50" charset="-128"/>
                  <a:cs typeface="メイリオ" panose="020B0604030504040204" pitchFamily="50" charset="-128"/>
                </a:endParaRPr>
              </a:p>
            </p:txBody>
          </p:sp>
        </p:grpSp>
        <p:grpSp>
          <p:nvGrpSpPr>
            <p:cNvPr id="48" name="Group 82"/>
            <p:cNvGrpSpPr>
              <a:grpSpLocks/>
            </p:cNvGrpSpPr>
            <p:nvPr/>
          </p:nvGrpSpPr>
          <p:grpSpPr bwMode="auto">
            <a:xfrm>
              <a:off x="3894926" y="2445999"/>
              <a:ext cx="1078473" cy="2336815"/>
              <a:chOff x="2426" y="1298"/>
              <a:chExt cx="1096" cy="2314"/>
            </a:xfrm>
          </p:grpSpPr>
          <p:sp>
            <p:nvSpPr>
              <p:cNvPr id="49" name="AutoShape 83"/>
              <p:cNvSpPr>
                <a:spLocks noChangeArrowheads="1"/>
              </p:cNvSpPr>
              <p:nvPr/>
            </p:nvSpPr>
            <p:spPr bwMode="auto">
              <a:xfrm>
                <a:off x="2426" y="1434"/>
                <a:ext cx="1096" cy="2178"/>
              </a:xfrm>
              <a:prstGeom prst="flowChartExtract">
                <a:avLst/>
              </a:prstGeom>
              <a:gradFill rotWithShape="1">
                <a:gsLst>
                  <a:gs pos="0">
                    <a:srgbClr val="FFFF66">
                      <a:alpha val="25000"/>
                    </a:srgbClr>
                  </a:gs>
                  <a:gs pos="50000">
                    <a:srgbClr val="FF0000">
                      <a:alpha val="25000"/>
                    </a:srgbClr>
                  </a:gs>
                  <a:gs pos="100000">
                    <a:srgbClr val="FFFF66">
                      <a:alpha val="2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lang="ja-JP" altLang="en-US" sz="2000">
                  <a:solidFill>
                    <a:srgbClr val="336666"/>
                  </a:solidFill>
                  <a:effectLst>
                    <a:outerShdw blurRad="38100" dist="38100" dir="2700000" algn="tl">
                      <a:srgbClr val="000000">
                        <a:alpha val="43137"/>
                      </a:srgbClr>
                    </a:outerShdw>
                  </a:effectLst>
                  <a:latin typeface="Comic Sans MS" panose="030F0702030302020204" pitchFamily="66" charset="0"/>
                  <a:ea typeface="HG丸ｺﾞｼｯｸM-PRO" panose="020F0600000000000000" pitchFamily="50" charset="-128"/>
                  <a:cs typeface="メイリオ" panose="020B0604030504040204" pitchFamily="50" charset="-128"/>
                </a:endParaRPr>
              </a:p>
            </p:txBody>
          </p:sp>
          <p:sp>
            <p:nvSpPr>
              <p:cNvPr id="50" name="AutoShape 84"/>
              <p:cNvSpPr>
                <a:spLocks noChangeArrowheads="1"/>
              </p:cNvSpPr>
              <p:nvPr/>
            </p:nvSpPr>
            <p:spPr bwMode="auto">
              <a:xfrm>
                <a:off x="2819" y="1406"/>
                <a:ext cx="311" cy="424"/>
              </a:xfrm>
              <a:prstGeom prst="triangle">
                <a:avLst>
                  <a:gd name="adj" fmla="val 50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FFCC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lang="ja-JP" altLang="en-US" sz="2000">
                  <a:solidFill>
                    <a:srgbClr val="336666"/>
                  </a:solidFill>
                  <a:effectLst>
                    <a:outerShdw blurRad="38100" dist="38100" dir="2700000" algn="tl">
                      <a:srgbClr val="000000">
                        <a:alpha val="43137"/>
                      </a:srgbClr>
                    </a:outerShdw>
                  </a:effectLst>
                  <a:latin typeface="Comic Sans MS" panose="030F0702030302020204" pitchFamily="66" charset="0"/>
                  <a:ea typeface="HG丸ｺﾞｼｯｸM-PRO" panose="020F0600000000000000" pitchFamily="50" charset="-128"/>
                  <a:cs typeface="メイリオ" panose="020B0604030504040204" pitchFamily="50" charset="-128"/>
                </a:endParaRPr>
              </a:p>
            </p:txBody>
          </p:sp>
          <p:sp>
            <p:nvSpPr>
              <p:cNvPr id="51" name="Oval 85"/>
              <p:cNvSpPr>
                <a:spLocks noChangeArrowheads="1"/>
              </p:cNvSpPr>
              <p:nvPr/>
            </p:nvSpPr>
            <p:spPr bwMode="auto">
              <a:xfrm>
                <a:off x="2779" y="1298"/>
                <a:ext cx="389" cy="354"/>
              </a:xfrm>
              <a:prstGeom prst="ellipse">
                <a:avLst/>
              </a:prstGeom>
              <a:solidFill>
                <a:schemeClr val="folHlink"/>
              </a:solidFill>
              <a:ln w="9525">
                <a:solidFill>
                  <a:srgbClr val="C0C0C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lang="ja-JP" altLang="en-US" sz="2000">
                  <a:solidFill>
                    <a:srgbClr val="336666"/>
                  </a:solidFill>
                  <a:effectLst>
                    <a:outerShdw blurRad="38100" dist="38100" dir="2700000" algn="tl">
                      <a:srgbClr val="000000">
                        <a:alpha val="43137"/>
                      </a:srgbClr>
                    </a:outerShdw>
                  </a:effectLst>
                  <a:latin typeface="Comic Sans MS" panose="030F0702030302020204" pitchFamily="66" charset="0"/>
                  <a:ea typeface="HG丸ｺﾞｼｯｸM-PRO" panose="020F0600000000000000" pitchFamily="50" charset="-128"/>
                  <a:cs typeface="メイリオ" panose="020B0604030504040204" pitchFamily="50" charset="-128"/>
                </a:endParaRPr>
              </a:p>
            </p:txBody>
          </p:sp>
        </p:grpSp>
        <p:grpSp>
          <p:nvGrpSpPr>
            <p:cNvPr id="52" name="Group 86"/>
            <p:cNvGrpSpPr>
              <a:grpSpLocks/>
            </p:cNvGrpSpPr>
            <p:nvPr/>
          </p:nvGrpSpPr>
          <p:grpSpPr bwMode="auto">
            <a:xfrm>
              <a:off x="6510892" y="2445999"/>
              <a:ext cx="1078473" cy="2336815"/>
              <a:chOff x="2426" y="1298"/>
              <a:chExt cx="1096" cy="2314"/>
            </a:xfrm>
          </p:grpSpPr>
          <p:sp>
            <p:nvSpPr>
              <p:cNvPr id="53" name="AutoShape 87"/>
              <p:cNvSpPr>
                <a:spLocks noChangeArrowheads="1"/>
              </p:cNvSpPr>
              <p:nvPr/>
            </p:nvSpPr>
            <p:spPr bwMode="auto">
              <a:xfrm>
                <a:off x="2426" y="1434"/>
                <a:ext cx="1096" cy="2178"/>
              </a:xfrm>
              <a:prstGeom prst="flowChartExtract">
                <a:avLst/>
              </a:prstGeom>
              <a:gradFill rotWithShape="1">
                <a:gsLst>
                  <a:gs pos="0">
                    <a:srgbClr val="FFFF66">
                      <a:alpha val="25000"/>
                    </a:srgbClr>
                  </a:gs>
                  <a:gs pos="50000">
                    <a:srgbClr val="FF0000">
                      <a:alpha val="25000"/>
                    </a:srgbClr>
                  </a:gs>
                  <a:gs pos="100000">
                    <a:srgbClr val="FFFF66">
                      <a:alpha val="2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lang="ja-JP" altLang="en-US" sz="2000">
                  <a:solidFill>
                    <a:srgbClr val="336666"/>
                  </a:solidFill>
                  <a:effectLst>
                    <a:outerShdw blurRad="38100" dist="38100" dir="2700000" algn="tl">
                      <a:srgbClr val="000000">
                        <a:alpha val="43137"/>
                      </a:srgbClr>
                    </a:outerShdw>
                  </a:effectLst>
                  <a:latin typeface="Comic Sans MS" panose="030F0702030302020204" pitchFamily="66" charset="0"/>
                  <a:ea typeface="HG丸ｺﾞｼｯｸM-PRO" panose="020F0600000000000000" pitchFamily="50" charset="-128"/>
                  <a:cs typeface="メイリオ" panose="020B0604030504040204" pitchFamily="50" charset="-128"/>
                </a:endParaRPr>
              </a:p>
            </p:txBody>
          </p:sp>
          <p:sp>
            <p:nvSpPr>
              <p:cNvPr id="54" name="AutoShape 88"/>
              <p:cNvSpPr>
                <a:spLocks noChangeArrowheads="1"/>
              </p:cNvSpPr>
              <p:nvPr/>
            </p:nvSpPr>
            <p:spPr bwMode="auto">
              <a:xfrm>
                <a:off x="2819" y="1406"/>
                <a:ext cx="311" cy="424"/>
              </a:xfrm>
              <a:prstGeom prst="triangle">
                <a:avLst>
                  <a:gd name="adj" fmla="val 50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FFCC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lang="ja-JP" altLang="en-US" sz="2000">
                  <a:solidFill>
                    <a:srgbClr val="336666"/>
                  </a:solidFill>
                  <a:effectLst>
                    <a:outerShdw blurRad="38100" dist="38100" dir="2700000" algn="tl">
                      <a:srgbClr val="000000">
                        <a:alpha val="43137"/>
                      </a:srgbClr>
                    </a:outerShdw>
                  </a:effectLst>
                  <a:latin typeface="Comic Sans MS" panose="030F0702030302020204" pitchFamily="66" charset="0"/>
                  <a:ea typeface="HG丸ｺﾞｼｯｸM-PRO" panose="020F0600000000000000" pitchFamily="50" charset="-128"/>
                  <a:cs typeface="メイリオ" panose="020B0604030504040204" pitchFamily="50" charset="-128"/>
                </a:endParaRPr>
              </a:p>
            </p:txBody>
          </p:sp>
          <p:sp>
            <p:nvSpPr>
              <p:cNvPr id="55" name="Oval 89"/>
              <p:cNvSpPr>
                <a:spLocks noChangeArrowheads="1"/>
              </p:cNvSpPr>
              <p:nvPr/>
            </p:nvSpPr>
            <p:spPr bwMode="auto">
              <a:xfrm>
                <a:off x="2779" y="1298"/>
                <a:ext cx="389" cy="354"/>
              </a:xfrm>
              <a:prstGeom prst="ellipse">
                <a:avLst/>
              </a:prstGeom>
              <a:solidFill>
                <a:schemeClr val="folHlink"/>
              </a:solidFill>
              <a:ln w="9525">
                <a:solidFill>
                  <a:srgbClr val="C0C0C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lang="ja-JP" altLang="en-US" sz="2000">
                  <a:solidFill>
                    <a:srgbClr val="336666"/>
                  </a:solidFill>
                  <a:effectLst>
                    <a:outerShdw blurRad="38100" dist="38100" dir="2700000" algn="tl">
                      <a:srgbClr val="000000">
                        <a:alpha val="43137"/>
                      </a:srgbClr>
                    </a:outerShdw>
                  </a:effectLst>
                  <a:latin typeface="Comic Sans MS" panose="030F0702030302020204" pitchFamily="66" charset="0"/>
                  <a:ea typeface="HG丸ｺﾞｼｯｸM-PRO" panose="020F0600000000000000" pitchFamily="50" charset="-128"/>
                  <a:cs typeface="メイリオ" panose="020B0604030504040204" pitchFamily="50" charset="-128"/>
                </a:endParaRPr>
              </a:p>
            </p:txBody>
          </p:sp>
        </p:grpSp>
        <p:sp>
          <p:nvSpPr>
            <p:cNvPr id="56" name="Text Box 93"/>
            <p:cNvSpPr txBox="1">
              <a:spLocks noChangeArrowheads="1"/>
            </p:cNvSpPr>
            <p:nvPr/>
          </p:nvSpPr>
          <p:spPr bwMode="auto">
            <a:xfrm>
              <a:off x="2054931" y="4914996"/>
              <a:ext cx="44114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29783" dir="1514402" algn="ctr" rotWithShape="0">
                      <a:schemeClr val="bg2">
                        <a:alpha val="50000"/>
                      </a:schemeClr>
                    </a:outerShdw>
                  </a:effectLst>
                </a14:hiddenEffects>
              </a:ext>
            </a:extLst>
          </p:spPr>
          <p:txBody>
            <a:bodyPr wrap="none">
              <a:spAutoFit/>
            </a:bodyPr>
            <a:lstStyle/>
            <a:p>
              <a:pPr algn="ctr" fontAlgn="base">
                <a:spcBef>
                  <a:spcPct val="0"/>
                </a:spcBef>
                <a:spcAft>
                  <a:spcPct val="0"/>
                </a:spcAft>
                <a:defRPr/>
              </a:pPr>
              <a:r>
                <a:rPr lang="ja-JP" altLang="en-US" sz="2000"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小</a:t>
              </a:r>
              <a:endParaRPr lang="ja-JP" altLang="en-US" sz="2000"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endParaRPr>
            </a:p>
          </p:txBody>
        </p:sp>
        <p:sp>
          <p:nvSpPr>
            <p:cNvPr id="57" name="Text Box 94"/>
            <p:cNvSpPr txBox="1">
              <a:spLocks noChangeArrowheads="1"/>
            </p:cNvSpPr>
            <p:nvPr/>
          </p:nvSpPr>
          <p:spPr bwMode="auto">
            <a:xfrm>
              <a:off x="4082154" y="4914996"/>
              <a:ext cx="6976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29783" dir="1514402" algn="ctr" rotWithShape="0">
                      <a:schemeClr val="bg2">
                        <a:alpha val="50000"/>
                      </a:schemeClr>
                    </a:outerShdw>
                  </a:effectLst>
                </a14:hiddenEffects>
              </a:ext>
            </a:extLst>
          </p:spPr>
          <p:txBody>
            <a:bodyPr wrap="none">
              <a:spAutoFit/>
            </a:bodyPr>
            <a:lstStyle/>
            <a:p>
              <a:pPr algn="ctr" fontAlgn="base">
                <a:spcBef>
                  <a:spcPct val="0"/>
                </a:spcBef>
                <a:spcAft>
                  <a:spcPct val="0"/>
                </a:spcAft>
                <a:defRPr/>
              </a:pPr>
              <a:r>
                <a:rPr lang="ja-JP" altLang="en-US" sz="2000" dirty="0" smtClean="0">
                  <a:solidFill>
                    <a:srgbClr val="ED7D31"/>
                  </a:solidFill>
                  <a:latin typeface="Comic Sans MS" panose="030F0702030302020204" pitchFamily="66" charset="0"/>
                  <a:ea typeface="HG丸ｺﾞｼｯｸM-PRO" panose="020F0600000000000000" pitchFamily="50" charset="-128"/>
                  <a:cs typeface="メイリオ" panose="020B0604030504040204" pitchFamily="50" charset="-128"/>
                </a:rPr>
                <a:t>標準</a:t>
              </a:r>
              <a:endParaRPr lang="ja-JP" altLang="en-US" sz="2000" dirty="0">
                <a:solidFill>
                  <a:srgbClr val="ED7D31"/>
                </a:solidFill>
                <a:latin typeface="Comic Sans MS" panose="030F0702030302020204" pitchFamily="66" charset="0"/>
                <a:ea typeface="HG丸ｺﾞｼｯｸM-PRO" panose="020F0600000000000000" pitchFamily="50" charset="-128"/>
                <a:cs typeface="メイリオ" panose="020B0604030504040204" pitchFamily="50" charset="-128"/>
              </a:endParaRPr>
            </a:p>
          </p:txBody>
        </p:sp>
        <p:sp>
          <p:nvSpPr>
            <p:cNvPr id="58" name="Text Box 95"/>
            <p:cNvSpPr txBox="1">
              <a:spLocks noChangeArrowheads="1"/>
            </p:cNvSpPr>
            <p:nvPr/>
          </p:nvSpPr>
          <p:spPr bwMode="auto">
            <a:xfrm>
              <a:off x="6824877" y="4914996"/>
              <a:ext cx="44114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29783" dir="1514402" algn="ctr" rotWithShape="0">
                      <a:schemeClr val="bg2">
                        <a:alpha val="50000"/>
                      </a:schemeClr>
                    </a:outerShdw>
                  </a:effectLst>
                </a14:hiddenEffects>
              </a:ext>
            </a:extLst>
          </p:spPr>
          <p:txBody>
            <a:bodyPr wrap="none">
              <a:spAutoFit/>
            </a:bodyPr>
            <a:lstStyle/>
            <a:p>
              <a:pPr algn="ctr" fontAlgn="base">
                <a:spcBef>
                  <a:spcPct val="0"/>
                </a:spcBef>
                <a:spcAft>
                  <a:spcPct val="0"/>
                </a:spcAft>
                <a:defRPr/>
              </a:pPr>
              <a:r>
                <a:rPr lang="ja-JP" altLang="en-US" sz="2000"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大</a:t>
              </a:r>
            </a:p>
          </p:txBody>
        </p:sp>
        <p:sp>
          <p:nvSpPr>
            <p:cNvPr id="59" name="Text Box 93"/>
            <p:cNvSpPr txBox="1">
              <a:spLocks noChangeArrowheads="1"/>
            </p:cNvSpPr>
            <p:nvPr/>
          </p:nvSpPr>
          <p:spPr bwMode="auto">
            <a:xfrm>
              <a:off x="669881" y="4709179"/>
              <a:ext cx="8771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29783" dir="1514402" algn="ctr" rotWithShape="0">
                      <a:schemeClr val="bg2">
                        <a:alpha val="50000"/>
                      </a:schemeClr>
                    </a:outerShdw>
                  </a:effectLst>
                </a14:hiddenEffects>
              </a:ext>
            </a:extLst>
          </p:spPr>
          <p:txBody>
            <a:bodyPr wrap="none">
              <a:spAutoFit/>
            </a:bodyPr>
            <a:lstStyle/>
            <a:p>
              <a:pPr algn="ctr" fontAlgn="base">
                <a:spcBef>
                  <a:spcPct val="0"/>
                </a:spcBef>
                <a:spcAft>
                  <a:spcPct val="0"/>
                </a:spcAft>
                <a:defRPr/>
              </a:pPr>
              <a:r>
                <a:rPr lang="ja-JP" altLang="en-US"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患者の</a:t>
              </a:r>
              <a:endParaRPr lang="en-US" altLang="ja-JP"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endParaRPr>
            </a:p>
            <a:p>
              <a:pPr algn="ctr" fontAlgn="base">
                <a:spcBef>
                  <a:spcPct val="0"/>
                </a:spcBef>
                <a:spcAft>
                  <a:spcPct val="0"/>
                </a:spcAft>
                <a:defRPr/>
              </a:pPr>
              <a:r>
                <a:rPr lang="ja-JP" altLang="en-US" dirty="0" smtClean="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rPr>
                <a:t>体格</a:t>
              </a:r>
              <a:endParaRPr lang="ja-JP" altLang="en-US" dirty="0">
                <a:solidFill>
                  <a:prstClr val="black"/>
                </a:solidFill>
                <a:latin typeface="Comic Sans MS" panose="030F0702030302020204" pitchFamily="66" charset="0"/>
                <a:ea typeface="HG丸ｺﾞｼｯｸM-PRO" panose="020F0600000000000000" pitchFamily="50" charset="-128"/>
                <a:cs typeface="メイリオ" panose="020B0604030504040204" pitchFamily="50" charset="-128"/>
              </a:endParaRPr>
            </a:p>
          </p:txBody>
        </p:sp>
        <p:sp>
          <p:nvSpPr>
            <p:cNvPr id="60" name="正方形/長方形 59"/>
            <p:cNvSpPr/>
            <p:nvPr/>
          </p:nvSpPr>
          <p:spPr>
            <a:xfrm>
              <a:off x="539552" y="2204864"/>
              <a:ext cx="8029834" cy="3089092"/>
            </a:xfrm>
            <a:prstGeom prst="rect">
              <a:avLst/>
            </a:prstGeom>
            <a:noFill/>
            <a:ln w="19050">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omic Sans MS" panose="030F0702030302020204" pitchFamily="66" charset="0"/>
                <a:ea typeface="HG丸ｺﾞｼｯｸM-PRO" panose="020F0600000000000000" pitchFamily="50" charset="-128"/>
                <a:cs typeface="メイリオ" panose="020B0604030504040204" pitchFamily="50" charset="-128"/>
              </a:endParaRPr>
            </a:p>
          </p:txBody>
        </p:sp>
      </p:grpSp>
      <p:sp>
        <p:nvSpPr>
          <p:cNvPr id="43" name="テキスト ボックス 42"/>
          <p:cNvSpPr txBox="1"/>
          <p:nvPr/>
        </p:nvSpPr>
        <p:spPr>
          <a:xfrm>
            <a:off x="6075866" y="4417574"/>
            <a:ext cx="2202107" cy="757130"/>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lnSpc>
                <a:spcPct val="90000"/>
              </a:lnSpc>
            </a:pPr>
            <a:r>
              <a:rPr lang="en-US" altLang="ja-JP" sz="2400" b="1" dirty="0" smtClean="0">
                <a:solidFill>
                  <a:schemeClr val="tx1"/>
                </a:solidFill>
                <a:latin typeface="Comic Sans MS" panose="030F0702030302020204" pitchFamily="66" charset="0"/>
                <a:ea typeface="HG丸ｺﾞｼｯｸM-PRO" panose="020F0600000000000000" pitchFamily="50" charset="-128"/>
                <a:cs typeface="メイリオ" panose="020B0604030504040204" pitchFamily="50" charset="-128"/>
              </a:rPr>
              <a:t>DRL</a:t>
            </a:r>
            <a:r>
              <a:rPr lang="ja-JP" altLang="en-US" sz="2400" b="1" dirty="0" smtClean="0">
                <a:solidFill>
                  <a:schemeClr val="tx1"/>
                </a:solidFill>
                <a:latin typeface="Comic Sans MS" panose="030F0702030302020204" pitchFamily="66" charset="0"/>
                <a:ea typeface="HG丸ｺﾞｼｯｸM-PRO" panose="020F0600000000000000" pitchFamily="50" charset="-128"/>
                <a:cs typeface="メイリオ" panose="020B0604030504040204" pitchFamily="50" charset="-128"/>
              </a:rPr>
              <a:t>を</a:t>
            </a:r>
            <a:endParaRPr lang="en-US" altLang="ja-JP" sz="2400" b="1" dirty="0" smtClean="0">
              <a:solidFill>
                <a:schemeClr val="tx1"/>
              </a:solidFill>
              <a:latin typeface="Comic Sans MS" panose="030F0702030302020204" pitchFamily="66" charset="0"/>
              <a:ea typeface="HG丸ｺﾞｼｯｸM-PRO" panose="020F0600000000000000" pitchFamily="50" charset="-128"/>
              <a:cs typeface="メイリオ" panose="020B0604030504040204" pitchFamily="50" charset="-128"/>
            </a:endParaRPr>
          </a:p>
          <a:p>
            <a:pPr algn="ctr">
              <a:lnSpc>
                <a:spcPct val="90000"/>
              </a:lnSpc>
            </a:pPr>
            <a:r>
              <a:rPr lang="ja-JP" altLang="en-US" sz="2400" b="1" dirty="0" smtClean="0">
                <a:solidFill>
                  <a:schemeClr val="tx1"/>
                </a:solidFill>
                <a:latin typeface="Comic Sans MS" panose="030F0702030302020204" pitchFamily="66" charset="0"/>
                <a:ea typeface="HG丸ｺﾞｼｯｸM-PRO" panose="020F0600000000000000" pitchFamily="50" charset="-128"/>
                <a:cs typeface="メイリオ" panose="020B0604030504040204" pitchFamily="50" charset="-128"/>
              </a:rPr>
              <a:t>超えても良い</a:t>
            </a:r>
            <a:endParaRPr lang="ja-JP" altLang="en-US" sz="2400" b="1" dirty="0">
              <a:solidFill>
                <a:schemeClr val="tx1"/>
              </a:solidFill>
              <a:latin typeface="Comic Sans MS" panose="030F0702030302020204" pitchFamily="66" charset="0"/>
              <a:ea typeface="HG丸ｺﾞｼｯｸM-PRO" panose="020F0600000000000000" pitchFamily="50" charset="-128"/>
              <a:cs typeface="メイリオ" panose="020B0604030504040204" pitchFamily="50" charset="-128"/>
            </a:endParaRPr>
          </a:p>
        </p:txBody>
      </p:sp>
    </p:spTree>
    <p:extLst>
      <p:ext uri="{BB962C8B-B14F-4D97-AF65-F5344CB8AC3E}">
        <p14:creationId xmlns:p14="http://schemas.microsoft.com/office/powerpoint/2010/main" val="1957644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dissolve">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827584" y="2348880"/>
            <a:ext cx="7675989" cy="1200329"/>
          </a:xfrm>
          <a:prstGeom prst="rect">
            <a:avLst/>
          </a:prstGeom>
          <a:noFill/>
        </p:spPr>
        <p:txBody>
          <a:bodyPr wrap="square" rtlCol="0">
            <a:spAutoFit/>
          </a:bodyPr>
          <a:lstStyle/>
          <a:p>
            <a:r>
              <a:rPr lang="ja-JP" altLang="en-US" sz="3600" b="1" dirty="0">
                <a:solidFill>
                  <a:srgbClr val="000000"/>
                </a:solidFill>
                <a:latin typeface="Comic Sans MS" panose="030F0702030302020204" pitchFamily="66" charset="0"/>
                <a:ea typeface="HG丸ｺﾞｼｯｸM-PRO" panose="020F0600000000000000" pitchFamily="50" charset="-128"/>
              </a:rPr>
              <a:t>医療被ばく、職業被ばく、公衆被ばくの違いがわかりません。</a:t>
            </a:r>
          </a:p>
        </p:txBody>
      </p:sp>
    </p:spTree>
    <p:extLst>
      <p:ext uri="{BB962C8B-B14F-4D97-AF65-F5344CB8AC3E}">
        <p14:creationId xmlns:p14="http://schemas.microsoft.com/office/powerpoint/2010/main" val="32855236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2148116" y="2286063"/>
            <a:ext cx="4031869" cy="1015663"/>
          </a:xfrm>
          <a:prstGeom prst="roundRect">
            <a:avLst/>
          </a:prstGeom>
          <a:solidFill>
            <a:srgbClr val="00B050">
              <a:alpha val="3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390220" y="13450"/>
            <a:ext cx="4608512" cy="769981"/>
          </a:xfrm>
        </p:spPr>
        <p:txBody>
          <a:bodyPr>
            <a:normAutofit/>
          </a:bodyPr>
          <a:lstStyle/>
          <a:p>
            <a:r>
              <a:rPr kumimoji="1" lang="ja-JP" altLang="en-US" sz="3200" b="1" dirty="0" smtClean="0">
                <a:latin typeface="HG丸ｺﾞｼｯｸM-PRO" panose="020F0600000000000000" pitchFamily="50" charset="-128"/>
                <a:ea typeface="HG丸ｺﾞｼｯｸM-PRO" panose="020F0600000000000000" pitchFamily="50" charset="-128"/>
              </a:rPr>
              <a:t>放射線被ばくの分類</a:t>
            </a:r>
            <a:endParaRPr kumimoji="1" lang="ja-JP" altLang="en-US" sz="3200" b="1" dirty="0">
              <a:latin typeface="HG丸ｺﾞｼｯｸM-PRO" panose="020F0600000000000000" pitchFamily="50" charset="-128"/>
              <a:ea typeface="HG丸ｺﾞｼｯｸM-PRO" panose="020F0600000000000000" pitchFamily="50" charset="-128"/>
            </a:endParaRPr>
          </a:p>
        </p:txBody>
      </p:sp>
      <p:sp>
        <p:nvSpPr>
          <p:cNvPr id="15" name="テキスト ボックス 14"/>
          <p:cNvSpPr txBox="1"/>
          <p:nvPr/>
        </p:nvSpPr>
        <p:spPr>
          <a:xfrm>
            <a:off x="179512" y="620688"/>
            <a:ext cx="187220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sz="2400" dirty="0">
                <a:latin typeface="Comic Sans MS" panose="030F0702030302020204" pitchFamily="66" charset="0"/>
                <a:ea typeface="HG丸ｺﾞｼｯｸM-PRO" panose="020F0600000000000000" pitchFamily="50" charset="-128"/>
              </a:rPr>
              <a:t>医療</a:t>
            </a:r>
            <a:r>
              <a:rPr lang="ja-JP" altLang="en-US" sz="2400" dirty="0" smtClean="0">
                <a:latin typeface="Comic Sans MS" panose="030F0702030302020204" pitchFamily="66" charset="0"/>
                <a:ea typeface="HG丸ｺﾞｼｯｸM-PRO" panose="020F0600000000000000" pitchFamily="50" charset="-128"/>
              </a:rPr>
              <a:t>被ばく</a:t>
            </a:r>
            <a:endParaRPr lang="en-US" altLang="ja-JP" sz="2400" dirty="0">
              <a:latin typeface="Comic Sans MS" panose="030F0702030302020204" pitchFamily="66" charset="0"/>
              <a:ea typeface="HG丸ｺﾞｼｯｸM-PRO" panose="020F0600000000000000" pitchFamily="50" charset="-128"/>
            </a:endParaRPr>
          </a:p>
        </p:txBody>
      </p:sp>
      <p:sp>
        <p:nvSpPr>
          <p:cNvPr id="16" name="テキスト ボックス 15"/>
          <p:cNvSpPr txBox="1"/>
          <p:nvPr/>
        </p:nvSpPr>
        <p:spPr>
          <a:xfrm>
            <a:off x="491353" y="1124744"/>
            <a:ext cx="6768751" cy="461665"/>
          </a:xfrm>
          <a:prstGeom prst="rect">
            <a:avLst/>
          </a:prstGeom>
          <a:noFill/>
        </p:spPr>
        <p:txBody>
          <a:bodyPr wrap="square" rtlCol="0">
            <a:spAutoFit/>
          </a:bodyPr>
          <a:lstStyle/>
          <a:p>
            <a:pPr marL="342900" indent="-342900">
              <a:buFont typeface="Wingdings" panose="05000000000000000000" pitchFamily="2" charset="2"/>
              <a:buChar char="l"/>
            </a:pPr>
            <a:r>
              <a:rPr lang="ja-JP" altLang="en-US" sz="2400" dirty="0" smtClean="0">
                <a:latin typeface="Comic Sans MS" panose="030F0702030302020204" pitchFamily="66" charset="0"/>
                <a:ea typeface="HG丸ｺﾞｼｯｸM-PRO" panose="020F0600000000000000" pitchFamily="50" charset="-128"/>
              </a:rPr>
              <a:t>放射</a:t>
            </a:r>
            <a:r>
              <a:rPr lang="ja-JP" altLang="en-US" sz="2400" dirty="0">
                <a:latin typeface="Comic Sans MS" panose="030F0702030302020204" pitchFamily="66" charset="0"/>
                <a:ea typeface="HG丸ｺﾞｼｯｸM-PRO" panose="020F0600000000000000" pitchFamily="50" charset="-128"/>
              </a:rPr>
              <a:t>線診療の過程</a:t>
            </a:r>
            <a:r>
              <a:rPr lang="ja-JP" altLang="en-US" sz="2400" dirty="0" smtClean="0">
                <a:latin typeface="Comic Sans MS" panose="030F0702030302020204" pitchFamily="66" charset="0"/>
                <a:ea typeface="HG丸ｺﾞｼｯｸM-PRO" panose="020F0600000000000000" pitchFamily="50" charset="-128"/>
              </a:rPr>
              <a:t>で受ける</a:t>
            </a:r>
            <a:r>
              <a:rPr lang="ja-JP" altLang="en-US" sz="2400" dirty="0">
                <a:latin typeface="Comic Sans MS" panose="030F0702030302020204" pitchFamily="66" charset="0"/>
                <a:ea typeface="HG丸ｺﾞｼｯｸM-PRO" panose="020F0600000000000000" pitchFamily="50" charset="-128"/>
              </a:rPr>
              <a:t>被ばく</a:t>
            </a:r>
          </a:p>
        </p:txBody>
      </p:sp>
      <p:sp>
        <p:nvSpPr>
          <p:cNvPr id="18" name="テキスト ボックス 17"/>
          <p:cNvSpPr txBox="1"/>
          <p:nvPr/>
        </p:nvSpPr>
        <p:spPr>
          <a:xfrm>
            <a:off x="2138242" y="1733337"/>
            <a:ext cx="5399314" cy="1508105"/>
          </a:xfrm>
          <a:prstGeom prst="rect">
            <a:avLst/>
          </a:prstGeom>
          <a:noFill/>
        </p:spPr>
        <p:txBody>
          <a:bodyPr wrap="square" rtlCol="0">
            <a:spAutoFit/>
          </a:bodyPr>
          <a:lstStyle/>
          <a:p>
            <a:pPr marL="342900" indent="-342900">
              <a:spcBef>
                <a:spcPts val="600"/>
              </a:spcBef>
              <a:spcAft>
                <a:spcPts val="1200"/>
              </a:spcAft>
              <a:buFont typeface="Wingdings" panose="05000000000000000000" pitchFamily="2" charset="2"/>
              <a:buChar char="ü"/>
            </a:pPr>
            <a:r>
              <a:rPr lang="ja-JP" altLang="en-US" sz="2400" dirty="0">
                <a:solidFill>
                  <a:srgbClr val="000000"/>
                </a:solidFill>
                <a:latin typeface="Comic Sans MS" panose="030F0702030302020204" pitchFamily="66" charset="0"/>
                <a:ea typeface="HG丸ｺﾞｼｯｸM-PRO" panose="020F0600000000000000" pitchFamily="50" charset="-128"/>
              </a:rPr>
              <a:t>放射</a:t>
            </a:r>
            <a:r>
              <a:rPr lang="ja-JP" altLang="en-US" sz="2400" dirty="0" smtClean="0">
                <a:solidFill>
                  <a:srgbClr val="000000"/>
                </a:solidFill>
                <a:latin typeface="Comic Sans MS" panose="030F0702030302020204" pitchFamily="66" charset="0"/>
                <a:ea typeface="HG丸ｺﾞｼｯｸM-PRO" panose="020F0600000000000000" pitchFamily="50" charset="-128"/>
              </a:rPr>
              <a:t>線診療を受ける患者</a:t>
            </a:r>
            <a:endParaRPr lang="en-US" altLang="ja-JP" sz="2400" dirty="0" smtClean="0">
              <a:solidFill>
                <a:srgbClr val="000000"/>
              </a:solidFill>
              <a:latin typeface="Comic Sans MS" panose="030F0702030302020204" pitchFamily="66" charset="0"/>
              <a:ea typeface="HG丸ｺﾞｼｯｸM-PRO" panose="020F0600000000000000" pitchFamily="50" charset="-128"/>
            </a:endParaRPr>
          </a:p>
          <a:p>
            <a:pPr marL="342900" indent="-342900">
              <a:spcBef>
                <a:spcPts val="600"/>
              </a:spcBef>
              <a:buFont typeface="Wingdings" panose="05000000000000000000" pitchFamily="2" charset="2"/>
              <a:buChar char="ü"/>
            </a:pPr>
            <a:r>
              <a:rPr lang="ja-JP" altLang="en-US" sz="2400" dirty="0">
                <a:solidFill>
                  <a:srgbClr val="000000"/>
                </a:solidFill>
                <a:latin typeface="Comic Sans MS" panose="030F0702030302020204" pitchFamily="66" charset="0"/>
                <a:ea typeface="HG丸ｺﾞｼｯｸM-PRO" panose="020F0600000000000000" pitchFamily="50" charset="-128"/>
              </a:rPr>
              <a:t>患者</a:t>
            </a:r>
            <a:r>
              <a:rPr lang="ja-JP" altLang="en-US" sz="2400" dirty="0" smtClean="0">
                <a:solidFill>
                  <a:srgbClr val="000000"/>
                </a:solidFill>
                <a:latin typeface="Comic Sans MS" panose="030F0702030302020204" pitchFamily="66" charset="0"/>
                <a:ea typeface="HG丸ｺﾞｼｯｸM-PRO" panose="020F0600000000000000" pitchFamily="50" charset="-128"/>
              </a:rPr>
              <a:t>を介助・介護する人</a:t>
            </a:r>
            <a:endParaRPr lang="en-US" altLang="ja-JP" sz="2400" dirty="0" smtClean="0">
              <a:solidFill>
                <a:srgbClr val="000000"/>
              </a:solidFill>
              <a:latin typeface="Comic Sans MS" panose="030F0702030302020204" pitchFamily="66" charset="0"/>
              <a:ea typeface="HG丸ｺﾞｼｯｸM-PRO" panose="020F0600000000000000" pitchFamily="50" charset="-128"/>
            </a:endParaRPr>
          </a:p>
          <a:p>
            <a:pPr marL="342900" indent="-342900">
              <a:spcBef>
                <a:spcPts val="600"/>
              </a:spcBef>
              <a:buFont typeface="Wingdings" panose="05000000000000000000" pitchFamily="2" charset="2"/>
              <a:buChar char="ü"/>
            </a:pPr>
            <a:r>
              <a:rPr lang="ja-JP" altLang="en-US" sz="2400" dirty="0" smtClean="0">
                <a:solidFill>
                  <a:srgbClr val="000000"/>
                </a:solidFill>
                <a:latin typeface="Comic Sans MS" panose="030F0702030302020204" pitchFamily="66" charset="0"/>
                <a:ea typeface="HG丸ｺﾞｼｯｸM-PRO" panose="020F0600000000000000" pitchFamily="50" charset="-128"/>
              </a:rPr>
              <a:t>生物医学研究での志願者</a:t>
            </a:r>
            <a:endParaRPr lang="en-US" altLang="ja-JP" sz="2400" dirty="0" smtClean="0">
              <a:solidFill>
                <a:srgbClr val="000000"/>
              </a:solidFill>
              <a:latin typeface="Comic Sans MS" panose="030F0702030302020204" pitchFamily="66" charset="0"/>
              <a:ea typeface="HG丸ｺﾞｼｯｸM-PRO" panose="020F0600000000000000" pitchFamily="50" charset="-128"/>
            </a:endParaRPr>
          </a:p>
        </p:txBody>
      </p:sp>
      <p:sp>
        <p:nvSpPr>
          <p:cNvPr id="22" name="角丸四角形 21"/>
          <p:cNvSpPr/>
          <p:nvPr/>
        </p:nvSpPr>
        <p:spPr>
          <a:xfrm>
            <a:off x="2151068" y="1700808"/>
            <a:ext cx="4031869" cy="543672"/>
          </a:xfrm>
          <a:prstGeom prst="roundRect">
            <a:avLst/>
          </a:prstGeom>
          <a:solidFill>
            <a:srgbClr val="00B0F0">
              <a:alpha val="3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79512" y="3645024"/>
            <a:ext cx="187220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ja-JP" altLang="en-US" sz="2400" dirty="0">
                <a:latin typeface="Comic Sans MS" panose="030F0702030302020204" pitchFamily="66" charset="0"/>
                <a:ea typeface="HG丸ｺﾞｼｯｸM-PRO" panose="020F0600000000000000" pitchFamily="50" charset="-128"/>
              </a:rPr>
              <a:t>職業</a:t>
            </a:r>
            <a:r>
              <a:rPr lang="ja-JP" altLang="en-US" sz="2400" dirty="0" smtClean="0">
                <a:latin typeface="Comic Sans MS" panose="030F0702030302020204" pitchFamily="66" charset="0"/>
                <a:ea typeface="HG丸ｺﾞｼｯｸM-PRO" panose="020F0600000000000000" pitchFamily="50" charset="-128"/>
              </a:rPr>
              <a:t>被ばく</a:t>
            </a:r>
            <a:endParaRPr lang="en-US" altLang="ja-JP" sz="2400" dirty="0">
              <a:latin typeface="Comic Sans MS" panose="030F0702030302020204" pitchFamily="66" charset="0"/>
              <a:ea typeface="HG丸ｺﾞｼｯｸM-PRO" panose="020F0600000000000000" pitchFamily="50" charset="-128"/>
            </a:endParaRPr>
          </a:p>
        </p:txBody>
      </p:sp>
      <p:sp>
        <p:nvSpPr>
          <p:cNvPr id="24" name="テキスト ボックス 23"/>
          <p:cNvSpPr txBox="1"/>
          <p:nvPr/>
        </p:nvSpPr>
        <p:spPr>
          <a:xfrm>
            <a:off x="587751" y="4142690"/>
            <a:ext cx="8496944" cy="1446550"/>
          </a:xfrm>
          <a:prstGeom prst="rect">
            <a:avLst/>
          </a:prstGeom>
          <a:noFill/>
        </p:spPr>
        <p:txBody>
          <a:bodyPr wrap="square" rtlCol="0">
            <a:spAutoFit/>
          </a:bodyPr>
          <a:lstStyle/>
          <a:p>
            <a:pPr marL="342900" indent="-342900">
              <a:buFont typeface="Wingdings" panose="05000000000000000000" pitchFamily="2" charset="2"/>
              <a:buChar char="l"/>
            </a:pPr>
            <a:r>
              <a:rPr lang="ja-JP" altLang="en-US" sz="2400" dirty="0">
                <a:latin typeface="Comic Sans MS" panose="030F0702030302020204" pitchFamily="66" charset="0"/>
                <a:ea typeface="HG丸ｺﾞｼｯｸM-PRO" panose="020F0600000000000000" pitchFamily="50" charset="-128"/>
              </a:rPr>
              <a:t>自身の業務の過程で職業人として受ける被ばく</a:t>
            </a:r>
            <a:endParaRPr lang="en-US" altLang="ja-JP" sz="2400" dirty="0">
              <a:latin typeface="Comic Sans MS" panose="030F0702030302020204" pitchFamily="66" charset="0"/>
              <a:ea typeface="HG丸ｺﾞｼｯｸM-PRO" panose="020F0600000000000000" pitchFamily="50" charset="-128"/>
            </a:endParaRPr>
          </a:p>
          <a:p>
            <a:r>
              <a:rPr lang="ja-JP" altLang="en-US" sz="2400" dirty="0" smtClean="0">
                <a:latin typeface="Comic Sans MS" panose="030F0702030302020204" pitchFamily="66" charset="0"/>
                <a:ea typeface="HG丸ｺﾞｼｯｸM-PRO" panose="020F0600000000000000" pitchFamily="50" charset="-128"/>
              </a:rPr>
              <a:t>　　</a:t>
            </a:r>
            <a:r>
              <a:rPr lang="ja-JP" altLang="en-US" sz="2000" dirty="0" smtClean="0">
                <a:latin typeface="Comic Sans MS" panose="030F0702030302020204" pitchFamily="66" charset="0"/>
                <a:ea typeface="HG丸ｺﾞｼｯｸM-PRO" panose="020F0600000000000000" pitchFamily="50" charset="-128"/>
              </a:rPr>
              <a:t>例</a:t>
            </a:r>
            <a:r>
              <a:rPr lang="ja-JP" altLang="en-US" sz="2000" dirty="0">
                <a:latin typeface="Comic Sans MS" panose="030F0702030302020204" pitchFamily="66" charset="0"/>
                <a:ea typeface="HG丸ｺﾞｼｯｸM-PRO" panose="020F0600000000000000" pitchFamily="50" charset="-128"/>
              </a:rPr>
              <a:t>）放射線業務従事者（放射線障害防止法、電離側）</a:t>
            </a:r>
            <a:r>
              <a:rPr lang="ja-JP" altLang="en-US" sz="2000" dirty="0" smtClean="0">
                <a:latin typeface="Comic Sans MS" panose="030F0702030302020204" pitchFamily="66" charset="0"/>
                <a:ea typeface="HG丸ｺﾞｼｯｸM-PRO" panose="020F0600000000000000" pitchFamily="50" charset="-128"/>
              </a:rPr>
              <a:t>、　　　　</a:t>
            </a:r>
            <a:endParaRPr lang="en-US" altLang="ja-JP" sz="2000" dirty="0" smtClean="0">
              <a:latin typeface="Comic Sans MS" panose="030F0702030302020204" pitchFamily="66" charset="0"/>
              <a:ea typeface="HG丸ｺﾞｼｯｸM-PRO" panose="020F0600000000000000" pitchFamily="50" charset="-128"/>
            </a:endParaRPr>
          </a:p>
          <a:p>
            <a:r>
              <a:rPr lang="ja-JP" altLang="en-US" sz="2000" dirty="0">
                <a:latin typeface="Comic Sans MS" panose="030F0702030302020204" pitchFamily="66" charset="0"/>
                <a:ea typeface="HG丸ｺﾞｼｯｸM-PRO" panose="020F0600000000000000" pitchFamily="50" charset="-128"/>
              </a:rPr>
              <a:t>　</a:t>
            </a:r>
            <a:r>
              <a:rPr lang="ja-JP" altLang="en-US" sz="2000" dirty="0" smtClean="0">
                <a:latin typeface="Comic Sans MS" panose="030F0702030302020204" pitchFamily="66" charset="0"/>
                <a:ea typeface="HG丸ｺﾞｼｯｸM-PRO" panose="020F0600000000000000" pitchFamily="50" charset="-128"/>
              </a:rPr>
              <a:t>　　　  放射</a:t>
            </a:r>
            <a:r>
              <a:rPr lang="ja-JP" altLang="en-US" sz="2000" dirty="0">
                <a:latin typeface="Comic Sans MS" panose="030F0702030302020204" pitchFamily="66" charset="0"/>
                <a:ea typeface="HG丸ｺﾞｼｯｸM-PRO" panose="020F0600000000000000" pitchFamily="50" charset="-128"/>
              </a:rPr>
              <a:t>線診療従事者（医療法施行規則）</a:t>
            </a:r>
            <a:endParaRPr lang="en-US" altLang="ja-JP" sz="2000" dirty="0">
              <a:latin typeface="Comic Sans MS" panose="030F0702030302020204" pitchFamily="66" charset="0"/>
              <a:ea typeface="HG丸ｺﾞｼｯｸM-PRO" panose="020F0600000000000000" pitchFamily="50" charset="-128"/>
            </a:endParaRPr>
          </a:p>
          <a:p>
            <a:endParaRPr lang="en-US" altLang="ja-JP" sz="2000" dirty="0">
              <a:latin typeface="Comic Sans MS" panose="030F0702030302020204" pitchFamily="66" charset="0"/>
              <a:ea typeface="HG丸ｺﾞｼｯｸM-PRO" panose="020F0600000000000000" pitchFamily="50" charset="-128"/>
            </a:endParaRPr>
          </a:p>
        </p:txBody>
      </p:sp>
      <p:sp>
        <p:nvSpPr>
          <p:cNvPr id="25" name="テキスト ボックス 24"/>
          <p:cNvSpPr txBox="1"/>
          <p:nvPr/>
        </p:nvSpPr>
        <p:spPr>
          <a:xfrm>
            <a:off x="251520" y="5415607"/>
            <a:ext cx="187220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ja-JP" altLang="en-US" sz="2400" dirty="0">
                <a:latin typeface="Comic Sans MS" panose="030F0702030302020204" pitchFamily="66" charset="0"/>
                <a:ea typeface="HG丸ｺﾞｼｯｸM-PRO" panose="020F0600000000000000" pitchFamily="50" charset="-128"/>
              </a:rPr>
              <a:t>公衆</a:t>
            </a:r>
            <a:r>
              <a:rPr lang="ja-JP" altLang="en-US" sz="2400" dirty="0" smtClean="0">
                <a:latin typeface="Comic Sans MS" panose="030F0702030302020204" pitchFamily="66" charset="0"/>
                <a:ea typeface="HG丸ｺﾞｼｯｸM-PRO" panose="020F0600000000000000" pitchFamily="50" charset="-128"/>
              </a:rPr>
              <a:t>被ばく</a:t>
            </a:r>
            <a:endParaRPr lang="en-US" altLang="ja-JP" sz="2400" dirty="0">
              <a:latin typeface="Comic Sans MS" panose="030F0702030302020204" pitchFamily="66" charset="0"/>
              <a:ea typeface="HG丸ｺﾞｼｯｸM-PRO" panose="020F0600000000000000" pitchFamily="50" charset="-128"/>
            </a:endParaRPr>
          </a:p>
        </p:txBody>
      </p:sp>
      <p:sp>
        <p:nvSpPr>
          <p:cNvPr id="26" name="テキスト ボックス 25"/>
          <p:cNvSpPr txBox="1"/>
          <p:nvPr/>
        </p:nvSpPr>
        <p:spPr>
          <a:xfrm>
            <a:off x="587751" y="5883877"/>
            <a:ext cx="8496944" cy="1292662"/>
          </a:xfrm>
          <a:prstGeom prst="rect">
            <a:avLst/>
          </a:prstGeom>
          <a:noFill/>
        </p:spPr>
        <p:txBody>
          <a:bodyPr wrap="square" rtlCol="0">
            <a:spAutoFit/>
          </a:bodyPr>
          <a:lstStyle/>
          <a:p>
            <a:pPr marL="342900" indent="-342900">
              <a:buFont typeface="Wingdings" panose="05000000000000000000" pitchFamily="2" charset="2"/>
              <a:buChar char="l"/>
            </a:pPr>
            <a:r>
              <a:rPr lang="ja-JP" altLang="en-US" sz="2400" dirty="0">
                <a:solidFill>
                  <a:srgbClr val="FF0000"/>
                </a:solidFill>
                <a:latin typeface="HG丸ｺﾞｼｯｸM-PRO" panose="020F0600000000000000" pitchFamily="50" charset="-128"/>
                <a:ea typeface="HG丸ｺﾞｼｯｸM-PRO" panose="020F0600000000000000" pitchFamily="50" charset="-128"/>
              </a:rPr>
              <a:t>医療被ばく・職業被ばく以外のすべての被ばく</a:t>
            </a:r>
            <a:endParaRPr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algn="ctr"/>
            <a:r>
              <a:rPr lang="ja-JP" altLang="en-US" sz="2000" dirty="0" smtClean="0">
                <a:latin typeface="HG丸ｺﾞｼｯｸM-PRO" panose="020F0600000000000000" pitchFamily="50" charset="-128"/>
                <a:ea typeface="HG丸ｺﾞｼｯｸM-PRO" panose="020F0600000000000000" pitchFamily="50" charset="-128"/>
              </a:rPr>
              <a:t>（</a:t>
            </a:r>
            <a:r>
              <a:rPr lang="ja-JP" altLang="en-US" sz="2000" dirty="0">
                <a:latin typeface="HG丸ｺﾞｼｯｸM-PRO" panose="020F0600000000000000" pitchFamily="50" charset="-128"/>
                <a:ea typeface="HG丸ｺﾞｼｯｸM-PRO" panose="020F0600000000000000" pitchFamily="50" charset="-128"/>
              </a:rPr>
              <a:t>妊娠している作業者の胚と胎児の被ばくは公衆被ばくに含まれる）</a:t>
            </a:r>
            <a:r>
              <a:rPr lang="en-US" altLang="ja-JP" sz="2000" dirty="0">
                <a:latin typeface="HG丸ｺﾞｼｯｸM-PRO" panose="020F0600000000000000" pitchFamily="50" charset="-128"/>
                <a:ea typeface="HG丸ｺﾞｼｯｸM-PRO" panose="020F0600000000000000" pitchFamily="50" charset="-128"/>
              </a:rPr>
              <a:t/>
            </a:r>
            <a:br>
              <a:rPr lang="en-US" altLang="ja-JP" sz="2000" dirty="0">
                <a:latin typeface="HG丸ｺﾞｼｯｸM-PRO" panose="020F0600000000000000" pitchFamily="50" charset="-128"/>
                <a:ea typeface="HG丸ｺﾞｼｯｸM-PRO" panose="020F0600000000000000" pitchFamily="50" charset="-128"/>
              </a:rPr>
            </a:br>
            <a:endParaRPr lang="en-US" altLang="ja-JP" sz="900" dirty="0">
              <a:latin typeface="HG丸ｺﾞｼｯｸM-PRO" panose="020F0600000000000000" pitchFamily="50" charset="-128"/>
              <a:ea typeface="HG丸ｺﾞｼｯｸM-PRO" panose="020F0600000000000000" pitchFamily="50" charset="-128"/>
            </a:endParaRPr>
          </a:p>
          <a:p>
            <a:endParaRPr lang="en-US" altLang="ja-JP" sz="2400" dirty="0">
              <a:latin typeface="Comic Sans MS" panose="030F0702030302020204" pitchFamily="66" charset="0"/>
              <a:ea typeface="HG丸ｺﾞｼｯｸM-PRO" panose="020F0600000000000000" pitchFamily="50" charset="-128"/>
            </a:endParaRPr>
          </a:p>
        </p:txBody>
      </p:sp>
      <p:sp>
        <p:nvSpPr>
          <p:cNvPr id="29" name="正方形/長方形 28"/>
          <p:cNvSpPr/>
          <p:nvPr/>
        </p:nvSpPr>
        <p:spPr>
          <a:xfrm>
            <a:off x="85778" y="1745405"/>
            <a:ext cx="1980029" cy="400110"/>
          </a:xfrm>
          <a:prstGeom prst="rect">
            <a:avLst/>
          </a:prstGeom>
          <a:solidFill>
            <a:schemeClr val="bg1"/>
          </a:solidFill>
          <a:ln w="28575" cap="flat" cmpd="sng" algn="ctr">
            <a:solidFill>
              <a:srgbClr val="00B0F0"/>
            </a:solidFill>
            <a:prstDash val="solid"/>
          </a:ln>
          <a:effectLst>
            <a:outerShdw blurRad="40000" dist="20000" dir="5400000" rotWithShape="0">
              <a:srgbClr val="000000">
                <a:alpha val="38000"/>
              </a:srgb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1" kern="0" dirty="0" smtClean="0">
                <a:solidFill>
                  <a:srgbClr val="000000"/>
                </a:solidFill>
                <a:latin typeface="Comic Sans MS" panose="030F0702030302020204" pitchFamily="66" charset="0"/>
                <a:ea typeface="HG丸ｺﾞｼｯｸM-PRO" panose="020F0600000000000000" pitchFamily="50" charset="-128"/>
              </a:rPr>
              <a:t>診断参考</a:t>
            </a:r>
            <a:r>
              <a:rPr kumimoji="0" lang="ja-JP" altLang="en-US" sz="2000" b="1" kern="0" dirty="0">
                <a:solidFill>
                  <a:srgbClr val="000000"/>
                </a:solidFill>
                <a:latin typeface="Comic Sans MS" panose="030F0702030302020204" pitchFamily="66" charset="0"/>
                <a:ea typeface="HG丸ｺﾞｼｯｸM-PRO" panose="020F0600000000000000" pitchFamily="50" charset="-128"/>
              </a:rPr>
              <a:t>レベル</a:t>
            </a:r>
            <a:endParaRPr kumimoji="0" lang="en-US" altLang="ja-JP" sz="2000" b="1" i="0" u="none" strike="noStrike" kern="0" cap="none" spc="0" normalizeH="0" baseline="0" noProof="0" dirty="0" smtClean="0">
              <a:ln>
                <a:noFill/>
              </a:ln>
              <a:solidFill>
                <a:srgbClr val="000000"/>
              </a:solidFill>
              <a:effectLst/>
              <a:uLnTx/>
              <a:uFillTx/>
              <a:latin typeface="Comic Sans MS" panose="030F0702030302020204" pitchFamily="66" charset="0"/>
              <a:ea typeface="HG丸ｺﾞｼｯｸM-PRO" panose="020F0600000000000000" pitchFamily="50" charset="-128"/>
            </a:endParaRPr>
          </a:p>
        </p:txBody>
      </p:sp>
      <p:sp>
        <p:nvSpPr>
          <p:cNvPr id="30" name="正方形/長方形 29"/>
          <p:cNvSpPr/>
          <p:nvPr/>
        </p:nvSpPr>
        <p:spPr>
          <a:xfrm>
            <a:off x="536177" y="2641393"/>
            <a:ext cx="1475084" cy="400110"/>
          </a:xfrm>
          <a:prstGeom prst="rect">
            <a:avLst/>
          </a:prstGeom>
          <a:solidFill>
            <a:schemeClr val="bg1"/>
          </a:solidFill>
          <a:ln w="28575" cap="flat" cmpd="sng" algn="ctr">
            <a:solidFill>
              <a:srgbClr val="00B050"/>
            </a:solidFill>
            <a:prstDash val="solid"/>
          </a:ln>
          <a:effectLst>
            <a:outerShdw blurRad="40000" dist="20000" dir="5400000" rotWithShape="0">
              <a:srgbClr val="000000">
                <a:alpha val="38000"/>
              </a:srgb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1" kern="0" dirty="0" smtClean="0">
                <a:solidFill>
                  <a:srgbClr val="000000"/>
                </a:solidFill>
                <a:latin typeface="Comic Sans MS" panose="030F0702030302020204" pitchFamily="66" charset="0"/>
                <a:ea typeface="HG丸ｺﾞｼｯｸM-PRO" panose="020F0600000000000000" pitchFamily="50" charset="-128"/>
              </a:rPr>
              <a:t>線量拘束値</a:t>
            </a:r>
            <a:endParaRPr kumimoji="0" lang="en-US" altLang="ja-JP" sz="2000" b="1" i="0" u="none" strike="noStrike" kern="0" cap="none" spc="0" normalizeH="0" baseline="0" noProof="0" dirty="0" smtClean="0">
              <a:ln>
                <a:noFill/>
              </a:ln>
              <a:solidFill>
                <a:srgbClr val="000000"/>
              </a:solidFill>
              <a:effectLst/>
              <a:uLnTx/>
              <a:uFillTx/>
              <a:latin typeface="Comic Sans MS" panose="030F0702030302020204" pitchFamily="66" charset="0"/>
              <a:ea typeface="HG丸ｺﾞｼｯｸM-PRO" panose="020F0600000000000000" pitchFamily="50" charset="-128"/>
            </a:endParaRPr>
          </a:p>
        </p:txBody>
      </p:sp>
      <p:sp>
        <p:nvSpPr>
          <p:cNvPr id="31" name="正方形/長方形 30"/>
          <p:cNvSpPr/>
          <p:nvPr/>
        </p:nvSpPr>
        <p:spPr>
          <a:xfrm>
            <a:off x="3519252" y="3659823"/>
            <a:ext cx="1475084" cy="400110"/>
          </a:xfrm>
          <a:prstGeom prst="rect">
            <a:avLst/>
          </a:prstGeom>
          <a:solidFill>
            <a:schemeClr val="bg1"/>
          </a:solidFill>
          <a:ln w="28575" cap="flat" cmpd="sng" algn="ctr">
            <a:solidFill>
              <a:srgbClr val="00B050"/>
            </a:solidFill>
            <a:prstDash val="solid"/>
          </a:ln>
          <a:effectLst>
            <a:outerShdw blurRad="40000" dist="20000" dir="5400000" rotWithShape="0">
              <a:srgbClr val="000000">
                <a:alpha val="38000"/>
              </a:srgb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1" kern="0" dirty="0" smtClean="0">
                <a:solidFill>
                  <a:srgbClr val="000000"/>
                </a:solidFill>
                <a:latin typeface="Comic Sans MS" panose="030F0702030302020204" pitchFamily="66" charset="0"/>
                <a:ea typeface="HG丸ｺﾞｼｯｸM-PRO" panose="020F0600000000000000" pitchFamily="50" charset="-128"/>
              </a:rPr>
              <a:t>線量拘束値</a:t>
            </a:r>
            <a:endParaRPr kumimoji="0" lang="en-US" altLang="ja-JP" sz="2000" b="1" i="0" u="none" strike="noStrike" kern="0" cap="none" spc="0" normalizeH="0" baseline="0" noProof="0" dirty="0" smtClean="0">
              <a:ln>
                <a:noFill/>
              </a:ln>
              <a:solidFill>
                <a:srgbClr val="000000"/>
              </a:solidFill>
              <a:effectLst/>
              <a:uLnTx/>
              <a:uFillTx/>
              <a:latin typeface="Comic Sans MS" panose="030F0702030302020204" pitchFamily="66" charset="0"/>
              <a:ea typeface="HG丸ｺﾞｼｯｸM-PRO" panose="020F0600000000000000" pitchFamily="50" charset="-128"/>
            </a:endParaRPr>
          </a:p>
        </p:txBody>
      </p:sp>
      <p:sp>
        <p:nvSpPr>
          <p:cNvPr id="32" name="正方形/長方形 31"/>
          <p:cNvSpPr/>
          <p:nvPr/>
        </p:nvSpPr>
        <p:spPr>
          <a:xfrm>
            <a:off x="2176986" y="3642611"/>
            <a:ext cx="1217000" cy="400110"/>
          </a:xfrm>
          <a:prstGeom prst="rect">
            <a:avLst/>
          </a:prstGeom>
          <a:solidFill>
            <a:schemeClr val="bg1"/>
          </a:solidFill>
          <a:ln w="28575" cap="flat" cmpd="sng" algn="ctr">
            <a:solidFill>
              <a:srgbClr val="FF0000"/>
            </a:solidFill>
            <a:prstDash val="solid"/>
          </a:ln>
          <a:effectLst>
            <a:outerShdw blurRad="40000" dist="20000" dir="5400000" rotWithShape="0">
              <a:srgbClr val="000000">
                <a:alpha val="38000"/>
              </a:srgb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1" kern="0" dirty="0" smtClean="0">
                <a:solidFill>
                  <a:srgbClr val="000000"/>
                </a:solidFill>
                <a:latin typeface="Comic Sans MS" panose="030F0702030302020204" pitchFamily="66" charset="0"/>
                <a:ea typeface="HG丸ｺﾞｼｯｸM-PRO" panose="020F0600000000000000" pitchFamily="50" charset="-128"/>
              </a:rPr>
              <a:t>線量限度</a:t>
            </a:r>
            <a:endParaRPr kumimoji="0" lang="en-US" altLang="ja-JP" sz="2000" b="1" i="0" u="none" strike="noStrike" kern="0" cap="none" spc="0" normalizeH="0" baseline="0" noProof="0" dirty="0" smtClean="0">
              <a:ln>
                <a:noFill/>
              </a:ln>
              <a:solidFill>
                <a:srgbClr val="000000"/>
              </a:solidFill>
              <a:effectLst/>
              <a:uLnTx/>
              <a:uFillTx/>
              <a:latin typeface="Comic Sans MS" panose="030F0702030302020204" pitchFamily="66" charset="0"/>
              <a:ea typeface="HG丸ｺﾞｼｯｸM-PRO" panose="020F0600000000000000" pitchFamily="50" charset="-128"/>
            </a:endParaRPr>
          </a:p>
        </p:txBody>
      </p:sp>
      <p:sp>
        <p:nvSpPr>
          <p:cNvPr id="33" name="正方形/長方形 32"/>
          <p:cNvSpPr/>
          <p:nvPr/>
        </p:nvSpPr>
        <p:spPr>
          <a:xfrm>
            <a:off x="3538002" y="5447922"/>
            <a:ext cx="1475084" cy="400110"/>
          </a:xfrm>
          <a:prstGeom prst="rect">
            <a:avLst/>
          </a:prstGeom>
          <a:solidFill>
            <a:schemeClr val="bg1"/>
          </a:solidFill>
          <a:ln w="28575" cap="flat" cmpd="sng" algn="ctr">
            <a:solidFill>
              <a:srgbClr val="00B050"/>
            </a:solidFill>
            <a:prstDash val="solid"/>
          </a:ln>
          <a:effectLst>
            <a:outerShdw blurRad="40000" dist="20000" dir="5400000" rotWithShape="0">
              <a:srgbClr val="000000">
                <a:alpha val="38000"/>
              </a:srgb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1" kern="0" dirty="0" smtClean="0">
                <a:solidFill>
                  <a:srgbClr val="000000"/>
                </a:solidFill>
                <a:latin typeface="Comic Sans MS" panose="030F0702030302020204" pitchFamily="66" charset="0"/>
                <a:ea typeface="HG丸ｺﾞｼｯｸM-PRO" panose="020F0600000000000000" pitchFamily="50" charset="-128"/>
              </a:rPr>
              <a:t>線量拘束値</a:t>
            </a:r>
            <a:endParaRPr kumimoji="0" lang="en-US" altLang="ja-JP" sz="2000" b="1" i="0" u="none" strike="noStrike" kern="0" cap="none" spc="0" normalizeH="0" baseline="0" noProof="0" dirty="0" smtClean="0">
              <a:ln>
                <a:noFill/>
              </a:ln>
              <a:solidFill>
                <a:srgbClr val="000000"/>
              </a:solidFill>
              <a:effectLst/>
              <a:uLnTx/>
              <a:uFillTx/>
              <a:latin typeface="Comic Sans MS" panose="030F0702030302020204" pitchFamily="66" charset="0"/>
              <a:ea typeface="HG丸ｺﾞｼｯｸM-PRO" panose="020F0600000000000000" pitchFamily="50" charset="-128"/>
            </a:endParaRPr>
          </a:p>
        </p:txBody>
      </p:sp>
      <p:sp>
        <p:nvSpPr>
          <p:cNvPr id="34" name="正方形/長方形 33"/>
          <p:cNvSpPr/>
          <p:nvPr/>
        </p:nvSpPr>
        <p:spPr>
          <a:xfrm>
            <a:off x="2195736" y="5445224"/>
            <a:ext cx="1217000" cy="400110"/>
          </a:xfrm>
          <a:prstGeom prst="rect">
            <a:avLst/>
          </a:prstGeom>
          <a:solidFill>
            <a:schemeClr val="bg1"/>
          </a:solidFill>
          <a:ln w="28575" cap="flat" cmpd="sng" algn="ctr">
            <a:solidFill>
              <a:srgbClr val="FF0000"/>
            </a:solidFill>
            <a:prstDash val="solid"/>
          </a:ln>
          <a:effectLst>
            <a:outerShdw blurRad="40000" dist="20000" dir="5400000" rotWithShape="0">
              <a:srgbClr val="000000">
                <a:alpha val="38000"/>
              </a:srgb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1" kern="0" dirty="0" smtClean="0">
                <a:solidFill>
                  <a:srgbClr val="000000"/>
                </a:solidFill>
                <a:latin typeface="Comic Sans MS" panose="030F0702030302020204" pitchFamily="66" charset="0"/>
                <a:ea typeface="HG丸ｺﾞｼｯｸM-PRO" panose="020F0600000000000000" pitchFamily="50" charset="-128"/>
              </a:rPr>
              <a:t>線量限度</a:t>
            </a:r>
            <a:endParaRPr kumimoji="0" lang="en-US" altLang="ja-JP" sz="2000" b="1" i="0" u="none" strike="noStrike" kern="0" cap="none" spc="0" normalizeH="0" baseline="0" noProof="0" dirty="0" smtClean="0">
              <a:ln>
                <a:noFill/>
              </a:ln>
              <a:solidFill>
                <a:srgbClr val="000000"/>
              </a:solidFill>
              <a:effectLst/>
              <a:uLnTx/>
              <a:uFillTx/>
              <a:latin typeface="Comic Sans MS" panose="030F0702030302020204" pitchFamily="66" charset="0"/>
              <a:ea typeface="HG丸ｺﾞｼｯｸM-PRO" panose="020F0600000000000000" pitchFamily="50" charset="-128"/>
            </a:endParaRPr>
          </a:p>
        </p:txBody>
      </p:sp>
      <p:grpSp>
        <p:nvGrpSpPr>
          <p:cNvPr id="4" name="グループ化 3"/>
          <p:cNvGrpSpPr/>
          <p:nvPr/>
        </p:nvGrpSpPr>
        <p:grpSpPr>
          <a:xfrm>
            <a:off x="6715205" y="1701522"/>
            <a:ext cx="2259454" cy="808042"/>
            <a:chOff x="6849050" y="-80636"/>
            <a:chExt cx="2259454" cy="808042"/>
          </a:xfrm>
        </p:grpSpPr>
        <p:sp>
          <p:nvSpPr>
            <p:cNvPr id="27" name="タイトル 1"/>
            <p:cNvSpPr txBox="1">
              <a:spLocks/>
            </p:cNvSpPr>
            <p:nvPr/>
          </p:nvSpPr>
          <p:spPr>
            <a:xfrm>
              <a:off x="6849050" y="-80636"/>
              <a:ext cx="2259454" cy="55730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600" b="1" dirty="0" smtClean="0">
                  <a:latin typeface="HG丸ｺﾞｼｯｸM-PRO" panose="020F0600000000000000" pitchFamily="50" charset="-128"/>
                  <a:ea typeface="HG丸ｺﾞｼｯｸM-PRO" panose="020F0600000000000000" pitchFamily="50" charset="-128"/>
                </a:rPr>
                <a:t>（計画被ばく状況下）</a:t>
              </a:r>
              <a:endParaRPr lang="ja-JP" altLang="en-US" sz="1600" b="1" dirty="0">
                <a:latin typeface="HG丸ｺﾞｼｯｸM-PRO" panose="020F0600000000000000" pitchFamily="50" charset="-128"/>
                <a:ea typeface="HG丸ｺﾞｼｯｸM-PRO" panose="020F0600000000000000" pitchFamily="50" charset="-128"/>
              </a:endParaRPr>
            </a:p>
          </p:txBody>
        </p:sp>
        <p:sp>
          <p:nvSpPr>
            <p:cNvPr id="3" name="正方形/長方形 2"/>
            <p:cNvSpPr/>
            <p:nvPr/>
          </p:nvSpPr>
          <p:spPr>
            <a:xfrm>
              <a:off x="7236296" y="419279"/>
              <a:ext cx="288032" cy="3011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7768818" y="419178"/>
              <a:ext cx="288032" cy="30119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8358420" y="426212"/>
              <a:ext cx="288032" cy="30119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260800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left)">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wipe(left)">
                                      <p:cBhvr>
                                        <p:cTn id="28" dur="500"/>
                                        <p:tgtEl>
                                          <p:spTgt spid="18">
                                            <p:txEl>
                                              <p:pRg st="1" end="1"/>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wipe(left)">
                                      <p:cBhvr>
                                        <p:cTn id="31" dur="500"/>
                                        <p:tgtEl>
                                          <p:spTgt spid="1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wipe(left)">
                                      <p:cBhvr>
                                        <p:cTn id="36" dur="500"/>
                                        <p:tgtEl>
                                          <p:spTgt spid="24">
                                            <p:txEl>
                                              <p:pRg st="0" end="0"/>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24">
                                            <p:txEl>
                                              <p:pRg st="1" end="1"/>
                                            </p:txEl>
                                          </p:spTgt>
                                        </p:tgtEl>
                                        <p:attrNameLst>
                                          <p:attrName>style.visibility</p:attrName>
                                        </p:attrNameLst>
                                      </p:cBhvr>
                                      <p:to>
                                        <p:strVal val="visible"/>
                                      </p:to>
                                    </p:set>
                                    <p:animEffect transition="in" filter="wipe(left)">
                                      <p:cBhvr>
                                        <p:cTn id="39" dur="500"/>
                                        <p:tgtEl>
                                          <p:spTgt spid="24">
                                            <p:txEl>
                                              <p:pRg st="1" end="1"/>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24">
                                            <p:txEl>
                                              <p:pRg st="2" end="2"/>
                                            </p:txEl>
                                          </p:spTgt>
                                        </p:tgtEl>
                                        <p:attrNameLst>
                                          <p:attrName>style.visibility</p:attrName>
                                        </p:attrNameLst>
                                      </p:cBhvr>
                                      <p:to>
                                        <p:strVal val="visible"/>
                                      </p:to>
                                    </p:set>
                                    <p:animEffect transition="in" filter="wipe(left)">
                                      <p:cBhvr>
                                        <p:cTn id="42" dur="500"/>
                                        <p:tgtEl>
                                          <p:spTgt spid="2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dissolv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5" grpId="0" animBg="1"/>
      <p:bldP spid="16" grpId="0"/>
      <p:bldP spid="22" grpId="0" animBg="1"/>
      <p:bldP spid="23" grpId="0" animBg="1"/>
      <p:bldP spid="25" grpId="0" animBg="1"/>
      <p:bldP spid="26" grpId="0"/>
      <p:bldP spid="29" grpId="0" animBg="1"/>
      <p:bldP spid="30" grpId="0" animBg="1"/>
      <p:bldP spid="31" grpId="0" animBg="1"/>
      <p:bldP spid="32" grpId="0" animBg="1"/>
      <p:bldP spid="33" grpId="0" animBg="1"/>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PARA_NAMEMODE" val="1"/>
  <p:tag name="ARS_RESPONSEPARA_CANVOTE" val="cvAll"/>
  <p:tag name="ARS_RESPONSETYPE" val="None"/>
  <p:tag name="ARS_KEYPADPARA_MODIFYMODE" val="0"/>
  <p:tag name="ARS_KEYPADPARA_OPTIONMODE" val="0"/>
  <p:tag name="ARS_CHARTPARA_DATAFORMAT" val="ltNumberValue"/>
  <p:tag name="ARS_CHARTPARA_SHOWTIME" val="csStop"/>
  <p:tag name="ARS_CHARTPARA_DATAPERCENTBASE" val="crResponse"/>
  <p:tag name="ARS_CHARTPARA_RELATEMODE" val="crNone"/>
  <p:tag name="ARS_CHARTPARA_RELATESLIDE" val="0"/>
  <p:tag name="ARS_CHARTPARA_SHOW3D" val="0"/>
</p:tagLst>
</file>

<file path=ppt/tags/tag10.xml><?xml version="1.0" encoding="utf-8"?>
<p:tagLst xmlns:a="http://schemas.openxmlformats.org/drawingml/2006/main" xmlns:r="http://schemas.openxmlformats.org/officeDocument/2006/relationships" xmlns:p="http://schemas.openxmlformats.org/presentationml/2006/main">
  <p:tag name="ARS_RESPONSEPARA_NAMEMODE" val="1"/>
  <p:tag name="ARS_RESPONSEPARA_CANVOTE" val="cvAll"/>
  <p:tag name="ARS_RESPONSETYPE" val="None"/>
  <p:tag name="ARS_KEYPADPARA_MODIFYMODE" val="0"/>
  <p:tag name="ARS_KEYPADPARA_OPTIONMODE" val="0"/>
  <p:tag name="ARS_CHARTPARA_DATAFORMAT" val="ltNumberValue"/>
  <p:tag name="ARS_CHARTPARA_SHOWTIME" val="csStop"/>
  <p:tag name="ARS_CHARTPARA_DATAPERCENTBASE" val="crResponse"/>
  <p:tag name="ARS_CHARTPARA_RELATEMODE" val="crNone"/>
  <p:tag name="ARS_CHARTPARA_RELATESLIDE" val="0"/>
  <p:tag name="ARS_CHARTPARA_SHOW3D" val="0"/>
</p:tagLst>
</file>

<file path=ppt/tags/tag11.xml><?xml version="1.0" encoding="utf-8"?>
<p:tagLst xmlns:a="http://schemas.openxmlformats.org/drawingml/2006/main" xmlns:r="http://schemas.openxmlformats.org/officeDocument/2006/relationships" xmlns:p="http://schemas.openxmlformats.org/presentationml/2006/main">
  <p:tag name="ARS_RESPONSEPARA_NAMEMODE" val="1"/>
  <p:tag name="ARS_RESPONSEPARA_CANVOTE" val="cvAll"/>
  <p:tag name="ARS_RESPONSETYPE" val="None"/>
  <p:tag name="ARS_KEYPADPARA_MODIFYMODE" val="0"/>
  <p:tag name="ARS_KEYPADPARA_OPTIONMODE" val="0"/>
  <p:tag name="ARS_CHARTPARA_DATAFORMAT" val="ltNumberValue"/>
  <p:tag name="ARS_CHARTPARA_SHOWTIME" val="csStop"/>
  <p:tag name="ARS_CHARTPARA_DATAPERCENTBASE" val="crResponse"/>
  <p:tag name="ARS_CHARTPARA_RELATEMODE" val="crNone"/>
  <p:tag name="ARS_CHARTPARA_RELATESLIDE" val="0"/>
  <p:tag name="ARS_CHARTPARA_SHOW3D" val="0"/>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xml><?xml version="1.0" encoding="utf-8"?>
<p:tagLst xmlns:a="http://schemas.openxmlformats.org/drawingml/2006/main" xmlns:r="http://schemas.openxmlformats.org/officeDocument/2006/relationships" xmlns:p="http://schemas.openxmlformats.org/presentationml/2006/main">
  <p:tag name="ARS_RESPONSEPARA_NAMEMODE" val="1"/>
  <p:tag name="ARS_RESPONSEPARA_CANVOTE" val="cvAll"/>
  <p:tag name="ARS_RESPONSETYPE" val="None"/>
  <p:tag name="ARS_KEYPADPARA_MODIFYMODE" val="0"/>
  <p:tag name="ARS_KEYPADPARA_OPTIONMODE" val="0"/>
  <p:tag name="ARS_CHARTPARA_DATAFORMAT" val="ltNumberValue"/>
  <p:tag name="ARS_CHARTPARA_SHOWTIME" val="csStop"/>
  <p:tag name="ARS_CHARTPARA_DATAPERCENTBASE" val="crResponse"/>
  <p:tag name="ARS_CHARTPARA_RELATEMODE" val="crNone"/>
  <p:tag name="ARS_CHARTPARA_RELATESLIDE" val="0"/>
  <p:tag name="ARS_CHARTPARA_SHOW3D" val="0"/>
</p:tagLst>
</file>

<file path=ppt/tags/tag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8.xml><?xml version="1.0" encoding="utf-8"?>
<p:tagLst xmlns:a="http://schemas.openxmlformats.org/drawingml/2006/main" xmlns:r="http://schemas.openxmlformats.org/officeDocument/2006/relationships" xmlns:p="http://schemas.openxmlformats.org/presentationml/2006/main">
  <p:tag name="ARS_RESPONSEPARA_NAMEMODE" val="1"/>
  <p:tag name="ARS_RESPONSEPARA_CANVOTE" val="cvAll"/>
  <p:tag name="ARS_RESPONSETYPE" val="None"/>
  <p:tag name="ARS_KEYPADPARA_MODIFYMODE" val="0"/>
  <p:tag name="ARS_KEYPADPARA_OPTIONMODE" val="0"/>
  <p:tag name="ARS_CHARTPARA_DATAFORMAT" val="ltNumberValue"/>
  <p:tag name="ARS_CHARTPARA_SHOWTIME" val="csStop"/>
  <p:tag name="ARS_CHARTPARA_DATAPERCENTBASE" val="crResponse"/>
  <p:tag name="ARS_CHARTPARA_RELATEMODE" val="crNone"/>
  <p:tag name="ARS_CHARTPARA_RELATESLIDE" val="0"/>
  <p:tag name="ARS_CHARTPARA_SHOW3D" val="0"/>
</p:tagLst>
</file>

<file path=ppt/tags/tag9.xml><?xml version="1.0" encoding="utf-8"?>
<p:tagLst xmlns:a="http://schemas.openxmlformats.org/drawingml/2006/main" xmlns:r="http://schemas.openxmlformats.org/officeDocument/2006/relationships" xmlns:p="http://schemas.openxmlformats.org/presentationml/2006/main">
  <p:tag name="ARS_SLIDETITLE_AUTOSET" val="0"/>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Comic Sans MS"/>
        <a:ea typeface="HG丸ｺﾞｼｯｸM-PRO"/>
        <a:cs typeface=""/>
      </a:majorFont>
      <a:minorFont>
        <a:latin typeface="Comic Sans MS"/>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owerPoint">
      <a:majorFont>
        <a:latin typeface="Comic Sans MS"/>
        <a:ea typeface="HG丸ｺﾞｼｯｸM-PRO"/>
        <a:cs typeface="ヒラギノ角ゴ ProN W3"/>
      </a:majorFont>
      <a:minorFont>
        <a:latin typeface="Comic Sans MS"/>
        <a:ea typeface="HG丸ｺﾞｼｯｸM-PRO"/>
        <a:cs typeface="ヒラギノ角ゴ ProN W3"/>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F46216B-77A9-411A-B9D3-5023FCB70208}"/>
    </a:ext>
  </a:extLst>
</a:theme>
</file>

<file path=ppt/theme/theme12.xml><?xml version="1.0" encoding="utf-8"?>
<a:theme xmlns:a="http://schemas.openxmlformats.org/drawingml/2006/main" name="標準デザイン">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 point @tiso">
      <a:majorFont>
        <a:latin typeface="Comic Sans MS"/>
        <a:ea typeface="HG丸ｺﾞｼｯｸM-PRO"/>
        <a:cs typeface=""/>
      </a:majorFont>
      <a:minorFont>
        <a:latin typeface="Comic Sans MS"/>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Comic Sans MS"/>
        <a:ea typeface="HG丸ｺﾞｼｯｸM-PRO"/>
        <a:cs typeface=""/>
      </a:majorFont>
      <a:minorFont>
        <a:latin typeface="Comic Sans MS"/>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0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wer point @tiso">
      <a:majorFont>
        <a:latin typeface="Comic Sans MS"/>
        <a:ea typeface="HG丸ｺﾞｼｯｸM-PRO"/>
        <a:cs typeface=""/>
      </a:majorFont>
      <a:minorFont>
        <a:latin typeface="Comic Sans MS"/>
        <a:ea typeface="HG丸ｺﾞｼｯｸM-PRO"/>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注意事項">
  <a:themeElements>
    <a:clrScheme name="">
      <a:dk1>
        <a:srgbClr val="081D58"/>
      </a:dk1>
      <a:lt1>
        <a:srgbClr val="FFFFFF"/>
      </a:lt1>
      <a:dk2>
        <a:srgbClr val="000000"/>
      </a:dk2>
      <a:lt2>
        <a:srgbClr val="FFFF00"/>
      </a:lt2>
      <a:accent1>
        <a:srgbClr val="FE9B03"/>
      </a:accent1>
      <a:accent2>
        <a:srgbClr val="00DFCA"/>
      </a:accent2>
      <a:accent3>
        <a:srgbClr val="AAAAAA"/>
      </a:accent3>
      <a:accent4>
        <a:srgbClr val="DADADA"/>
      </a:accent4>
      <a:accent5>
        <a:srgbClr val="FECBAA"/>
      </a:accent5>
      <a:accent6>
        <a:srgbClr val="00CAB7"/>
      </a:accent6>
      <a:hlink>
        <a:srgbClr val="000000"/>
      </a:hlink>
      <a:folHlink>
        <a:srgbClr val="063DE8"/>
      </a:folHlink>
    </a:clrScheme>
    <a:fontScheme name="注意事項">
      <a:majorFont>
        <a:latin typeface="Comic Sans MS"/>
        <a:ea typeface="HG丸ｺﾞｼｯｸM-PRO"/>
        <a:cs typeface=""/>
      </a:majorFont>
      <a:minorFont>
        <a:latin typeface="Arial"/>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Arial Unicode MS" pitchFamily="50" charset="-128"/>
            <a:ea typeface="HG丸ｺﾞｼｯｸM-PRO" pitchFamily="50" charset="-128"/>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Arial Unicode MS" pitchFamily="50" charset="-128"/>
            <a:ea typeface="HG丸ｺﾞｼｯｸM-PRO" pitchFamily="50" charset="-128"/>
          </a:defRPr>
        </a:defPPr>
      </a:lstStyle>
    </a:lnDef>
  </a:objectDefaults>
  <a:extraClrSchemeLst>
    <a:extraClrScheme>
      <a:clrScheme name="注意事項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注意事項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注意事項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注意事項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注意事項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注意事項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注意事項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ユーザー定義 1">
      <a:majorFont>
        <a:latin typeface="Comic Sans MS"/>
        <a:ea typeface="HG丸ｺﾞｼｯｸM-PRO"/>
        <a:cs typeface=""/>
      </a:majorFont>
      <a:minorFont>
        <a:latin typeface="Comic Sans MS"/>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2_テクノロジー">
  <a:themeElements>
    <a:clrScheme name="テクノロジー">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8_テクノロジー">
      <a:majorFont>
        <a:latin typeface=""/>
        <a:ea typeface=""/>
        <a:cs typeface=""/>
      </a:majorFont>
      <a:minorFont>
        <a:latin typeface=""/>
        <a:ea typeface=""/>
        <a:cs typeface=""/>
      </a:minorFont>
    </a:fontScheme>
    <a:fmtScheme name="テクノロジー">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7.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いそべ">
      <a:majorFont>
        <a:latin typeface="Comic Sans MS"/>
        <a:ea typeface="HG丸ｺﾞｼｯｸM-PRO"/>
        <a:cs typeface=""/>
      </a:majorFont>
      <a:minorFont>
        <a:latin typeface="Comic Sans MS"/>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mic">
    <a:majorFont>
      <a:latin typeface="Comic Sans MS"/>
      <a:ea typeface="HG丸ｺﾞｼｯｸM-PRO"/>
      <a:cs typeface=""/>
    </a:majorFont>
    <a:minorFont>
      <a:latin typeface="Comic Sans MS"/>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25599</TotalTime>
  <Words>6163</Words>
  <Application>Microsoft Macintosh PowerPoint</Application>
  <PresentationFormat>画面に合わせる (4:3)</PresentationFormat>
  <Paragraphs>1160</Paragraphs>
  <Slides>79</Slides>
  <Notes>59</Notes>
  <HiddenSlides>0</HiddenSlides>
  <MMClips>0</MMClips>
  <ScaleCrop>false</ScaleCrop>
  <HeadingPairs>
    <vt:vector size="6" baseType="variant">
      <vt:variant>
        <vt:lpstr>テーマ</vt:lpstr>
      </vt:variant>
      <vt:variant>
        <vt:i4>16</vt:i4>
      </vt:variant>
      <vt:variant>
        <vt:lpstr>埋め込まれた OLE サーバー</vt:lpstr>
      </vt:variant>
      <vt:variant>
        <vt:i4>2</vt:i4>
      </vt:variant>
      <vt:variant>
        <vt:lpstr>スライド タイトル</vt:lpstr>
      </vt:variant>
      <vt:variant>
        <vt:i4>79</vt:i4>
      </vt:variant>
    </vt:vector>
  </HeadingPairs>
  <TitlesOfParts>
    <vt:vector size="97" baseType="lpstr">
      <vt:lpstr>Office テーマ</vt:lpstr>
      <vt:lpstr>6_標準デザイン</vt:lpstr>
      <vt:lpstr>注意事項</vt:lpstr>
      <vt:lpstr>1_標準デザイン</vt:lpstr>
      <vt:lpstr>9_Office テーマ</vt:lpstr>
      <vt:lpstr>12_テクノロジー</vt:lpstr>
      <vt:lpstr>1_Office テーマ</vt:lpstr>
      <vt:lpstr>2_Office テーマ</vt:lpstr>
      <vt:lpstr>4_Office テーマ</vt:lpstr>
      <vt:lpstr>5_Office テーマ</vt:lpstr>
      <vt:lpstr>Office Theme</vt:lpstr>
      <vt:lpstr>標準デザイン</vt:lpstr>
      <vt:lpstr>7_標準デザイン</vt:lpstr>
      <vt:lpstr>7_Office テーマ</vt:lpstr>
      <vt:lpstr>6_Office テーマ</vt:lpstr>
      <vt:lpstr>10_Office テーマ</vt:lpstr>
      <vt:lpstr>数式</vt:lpstr>
      <vt:lpstr>Image</vt:lpstr>
      <vt:lpstr>PowerPoint プレゼンテーション</vt:lpstr>
      <vt:lpstr>PowerPoint プレゼンテーション</vt:lpstr>
      <vt:lpstr>放射線防護体系の3原則</vt:lpstr>
      <vt:lpstr>正当化</vt:lpstr>
      <vt:lpstr>最適化</vt:lpstr>
      <vt:lpstr>PowerPoint プレゼンテーション</vt:lpstr>
      <vt:lpstr>PowerPoint プレゼンテーション</vt:lpstr>
      <vt:lpstr>PowerPoint プレゼンテーション</vt:lpstr>
      <vt:lpstr>放射線被ばくの分類</vt:lpstr>
      <vt:lpstr>線量拘束値</vt:lpstr>
      <vt:lpstr>PowerPoint プレゼンテーション</vt:lpstr>
      <vt:lpstr>放射線防護の国際的枠組み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グラフにすると-----。</vt:lpstr>
      <vt:lpstr>等価線量（Sv：シーベルト）</vt:lpstr>
      <vt:lpstr>実はもう一つ シーベルト（Sv）が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10 Gyの線量を吸収した質量1 kgの水（≒生体）の温度上昇（℃）は？</vt:lpstr>
      <vt:lpstr>標的はどこに？</vt:lpstr>
      <vt:lpstr>損傷を受けると-----</vt:lpstr>
      <vt:lpstr>PowerPoint プレゼンテーション</vt:lpstr>
      <vt:lpstr>PowerPoint プレゼンテーション</vt:lpstr>
      <vt:lpstr>PowerPoint プレゼンテーション</vt:lpstr>
      <vt:lpstr>PowerPoint プレゼンテーション</vt:lpstr>
      <vt:lpstr>自然から浴びる放射線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診断参考レベルの考え方</vt:lpstr>
      <vt:lpstr>概　要</vt:lpstr>
      <vt:lpstr>PowerPoint プレゼンテーション</vt:lpstr>
      <vt:lpstr>PowerPoint プレゼンテーション</vt:lpstr>
      <vt:lpstr>PowerPoint プレゼンテーション</vt:lpstr>
      <vt:lpstr>日本におけるDRLsの決定</vt:lpstr>
      <vt:lpstr>PowerPoint プレゼンテーション</vt:lpstr>
      <vt:lpstr>PowerPoint プレゼンテーション</vt:lpstr>
      <vt:lpstr>放射線計測・防護に関わる線量概念</vt:lpstr>
      <vt:lpstr>物理量</vt:lpstr>
      <vt:lpstr>PowerPoint プレゼンテーション</vt:lpstr>
      <vt:lpstr>PowerPoint プレゼンテーション</vt:lpstr>
      <vt:lpstr>PowerPoint プレゼンテーション</vt:lpstr>
      <vt:lpstr>低線量被ばくの影響について</vt:lpstr>
      <vt:lpstr>低線量発がんのリスクの評価</vt:lpstr>
      <vt:lpstr>PowerPoint プレゼンテーション</vt:lpstr>
      <vt:lpstr>PowerPoint プレゼンテーション</vt:lpstr>
      <vt:lpstr>PowerPoint プレゼンテーション</vt:lpstr>
      <vt:lpstr>放射線被ばく状況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サンチュから「137Cs:1500 Bq/kg （規制値 100）」検出された。 2 kg食べたら何Sv？</vt:lpstr>
      <vt:lpstr>PowerPoint プレゼンテーション</vt:lpstr>
      <vt:lpstr>PowerPoint プレゼンテーション</vt:lpstr>
      <vt:lpstr>線量の物差し：1 Svを10 mとすると・・・</vt:lpstr>
      <vt:lpstr>基準値の導出方法</vt:lpstr>
      <vt:lpstr>DRLの目的</vt:lpstr>
      <vt:lpstr>PowerPoint プレゼンテーション</vt:lpstr>
      <vt:lpstr>本邦におけるDRLsの決定_J-RIME</vt:lpstr>
      <vt:lpstr>PowerPoint プレゼンテーション</vt:lpstr>
      <vt:lpstr>PowerPoint プレゼンテーション</vt:lpstr>
    </vt:vector>
  </TitlesOfParts>
  <Company>UNITCOM 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T.Isobe</dc:creator>
  <cp:lastModifiedBy>Miyazaki Koichiro</cp:lastModifiedBy>
  <cp:revision>534</cp:revision>
  <cp:lastPrinted>2013-12-17T11:57:44Z</cp:lastPrinted>
  <dcterms:created xsi:type="dcterms:W3CDTF">2013-09-17T11:59:36Z</dcterms:created>
  <dcterms:modified xsi:type="dcterms:W3CDTF">2017-12-05T10:46:47Z</dcterms:modified>
</cp:coreProperties>
</file>